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6" r:id="rId2"/>
  </p:sldMasterIdLst>
  <p:notesMasterIdLst>
    <p:notesMasterId r:id="rId28"/>
  </p:notesMasterIdLst>
  <p:sldIdLst>
    <p:sldId id="398" r:id="rId3"/>
    <p:sldId id="393" r:id="rId4"/>
    <p:sldId id="390" r:id="rId5"/>
    <p:sldId id="391" r:id="rId6"/>
    <p:sldId id="267" r:id="rId7"/>
    <p:sldId id="399" r:id="rId8"/>
    <p:sldId id="269" r:id="rId9"/>
    <p:sldId id="400" r:id="rId10"/>
    <p:sldId id="280" r:id="rId11"/>
    <p:sldId id="272" r:id="rId12"/>
    <p:sldId id="273" r:id="rId13"/>
    <p:sldId id="397" r:id="rId14"/>
    <p:sldId id="276" r:id="rId15"/>
    <p:sldId id="277" r:id="rId16"/>
    <p:sldId id="395" r:id="rId17"/>
    <p:sldId id="258" r:id="rId18"/>
    <p:sldId id="259" r:id="rId19"/>
    <p:sldId id="260" r:id="rId20"/>
    <p:sldId id="261" r:id="rId21"/>
    <p:sldId id="262" r:id="rId22"/>
    <p:sldId id="396" r:id="rId23"/>
    <p:sldId id="392" r:id="rId24"/>
    <p:sldId id="265" r:id="rId25"/>
    <p:sldId id="278" r:id="rId26"/>
    <p:sldId id="279" r:id="rId27"/>
  </p:sldIdLst>
  <p:sldSz cx="12225338" cy="6858000"/>
  <p:notesSz cx="7023100" cy="93091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4" roundtripDataSignature="AMtx7miuDZIOzrMRyB4DpNYjy7FSJHEwc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BE6"/>
    <a:srgbClr val="A657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32"/>
    <p:restoredTop sz="91617"/>
  </p:normalViewPr>
  <p:slideViewPr>
    <p:cSldViewPr snapToGrid="0">
      <p:cViewPr varScale="1">
        <p:scale>
          <a:sx n="106" d="100"/>
          <a:sy n="106" d="100"/>
        </p:scale>
        <p:origin x="552" y="288"/>
      </p:cViewPr>
      <p:guideLst>
        <p:guide orient="horz" pos="2160"/>
        <p:guide pos="385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customschemas.google.com/relationships/presentationmetadata" Target="meta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/>
          </c:spPr>
          <c:explosion val="5"/>
          <c:dPt>
            <c:idx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741F-47C1-9996-DF6877D07366}"/>
              </c:ext>
            </c:extLst>
          </c:dPt>
          <c:dPt>
            <c:idx val="1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741F-47C1-9996-DF6877D07366}"/>
              </c:ext>
            </c:extLst>
          </c:dPt>
          <c:dPt>
            <c:idx val="2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741F-47C1-9996-DF6877D07366}"/>
              </c:ext>
            </c:extLst>
          </c:dPt>
          <c:dPt>
            <c:idx val="3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741F-47C1-9996-DF6877D07366}"/>
              </c:ext>
            </c:extLst>
          </c:dPt>
          <c:dPt>
            <c:idx val="4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9-741F-47C1-9996-DF6877D07366}"/>
              </c:ext>
            </c:extLst>
          </c:dPt>
          <c:dPt>
            <c:idx val="5"/>
            <c:bubble3D val="0"/>
            <c:spPr>
              <a:solidFill>
                <a:srgbClr val="FBAB1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B-741F-47C1-9996-DF6877D07366}"/>
              </c:ext>
            </c:extLst>
          </c:dPt>
          <c:dPt>
            <c:idx val="6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D-741F-47C1-9996-DF6877D07366}"/>
              </c:ext>
            </c:extLst>
          </c:dPt>
          <c:dPt>
            <c:idx val="7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F-741F-47C1-9996-DF6877D07366}"/>
              </c:ext>
            </c:extLst>
          </c:dPt>
          <c:dPt>
            <c:idx val="8"/>
            <c:bubble3D val="0"/>
            <c:spPr>
              <a:solidFill>
                <a:srgbClr val="F1666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1-741F-47C1-9996-DF6877D07366}"/>
              </c:ext>
            </c:extLst>
          </c:dPt>
          <c:dPt>
            <c:idx val="9"/>
            <c:bubble3D val="0"/>
            <c:spPr>
              <a:solidFill>
                <a:srgbClr val="ED1B2F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3-741F-47C1-9996-DF6877D07366}"/>
              </c:ext>
            </c:extLst>
          </c:dPt>
          <c:dPt>
            <c:idx val="10"/>
            <c:bubble3D val="0"/>
            <c:spPr>
              <a:solidFill>
                <a:srgbClr val="CF1D39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5-741F-47C1-9996-DF6877D07366}"/>
              </c:ext>
            </c:extLst>
          </c:dPt>
          <c:dPt>
            <c:idx val="11"/>
            <c:bubble3D val="0"/>
            <c:spPr>
              <a:solidFill>
                <a:srgbClr val="96013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7-741F-47C1-9996-DF6877D07366}"/>
              </c:ext>
            </c:extLst>
          </c:dPt>
          <c:dPt>
            <c:idx val="12"/>
            <c:bubble3D val="0"/>
            <c:spPr>
              <a:solidFill>
                <a:srgbClr val="6DCFF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9-741F-47C1-9996-DF6877D07366}"/>
              </c:ext>
            </c:extLst>
          </c:dPt>
          <c:dPt>
            <c:idx val="13"/>
            <c:bubble3D val="0"/>
            <c:spPr>
              <a:solidFill>
                <a:srgbClr val="009BDB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B-741F-47C1-9996-DF6877D07366}"/>
              </c:ext>
            </c:extLst>
          </c:dPt>
          <c:dPt>
            <c:idx val="14"/>
            <c:bubble3D val="0"/>
            <c:spPr>
              <a:solidFill>
                <a:srgbClr val="00619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D-741F-47C1-9996-DF6877D07366}"/>
              </c:ext>
            </c:extLst>
          </c:dPt>
          <c:dPt>
            <c:idx val="15"/>
            <c:bubble3D val="0"/>
            <c:spPr>
              <a:solidFill>
                <a:srgbClr val="1E337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F-741F-47C1-9996-DF6877D07366}"/>
              </c:ext>
            </c:extLst>
          </c:dPt>
          <c:dPt>
            <c:idx val="16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1-741F-47C1-9996-DF6877D07366}"/>
              </c:ext>
            </c:extLst>
          </c:dPt>
          <c:dPt>
            <c:idx val="17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3-741F-47C1-9996-DF6877D07366}"/>
              </c:ext>
            </c:extLst>
          </c:dPt>
          <c:dPt>
            <c:idx val="18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5-741F-47C1-9996-DF6877D07366}"/>
              </c:ext>
            </c:extLst>
          </c:dPt>
          <c:dPt>
            <c:idx val="19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7-741F-47C1-9996-DF6877D07366}"/>
              </c:ext>
            </c:extLst>
          </c:dPt>
          <c:dPt>
            <c:idx val="20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9-741F-47C1-9996-DF6877D07366}"/>
              </c:ext>
            </c:extLst>
          </c:dPt>
          <c:dPt>
            <c:idx val="21"/>
            <c:bubble3D val="0"/>
            <c:spPr>
              <a:solidFill>
                <a:srgbClr val="FFDE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B-741F-47C1-9996-DF6877D07366}"/>
              </c:ext>
            </c:extLst>
          </c:dPt>
          <c:dPt>
            <c:idx val="22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D-741F-47C1-9996-DF6877D07366}"/>
              </c:ext>
            </c:extLst>
          </c:dPt>
          <c:dPt>
            <c:idx val="23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F-741F-47C1-9996-DF6877D073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41F-47C1-9996-DF6877D073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741F-47C1-9996-DF6877D073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741F-47C1-9996-DF6877D073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741F-47C1-9996-DF6877D07366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741F-47C1-9996-DF6877D07366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741F-47C1-9996-DF6877D07366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741F-47C1-9996-DF6877D07366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741F-47C1-9996-DF6877D07366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741F-47C1-9996-DF6877D07366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741F-47C1-9996-DF6877D07366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741F-47C1-9996-DF6877D07366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7-741F-47C1-9996-DF6877D07366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9-741F-47C1-9996-DF6877D07366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B-741F-47C1-9996-DF6877D07366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D-741F-47C1-9996-DF6877D07366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F-741F-47C1-9996-DF6877D07366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1-741F-47C1-9996-DF6877D07366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3-741F-47C1-9996-DF6877D07366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5-741F-47C1-9996-DF6877D07366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7-741F-47C1-9996-DF6877D07366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9-741F-47C1-9996-DF6877D07366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B-741F-47C1-9996-DF6877D07366}"/>
                </c:ext>
              </c:extLst>
            </c:dLbl>
            <c:dLbl>
              <c:idx val="2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D-741F-47C1-9996-DF6877D07366}"/>
                </c:ext>
              </c:extLst>
            </c:dLbl>
            <c:dLbl>
              <c:idx val="2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NL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F-741F-47C1-9996-DF6877D073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sng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NL"/>
              </a:p>
            </c:txPr>
            <c:dLblPos val="bestFit"/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741F-47C1-9996-DF6877D0736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u="sng"/>
      </a:pPr>
      <a:endParaRPr lang="en-N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solidFill>
          <a:schemeClr val="accent1">
            <a:alpha val="30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916454801487282E-2"/>
          <c:y val="5.9660478663425089E-2"/>
          <c:w val="0.93792021248511792"/>
          <c:h val="0.593915137966616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504-4AAD-8BCA-155C626759E1}"/>
              </c:ext>
            </c:extLst>
          </c:dPt>
          <c:dPt>
            <c:idx val="1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1504-4AAD-8BCA-155C626759E1}"/>
              </c:ext>
            </c:extLst>
          </c:dPt>
          <c:dPt>
            <c:idx val="2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1504-4AAD-8BCA-155C626759E1}"/>
              </c:ext>
            </c:extLst>
          </c:dPt>
          <c:dPt>
            <c:idx val="3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1504-4AAD-8BCA-155C626759E1}"/>
              </c:ext>
            </c:extLst>
          </c:dPt>
          <c:dPt>
            <c:idx val="4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1504-4AAD-8BCA-155C626759E1}"/>
              </c:ext>
            </c:extLst>
          </c:dPt>
          <c:dPt>
            <c:idx val="5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1504-4AAD-8BCA-155C626759E1}"/>
              </c:ext>
            </c:extLst>
          </c:dPt>
          <c:dPt>
            <c:idx val="6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1504-4AAD-8BCA-155C626759E1}"/>
              </c:ext>
            </c:extLst>
          </c:dPt>
          <c:dPt>
            <c:idx val="7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1504-4AAD-8BCA-155C626759E1}"/>
              </c:ext>
            </c:extLst>
          </c:dPt>
          <c:dPt>
            <c:idx val="8"/>
            <c:invertIfNegative val="0"/>
            <c:bubble3D val="0"/>
            <c:spPr>
              <a:solidFill>
                <a:srgbClr val="F1666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1504-4AAD-8BCA-155C626759E1}"/>
              </c:ext>
            </c:extLst>
          </c:dPt>
          <c:dPt>
            <c:idx val="9"/>
            <c:invertIfNegative val="0"/>
            <c:bubble3D val="0"/>
            <c:spPr>
              <a:solidFill>
                <a:srgbClr val="ED1B2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1504-4AAD-8BCA-155C626759E1}"/>
              </c:ext>
            </c:extLst>
          </c:dPt>
          <c:dPt>
            <c:idx val="10"/>
            <c:invertIfNegative val="0"/>
            <c:bubble3D val="0"/>
            <c:spPr>
              <a:solidFill>
                <a:srgbClr val="CF1D3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1504-4AAD-8BCA-155C626759E1}"/>
              </c:ext>
            </c:extLst>
          </c:dPt>
          <c:dPt>
            <c:idx val="11"/>
            <c:invertIfNegative val="0"/>
            <c:bubble3D val="0"/>
            <c:spPr>
              <a:solidFill>
                <a:srgbClr val="96013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1504-4AAD-8BCA-155C626759E1}"/>
              </c:ext>
            </c:extLst>
          </c:dPt>
          <c:dPt>
            <c:idx val="12"/>
            <c:invertIfNegative val="0"/>
            <c:bubble3D val="0"/>
            <c:spPr>
              <a:solidFill>
                <a:srgbClr val="6DCFF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1504-4AAD-8BCA-155C626759E1}"/>
              </c:ext>
            </c:extLst>
          </c:dPt>
          <c:dPt>
            <c:idx val="13"/>
            <c:invertIfNegative val="0"/>
            <c:bubble3D val="0"/>
            <c:spPr>
              <a:solidFill>
                <a:srgbClr val="009BDB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1504-4AAD-8BCA-155C626759E1}"/>
              </c:ext>
            </c:extLst>
          </c:dPt>
          <c:dPt>
            <c:idx val="14"/>
            <c:invertIfNegative val="0"/>
            <c:bubble3D val="0"/>
            <c:spPr>
              <a:solidFill>
                <a:srgbClr val="00619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1504-4AAD-8BCA-155C626759E1}"/>
              </c:ext>
            </c:extLst>
          </c:dPt>
          <c:dPt>
            <c:idx val="15"/>
            <c:invertIfNegative val="0"/>
            <c:bubble3D val="0"/>
            <c:spPr>
              <a:solidFill>
                <a:srgbClr val="1E337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1504-4AAD-8BCA-155C626759E1}"/>
              </c:ext>
            </c:extLst>
          </c:dPt>
          <c:dPt>
            <c:idx val="16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1504-4AAD-8BCA-155C626759E1}"/>
              </c:ext>
            </c:extLst>
          </c:dPt>
          <c:dPt>
            <c:idx val="17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3-1504-4AAD-8BCA-155C626759E1}"/>
              </c:ext>
            </c:extLst>
          </c:dPt>
          <c:dPt>
            <c:idx val="18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5-1504-4AAD-8BCA-155C626759E1}"/>
              </c:ext>
            </c:extLst>
          </c:dPt>
          <c:dPt>
            <c:idx val="19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7-1504-4AAD-8BCA-155C626759E1}"/>
              </c:ext>
            </c:extLst>
          </c:dPt>
          <c:dPt>
            <c:idx val="20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9-1504-4AAD-8BCA-155C626759E1}"/>
              </c:ext>
            </c:extLst>
          </c:dPt>
          <c:dPt>
            <c:idx val="21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B-1504-4AAD-8BCA-155C626759E1}"/>
              </c:ext>
            </c:extLst>
          </c:dPt>
          <c:dPt>
            <c:idx val="22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D-1504-4AAD-8BCA-155C626759E1}"/>
              </c:ext>
            </c:extLst>
          </c:dPt>
          <c:dPt>
            <c:idx val="23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F-1504-4AAD-8BCA-155C626759E1}"/>
              </c:ext>
            </c:extLst>
          </c:dPt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1504-4AAD-8BCA-155C62675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10"/>
        <c:shape val="box"/>
        <c:axId val="1929698128"/>
        <c:axId val="1929700880"/>
        <c:axId val="0"/>
      </c:bar3DChart>
      <c:catAx>
        <c:axId val="1929698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50" normalizeH="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NL"/>
          </a:p>
        </c:txPr>
        <c:crossAx val="1929700880"/>
        <c:crosses val="autoZero"/>
        <c:auto val="1"/>
        <c:lblAlgn val="ctr"/>
        <c:lblOffset val="100"/>
        <c:noMultiLvlLbl val="0"/>
      </c:catAx>
      <c:valAx>
        <c:axId val="19297008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NL"/>
          </a:p>
        </c:txPr>
        <c:crossAx val="192969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5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defRPr sz="1197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  <a:sp3d/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>
      <cs:styleClr val="0"/>
    </cs:fillRef>
    <cs:effectRef idx="0"/>
    <cs:fontRef idx="minor">
      <a:schemeClr val="dk1"/>
    </cs:fontRef>
    <cs:spPr>
      <a:solidFill>
        <a:schemeClr val="phClr">
          <a:alpha val="30000"/>
        </a:schemeClr>
      </a:solidFill>
      <a:sp3d/>
    </cs:spPr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lumMod val="60000"/>
            <a:lumOff val="40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lumMod val="50000"/>
            <a:lumOff val="5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14663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50" tIns="43075" rIns="86150" bIns="430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95738" y="0"/>
            <a:ext cx="3014662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50" tIns="43075" rIns="86150" bIns="430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54025" y="693738"/>
            <a:ext cx="6176963" cy="34655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4875" y="4435475"/>
            <a:ext cx="5200650" cy="415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50" tIns="43075" rIns="86150" bIns="43075" anchor="t" anchorCtr="0">
            <a:noAutofit/>
          </a:bodyPr>
          <a:lstStyle>
            <a:lvl1pPr marL="457200" marR="0" lvl="0" indent="-228600" algn="l" rtl="0">
              <a:spcBef>
                <a:spcPts val="481"/>
              </a:spcBef>
              <a:spcAft>
                <a:spcPts val="0"/>
              </a:spcAft>
              <a:buSzPts val="1400"/>
              <a:buNone/>
              <a:defRPr sz="1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81"/>
              </a:spcBef>
              <a:spcAft>
                <a:spcPts val="0"/>
              </a:spcAft>
              <a:buSzPts val="1400"/>
              <a:buNone/>
              <a:defRPr sz="1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481"/>
              </a:spcBef>
              <a:spcAft>
                <a:spcPts val="0"/>
              </a:spcAft>
              <a:buSzPts val="1400"/>
              <a:buNone/>
              <a:defRPr sz="1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481"/>
              </a:spcBef>
              <a:spcAft>
                <a:spcPts val="0"/>
              </a:spcAft>
              <a:buSzPts val="1400"/>
              <a:buNone/>
              <a:defRPr sz="1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481"/>
              </a:spcBef>
              <a:spcAft>
                <a:spcPts val="0"/>
              </a:spcAft>
              <a:buSzPts val="1400"/>
              <a:buNone/>
              <a:defRPr sz="1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70950"/>
            <a:ext cx="3014663" cy="4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50" tIns="43075" rIns="86150" bIns="430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95738" y="8870950"/>
            <a:ext cx="3014662" cy="4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50" tIns="43075" rIns="86150" bIns="430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1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sz="11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4025" y="693738"/>
            <a:ext cx="6176963" cy="34655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63" name="Google Shape;463;p1:notes"/>
          <p:cNvSpPr txBox="1">
            <a:spLocks noGrp="1"/>
          </p:cNvSpPr>
          <p:nvPr>
            <p:ph type="body" idx="1"/>
          </p:nvPr>
        </p:nvSpPr>
        <p:spPr>
          <a:xfrm>
            <a:off x="904875" y="4435475"/>
            <a:ext cx="5200650" cy="415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50" tIns="43075" rIns="86150" bIns="430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1:notes"/>
          <p:cNvSpPr txBox="1">
            <a:spLocks noGrp="1"/>
          </p:cNvSpPr>
          <p:nvPr>
            <p:ph type="sldNum" idx="12"/>
          </p:nvPr>
        </p:nvSpPr>
        <p:spPr>
          <a:xfrm>
            <a:off x="3995738" y="8870950"/>
            <a:ext cx="3014662" cy="4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50" tIns="43075" rIns="86150" bIns="430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23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100" b="0" i="0" u="none" strike="noStrike" cap="none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9</a:t>
            </a:fld>
            <a:endParaRPr lang="en-GB" sz="11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304540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100" b="0" i="0" u="none" strike="noStrike" cap="none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10</a:t>
            </a:fld>
            <a:endParaRPr lang="en-GB" sz="11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135235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100" b="0" i="0" u="none" strike="noStrike" cap="none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19</a:t>
            </a:fld>
            <a:endParaRPr lang="en-GB" sz="11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580325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100" b="0" i="0" u="none" strike="noStrike" cap="none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23</a:t>
            </a:fld>
            <a:endParaRPr lang="en-GB" sz="11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582372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image" Target="../media/image29.jpg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29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8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Relationship Id="rId30" Type="http://schemas.openxmlformats.org/officeDocument/2006/relationships/image" Target="../media/image2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image" Target="../media/image36.jpg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29" Type="http://schemas.openxmlformats.org/officeDocument/2006/relationships/image" Target="../media/image2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8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Relationship Id="rId30" Type="http://schemas.openxmlformats.org/officeDocument/2006/relationships/image" Target="../media/image27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" Type="http://schemas.openxmlformats.org/officeDocument/2006/relationships/image" Target="../media/image31.jpg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image" Target="../media/image30.jpg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29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31" Type="http://schemas.openxmlformats.org/officeDocument/2006/relationships/image" Target="../media/image28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Relationship Id="rId30" Type="http://schemas.openxmlformats.org/officeDocument/2006/relationships/image" Target="../media/image27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" Type="http://schemas.openxmlformats.org/officeDocument/2006/relationships/image" Target="../media/image33.jpg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image" Target="../media/image32.jpg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29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31" Type="http://schemas.openxmlformats.org/officeDocument/2006/relationships/image" Target="../media/image28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Relationship Id="rId30" Type="http://schemas.openxmlformats.org/officeDocument/2006/relationships/image" Target="../media/image2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1" userDrawn="1">
  <p:cSld name="TITL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4"/>
          <p:cNvPicPr preferRelativeResize="0"/>
          <p:nvPr/>
        </p:nvPicPr>
        <p:blipFill>
          <a:blip r:embed="rId2"/>
          <a:srcRect/>
          <a:stretch/>
        </p:blipFill>
        <p:spPr>
          <a:xfrm>
            <a:off x="16669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4"/>
          <p:cNvSpPr txBox="1">
            <a:spLocks noGrp="1"/>
          </p:cNvSpPr>
          <p:nvPr>
            <p:ph type="subTitle" idx="1"/>
          </p:nvPr>
        </p:nvSpPr>
        <p:spPr>
          <a:xfrm>
            <a:off x="113619" y="5258117"/>
            <a:ext cx="10627380" cy="381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lnSpc>
                <a:spcPct val="119000"/>
              </a:lnSpc>
              <a:spcBef>
                <a:spcPts val="347"/>
              </a:spcBef>
              <a:spcAft>
                <a:spcPts val="0"/>
              </a:spcAft>
              <a:buSzPts val="1736"/>
              <a:buFont typeface="Verdana"/>
              <a:buNone/>
              <a:defRPr sz="1736"/>
            </a:lvl1pPr>
            <a:lvl2pPr lvl="1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2pPr>
            <a:lvl3pPr lvl="2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3pPr>
            <a:lvl4pPr lvl="3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4pPr>
            <a:lvl5pPr lvl="4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lvl="6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lvl="7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lvl="8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49" name="Google Shape;49;p4"/>
          <p:cNvSpPr txBox="1">
            <a:spLocks noGrp="1"/>
          </p:cNvSpPr>
          <p:nvPr>
            <p:ph type="ctrTitle"/>
          </p:nvPr>
        </p:nvSpPr>
        <p:spPr>
          <a:xfrm>
            <a:off x="127732" y="4341523"/>
            <a:ext cx="1180973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0" name="Google Shape;50;p4"/>
          <p:cNvSpPr txBox="1"/>
          <p:nvPr/>
        </p:nvSpPr>
        <p:spPr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72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1" name="Google Shape;51;p4"/>
          <p:cNvSpPr txBox="1"/>
          <p:nvPr/>
        </p:nvSpPr>
        <p:spPr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rPr>
              <a:t>ESA UNCLASSIFIED – For ESA Official Use Only</a:t>
            </a:r>
            <a:endParaRPr sz="800" b="0" i="0" u="none" strike="noStrike" cap="none">
              <a:solidFill>
                <a:srgbClr val="8197A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" name="Google Shape;52;p4"/>
          <p:cNvCxnSpPr/>
          <p:nvPr/>
        </p:nvCxnSpPr>
        <p:spPr>
          <a:xfrm>
            <a:off x="113619" y="5181180"/>
            <a:ext cx="117360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3" name="Google Shape;5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31489" y="-216085"/>
            <a:ext cx="2093892" cy="1314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4" name="Google Shape;54;p4"/>
          <p:cNvCxnSpPr/>
          <p:nvPr/>
        </p:nvCxnSpPr>
        <p:spPr>
          <a:xfrm>
            <a:off x="221435" y="6422971"/>
            <a:ext cx="117360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5" name="Google Shape;55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43245" y="6585917"/>
            <a:ext cx="1636920" cy="10591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6" name="Google Shape;56;p4"/>
          <p:cNvGrpSpPr/>
          <p:nvPr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57" name="Google Shape;57;p4" descr="de.pn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" name="Google Shape;58;p4" descr="at.png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" name="Google Shape;59;p4" descr="be.png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Google Shape;60;p4" descr="dk.png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Google Shape;61;p4" descr="es.png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Google Shape;62;p4" descr="ee.png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" name="Google Shape;63;p4" descr="fi.png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" name="Google Shape;64;p4" descr="fr.png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" name="Google Shape;65;p4" descr="gr.png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" name="Google Shape;66;p4" descr="hu.png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" name="Google Shape;67;p4" descr="ie.png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" name="Google Shape;68;p4" descr="it.png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" name="Google Shape;69;p4" descr="lu.png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" name="Google Shape;70;p4" descr="no.png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Google Shape;71;p4" descr="nl.png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Google Shape;72;p4" descr="pl.png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Google Shape;73;p4" descr="pt.png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Google Shape;74;p4" descr="cz.png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" name="Google Shape;75;p4" descr="ro.png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" name="Google Shape;76;p4" descr="se.png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7" name="Google Shape;77;p4" descr="ch.png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" name="Google Shape;78;p4" descr="uk.png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" name="Google Shape;79;p4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" name="Google Shape;80;p4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Google Shape;81;p4" descr="ca.png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" name="Google Shape;82;p4" descr="si.png"/>
            <p:cNvPicPr preferRelativeResize="0"/>
            <p:nvPr/>
          </p:nvPicPr>
          <p:blipFill rotWithShape="1">
            <a:blip r:embed="rId30">
              <a:alphaModFix/>
            </a:blip>
            <a:srcRect/>
            <a:stretch/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RK_COLOUR_BG1">
  <p:cSld name="DARK_COLOUR_BG1">
    <p:bg>
      <p:bgPr>
        <a:solidFill>
          <a:srgbClr val="335E6F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6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16"/>
          <p:cNvSpPr txBox="1">
            <a:spLocks noGrp="1"/>
          </p:cNvSpPr>
          <p:nvPr>
            <p:ph type="body" idx="1"/>
          </p:nvPr>
        </p:nvSpPr>
        <p:spPr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cxnSp>
        <p:nvCxnSpPr>
          <p:cNvPr id="222" name="Google Shape;222;p16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RK_COLOUR_BG2">
  <p:cSld name="DARK_COLOUR_BG2">
    <p:bg>
      <p:bgPr>
        <a:solidFill>
          <a:srgbClr val="8197A6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7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17"/>
          <p:cNvSpPr txBox="1">
            <a:spLocks noGrp="1"/>
          </p:cNvSpPr>
          <p:nvPr>
            <p:ph type="body" idx="1"/>
          </p:nvPr>
        </p:nvSpPr>
        <p:spPr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335E6F"/>
                </a:solidFill>
              </a:defRPr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335E6F"/>
                </a:solidFill>
              </a:defRPr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335E6F"/>
                </a:solidFill>
              </a:defRPr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335E6F"/>
                </a:solidFill>
              </a:defRPr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335E6F"/>
                </a:solidFill>
              </a:defRPr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cxnSp>
        <p:nvCxnSpPr>
          <p:cNvPr id="226" name="Google Shape;226;p17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7" name="Google Shape;227;p17"/>
          <p:cNvSpPr txBox="1"/>
          <p:nvPr/>
        </p:nvSpPr>
        <p:spPr>
          <a:xfrm>
            <a:off x="11680525" y="6202800"/>
            <a:ext cx="2750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fld id="{00000000-1234-1234-1234-123412341234}" type="slidenum">
              <a:rPr lang="en-GB"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RK_COLOUR_BG3">
  <p:cSld name="DARK_COLOUR_BG3">
    <p:bg>
      <p:bgPr>
        <a:solidFill>
          <a:srgbClr val="008E7A"/>
        </a:solid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8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18"/>
          <p:cNvSpPr txBox="1">
            <a:spLocks noGrp="1"/>
          </p:cNvSpPr>
          <p:nvPr>
            <p:ph type="body" idx="1"/>
          </p:nvPr>
        </p:nvSpPr>
        <p:spPr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76C8AE"/>
                </a:solidFill>
              </a:defRPr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76C8AE"/>
                </a:solidFill>
              </a:defRPr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76C8AE"/>
                </a:solidFill>
              </a:defRPr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76C8AE"/>
                </a:solidFill>
              </a:defRPr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76C8AE"/>
                </a:solidFill>
              </a:defRPr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cxnSp>
        <p:nvCxnSpPr>
          <p:cNvPr id="231" name="Google Shape;231;p18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RK_COLOUR_BG4">
  <p:cSld name="DARK_COLOUR_BG4">
    <p:bg>
      <p:bgPr>
        <a:solidFill>
          <a:srgbClr val="960136"/>
        </a:solid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9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19"/>
          <p:cNvSpPr txBox="1">
            <a:spLocks noGrp="1"/>
          </p:cNvSpPr>
          <p:nvPr>
            <p:ph type="body" idx="1"/>
          </p:nvPr>
        </p:nvSpPr>
        <p:spPr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F1666A"/>
                </a:solidFill>
              </a:defRPr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F1666A"/>
                </a:solidFill>
              </a:defRPr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F1666A"/>
                </a:solidFill>
              </a:defRPr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F1666A"/>
                </a:solidFill>
              </a:defRPr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F1666A"/>
                </a:solidFill>
              </a:defRPr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cxnSp>
        <p:nvCxnSpPr>
          <p:cNvPr id="235" name="Google Shape;235;p19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RK_COLOUR_BG5">
  <p:cSld name="DARK_COLOUR_BG5">
    <p:bg>
      <p:bgPr>
        <a:solidFill>
          <a:srgbClr val="F47920"/>
        </a:solidFill>
        <a:effectLst/>
      </p:bgPr>
    </p:bg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0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20"/>
          <p:cNvSpPr txBox="1">
            <a:spLocks noGrp="1"/>
          </p:cNvSpPr>
          <p:nvPr>
            <p:ph type="body" idx="1"/>
          </p:nvPr>
        </p:nvSpPr>
        <p:spPr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FFCC4E"/>
                </a:solidFill>
              </a:defRPr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FFCC4E"/>
                </a:solidFill>
              </a:defRPr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FFCC4E"/>
                </a:solidFill>
              </a:defRPr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FFCC4E"/>
                </a:solidFill>
              </a:defRPr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FFCC4E"/>
                </a:solidFill>
              </a:defRPr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cxnSp>
        <p:nvCxnSpPr>
          <p:cNvPr id="239" name="Google Shape;239;p20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RK_COLOUR_BG6">
  <p:cSld name="DARK_COLOUR_BG6">
    <p:bg>
      <p:bgPr>
        <a:solidFill>
          <a:srgbClr val="006196"/>
        </a:soli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1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21"/>
          <p:cNvSpPr txBox="1">
            <a:spLocks noGrp="1"/>
          </p:cNvSpPr>
          <p:nvPr>
            <p:ph type="body" idx="1"/>
          </p:nvPr>
        </p:nvSpPr>
        <p:spPr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09BDB"/>
                </a:solidFill>
              </a:defRPr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09BDB"/>
                </a:solidFill>
              </a:defRPr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09BDB"/>
                </a:solidFill>
              </a:defRPr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09BDB"/>
                </a:solidFill>
              </a:defRPr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09BDB"/>
                </a:solidFill>
              </a:defRPr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cxnSp>
        <p:nvCxnSpPr>
          <p:cNvPr id="243" name="Google Shape;243;p21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RK_CLOSING1">
  <p:cSld name="DARK_CLOSING1">
    <p:bg>
      <p:bgPr>
        <a:solidFill>
          <a:srgbClr val="003249"/>
        </a:soli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2"/>
          <p:cNvSpPr/>
          <p:nvPr/>
        </p:nvSpPr>
        <p:spPr>
          <a:xfrm>
            <a:off x="0" y="0"/>
            <a:ext cx="12277314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46" name="Google Shape;246;p22"/>
          <p:cNvSpPr/>
          <p:nvPr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rgbClr val="003249"/>
          </a:solidFill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72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47" name="Google Shape;247;p22"/>
          <p:cNvSpPr txBox="1"/>
          <p:nvPr/>
        </p:nvSpPr>
        <p:spPr>
          <a:xfrm>
            <a:off x="4699115" y="4524207"/>
            <a:ext cx="2820471" cy="314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6150" tIns="33075" rIns="66150" bIns="33075" anchor="t" anchorCtr="0">
            <a:norm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None/>
            </a:pPr>
            <a:endParaRPr sz="1013" b="0" i="0" u="none" strike="noStrike" cap="none">
              <a:solidFill>
                <a:srgbClr val="8197A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22"/>
          <p:cNvSpPr txBox="1">
            <a:spLocks noGrp="1"/>
          </p:cNvSpPr>
          <p:nvPr>
            <p:ph type="body" idx="1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9000"/>
              </a:lnSpc>
              <a:spcBef>
                <a:spcPts val="428"/>
              </a:spcBef>
              <a:spcAft>
                <a:spcPts val="0"/>
              </a:spcAft>
              <a:buSzPts val="2140"/>
              <a:buNone/>
              <a:defRPr sz="214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19000"/>
              </a:lnSpc>
              <a:spcBef>
                <a:spcPts val="289"/>
              </a:spcBef>
              <a:spcAft>
                <a:spcPts val="0"/>
              </a:spcAft>
              <a:buSzPts val="1447"/>
              <a:buNone/>
              <a:defRPr sz="1447" b="1"/>
            </a:lvl2pPr>
            <a:lvl3pPr marL="1371600" lvl="2" indent="-228600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None/>
              <a:defRPr sz="1302" b="1"/>
            </a:lvl3pPr>
            <a:lvl4pPr marL="1828800" lvl="3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4pPr>
            <a:lvl5pPr marL="2286000" lvl="4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5pPr>
            <a:lvl6pPr marL="2743200" lvl="5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6pPr>
            <a:lvl7pPr marL="3200400" lvl="6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7pPr>
            <a:lvl8pPr marL="3657600" lvl="7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8pPr>
            <a:lvl9pPr marL="4114800" lvl="8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9pPr>
          </a:lstStyle>
          <a:p>
            <a:endParaRPr/>
          </a:p>
        </p:txBody>
      </p:sp>
      <p:sp>
        <p:nvSpPr>
          <p:cNvPr id="249" name="Google Shape;249;p22"/>
          <p:cNvSpPr txBox="1"/>
          <p:nvPr/>
        </p:nvSpPr>
        <p:spPr>
          <a:xfrm>
            <a:off x="4699115" y="1740025"/>
            <a:ext cx="2827111" cy="261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6150" tIns="33075" rIns="66150" bIns="330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96"/>
              <a:buFont typeface="Arial"/>
              <a:buNone/>
            </a:pPr>
            <a:r>
              <a:rPr lang="en-GB" sz="796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Produced by</a:t>
            </a:r>
            <a:endParaRPr sz="796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22"/>
          <p:cNvSpPr txBox="1">
            <a:spLocks noGrp="1"/>
          </p:cNvSpPr>
          <p:nvPr>
            <p:ph type="body" idx="2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19000"/>
              </a:lnSpc>
              <a:spcBef>
                <a:spcPts val="289"/>
              </a:spcBef>
              <a:spcAft>
                <a:spcPts val="0"/>
              </a:spcAft>
              <a:buSzPts val="1447"/>
              <a:buNone/>
              <a:defRPr sz="1447" b="1"/>
            </a:lvl2pPr>
            <a:lvl3pPr marL="1371600" lvl="2" indent="-228600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None/>
              <a:defRPr sz="1302" b="1"/>
            </a:lvl3pPr>
            <a:lvl4pPr marL="1828800" lvl="3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4pPr>
            <a:lvl5pPr marL="2286000" lvl="4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5pPr>
            <a:lvl6pPr marL="2743200" lvl="5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6pPr>
            <a:lvl7pPr marL="3200400" lvl="6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7pPr>
            <a:lvl8pPr marL="3657600" lvl="7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8pPr>
            <a:lvl9pPr marL="4114800" lvl="8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7862B-E37D-E4DE-231A-583E40F37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6C489-2DD9-B9A2-BA6D-456EED10C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0BB5D-0FFC-0E09-6EC8-53D5EE421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5F947-22C6-F446-849F-54889C0DD9A1}" type="datetimeFigureOut">
              <a:rPr lang="en-NL" smtClean="0"/>
              <a:t>31/05/2022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52563E-2A97-AF4F-E863-9F2198055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A489D-B7F9-DFBA-20DC-A71376C2E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C680D-A6C3-B94E-BFA6-89D7881C79D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825108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1">
  <p:cSld name="COVER1"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Google Shape;293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"/>
            <a:ext cx="12229200" cy="6878925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23"/>
          <p:cNvSpPr/>
          <p:nvPr/>
        </p:nvSpPr>
        <p:spPr>
          <a:xfrm>
            <a:off x="1" y="-2"/>
            <a:ext cx="12225338" cy="6878925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95" name="Google Shape;295;p23"/>
          <p:cNvSpPr txBox="1">
            <a:spLocks noGrp="1"/>
          </p:cNvSpPr>
          <p:nvPr>
            <p:ph type="subTitle" idx="1"/>
          </p:nvPr>
        </p:nvSpPr>
        <p:spPr>
          <a:xfrm>
            <a:off x="118699" y="5258117"/>
            <a:ext cx="10627380" cy="381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lnSpc>
                <a:spcPct val="119000"/>
              </a:lnSpc>
              <a:spcBef>
                <a:spcPts val="347"/>
              </a:spcBef>
              <a:spcAft>
                <a:spcPts val="0"/>
              </a:spcAft>
              <a:buSzPts val="1736"/>
              <a:buFont typeface="Verdana"/>
              <a:buNone/>
              <a:defRPr sz="1736"/>
            </a:lvl1pPr>
            <a:lvl2pPr lvl="1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2pPr>
            <a:lvl3pPr lvl="2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3pPr>
            <a:lvl4pPr lvl="3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4pPr>
            <a:lvl5pPr lvl="4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lvl="6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lvl="7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lvl="8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296" name="Google Shape;296;p23"/>
          <p:cNvSpPr txBox="1">
            <a:spLocks noGrp="1"/>
          </p:cNvSpPr>
          <p:nvPr>
            <p:ph type="ctrTitle"/>
          </p:nvPr>
        </p:nvSpPr>
        <p:spPr>
          <a:xfrm>
            <a:off x="126000" y="3351588"/>
            <a:ext cx="1182960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7" name="Google Shape;297;p23"/>
          <p:cNvSpPr txBox="1"/>
          <p:nvPr/>
        </p:nvSpPr>
        <p:spPr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72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298" name="Google Shape;298;p23"/>
          <p:cNvCxnSpPr/>
          <p:nvPr/>
        </p:nvCxnSpPr>
        <p:spPr>
          <a:xfrm>
            <a:off x="222041" y="6422971"/>
            <a:ext cx="11768092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9" name="Google Shape;299;p23"/>
          <p:cNvCxnSpPr/>
          <p:nvPr/>
        </p:nvCxnSpPr>
        <p:spPr>
          <a:xfrm>
            <a:off x="223200" y="4106871"/>
            <a:ext cx="11768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0" name="Google Shape;300;p23"/>
          <p:cNvSpPr txBox="1"/>
          <p:nvPr/>
        </p:nvSpPr>
        <p:spPr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301" name="Google Shape;301;p23"/>
          <p:cNvSpPr txBox="1"/>
          <p:nvPr/>
        </p:nvSpPr>
        <p:spPr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302" name="Google Shape;302;p23"/>
          <p:cNvSpPr/>
          <p:nvPr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303" name="Google Shape;303;p23"/>
          <p:cNvSpPr txBox="1"/>
          <p:nvPr/>
        </p:nvSpPr>
        <p:spPr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rPr>
              <a:t>ESA UNCLASSIFIED - For ESA Official Use Only</a:t>
            </a:r>
            <a:endParaRPr/>
          </a:p>
        </p:txBody>
      </p:sp>
      <p:sp>
        <p:nvSpPr>
          <p:cNvPr id="304" name="Google Shape;304;p23"/>
          <p:cNvSpPr txBox="1"/>
          <p:nvPr/>
        </p:nvSpPr>
        <p:spPr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fld id="{00000000-1234-1234-1234-123412341234}" type="slidenum">
              <a:rPr lang="en-GB"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5" name="Google Shape;305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31489" y="-216085"/>
            <a:ext cx="2093892" cy="131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43245" y="6585917"/>
            <a:ext cx="1636920" cy="10591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7" name="Google Shape;307;p23"/>
          <p:cNvGrpSpPr/>
          <p:nvPr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308" name="Google Shape;308;p23" descr="de.pn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9" name="Google Shape;309;p23" descr="at.png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0" name="Google Shape;310;p23" descr="be.png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1" name="Google Shape;311;p23" descr="dk.png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2" name="Google Shape;312;p23" descr="es.png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3" name="Google Shape;313;p23" descr="ee.png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4" name="Google Shape;314;p23" descr="fi.png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5" name="Google Shape;315;p23" descr="fr.png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6" name="Google Shape;316;p23" descr="gr.png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7" name="Google Shape;317;p23" descr="hu.png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8" name="Google Shape;318;p23" descr="ie.png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9" name="Google Shape;319;p23" descr="it.png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0" name="Google Shape;320;p23" descr="lu.png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1" name="Google Shape;321;p23" descr="no.png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2" name="Google Shape;322;p23" descr="nl.png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3" name="Google Shape;323;p23" descr="pl.png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4" name="Google Shape;324;p23" descr="pt.png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5" name="Google Shape;325;p23" descr="cz.png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6" name="Google Shape;326;p23" descr="ro.png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7" name="Google Shape;327;p23" descr="se.png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8" name="Google Shape;328;p23" descr="ch.png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9" name="Google Shape;329;p23" descr="uk.png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0" name="Google Shape;330;p23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1" name="Google Shape;331;p23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2" name="Google Shape;332;p23" descr="ca.png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3" name="Google Shape;333;p23" descr="si.png"/>
            <p:cNvPicPr preferRelativeResize="0"/>
            <p:nvPr/>
          </p:nvPicPr>
          <p:blipFill rotWithShape="1">
            <a:blip r:embed="rId30">
              <a:alphaModFix/>
            </a:blip>
            <a:srcRect/>
            <a:stretch/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1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1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LEAR1">
  <p:cSld name="1_CLEAR1"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E7BCCB-DD5C-608E-3CC3-7E91FD6CDD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43331" y="-24064"/>
            <a:ext cx="12312000" cy="1051650"/>
          </a:xfrm>
          <a:prstGeom prst="rect">
            <a:avLst/>
          </a:prstGeom>
        </p:spPr>
      </p:pic>
      <p:sp>
        <p:nvSpPr>
          <p:cNvPr id="336" name="Google Shape;336;p24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7" name="Google Shape;337;p24"/>
          <p:cNvSpPr txBox="1">
            <a:spLocks noGrp="1"/>
          </p:cNvSpPr>
          <p:nvPr>
            <p:ph type="body" idx="1"/>
          </p:nvPr>
        </p:nvSpPr>
        <p:spPr>
          <a:xfrm>
            <a:off x="219600" y="882196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 dirty="0"/>
          </a:p>
        </p:txBody>
      </p:sp>
      <p:pic>
        <p:nvPicPr>
          <p:cNvPr id="338" name="Google Shape;338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31489" y="-216085"/>
            <a:ext cx="2093892" cy="1314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39" name="Google Shape;339;p24"/>
          <p:cNvCxnSpPr/>
          <p:nvPr/>
        </p:nvCxnSpPr>
        <p:spPr>
          <a:xfrm>
            <a:off x="221435" y="6422971"/>
            <a:ext cx="11736000" cy="0"/>
          </a:xfrm>
          <a:prstGeom prst="straightConnector1">
            <a:avLst/>
          </a:prstGeom>
          <a:noFill/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RK2">
  <p:cSld name="DARK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8"/>
          <p:cNvSpPr/>
          <p:nvPr/>
        </p:nvSpPr>
        <p:spPr>
          <a:xfrm>
            <a:off x="-2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3" name="Google Shape;123;p8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24" name="Google Shape;124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31489" y="-216085"/>
            <a:ext cx="2093892" cy="13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8"/>
          <p:cNvSpPr txBox="1">
            <a:spLocks noGrp="1"/>
          </p:cNvSpPr>
          <p:nvPr>
            <p:ph type="body" idx="1"/>
          </p:nvPr>
        </p:nvSpPr>
        <p:spPr>
          <a:xfrm>
            <a:off x="219600" y="882000"/>
            <a:ext cx="11795828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126" name="Google Shape;126;p8"/>
          <p:cNvSpPr txBox="1"/>
          <p:nvPr/>
        </p:nvSpPr>
        <p:spPr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spAutoFit/>
          </a:bodyPr>
          <a:lstStyle/>
          <a:p>
            <a:pPr marL="1221273" marR="0" lvl="2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800" b="0" i="0" u="none" strike="noStrike" cap="none">
              <a:solidFill>
                <a:srgbClr val="8197A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7" name="Google Shape;127;p8"/>
          <p:cNvCxnSpPr/>
          <p:nvPr/>
        </p:nvCxnSpPr>
        <p:spPr>
          <a:xfrm>
            <a:off x="221435" y="6422971"/>
            <a:ext cx="117360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8" name="Google Shape;128;p8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9" name="Google Shape;129;p8"/>
          <p:cNvGrpSpPr/>
          <p:nvPr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130" name="Google Shape;130;p8" descr="de.pn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" name="Google Shape;131;p8" descr="at.png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2" name="Google Shape;132;p8" descr="be.png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3" name="Google Shape;133;p8" descr="dk.png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4" name="Google Shape;134;p8" descr="es.png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5" name="Google Shape;135;p8" descr="ee.png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" name="Google Shape;136;p8" descr="fi.png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" name="Google Shape;137;p8" descr="fr.png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" name="Google Shape;138;p8" descr="gr.png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" name="Google Shape;139;p8" descr="hu.png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0" name="Google Shape;140;p8" descr="ie.png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" name="Google Shape;141;p8" descr="it.png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" name="Google Shape;142;p8" descr="lu.png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" name="Google Shape;143;p8" descr="no.png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4" name="Google Shape;144;p8" descr="nl.png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" name="Google Shape;145;p8" descr="pl.png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" name="Google Shape;146;p8" descr="pt.png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7" name="Google Shape;147;p8" descr="cz.png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" name="Google Shape;148;p8" descr="ro.png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" name="Google Shape;149;p8" descr="se.png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" name="Google Shape;150;p8" descr="ch.png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" name="Google Shape;151;p8" descr="uk.png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" name="Google Shape;152;p8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3" name="Google Shape;153;p8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" name="Google Shape;154;p8" descr="ca.png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" name="Google Shape;155;p8" descr="si.png"/>
            <p:cNvPicPr preferRelativeResize="0"/>
            <p:nvPr/>
          </p:nvPicPr>
          <p:blipFill rotWithShape="1">
            <a:blip r:embed="rId30">
              <a:alphaModFix/>
            </a:blip>
            <a:srcRect/>
            <a:stretch/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56" name="Google Shape;156;p8"/>
          <p:cNvPicPr preferRelativeResize="0"/>
          <p:nvPr/>
        </p:nvPicPr>
        <p:blipFill rotWithShape="1">
          <a:blip r:embed="rId31">
            <a:alphaModFix/>
          </a:blip>
          <a:srcRect/>
          <a:stretch/>
        </p:blipFill>
        <p:spPr>
          <a:xfrm>
            <a:off x="10343245" y="6585917"/>
            <a:ext cx="1636920" cy="1059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EAR2">
  <p:cSld name="CLEAR2"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5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2" name="Google Shape;342;p25"/>
          <p:cNvSpPr txBox="1">
            <a:spLocks noGrp="1"/>
          </p:cNvSpPr>
          <p:nvPr>
            <p:ph type="body" idx="1"/>
          </p:nvPr>
        </p:nvSpPr>
        <p:spPr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cxnSp>
        <p:nvCxnSpPr>
          <p:cNvPr id="343" name="Google Shape;343;p25"/>
          <p:cNvCxnSpPr/>
          <p:nvPr/>
        </p:nvCxnSpPr>
        <p:spPr>
          <a:xfrm>
            <a:off x="221435" y="6422971"/>
            <a:ext cx="11736000" cy="0"/>
          </a:xfrm>
          <a:prstGeom prst="straightConnector1">
            <a:avLst/>
          </a:prstGeom>
          <a:noFill/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EAR4">
  <p:cSld name="CLEAR4"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6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3249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6" name="Google Shape;346;p26"/>
          <p:cNvSpPr txBox="1">
            <a:spLocks noGrp="1"/>
          </p:cNvSpPr>
          <p:nvPr>
            <p:ph type="body" idx="1"/>
          </p:nvPr>
        </p:nvSpPr>
        <p:spPr>
          <a:xfrm>
            <a:off x="218859" y="1673225"/>
            <a:ext cx="5804673" cy="43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11276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Char char="–"/>
              <a:defRPr sz="1302"/>
            </a:lvl6pPr>
            <a:lvl7pPr marL="3200400" lvl="6" indent="-311276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Char char="–"/>
              <a:defRPr sz="1302"/>
            </a:lvl7pPr>
            <a:lvl8pPr marL="3657600" lvl="7" indent="-311277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Char char="–"/>
              <a:defRPr sz="1302"/>
            </a:lvl8pPr>
            <a:lvl9pPr marL="4114800" lvl="8" indent="-311277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Char char="–"/>
              <a:defRPr sz="1302"/>
            </a:lvl9pPr>
          </a:lstStyle>
          <a:p>
            <a:endParaRPr/>
          </a:p>
        </p:txBody>
      </p:sp>
      <p:sp>
        <p:nvSpPr>
          <p:cNvPr id="347" name="Google Shape;347;p26"/>
          <p:cNvSpPr txBox="1">
            <a:spLocks noGrp="1"/>
          </p:cNvSpPr>
          <p:nvPr>
            <p:ph type="body" idx="2"/>
          </p:nvPr>
        </p:nvSpPr>
        <p:spPr>
          <a:xfrm>
            <a:off x="6227279" y="1673225"/>
            <a:ext cx="5762854" cy="43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11276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Char char="–"/>
              <a:defRPr sz="1302"/>
            </a:lvl6pPr>
            <a:lvl7pPr marL="3200400" lvl="6" indent="-311276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Char char="–"/>
              <a:defRPr sz="1302"/>
            </a:lvl7pPr>
            <a:lvl8pPr marL="3657600" lvl="7" indent="-311277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Char char="–"/>
              <a:defRPr sz="1302"/>
            </a:lvl8pPr>
            <a:lvl9pPr marL="4114800" lvl="8" indent="-311277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Char char="–"/>
              <a:defRPr sz="1302"/>
            </a:lvl9pPr>
          </a:lstStyle>
          <a:p>
            <a:endParaRPr/>
          </a:p>
        </p:txBody>
      </p:sp>
      <p:cxnSp>
        <p:nvCxnSpPr>
          <p:cNvPr id="348" name="Google Shape;348;p26"/>
          <p:cNvCxnSpPr/>
          <p:nvPr/>
        </p:nvCxnSpPr>
        <p:spPr>
          <a:xfrm>
            <a:off x="221435" y="6422971"/>
            <a:ext cx="11736000" cy="0"/>
          </a:xfrm>
          <a:prstGeom prst="straightConnector1">
            <a:avLst/>
          </a:prstGeom>
          <a:noFill/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49" name="Google Shape;349;p26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EAR_COLOUR_BG1">
  <p:cSld name="CLEAR_COLOUR_BG1">
    <p:bg>
      <p:bgPr>
        <a:solidFill>
          <a:srgbClr val="E8E9E4"/>
        </a:solidFill>
        <a:effectLst/>
      </p:bgPr>
    </p:bg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7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2" name="Google Shape;352;p27"/>
          <p:cNvSpPr txBox="1">
            <a:spLocks noGrp="1"/>
          </p:cNvSpPr>
          <p:nvPr>
            <p:ph type="body" idx="1"/>
          </p:nvPr>
        </p:nvSpPr>
        <p:spPr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cxnSp>
        <p:nvCxnSpPr>
          <p:cNvPr id="353" name="Google Shape;353;p27"/>
          <p:cNvCxnSpPr/>
          <p:nvPr/>
        </p:nvCxnSpPr>
        <p:spPr>
          <a:xfrm>
            <a:off x="221435" y="6422971"/>
            <a:ext cx="11736000" cy="0"/>
          </a:xfrm>
          <a:prstGeom prst="straightConnector1">
            <a:avLst/>
          </a:prstGeom>
          <a:noFill/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4" name="Google Shape;354;p27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LEAR_COLOUR_BG2">
  <p:cSld name="1_CLEAR_COLOUR_BG2">
    <p:bg>
      <p:bgPr>
        <a:solidFill>
          <a:srgbClr val="76C8AE"/>
        </a:solidFill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8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7" name="Google Shape;357;p28"/>
          <p:cNvSpPr txBox="1">
            <a:spLocks noGrp="1"/>
          </p:cNvSpPr>
          <p:nvPr>
            <p:ph type="body" idx="1"/>
          </p:nvPr>
        </p:nvSpPr>
        <p:spPr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06762"/>
                </a:solidFill>
              </a:defRPr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06762"/>
                </a:solidFill>
              </a:defRPr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06762"/>
                </a:solidFill>
              </a:defRPr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06762"/>
                </a:solidFill>
              </a:defRPr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06762"/>
                </a:solidFill>
              </a:defRPr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cxnSp>
        <p:nvCxnSpPr>
          <p:cNvPr id="358" name="Google Shape;358;p28"/>
          <p:cNvCxnSpPr/>
          <p:nvPr/>
        </p:nvCxnSpPr>
        <p:spPr>
          <a:xfrm>
            <a:off x="221435" y="6422971"/>
            <a:ext cx="11736000" cy="0"/>
          </a:xfrm>
          <a:prstGeom prst="straightConnector1">
            <a:avLst/>
          </a:prstGeom>
          <a:noFill/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9" name="Google Shape;359;p28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EAR_COLOUR_BG3">
  <p:cSld name="CLEAR_COLOUR_BG3">
    <p:bg>
      <p:bgPr>
        <a:solidFill>
          <a:srgbClr val="F1666A"/>
        </a:solidFill>
        <a:effectLst/>
      </p:bgPr>
    </p:bg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9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2" name="Google Shape;362;p29"/>
          <p:cNvSpPr txBox="1">
            <a:spLocks noGrp="1"/>
          </p:cNvSpPr>
          <p:nvPr>
            <p:ph type="body" idx="1"/>
          </p:nvPr>
        </p:nvSpPr>
        <p:spPr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960136"/>
                </a:solidFill>
              </a:defRPr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960136"/>
                </a:solidFill>
              </a:defRPr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960136"/>
                </a:solidFill>
              </a:defRPr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960136"/>
                </a:solidFill>
              </a:defRPr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960136"/>
                </a:solidFill>
              </a:defRPr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cxnSp>
        <p:nvCxnSpPr>
          <p:cNvPr id="363" name="Google Shape;363;p29"/>
          <p:cNvCxnSpPr/>
          <p:nvPr/>
        </p:nvCxnSpPr>
        <p:spPr>
          <a:xfrm>
            <a:off x="221435" y="6422971"/>
            <a:ext cx="11736000" cy="0"/>
          </a:xfrm>
          <a:prstGeom prst="straightConnector1">
            <a:avLst/>
          </a:prstGeom>
          <a:noFill/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64" name="Google Shape;364;p29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EAR_COLOUR_BG4">
  <p:cSld name="CLEAR_COLOUR_BG4">
    <p:bg>
      <p:bgPr>
        <a:solidFill>
          <a:srgbClr val="FFCC4E"/>
        </a:solidFill>
        <a:effectLst/>
      </p:bgPr>
    </p:bg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0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7" name="Google Shape;367;p30"/>
          <p:cNvSpPr txBox="1">
            <a:spLocks noGrp="1"/>
          </p:cNvSpPr>
          <p:nvPr>
            <p:ph type="body" idx="1"/>
          </p:nvPr>
        </p:nvSpPr>
        <p:spPr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A75534"/>
                </a:solidFill>
              </a:defRPr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A75534"/>
                </a:solidFill>
              </a:defRPr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A75534"/>
                </a:solidFill>
              </a:defRPr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A75534"/>
                </a:solidFill>
              </a:defRPr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A75534"/>
                </a:solidFill>
              </a:defRPr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cxnSp>
        <p:nvCxnSpPr>
          <p:cNvPr id="368" name="Google Shape;368;p30"/>
          <p:cNvCxnSpPr/>
          <p:nvPr/>
        </p:nvCxnSpPr>
        <p:spPr>
          <a:xfrm>
            <a:off x="221435" y="6422971"/>
            <a:ext cx="11736000" cy="0"/>
          </a:xfrm>
          <a:prstGeom prst="straightConnector1">
            <a:avLst/>
          </a:prstGeom>
          <a:noFill/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69" name="Google Shape;369;p30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EAR_COLOUR_BG5">
  <p:cSld name="CLEAR_COLOUR_BG5">
    <p:bg>
      <p:bgPr>
        <a:solidFill>
          <a:srgbClr val="6DCFF6"/>
        </a:solidFill>
        <a:effectLst/>
      </p:bgPr>
    </p:bg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1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2" name="Google Shape;372;p31"/>
          <p:cNvSpPr txBox="1">
            <a:spLocks noGrp="1"/>
          </p:cNvSpPr>
          <p:nvPr>
            <p:ph type="body" idx="1"/>
          </p:nvPr>
        </p:nvSpPr>
        <p:spPr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1E3378"/>
                </a:solidFill>
              </a:defRPr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1E3378"/>
                </a:solidFill>
              </a:defRPr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1E3378"/>
                </a:solidFill>
              </a:defRPr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1E3378"/>
                </a:solidFill>
              </a:defRPr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1E3378"/>
                </a:solidFill>
              </a:defRPr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cxnSp>
        <p:nvCxnSpPr>
          <p:cNvPr id="373" name="Google Shape;373;p31"/>
          <p:cNvCxnSpPr/>
          <p:nvPr/>
        </p:nvCxnSpPr>
        <p:spPr>
          <a:xfrm>
            <a:off x="221435" y="6422971"/>
            <a:ext cx="11736000" cy="0"/>
          </a:xfrm>
          <a:prstGeom prst="straightConnector1">
            <a:avLst/>
          </a:prstGeom>
          <a:noFill/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74" name="Google Shape;374;p31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RK_CLOSING1">
  <p:cSld name="DARK_CLOSING1">
    <p:bg>
      <p:bgPr>
        <a:solidFill>
          <a:srgbClr val="6DCFF6"/>
        </a:solidFill>
        <a:effectLst/>
      </p:bgPr>
    </p:bg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32"/>
          <p:cNvSpPr/>
          <p:nvPr/>
        </p:nvSpPr>
        <p:spPr>
          <a:xfrm>
            <a:off x="-369664" y="0"/>
            <a:ext cx="1259500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77" name="Google Shape;377;p32"/>
          <p:cNvSpPr/>
          <p:nvPr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72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78" name="Google Shape;378;p32"/>
          <p:cNvSpPr txBox="1"/>
          <p:nvPr/>
        </p:nvSpPr>
        <p:spPr>
          <a:xfrm>
            <a:off x="4699115" y="4524207"/>
            <a:ext cx="2820471" cy="314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6150" tIns="33075" rIns="66150" bIns="33075" anchor="t" anchorCtr="0">
            <a:norm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None/>
            </a:pPr>
            <a:endParaRPr sz="1013" b="0" i="0" u="none" strike="noStrike" cap="none">
              <a:solidFill>
                <a:srgbClr val="8197A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32"/>
          <p:cNvSpPr txBox="1">
            <a:spLocks noGrp="1"/>
          </p:cNvSpPr>
          <p:nvPr>
            <p:ph type="body" idx="1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9000"/>
              </a:lnSpc>
              <a:spcBef>
                <a:spcPts val="428"/>
              </a:spcBef>
              <a:spcAft>
                <a:spcPts val="0"/>
              </a:spcAft>
              <a:buSzPts val="2140"/>
              <a:buNone/>
              <a:defRPr sz="2140" b="0">
                <a:solidFill>
                  <a:srgbClr val="00324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19000"/>
              </a:lnSpc>
              <a:spcBef>
                <a:spcPts val="289"/>
              </a:spcBef>
              <a:spcAft>
                <a:spcPts val="0"/>
              </a:spcAft>
              <a:buSzPts val="1447"/>
              <a:buNone/>
              <a:defRPr sz="1447" b="1"/>
            </a:lvl2pPr>
            <a:lvl3pPr marL="1371600" lvl="2" indent="-228600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None/>
              <a:defRPr sz="1302" b="1"/>
            </a:lvl3pPr>
            <a:lvl4pPr marL="1828800" lvl="3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4pPr>
            <a:lvl5pPr marL="2286000" lvl="4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5pPr>
            <a:lvl6pPr marL="2743200" lvl="5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6pPr>
            <a:lvl7pPr marL="3200400" lvl="6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7pPr>
            <a:lvl8pPr marL="3657600" lvl="7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8pPr>
            <a:lvl9pPr marL="4114800" lvl="8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9pPr>
          </a:lstStyle>
          <a:p>
            <a:endParaRPr/>
          </a:p>
        </p:txBody>
      </p:sp>
      <p:sp>
        <p:nvSpPr>
          <p:cNvPr id="380" name="Google Shape;380;p32"/>
          <p:cNvSpPr txBox="1"/>
          <p:nvPr/>
        </p:nvSpPr>
        <p:spPr>
          <a:xfrm>
            <a:off x="4699115" y="1740025"/>
            <a:ext cx="2827111" cy="261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6150" tIns="33075" rIns="66150" bIns="330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197A6"/>
              </a:buClr>
              <a:buSzPts val="796"/>
              <a:buFont typeface="Arial"/>
              <a:buNone/>
            </a:pPr>
            <a:r>
              <a:rPr lang="en-GB" sz="796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rPr>
              <a:t>Produced by</a:t>
            </a:r>
            <a:endParaRPr sz="796" b="0" i="0" u="none" strike="noStrike" cap="none">
              <a:solidFill>
                <a:srgbClr val="8197A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32"/>
          <p:cNvSpPr txBox="1">
            <a:spLocks noGrp="1"/>
          </p:cNvSpPr>
          <p:nvPr>
            <p:ph type="body" idx="2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 b="0">
                <a:solidFill>
                  <a:srgbClr val="00324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19000"/>
              </a:lnSpc>
              <a:spcBef>
                <a:spcPts val="289"/>
              </a:spcBef>
              <a:spcAft>
                <a:spcPts val="0"/>
              </a:spcAft>
              <a:buSzPts val="1447"/>
              <a:buNone/>
              <a:defRPr sz="1447" b="1"/>
            </a:lvl2pPr>
            <a:lvl3pPr marL="1371600" lvl="2" indent="-228600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None/>
              <a:defRPr sz="1302" b="1"/>
            </a:lvl3pPr>
            <a:lvl4pPr marL="1828800" lvl="3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4pPr>
            <a:lvl5pPr marL="2286000" lvl="4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5pPr>
            <a:lvl6pPr marL="2743200" lvl="5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6pPr>
            <a:lvl7pPr marL="3200400" lvl="6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7pPr>
            <a:lvl8pPr marL="3657600" lvl="7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8pPr>
            <a:lvl9pPr marL="4114800" lvl="8" indent="-228600" algn="l">
              <a:lnSpc>
                <a:spcPct val="119000"/>
              </a:lnSpc>
              <a:spcBef>
                <a:spcPts val="231"/>
              </a:spcBef>
              <a:spcAft>
                <a:spcPts val="0"/>
              </a:spcAft>
              <a:buSzPts val="1157"/>
              <a:buNone/>
              <a:defRPr sz="1157"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AB9DB-5326-AB47-952C-906ABCDD6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60331-E462-044B-94DC-03E596CA2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1159FB-6DCA-6541-8C6B-E7A79D4DB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29612-25CA-9F41-9366-F14E744AFBCA}" type="datetimeFigureOut">
              <a:rPr lang="en-NL" smtClean="0"/>
              <a:t>31/05/2022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0D701-D5BF-9443-81AB-BD2825561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13FD-47A8-F748-9659-16CCC3B89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16123-5C32-FA4B-A816-AF6437CD42F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24523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RK BG">
  <p:cSld name="DARK BG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9"/>
          <p:cNvPicPr preferRelativeResize="0"/>
          <p:nvPr/>
        </p:nvPicPr>
        <p:blipFill rotWithShape="1">
          <a:blip r:embed="rId3">
            <a:alphaModFix/>
          </a:blip>
          <a:srcRect t="15613"/>
          <a:stretch/>
        </p:blipFill>
        <p:spPr>
          <a:xfrm>
            <a:off x="0" y="-1"/>
            <a:ext cx="1219199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9"/>
          <p:cNvSpPr/>
          <p:nvPr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60" name="Google Shape;160;p9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9"/>
          <p:cNvSpPr txBox="1">
            <a:spLocks noGrp="1"/>
          </p:cNvSpPr>
          <p:nvPr>
            <p:ph type="body" idx="1"/>
          </p:nvPr>
        </p:nvSpPr>
        <p:spPr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pic>
        <p:nvPicPr>
          <p:cNvPr id="162" name="Google Shape;162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31489" y="-216085"/>
            <a:ext cx="2093892" cy="13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9"/>
          <p:cNvSpPr txBox="1"/>
          <p:nvPr/>
        </p:nvSpPr>
        <p:spPr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spAutoFit/>
          </a:bodyPr>
          <a:lstStyle/>
          <a:p>
            <a:pPr marL="1221273" marR="0" lvl="2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800" b="0" i="0" u="none" strike="noStrike" cap="none">
              <a:solidFill>
                <a:srgbClr val="8197A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9"/>
          <p:cNvCxnSpPr/>
          <p:nvPr/>
        </p:nvCxnSpPr>
        <p:spPr>
          <a:xfrm>
            <a:off x="221435" y="6422971"/>
            <a:ext cx="117360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5" name="Google Shape;165;p9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66" name="Google Shape;166;p9"/>
          <p:cNvGrpSpPr/>
          <p:nvPr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167" name="Google Shape;167;p9" descr="de.pn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" name="Google Shape;168;p9" descr="at.png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" name="Google Shape;169;p9" descr="be.png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9" descr="dk.png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" name="Google Shape;171;p9" descr="es.png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" name="Google Shape;172;p9" descr="ee.png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3" name="Google Shape;173;p9" descr="fi.png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4" name="Google Shape;174;p9" descr="fr.png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" name="Google Shape;175;p9" descr="gr.png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" name="Google Shape;176;p9" descr="hu.png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" name="Google Shape;177;p9" descr="ie.png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" name="Google Shape;178;p9" descr="it.png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" name="Google Shape;179;p9" descr="lu.png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" name="Google Shape;180;p9" descr="no.png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" name="Google Shape;181;p9" descr="nl.png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" name="Google Shape;182;p9" descr="pl.png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" name="Google Shape;183;p9" descr="pt.png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" name="Google Shape;184;p9" descr="cz.png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5" name="Google Shape;185;p9" descr="ro.png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" name="Google Shape;186;p9" descr="se.png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" name="Google Shape;187;p9" descr="ch.png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" name="Google Shape;188;p9" descr="uk.png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9" name="Google Shape;189;p9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0" name="Google Shape;190;p9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1" name="Google Shape;191;p9" descr="ca.png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" name="Google Shape;192;p9" descr="si.png"/>
            <p:cNvPicPr preferRelativeResize="0"/>
            <p:nvPr/>
          </p:nvPicPr>
          <p:blipFill rotWithShape="1">
            <a:blip r:embed="rId30">
              <a:alphaModFix/>
            </a:blip>
            <a:srcRect/>
            <a:stretch/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3" name="Google Shape;193;p9"/>
          <p:cNvPicPr preferRelativeResize="0"/>
          <p:nvPr/>
        </p:nvPicPr>
        <p:blipFill rotWithShape="1">
          <a:blip r:embed="rId31">
            <a:alphaModFix/>
          </a:blip>
          <a:srcRect/>
          <a:stretch/>
        </p:blipFill>
        <p:spPr>
          <a:xfrm>
            <a:off x="10343245" y="6585917"/>
            <a:ext cx="1636920" cy="1059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RK3">
  <p:cSld name="DARK3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0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10"/>
          <p:cNvSpPr txBox="1">
            <a:spLocks noGrp="1"/>
          </p:cNvSpPr>
          <p:nvPr>
            <p:ph type="body" idx="1"/>
          </p:nvPr>
        </p:nvSpPr>
        <p:spPr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cxnSp>
        <p:nvCxnSpPr>
          <p:cNvPr id="197" name="Google Shape;197;p10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RK4">
  <p:cSld name="DARK4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1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aphicFrame>
        <p:nvGraphicFramePr>
          <p:cNvPr id="200" name="Google Shape;200;p11"/>
          <p:cNvGraphicFramePr/>
          <p:nvPr/>
        </p:nvGraphicFramePr>
        <p:xfrm>
          <a:off x="279036" y="1321782"/>
          <a:ext cx="11656060" cy="462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1" name="Google Shape;201;p11"/>
          <p:cNvGraphicFramePr/>
          <p:nvPr/>
        </p:nvGraphicFramePr>
        <p:xfrm>
          <a:off x="278274" y="1348840"/>
          <a:ext cx="11624275" cy="4718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02" name="Google Shape;202;p11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RK5">
  <p:cSld name="DARK5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2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aphicFrame>
        <p:nvGraphicFramePr>
          <p:cNvPr id="205" name="Google Shape;205;p12"/>
          <p:cNvGraphicFramePr/>
          <p:nvPr/>
        </p:nvGraphicFramePr>
        <p:xfrm>
          <a:off x="279036" y="1219353"/>
          <a:ext cx="11656060" cy="473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206" name="Google Shape;206;p12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RK6">
  <p:cSld name="DARK6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3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13"/>
          <p:cNvSpPr txBox="1">
            <a:spLocks noGrp="1"/>
          </p:cNvSpPr>
          <p:nvPr>
            <p:ph type="body" idx="1"/>
          </p:nvPr>
        </p:nvSpPr>
        <p:spPr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RK7">
  <p:cSld name="DARK7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4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14"/>
          <p:cNvSpPr txBox="1">
            <a:spLocks noGrp="1"/>
          </p:cNvSpPr>
          <p:nvPr>
            <p:ph type="body" idx="1"/>
          </p:nvPr>
        </p:nvSpPr>
        <p:spPr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7pPr>
            <a:lvl8pPr marL="3657600" lvl="7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9pPr>
          </a:lstStyle>
          <a:p>
            <a:endParaRPr/>
          </a:p>
        </p:txBody>
      </p:sp>
      <p:cxnSp>
        <p:nvCxnSpPr>
          <p:cNvPr id="213" name="Google Shape;213;p14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RK8">
  <p:cSld name="DARK8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5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15"/>
          <p:cNvSpPr txBox="1">
            <a:spLocks noGrp="1"/>
          </p:cNvSpPr>
          <p:nvPr>
            <p:ph type="body" idx="1"/>
          </p:nvPr>
        </p:nvSpPr>
        <p:spPr>
          <a:xfrm>
            <a:off x="218859" y="1674000"/>
            <a:ext cx="5788800" cy="43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11276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Char char="–"/>
              <a:defRPr sz="1302"/>
            </a:lvl6pPr>
            <a:lvl7pPr marL="3200400" lvl="6" indent="-311276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Char char="–"/>
              <a:defRPr sz="1302"/>
            </a:lvl7pPr>
            <a:lvl8pPr marL="3657600" lvl="7" indent="-311277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Char char="–"/>
              <a:defRPr sz="1302"/>
            </a:lvl8pPr>
            <a:lvl9pPr marL="4114800" lvl="8" indent="-311277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Char char="–"/>
              <a:defRPr sz="1302"/>
            </a:lvl9pPr>
          </a:lstStyle>
          <a:p>
            <a:endParaRPr/>
          </a:p>
        </p:txBody>
      </p:sp>
      <p:sp>
        <p:nvSpPr>
          <p:cNvPr id="217" name="Google Shape;217;p15"/>
          <p:cNvSpPr txBox="1">
            <a:spLocks noGrp="1"/>
          </p:cNvSpPr>
          <p:nvPr>
            <p:ph type="body" idx="2"/>
          </p:nvPr>
        </p:nvSpPr>
        <p:spPr>
          <a:xfrm>
            <a:off x="6202800" y="1674000"/>
            <a:ext cx="5778000" cy="43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11276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Char char="–"/>
              <a:defRPr sz="1302"/>
            </a:lvl6pPr>
            <a:lvl7pPr marL="3200400" lvl="6" indent="-311276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Char char="–"/>
              <a:defRPr sz="1302"/>
            </a:lvl7pPr>
            <a:lvl8pPr marL="3657600" lvl="7" indent="-311277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Char char="–"/>
              <a:defRPr sz="1302"/>
            </a:lvl8pPr>
            <a:lvl9pPr marL="4114800" lvl="8" indent="-311277" algn="l">
              <a:lnSpc>
                <a:spcPct val="119000"/>
              </a:lnSpc>
              <a:spcBef>
                <a:spcPts val="260"/>
              </a:spcBef>
              <a:spcAft>
                <a:spcPts val="0"/>
              </a:spcAft>
              <a:buSzPts val="1302"/>
              <a:buChar char="–"/>
              <a:defRPr sz="1302"/>
            </a:lvl9pPr>
          </a:lstStyle>
          <a:p>
            <a:endParaRPr/>
          </a:p>
        </p:txBody>
      </p:sp>
      <p:cxnSp>
        <p:nvCxnSpPr>
          <p:cNvPr id="218" name="Google Shape;218;p15"/>
          <p:cNvCxnSpPr/>
          <p:nvPr/>
        </p:nvCxnSpPr>
        <p:spPr>
          <a:xfrm>
            <a:off x="218262" y="882193"/>
            <a:ext cx="11768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26" Type="http://schemas.openxmlformats.org/officeDocument/2006/relationships/image" Target="../media/image8.png"/><Relationship Id="rId39" Type="http://schemas.openxmlformats.org/officeDocument/2006/relationships/image" Target="../media/image21.png"/><Relationship Id="rId21" Type="http://schemas.openxmlformats.org/officeDocument/2006/relationships/image" Target="../media/image3.png"/><Relationship Id="rId34" Type="http://schemas.openxmlformats.org/officeDocument/2006/relationships/image" Target="../media/image16.png"/><Relationship Id="rId42" Type="http://schemas.openxmlformats.org/officeDocument/2006/relationships/image" Target="../media/image24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6.png"/><Relationship Id="rId32" Type="http://schemas.openxmlformats.org/officeDocument/2006/relationships/image" Target="../media/image14.png"/><Relationship Id="rId37" Type="http://schemas.openxmlformats.org/officeDocument/2006/relationships/image" Target="../media/image19.png"/><Relationship Id="rId40" Type="http://schemas.openxmlformats.org/officeDocument/2006/relationships/image" Target="../media/image22.png"/><Relationship Id="rId45" Type="http://schemas.openxmlformats.org/officeDocument/2006/relationships/image" Target="../media/image27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28" Type="http://schemas.openxmlformats.org/officeDocument/2006/relationships/image" Target="../media/image10.png"/><Relationship Id="rId36" Type="http://schemas.openxmlformats.org/officeDocument/2006/relationships/image" Target="../media/image18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31" Type="http://schemas.openxmlformats.org/officeDocument/2006/relationships/image" Target="../media/image13.png"/><Relationship Id="rId44" Type="http://schemas.openxmlformats.org/officeDocument/2006/relationships/image" Target="../media/image2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Relationship Id="rId27" Type="http://schemas.openxmlformats.org/officeDocument/2006/relationships/image" Target="../media/image9.png"/><Relationship Id="rId30" Type="http://schemas.openxmlformats.org/officeDocument/2006/relationships/image" Target="../media/image12.png"/><Relationship Id="rId35" Type="http://schemas.openxmlformats.org/officeDocument/2006/relationships/image" Target="../media/image17.png"/><Relationship Id="rId43" Type="http://schemas.openxmlformats.org/officeDocument/2006/relationships/image" Target="../media/image25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7.png"/><Relationship Id="rId33" Type="http://schemas.openxmlformats.org/officeDocument/2006/relationships/image" Target="../media/image15.png"/><Relationship Id="rId38" Type="http://schemas.openxmlformats.org/officeDocument/2006/relationships/image" Target="../media/image20.png"/><Relationship Id="rId46" Type="http://schemas.openxmlformats.org/officeDocument/2006/relationships/image" Target="../media/image28.png"/><Relationship Id="rId20" Type="http://schemas.openxmlformats.org/officeDocument/2006/relationships/image" Target="../media/image2.png"/><Relationship Id="rId41" Type="http://schemas.openxmlformats.org/officeDocument/2006/relationships/image" Target="../media/image23.png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4.png"/><Relationship Id="rId18" Type="http://schemas.openxmlformats.org/officeDocument/2006/relationships/image" Target="../media/image5.png"/><Relationship Id="rId26" Type="http://schemas.openxmlformats.org/officeDocument/2006/relationships/image" Target="../media/image13.png"/><Relationship Id="rId39" Type="http://schemas.openxmlformats.org/officeDocument/2006/relationships/image" Target="../media/image26.png"/><Relationship Id="rId21" Type="http://schemas.openxmlformats.org/officeDocument/2006/relationships/image" Target="../media/image8.png"/><Relationship Id="rId34" Type="http://schemas.openxmlformats.org/officeDocument/2006/relationships/image" Target="../media/image21.png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7" Type="http://schemas.openxmlformats.org/officeDocument/2006/relationships/image" Target="../media/image4.png"/><Relationship Id="rId25" Type="http://schemas.openxmlformats.org/officeDocument/2006/relationships/image" Target="../media/image12.png"/><Relationship Id="rId33" Type="http://schemas.openxmlformats.org/officeDocument/2006/relationships/image" Target="../media/image20.png"/><Relationship Id="rId38" Type="http://schemas.openxmlformats.org/officeDocument/2006/relationships/image" Target="../media/image25.png"/><Relationship Id="rId2" Type="http://schemas.openxmlformats.org/officeDocument/2006/relationships/slideLayout" Target="../slideLayouts/slideLayout19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29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24" Type="http://schemas.openxmlformats.org/officeDocument/2006/relationships/image" Target="../media/image11.png"/><Relationship Id="rId32" Type="http://schemas.openxmlformats.org/officeDocument/2006/relationships/image" Target="../media/image19.png"/><Relationship Id="rId37" Type="http://schemas.openxmlformats.org/officeDocument/2006/relationships/image" Target="../media/image24.png"/><Relationship Id="rId40" Type="http://schemas.openxmlformats.org/officeDocument/2006/relationships/image" Target="../media/image27.png"/><Relationship Id="rId5" Type="http://schemas.openxmlformats.org/officeDocument/2006/relationships/slideLayout" Target="../slideLayouts/slideLayout22.xml"/><Relationship Id="rId15" Type="http://schemas.openxmlformats.org/officeDocument/2006/relationships/image" Target="../media/image2.png"/><Relationship Id="rId23" Type="http://schemas.openxmlformats.org/officeDocument/2006/relationships/image" Target="../media/image10.png"/><Relationship Id="rId28" Type="http://schemas.openxmlformats.org/officeDocument/2006/relationships/image" Target="../media/image15.png"/><Relationship Id="rId36" Type="http://schemas.openxmlformats.org/officeDocument/2006/relationships/image" Target="../media/image23.png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6.png"/><Relationship Id="rId31" Type="http://schemas.openxmlformats.org/officeDocument/2006/relationships/image" Target="../media/image18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35.png"/><Relationship Id="rId22" Type="http://schemas.openxmlformats.org/officeDocument/2006/relationships/image" Target="../media/image9.png"/><Relationship Id="rId27" Type="http://schemas.openxmlformats.org/officeDocument/2006/relationships/image" Target="../media/image14.png"/><Relationship Id="rId30" Type="http://schemas.openxmlformats.org/officeDocument/2006/relationships/image" Target="../media/image17.png"/><Relationship Id="rId35" Type="http://schemas.openxmlformats.org/officeDocument/2006/relationships/image" Target="../media/image22.png"/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3249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/>
        </p:nvSpPr>
        <p:spPr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800" b="0" i="0" u="none" strike="noStrike" cap="none">
              <a:solidFill>
                <a:srgbClr val="8197A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3"/>
          <p:cNvSpPr txBox="1"/>
          <p:nvPr/>
        </p:nvSpPr>
        <p:spPr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72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body" idx="1"/>
          </p:nvPr>
        </p:nvSpPr>
        <p:spPr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rgbClr val="8197A6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Verdana"/>
              <a:buNone/>
              <a:defRPr sz="1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Verdana"/>
              <a:buNone/>
              <a:defRPr sz="1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Verdana"/>
              <a:buNone/>
              <a:defRPr sz="1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Verdana"/>
              <a:buNone/>
              <a:defRPr sz="1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26580" algn="l" rtl="0">
              <a:lnSpc>
                <a:spcPct val="119000"/>
              </a:lnSpc>
              <a:spcBef>
                <a:spcPts val="309"/>
              </a:spcBef>
              <a:spcAft>
                <a:spcPts val="0"/>
              </a:spcAft>
              <a:buClr>
                <a:schemeClr val="accent1"/>
              </a:buClr>
              <a:buSzPts val="1543"/>
              <a:buFont typeface="Verdana"/>
              <a:buChar char="–"/>
              <a:defRPr sz="1543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6580" algn="l" rtl="0">
              <a:lnSpc>
                <a:spcPct val="119000"/>
              </a:lnSpc>
              <a:spcBef>
                <a:spcPts val="309"/>
              </a:spcBef>
              <a:spcAft>
                <a:spcPts val="0"/>
              </a:spcAft>
              <a:buClr>
                <a:schemeClr val="accent1"/>
              </a:buClr>
              <a:buSzPts val="1543"/>
              <a:buFont typeface="Verdana"/>
              <a:buChar char="–"/>
              <a:defRPr sz="1543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6580" algn="l" rtl="0">
              <a:lnSpc>
                <a:spcPct val="119000"/>
              </a:lnSpc>
              <a:spcBef>
                <a:spcPts val="309"/>
              </a:spcBef>
              <a:spcAft>
                <a:spcPts val="0"/>
              </a:spcAft>
              <a:buClr>
                <a:schemeClr val="accent1"/>
              </a:buClr>
              <a:buSzPts val="1543"/>
              <a:buFont typeface="Verdana"/>
              <a:buChar char="–"/>
              <a:defRPr sz="1543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6580" algn="l" rtl="0">
              <a:lnSpc>
                <a:spcPct val="119000"/>
              </a:lnSpc>
              <a:spcBef>
                <a:spcPts val="309"/>
              </a:spcBef>
              <a:spcAft>
                <a:spcPts val="0"/>
              </a:spcAft>
              <a:buClr>
                <a:schemeClr val="accent1"/>
              </a:buClr>
              <a:buSzPts val="1543"/>
              <a:buFont typeface="Verdana"/>
              <a:buChar char="–"/>
              <a:defRPr sz="1543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/>
          <p:nvPr/>
        </p:nvSpPr>
        <p:spPr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fld id="{00000000-1234-1234-1234-123412341234}" type="slidenum">
              <a:rPr lang="en-GB" sz="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800" b="0" i="0" u="none" strike="noStrike" cap="none">
              <a:solidFill>
                <a:srgbClr val="8197A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" name="Google Shape;15;p3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10331489" y="-216085"/>
            <a:ext cx="2093892" cy="1314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Google Shape;16;p3"/>
          <p:cNvCxnSpPr/>
          <p:nvPr/>
        </p:nvCxnSpPr>
        <p:spPr>
          <a:xfrm>
            <a:off x="221435" y="6422971"/>
            <a:ext cx="117360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7" name="Google Shape;17;p3"/>
          <p:cNvGrpSpPr/>
          <p:nvPr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18" name="Google Shape;18;p3" descr="de.png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19;p3" descr="at.png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20;p3" descr="be.png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21;p3" descr="dk.png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22;p3" descr="es.png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Google Shape;23;p3" descr="ee.png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Google Shape;24;p3" descr="fi.png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Google Shape;25;p3" descr="fr.png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Google Shape;26;p3" descr="gr.png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27;p3" descr="hu.png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Google Shape;28;p3" descr="ie.png"/>
            <p:cNvPicPr preferRelativeResize="0"/>
            <p:nvPr/>
          </p:nvPicPr>
          <p:blipFill rotWithShape="1">
            <a:blip r:embed="rId30">
              <a:alphaModFix/>
            </a:blip>
            <a:srcRect/>
            <a:stretch/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Google Shape;29;p3" descr="it.png"/>
            <p:cNvPicPr preferRelativeResize="0"/>
            <p:nvPr/>
          </p:nvPicPr>
          <p:blipFill rotWithShape="1">
            <a:blip r:embed="rId31">
              <a:alphaModFix/>
            </a:blip>
            <a:srcRect/>
            <a:stretch/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Google Shape;30;p3" descr="lu.png"/>
            <p:cNvPicPr preferRelativeResize="0"/>
            <p:nvPr/>
          </p:nvPicPr>
          <p:blipFill rotWithShape="1">
            <a:blip r:embed="rId32">
              <a:alphaModFix/>
            </a:blip>
            <a:srcRect/>
            <a:stretch/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Google Shape;31;p3" descr="no.png"/>
            <p:cNvPicPr preferRelativeResize="0"/>
            <p:nvPr/>
          </p:nvPicPr>
          <p:blipFill rotWithShape="1">
            <a:blip r:embed="rId33">
              <a:alphaModFix/>
            </a:blip>
            <a:srcRect/>
            <a:stretch/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Google Shape;32;p3" descr="nl.png"/>
            <p:cNvPicPr preferRelativeResize="0"/>
            <p:nvPr/>
          </p:nvPicPr>
          <p:blipFill rotWithShape="1">
            <a:blip r:embed="rId34">
              <a:alphaModFix/>
            </a:blip>
            <a:srcRect/>
            <a:stretch/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Google Shape;33;p3" descr="pl.png"/>
            <p:cNvPicPr preferRelativeResize="0"/>
            <p:nvPr/>
          </p:nvPicPr>
          <p:blipFill rotWithShape="1">
            <a:blip r:embed="rId35">
              <a:alphaModFix/>
            </a:blip>
            <a:srcRect/>
            <a:stretch/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Google Shape;34;p3" descr="pt.png"/>
            <p:cNvPicPr preferRelativeResize="0"/>
            <p:nvPr/>
          </p:nvPicPr>
          <p:blipFill rotWithShape="1">
            <a:blip r:embed="rId36">
              <a:alphaModFix/>
            </a:blip>
            <a:srcRect/>
            <a:stretch/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Google Shape;35;p3" descr="cz.png"/>
            <p:cNvPicPr preferRelativeResize="0"/>
            <p:nvPr/>
          </p:nvPicPr>
          <p:blipFill rotWithShape="1">
            <a:blip r:embed="rId37">
              <a:alphaModFix/>
            </a:blip>
            <a:srcRect/>
            <a:stretch/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" name="Google Shape;36;p3" descr="ro.png"/>
            <p:cNvPicPr preferRelativeResize="0"/>
            <p:nvPr/>
          </p:nvPicPr>
          <p:blipFill rotWithShape="1">
            <a:blip r:embed="rId38">
              <a:alphaModFix/>
            </a:blip>
            <a:srcRect/>
            <a:stretch/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" name="Google Shape;37;p3" descr="se.png"/>
            <p:cNvPicPr preferRelativeResize="0"/>
            <p:nvPr/>
          </p:nvPicPr>
          <p:blipFill rotWithShape="1">
            <a:blip r:embed="rId39">
              <a:alphaModFix/>
            </a:blip>
            <a:srcRect/>
            <a:stretch/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" name="Google Shape;38;p3" descr="ch.png"/>
            <p:cNvPicPr preferRelativeResize="0"/>
            <p:nvPr/>
          </p:nvPicPr>
          <p:blipFill rotWithShape="1">
            <a:blip r:embed="rId40">
              <a:alphaModFix/>
            </a:blip>
            <a:srcRect/>
            <a:stretch/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" name="Google Shape;39;p3" descr="uk.png"/>
            <p:cNvPicPr preferRelativeResize="0"/>
            <p:nvPr/>
          </p:nvPicPr>
          <p:blipFill rotWithShape="1">
            <a:blip r:embed="rId41">
              <a:alphaModFix/>
            </a:blip>
            <a:srcRect/>
            <a:stretch/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" name="Google Shape;40;p3"/>
            <p:cNvPicPr preferRelativeResize="0"/>
            <p:nvPr/>
          </p:nvPicPr>
          <p:blipFill rotWithShape="1">
            <a:blip r:embed="rId42">
              <a:alphaModFix/>
            </a:blip>
            <a:srcRect/>
            <a:stretch/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" name="Google Shape;41;p3"/>
            <p:cNvPicPr preferRelativeResize="0"/>
            <p:nvPr/>
          </p:nvPicPr>
          <p:blipFill rotWithShape="1">
            <a:blip r:embed="rId43">
              <a:alphaModFix/>
            </a:blip>
            <a:srcRect/>
            <a:stretch/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" name="Google Shape;42;p3" descr="ca.png"/>
            <p:cNvPicPr preferRelativeResize="0"/>
            <p:nvPr/>
          </p:nvPicPr>
          <p:blipFill rotWithShape="1">
            <a:blip r:embed="rId44">
              <a:alphaModFix/>
            </a:blip>
            <a:srcRect/>
            <a:stretch/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" name="Google Shape;43;p3" descr="si.png"/>
            <p:cNvPicPr preferRelativeResize="0"/>
            <p:nvPr/>
          </p:nvPicPr>
          <p:blipFill rotWithShape="1">
            <a:blip r:embed="rId45">
              <a:alphaModFix/>
            </a:blip>
            <a:srcRect/>
            <a:stretch/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4" name="Google Shape;44;p3"/>
          <p:cNvPicPr preferRelativeResize="0"/>
          <p:nvPr/>
        </p:nvPicPr>
        <p:blipFill rotWithShape="1">
          <a:blip r:embed="rId46">
            <a:alphaModFix/>
          </a:blip>
          <a:srcRect/>
          <a:stretch/>
        </p:blipFill>
        <p:spPr>
          <a:xfrm>
            <a:off x="10343245" y="6585917"/>
            <a:ext cx="1636920" cy="10591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82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5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5"/>
          <p:cNvSpPr txBox="1"/>
          <p:nvPr/>
        </p:nvSpPr>
        <p:spPr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72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3" name="Google Shape;253;p5"/>
          <p:cNvSpPr txBox="1"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just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rgbClr val="00324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4" name="Google Shape;254;p5"/>
          <p:cNvSpPr txBox="1">
            <a:spLocks noGrp="1"/>
          </p:cNvSpPr>
          <p:nvPr>
            <p:ph type="body" idx="1"/>
          </p:nvPr>
        </p:nvSpPr>
        <p:spPr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rgbClr val="8197A6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Verdana"/>
              <a:buNone/>
              <a:defRPr sz="1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Verdana"/>
              <a:buNone/>
              <a:defRPr sz="1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Verdana"/>
              <a:buNone/>
              <a:defRPr sz="1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Verdana"/>
              <a:buNone/>
              <a:defRPr sz="1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26580" algn="l" rtl="0">
              <a:lnSpc>
                <a:spcPct val="119000"/>
              </a:lnSpc>
              <a:spcBef>
                <a:spcPts val="309"/>
              </a:spcBef>
              <a:spcAft>
                <a:spcPts val="0"/>
              </a:spcAft>
              <a:buClr>
                <a:schemeClr val="accent1"/>
              </a:buClr>
              <a:buSzPts val="1543"/>
              <a:buFont typeface="Verdana"/>
              <a:buChar char="–"/>
              <a:defRPr sz="1543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6580" algn="l" rtl="0">
              <a:lnSpc>
                <a:spcPct val="119000"/>
              </a:lnSpc>
              <a:spcBef>
                <a:spcPts val="309"/>
              </a:spcBef>
              <a:spcAft>
                <a:spcPts val="0"/>
              </a:spcAft>
              <a:buClr>
                <a:schemeClr val="accent1"/>
              </a:buClr>
              <a:buSzPts val="1543"/>
              <a:buFont typeface="Verdana"/>
              <a:buChar char="–"/>
              <a:defRPr sz="1543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6580" algn="l" rtl="0">
              <a:lnSpc>
                <a:spcPct val="119000"/>
              </a:lnSpc>
              <a:spcBef>
                <a:spcPts val="309"/>
              </a:spcBef>
              <a:spcAft>
                <a:spcPts val="0"/>
              </a:spcAft>
              <a:buClr>
                <a:schemeClr val="accent1"/>
              </a:buClr>
              <a:buSzPts val="1543"/>
              <a:buFont typeface="Verdana"/>
              <a:buChar char="–"/>
              <a:defRPr sz="1543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6580" algn="l" rtl="0">
              <a:lnSpc>
                <a:spcPct val="119000"/>
              </a:lnSpc>
              <a:spcBef>
                <a:spcPts val="309"/>
              </a:spcBef>
              <a:spcAft>
                <a:spcPts val="0"/>
              </a:spcAft>
              <a:buClr>
                <a:schemeClr val="accent1"/>
              </a:buClr>
              <a:buSzPts val="1543"/>
              <a:buFont typeface="Verdana"/>
              <a:buChar char="–"/>
              <a:defRPr sz="1543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5" name="Google Shape;255;p5"/>
          <p:cNvSpPr txBox="1"/>
          <p:nvPr/>
        </p:nvSpPr>
        <p:spPr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72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6" name="Google Shape;256;p5"/>
          <p:cNvSpPr txBox="1"/>
          <p:nvPr/>
        </p:nvSpPr>
        <p:spPr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800" b="0" i="0" u="none" strike="noStrike" cap="none">
              <a:solidFill>
                <a:srgbClr val="8197A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5"/>
          <p:cNvSpPr txBox="1"/>
          <p:nvPr/>
        </p:nvSpPr>
        <p:spPr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fld id="{00000000-1234-1234-1234-123412341234}" type="slidenum">
              <a:rPr lang="en-GB" sz="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800" b="0" i="0" u="none" strike="noStrike" cap="none">
              <a:solidFill>
                <a:srgbClr val="8197A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8" name="Google Shape;258;p5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0331489" y="-215904"/>
            <a:ext cx="2095200" cy="131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5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0343245" y="6585917"/>
            <a:ext cx="1636920" cy="10591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0" name="Google Shape;260;p5"/>
          <p:cNvGrpSpPr/>
          <p:nvPr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261" name="Google Shape;261;p5" descr="de.png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2" name="Google Shape;262;p5" descr="at.png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3" name="Google Shape;263;p5" descr="be.png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4" name="Google Shape;264;p5" descr="dk.png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5" name="Google Shape;265;p5" descr="es.png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6" name="Google Shape;266;p5" descr="ee.png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7" name="Google Shape;267;p5" descr="fi.png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8" name="Google Shape;268;p5" descr="fr.png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9" name="Google Shape;269;p5" descr="gr.png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0" name="Google Shape;270;p5" descr="hu.png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1" name="Google Shape;271;p5" descr="ie.png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2" name="Google Shape;272;p5" descr="it.png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3" name="Google Shape;273;p5" descr="lu.png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4" name="Google Shape;274;p5" descr="no.png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5" name="Google Shape;275;p5" descr="nl.png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6" name="Google Shape;276;p5" descr="pl.png"/>
            <p:cNvPicPr preferRelativeResize="0"/>
            <p:nvPr/>
          </p:nvPicPr>
          <p:blipFill rotWithShape="1">
            <a:blip r:embed="rId30">
              <a:alphaModFix/>
            </a:blip>
            <a:srcRect/>
            <a:stretch/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7" name="Google Shape;277;p5" descr="pt.png"/>
            <p:cNvPicPr preferRelativeResize="0"/>
            <p:nvPr/>
          </p:nvPicPr>
          <p:blipFill rotWithShape="1">
            <a:blip r:embed="rId31">
              <a:alphaModFix/>
            </a:blip>
            <a:srcRect/>
            <a:stretch/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8" name="Google Shape;278;p5" descr="cz.png"/>
            <p:cNvPicPr preferRelativeResize="0"/>
            <p:nvPr/>
          </p:nvPicPr>
          <p:blipFill rotWithShape="1">
            <a:blip r:embed="rId32">
              <a:alphaModFix/>
            </a:blip>
            <a:srcRect/>
            <a:stretch/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9" name="Google Shape;279;p5" descr="ro.png"/>
            <p:cNvPicPr preferRelativeResize="0"/>
            <p:nvPr/>
          </p:nvPicPr>
          <p:blipFill rotWithShape="1">
            <a:blip r:embed="rId33">
              <a:alphaModFix/>
            </a:blip>
            <a:srcRect/>
            <a:stretch/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0" name="Google Shape;280;p5" descr="se.png"/>
            <p:cNvPicPr preferRelativeResize="0"/>
            <p:nvPr/>
          </p:nvPicPr>
          <p:blipFill rotWithShape="1">
            <a:blip r:embed="rId34">
              <a:alphaModFix/>
            </a:blip>
            <a:srcRect/>
            <a:stretch/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1" name="Google Shape;281;p5" descr="ch.png"/>
            <p:cNvPicPr preferRelativeResize="0"/>
            <p:nvPr/>
          </p:nvPicPr>
          <p:blipFill rotWithShape="1">
            <a:blip r:embed="rId35">
              <a:alphaModFix/>
            </a:blip>
            <a:srcRect/>
            <a:stretch/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2" name="Google Shape;282;p5" descr="uk.png"/>
            <p:cNvPicPr preferRelativeResize="0"/>
            <p:nvPr/>
          </p:nvPicPr>
          <p:blipFill rotWithShape="1">
            <a:blip r:embed="rId36">
              <a:alphaModFix/>
            </a:blip>
            <a:srcRect/>
            <a:stretch/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3" name="Google Shape;283;p5"/>
            <p:cNvPicPr preferRelativeResize="0"/>
            <p:nvPr/>
          </p:nvPicPr>
          <p:blipFill rotWithShape="1">
            <a:blip r:embed="rId37">
              <a:alphaModFix/>
            </a:blip>
            <a:srcRect/>
            <a:stretch/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4" name="Google Shape;284;p5"/>
            <p:cNvPicPr preferRelativeResize="0"/>
            <p:nvPr/>
          </p:nvPicPr>
          <p:blipFill rotWithShape="1">
            <a:blip r:embed="rId38">
              <a:alphaModFix/>
            </a:blip>
            <a:srcRect/>
            <a:stretch/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5" name="Google Shape;285;p5" descr="ca.png"/>
            <p:cNvPicPr preferRelativeResize="0"/>
            <p:nvPr/>
          </p:nvPicPr>
          <p:blipFill rotWithShape="1">
            <a:blip r:embed="rId39">
              <a:alphaModFix/>
            </a:blip>
            <a:srcRect/>
            <a:stretch/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6" name="Google Shape;286;p5" descr="si.png"/>
            <p:cNvPicPr preferRelativeResize="0"/>
            <p:nvPr/>
          </p:nvPicPr>
          <p:blipFill rotWithShape="1">
            <a:blip r:embed="rId40">
              <a:alphaModFix/>
            </a:blip>
            <a:srcRect/>
            <a:stretch/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5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0.jp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4.png"/><Relationship Id="rId5" Type="http://schemas.openxmlformats.org/officeDocument/2006/relationships/image" Target="../media/image63.svg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doi.org/10.1002/qj.3879" TargetMode="Externa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1"/>
          <p:cNvSpPr txBox="1"/>
          <p:nvPr/>
        </p:nvSpPr>
        <p:spPr>
          <a:xfrm>
            <a:off x="141182" y="4469949"/>
            <a:ext cx="11761696" cy="704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7959" tIns="43980" rIns="87959" bIns="43980" anchor="b" anchorCtr="0">
            <a:spAutoFit/>
          </a:bodyPr>
          <a:lstStyle/>
          <a:p>
            <a:pPr lvl="0"/>
            <a:r>
              <a:rPr lang="en-GB" sz="4000" b="1" dirty="0">
                <a:solidFill>
                  <a:schemeClr val="lt1"/>
                </a:solidFill>
              </a:rPr>
              <a:t>ESA Validation and Applications Preparation</a:t>
            </a:r>
          </a:p>
        </p:txBody>
      </p:sp>
      <p:sp>
        <p:nvSpPr>
          <p:cNvPr id="467" name="Google Shape;467;p1"/>
          <p:cNvSpPr txBox="1"/>
          <p:nvPr/>
        </p:nvSpPr>
        <p:spPr>
          <a:xfrm>
            <a:off x="3899339" y="5264365"/>
            <a:ext cx="8003538" cy="461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76" tIns="45575" rIns="91176" bIns="45575" anchor="t" anchorCtr="0">
            <a:spAutoFit/>
          </a:bodyPr>
          <a:lstStyle/>
          <a:p>
            <a:pPr lvl="0" algn="r"/>
            <a:r>
              <a:rPr lang="en-GB" sz="1200" dirty="0">
                <a:solidFill>
                  <a:schemeClr val="lt1"/>
                </a:solidFill>
              </a:rPr>
              <a:t>R. Koopman, </a:t>
            </a:r>
            <a:r>
              <a:rPr lang="en-GB" sz="1200" u="sng" dirty="0">
                <a:solidFill>
                  <a:schemeClr val="lt1"/>
                </a:solidFill>
              </a:rPr>
              <a:t>S. </a:t>
            </a:r>
            <a:r>
              <a:rPr lang="en-GB" sz="1200" u="sng" dirty="0" err="1">
                <a:solidFill>
                  <a:schemeClr val="lt1"/>
                </a:solidFill>
              </a:rPr>
              <a:t>Rusli</a:t>
            </a:r>
            <a:r>
              <a:rPr lang="en-GB" sz="1200" dirty="0">
                <a:solidFill>
                  <a:schemeClr val="lt1"/>
                </a:solidFill>
              </a:rPr>
              <a:t>, M. Fielding, M. </a:t>
            </a:r>
            <a:r>
              <a:rPr lang="en-GB" sz="1200" dirty="0" err="1">
                <a:solidFill>
                  <a:schemeClr val="lt1"/>
                </a:solidFill>
              </a:rPr>
              <a:t>Janiskov</a:t>
            </a:r>
            <a:r>
              <a:rPr lang="en-GB" sz="12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á</a:t>
            </a:r>
            <a:r>
              <a:rPr lang="en-GB" sz="1200" i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GB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T. </a:t>
            </a:r>
            <a:r>
              <a:rPr lang="en-GB" sz="12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Wehr</a:t>
            </a:r>
            <a:r>
              <a:rPr lang="en-GB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K. Wallace, M. </a:t>
            </a:r>
            <a:r>
              <a:rPr lang="en-GB" sz="12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Eisinger</a:t>
            </a:r>
            <a:r>
              <a:rPr lang="en-GB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D. </a:t>
            </a:r>
            <a:r>
              <a:rPr lang="en-GB" sz="12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Schüttemeyer</a:t>
            </a:r>
            <a:r>
              <a:rPr lang="en-GB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J. von Bismarck, C. </a:t>
            </a:r>
            <a:r>
              <a:rPr lang="en-GB" sz="12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Retscher</a:t>
            </a:r>
            <a:r>
              <a:rPr lang="en-GB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H. </a:t>
            </a:r>
            <a:r>
              <a:rPr lang="en-GB" sz="12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Baars</a:t>
            </a:r>
            <a:r>
              <a:rPr lang="en-GB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E. </a:t>
            </a:r>
            <a:r>
              <a:rPr lang="en-GB" sz="12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Marinou</a:t>
            </a:r>
            <a:r>
              <a:rPr lang="en-GB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N. </a:t>
            </a:r>
            <a:r>
              <a:rPr lang="en-GB" sz="12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Clerbaux</a:t>
            </a:r>
            <a:r>
              <a:rPr lang="en-GB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A. Velazquez </a:t>
            </a:r>
            <a:r>
              <a:rPr lang="en-GB" sz="12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Blazquez</a:t>
            </a:r>
            <a:r>
              <a:rPr lang="en-GB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D. </a:t>
            </a:r>
            <a:r>
              <a:rPr lang="en-GB" sz="12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Bernaerts</a:t>
            </a:r>
            <a:r>
              <a:rPr lang="en-GB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B. </a:t>
            </a:r>
            <a:r>
              <a:rPr lang="en-GB" sz="12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Frommknecht</a:t>
            </a:r>
            <a:endParaRPr lang="en-GB" sz="1200" dirty="0">
              <a:solidFill>
                <a:schemeClr val="lt1"/>
              </a:solidFill>
            </a:endParaRPr>
          </a:p>
        </p:txBody>
      </p:sp>
      <p:sp>
        <p:nvSpPr>
          <p:cNvPr id="468" name="Google Shape;468;p1"/>
          <p:cNvSpPr txBox="1"/>
          <p:nvPr/>
        </p:nvSpPr>
        <p:spPr>
          <a:xfrm>
            <a:off x="6793129" y="5979949"/>
            <a:ext cx="5109748" cy="3074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76" tIns="45575" rIns="91176" bIns="45575" anchor="t" anchorCtr="0">
            <a:spAutoFit/>
          </a:bodyPr>
          <a:lstStyle/>
          <a:p>
            <a:pPr lvl="0" algn="r"/>
            <a:r>
              <a:rPr lang="en-GB" b="1" dirty="0">
                <a:solidFill>
                  <a:schemeClr val="bg1"/>
                </a:solidFill>
              </a:rPr>
              <a:t>Thursday – 26.05.2022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69" name="Google Shape;469;p1"/>
          <p:cNvSpPr/>
          <p:nvPr/>
        </p:nvSpPr>
        <p:spPr>
          <a:xfrm>
            <a:off x="7285361" y="5584764"/>
            <a:ext cx="4737879" cy="2164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76" tIns="45575" rIns="91176" bIns="45575" anchor="ctr" anchorCtr="0">
            <a:noAutofit/>
          </a:bodyPr>
          <a:lstStyle/>
          <a:p>
            <a:pPr algn="r"/>
            <a:endParaRPr sz="1197">
              <a:solidFill>
                <a:schemeClr val="l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5AA62F-DB4F-ABB1-F904-A3EBBC196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4755" y="1714114"/>
            <a:ext cx="2958122" cy="2958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29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E2F4F-16DA-BB94-F7B8-587F6D466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60421"/>
            <a:ext cx="10108800" cy="553957"/>
          </a:xfrm>
        </p:spPr>
        <p:txBody>
          <a:bodyPr/>
          <a:lstStyle/>
          <a:p>
            <a:r>
              <a:rPr lang="en-NL" dirty="0"/>
              <a:t>In-orbit Validation planning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539DA4-A152-5693-1FB6-C9DD96BB26BB}"/>
              </a:ext>
            </a:extLst>
          </p:cNvPr>
          <p:cNvSpPr txBox="1"/>
          <p:nvPr/>
        </p:nvSpPr>
        <p:spPr>
          <a:xfrm>
            <a:off x="318636" y="1304964"/>
            <a:ext cx="1158806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NL" sz="1600" b="1" dirty="0">
                <a:solidFill>
                  <a:schemeClr val="tx1"/>
                </a:solidFill>
              </a:rPr>
              <a:t>Early underflights</a:t>
            </a:r>
            <a:r>
              <a:rPr lang="en-NL" sz="1600" b="1" dirty="0"/>
              <a:t> for L1 and L2 validation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NL" sz="1600" dirty="0"/>
              <a:t>First ~2 months after launch several instruments will not yet be in nominal mode.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NL" sz="1600" dirty="0"/>
              <a:t>L1 product release to public is at L+6 months.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NL" sz="1600" dirty="0"/>
              <a:t>Ground sites will have </a:t>
            </a:r>
            <a:r>
              <a:rPr lang="en-NL" sz="1600" b="1" dirty="0">
                <a:solidFill>
                  <a:schemeClr val="tx1"/>
                </a:solidFill>
              </a:rPr>
              <a:t>sparse</a:t>
            </a:r>
            <a:r>
              <a:rPr lang="en-NL" sz="1600" dirty="0"/>
              <a:t> collocated datasets by then: -&gt; airborne remote sensing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NL" sz="1600" dirty="0"/>
              <a:t>L1 validation requires </a:t>
            </a:r>
            <a:r>
              <a:rPr lang="en-NL" sz="1600" b="1" dirty="0">
                <a:solidFill>
                  <a:schemeClr val="tx1"/>
                </a:solidFill>
              </a:rPr>
              <a:t>precise</a:t>
            </a:r>
            <a:r>
              <a:rPr lang="en-NL" sz="1600" dirty="0"/>
              <a:t> collocation: -&gt; airborne and mobile systems (also simultaneously: triple collocation)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NL" sz="1600" dirty="0"/>
              <a:t>Retrievals </a:t>
            </a:r>
            <a:r>
              <a:rPr lang="en-NL" sz="1600" b="1" dirty="0">
                <a:solidFill>
                  <a:schemeClr val="tx1"/>
                </a:solidFill>
              </a:rPr>
              <a:t>assume</a:t>
            </a:r>
            <a:r>
              <a:rPr lang="en-NL" sz="1600" dirty="0"/>
              <a:t> particle properties  -&gt; airborne in situ (tandem flights)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NL" sz="1600" dirty="0"/>
              <a:t>For land overpasses: low passes prior or after underflight, to measure albedo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NL" sz="1600" b="1" dirty="0">
              <a:solidFill>
                <a:schemeClr val="tx1"/>
              </a:solidFill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NL" sz="1600" b="1" dirty="0">
                <a:solidFill>
                  <a:schemeClr val="tx1"/>
                </a:solidFill>
              </a:rPr>
              <a:t>Parallel ground-based network data acquisition, continuously, over the mission lifetime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NL" sz="1600" dirty="0"/>
              <a:t>Accumulation of datasets, using statistical and advection methods to </a:t>
            </a:r>
            <a:r>
              <a:rPr lang="en-NL" sz="1600" b="1" dirty="0">
                <a:solidFill>
                  <a:schemeClr val="tx1"/>
                </a:solidFill>
              </a:rPr>
              <a:t>alleviate</a:t>
            </a:r>
            <a:r>
              <a:rPr lang="en-NL" sz="1600" dirty="0"/>
              <a:t> </a:t>
            </a:r>
            <a:r>
              <a:rPr lang="en-NL" sz="1600" b="1" dirty="0">
                <a:solidFill>
                  <a:schemeClr val="tx1"/>
                </a:solidFill>
              </a:rPr>
              <a:t>non-perfect</a:t>
            </a:r>
            <a:r>
              <a:rPr lang="en-NL" sz="1600" dirty="0"/>
              <a:t> collocation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NL" sz="1600" b="1" dirty="0">
                <a:solidFill>
                  <a:schemeClr val="tx1"/>
                </a:solidFill>
              </a:rPr>
              <a:t>Simultaneous</a:t>
            </a:r>
            <a:r>
              <a:rPr lang="en-NL" sz="1600" dirty="0"/>
              <a:t> coverage of most </a:t>
            </a:r>
            <a:r>
              <a:rPr lang="en-NL" sz="1600" b="1" dirty="0">
                <a:solidFill>
                  <a:schemeClr val="tx1"/>
                </a:solidFill>
              </a:rPr>
              <a:t>regions</a:t>
            </a:r>
            <a:r>
              <a:rPr lang="en-NL" sz="1600" dirty="0"/>
              <a:t> and </a:t>
            </a:r>
            <a:r>
              <a:rPr lang="en-NL" sz="1600" b="1" dirty="0">
                <a:solidFill>
                  <a:schemeClr val="tx1"/>
                </a:solidFill>
              </a:rPr>
              <a:t>conditions</a:t>
            </a:r>
            <a:r>
              <a:rPr lang="en-NL" sz="1600" dirty="0"/>
              <a:t>, </a:t>
            </a:r>
            <a:r>
              <a:rPr lang="en-NL" sz="1600" b="1" dirty="0">
                <a:solidFill>
                  <a:schemeClr val="tx1"/>
                </a:solidFill>
              </a:rPr>
              <a:t>continuous</a:t>
            </a:r>
            <a:r>
              <a:rPr lang="en-NL" sz="1600" dirty="0"/>
              <a:t> coverage in time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NL" sz="1600" b="1" dirty="0">
                <a:solidFill>
                  <a:schemeClr val="tx1"/>
                </a:solidFill>
              </a:rPr>
              <a:t>Synergistic </a:t>
            </a:r>
            <a:r>
              <a:rPr lang="en-NL" sz="1600" dirty="0">
                <a:solidFill>
                  <a:schemeClr val="tx1"/>
                </a:solidFill>
              </a:rPr>
              <a:t>validation</a:t>
            </a:r>
            <a:r>
              <a:rPr lang="en-NL" sz="1600" b="1" dirty="0">
                <a:solidFill>
                  <a:schemeClr val="tx1"/>
                </a:solidFill>
              </a:rPr>
              <a:t> </a:t>
            </a:r>
            <a:r>
              <a:rPr lang="en-NL" sz="1600" dirty="0">
                <a:solidFill>
                  <a:schemeClr val="tx1"/>
                </a:solidFill>
              </a:rPr>
              <a:t>with multiple collocated instruments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NL" sz="1600" b="1" dirty="0">
              <a:solidFill>
                <a:schemeClr val="tx1"/>
              </a:solidFill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NL" sz="1600" b="1" dirty="0">
                <a:solidFill>
                  <a:schemeClr val="tx1"/>
                </a:solidFill>
              </a:rPr>
              <a:t>Further campaigns during the entire mission life time</a:t>
            </a:r>
            <a:r>
              <a:rPr lang="en-NL" sz="1600" dirty="0"/>
              <a:t>.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NL" sz="1600" b="1" dirty="0">
                <a:solidFill>
                  <a:schemeClr val="tx1"/>
                </a:solidFill>
              </a:rPr>
              <a:t>Multiple campaigns under different conditions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NL" sz="1600" b="1" dirty="0">
                <a:solidFill>
                  <a:schemeClr val="tx1"/>
                </a:solidFill>
              </a:rPr>
              <a:t>Synergistic</a:t>
            </a:r>
            <a:r>
              <a:rPr lang="en-NL" sz="1600" dirty="0"/>
              <a:t> validation aircraft and ground based instruments)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NL" sz="1600" dirty="0"/>
              <a:t>Accumulate larger datasets in order to increase precision of quality assessment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NL" sz="1600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NL" sz="1600" b="1" dirty="0">
                <a:solidFill>
                  <a:schemeClr val="tx1"/>
                </a:solidFill>
              </a:rPr>
              <a:t>Systematic monitoring of radar and lidar data with NWP model (see part 2 of this presentation)</a:t>
            </a:r>
            <a:r>
              <a:rPr lang="en-NL" sz="1600" dirty="0"/>
              <a:t>. 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NL" sz="1600" dirty="0"/>
          </a:p>
        </p:txBody>
      </p:sp>
    </p:spTree>
    <p:extLst>
      <p:ext uri="{BB962C8B-B14F-4D97-AF65-F5344CB8AC3E}">
        <p14:creationId xmlns:p14="http://schemas.microsoft.com/office/powerpoint/2010/main" val="1549173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48FAE-BF15-D146-1542-67D8AE3D8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Coverage (geographical, targets, sources)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242286-9675-AE8A-5FCD-4DEA0EDD16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53" y="1465634"/>
            <a:ext cx="6052057" cy="49253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B0620A1-DB41-5FED-8E8B-30D6456755E3}"/>
              </a:ext>
            </a:extLst>
          </p:cNvPr>
          <p:cNvSpPr txBox="1"/>
          <p:nvPr/>
        </p:nvSpPr>
        <p:spPr>
          <a:xfrm>
            <a:off x="230990" y="5882788"/>
            <a:ext cx="40859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</a:rPr>
              <a:t>Ground based Radar stations (42)</a:t>
            </a:r>
            <a:endParaRPr lang="en-US" sz="1400" b="1" dirty="0">
              <a:solidFill>
                <a:srgbClr val="0070C0"/>
              </a:solidFill>
            </a:endParaRPr>
          </a:p>
          <a:p>
            <a:r>
              <a:rPr lang="en-US" sz="1400" b="1" dirty="0">
                <a:solidFill>
                  <a:srgbClr val="0070C0"/>
                </a:solidFill>
              </a:rPr>
              <a:t>Ground based Lidar stations (&gt;100)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DAB3D9-5533-180D-6521-0219A1722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7282" y="1536588"/>
            <a:ext cx="3974583" cy="24875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99FA56-25D7-981A-C5DA-D666ED5654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7282" y="3988340"/>
            <a:ext cx="3861212" cy="24232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D4DD19F-8D6B-FE55-B8E0-C3FD3DFE370F}"/>
              </a:ext>
            </a:extLst>
          </p:cNvPr>
          <p:cNvSpPr txBox="1"/>
          <p:nvPr/>
        </p:nvSpPr>
        <p:spPr>
          <a:xfrm>
            <a:off x="995109" y="1079469"/>
            <a:ext cx="55643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Geographical groundbased (for campaign coverage see next slide)</a:t>
            </a:r>
          </a:p>
        </p:txBody>
      </p:sp>
    </p:spTree>
    <p:extLst>
      <p:ext uri="{BB962C8B-B14F-4D97-AF65-F5344CB8AC3E}">
        <p14:creationId xmlns:p14="http://schemas.microsoft.com/office/powerpoint/2010/main" val="1080155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7981832D-A98F-084F-BDFB-4917C25E7774}"/>
              </a:ext>
            </a:extLst>
          </p:cNvPr>
          <p:cNvGrpSpPr/>
          <p:nvPr/>
        </p:nvGrpSpPr>
        <p:grpSpPr>
          <a:xfrm>
            <a:off x="498743" y="923419"/>
            <a:ext cx="10782779" cy="743131"/>
            <a:chOff x="1173160" y="-63657"/>
            <a:chExt cx="10782779" cy="743131"/>
          </a:xfrm>
        </p:grpSpPr>
        <p:sp>
          <p:nvSpPr>
            <p:cNvPr id="5" name="Chevron 4">
              <a:extLst>
                <a:ext uri="{FF2B5EF4-FFF2-40B4-BE49-F238E27FC236}">
                  <a16:creationId xmlns:a16="http://schemas.microsoft.com/office/drawing/2014/main" id="{77CA241A-1D28-5049-8E70-5B8DC77C57EC}"/>
                </a:ext>
              </a:extLst>
            </p:cNvPr>
            <p:cNvSpPr/>
            <p:nvPr/>
          </p:nvSpPr>
          <p:spPr>
            <a:xfrm>
              <a:off x="1173160" y="280213"/>
              <a:ext cx="1285725" cy="394726"/>
            </a:xfrm>
            <a:prstGeom prst="chevron">
              <a:avLst/>
            </a:prstGeom>
            <a:solidFill>
              <a:schemeClr val="tx2">
                <a:lumMod val="9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1200" tIns="28800" rIns="18000" bIns="54000" rtlCol="0" anchor="ctr"/>
            <a:lstStyle/>
            <a:p>
              <a:pPr algn="ctr"/>
              <a:r>
                <a:rPr lang="en-NL" sz="1900" b="1" dirty="0">
                  <a:solidFill>
                    <a:schemeClr val="bg1"/>
                  </a:solidFill>
                </a:rPr>
                <a:t>Dec</a:t>
              </a:r>
            </a:p>
          </p:txBody>
        </p:sp>
        <p:sp>
          <p:nvSpPr>
            <p:cNvPr id="6" name="Chevron 5">
              <a:extLst>
                <a:ext uri="{FF2B5EF4-FFF2-40B4-BE49-F238E27FC236}">
                  <a16:creationId xmlns:a16="http://schemas.microsoft.com/office/drawing/2014/main" id="{0273A09A-BBA8-B74B-AB80-499089FA529A}"/>
                </a:ext>
              </a:extLst>
            </p:cNvPr>
            <p:cNvSpPr/>
            <p:nvPr/>
          </p:nvSpPr>
          <p:spPr>
            <a:xfrm>
              <a:off x="2211842" y="283750"/>
              <a:ext cx="1285725" cy="394726"/>
            </a:xfrm>
            <a:prstGeom prst="chevron">
              <a:avLst/>
            </a:prstGeom>
            <a:solidFill>
              <a:schemeClr val="tx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1200" tIns="28800" rIns="18000" bIns="54000" rtlCol="0" anchor="ctr"/>
            <a:lstStyle/>
            <a:p>
              <a:pPr algn="ctr"/>
              <a:r>
                <a:rPr lang="en-NL" sz="1900" b="1" dirty="0">
                  <a:solidFill>
                    <a:schemeClr val="bg1"/>
                  </a:solidFill>
                </a:rPr>
                <a:t>Jan</a:t>
              </a:r>
            </a:p>
          </p:txBody>
        </p:sp>
        <p:sp>
          <p:nvSpPr>
            <p:cNvPr id="7" name="Chevron 6">
              <a:extLst>
                <a:ext uri="{FF2B5EF4-FFF2-40B4-BE49-F238E27FC236}">
                  <a16:creationId xmlns:a16="http://schemas.microsoft.com/office/drawing/2014/main" id="{10E6631D-750B-2F46-A8B9-B4D016F4D5E4}"/>
                </a:ext>
              </a:extLst>
            </p:cNvPr>
            <p:cNvSpPr/>
            <p:nvPr/>
          </p:nvSpPr>
          <p:spPr>
            <a:xfrm>
              <a:off x="3270841" y="282427"/>
              <a:ext cx="1285725" cy="394726"/>
            </a:xfrm>
            <a:prstGeom prst="chevron">
              <a:avLst/>
            </a:prstGeom>
            <a:solidFill>
              <a:schemeClr val="tx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1200" tIns="28800" rIns="18000" bIns="54000" rtlCol="0" anchor="ctr"/>
            <a:lstStyle/>
            <a:p>
              <a:pPr algn="ctr"/>
              <a:r>
                <a:rPr lang="en-NL" sz="1900" b="1" dirty="0">
                  <a:solidFill>
                    <a:schemeClr val="bg1"/>
                  </a:solidFill>
                </a:rPr>
                <a:t>Feb</a:t>
              </a:r>
            </a:p>
          </p:txBody>
        </p:sp>
        <p:sp>
          <p:nvSpPr>
            <p:cNvPr id="8" name="Chevron 7">
              <a:extLst>
                <a:ext uri="{FF2B5EF4-FFF2-40B4-BE49-F238E27FC236}">
                  <a16:creationId xmlns:a16="http://schemas.microsoft.com/office/drawing/2014/main" id="{3B4EC57E-86D3-1E47-B1E2-64B60D2CF3CB}"/>
                </a:ext>
              </a:extLst>
            </p:cNvPr>
            <p:cNvSpPr/>
            <p:nvPr/>
          </p:nvSpPr>
          <p:spPr>
            <a:xfrm>
              <a:off x="4331390" y="282427"/>
              <a:ext cx="1285725" cy="394726"/>
            </a:xfrm>
            <a:prstGeom prst="chevron">
              <a:avLst/>
            </a:prstGeom>
            <a:solidFill>
              <a:schemeClr val="tx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3200" tIns="28800" rIns="7200" bIns="54000" rtlCol="0" anchor="ctr"/>
            <a:lstStyle/>
            <a:p>
              <a:pPr algn="ctr"/>
              <a:r>
                <a:rPr lang="en-NL" sz="1900" b="1" dirty="0">
                  <a:solidFill>
                    <a:schemeClr val="bg1"/>
                  </a:solidFill>
                </a:rPr>
                <a:t>Mar</a:t>
              </a:r>
            </a:p>
          </p:txBody>
        </p:sp>
        <p:sp>
          <p:nvSpPr>
            <p:cNvPr id="9" name="Chevron 8">
              <a:extLst>
                <a:ext uri="{FF2B5EF4-FFF2-40B4-BE49-F238E27FC236}">
                  <a16:creationId xmlns:a16="http://schemas.microsoft.com/office/drawing/2014/main" id="{C8C6DAF9-335C-DF45-9EF6-ECD673D48FB6}"/>
                </a:ext>
              </a:extLst>
            </p:cNvPr>
            <p:cNvSpPr/>
            <p:nvPr/>
          </p:nvSpPr>
          <p:spPr>
            <a:xfrm>
              <a:off x="5390390" y="283750"/>
              <a:ext cx="1285725" cy="394726"/>
            </a:xfrm>
            <a:prstGeom prst="chevron">
              <a:avLst/>
            </a:prstGeom>
            <a:solidFill>
              <a:schemeClr val="tx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1200" tIns="28800" rIns="18000" bIns="54000" rtlCol="0" anchor="ctr"/>
            <a:lstStyle/>
            <a:p>
              <a:pPr algn="ctr"/>
              <a:r>
                <a:rPr lang="en-NL" sz="1900" b="1" dirty="0">
                  <a:solidFill>
                    <a:schemeClr val="bg1"/>
                  </a:solidFill>
                </a:rPr>
                <a:t>Apr</a:t>
              </a:r>
            </a:p>
          </p:txBody>
        </p:sp>
        <p:sp>
          <p:nvSpPr>
            <p:cNvPr id="10" name="Chevron 9">
              <a:extLst>
                <a:ext uri="{FF2B5EF4-FFF2-40B4-BE49-F238E27FC236}">
                  <a16:creationId xmlns:a16="http://schemas.microsoft.com/office/drawing/2014/main" id="{9FFDAF40-D0B6-F347-B56E-0366D0D74C88}"/>
                </a:ext>
              </a:extLst>
            </p:cNvPr>
            <p:cNvSpPr/>
            <p:nvPr/>
          </p:nvSpPr>
          <p:spPr>
            <a:xfrm>
              <a:off x="6466001" y="282427"/>
              <a:ext cx="1285725" cy="394726"/>
            </a:xfrm>
            <a:prstGeom prst="chevron">
              <a:avLst/>
            </a:prstGeom>
            <a:solidFill>
              <a:schemeClr val="tx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2400" tIns="28800" rIns="0" bIns="54000" rtlCol="0" anchor="ctr"/>
            <a:lstStyle/>
            <a:p>
              <a:pPr algn="ctr"/>
              <a:r>
                <a:rPr lang="en-NL" sz="1900" b="1" dirty="0">
                  <a:solidFill>
                    <a:schemeClr val="bg1"/>
                  </a:solidFill>
                </a:rPr>
                <a:t>May</a:t>
              </a:r>
            </a:p>
          </p:txBody>
        </p:sp>
        <p:sp>
          <p:nvSpPr>
            <p:cNvPr id="11" name="Chevron 10">
              <a:extLst>
                <a:ext uri="{FF2B5EF4-FFF2-40B4-BE49-F238E27FC236}">
                  <a16:creationId xmlns:a16="http://schemas.microsoft.com/office/drawing/2014/main" id="{AA53C978-5C50-7146-8F5F-95ED52914DE4}"/>
                </a:ext>
              </a:extLst>
            </p:cNvPr>
            <p:cNvSpPr/>
            <p:nvPr/>
          </p:nvSpPr>
          <p:spPr>
            <a:xfrm>
              <a:off x="7539802" y="282427"/>
              <a:ext cx="1285725" cy="394726"/>
            </a:xfrm>
            <a:prstGeom prst="chevron">
              <a:avLst/>
            </a:prstGeom>
            <a:solidFill>
              <a:schemeClr val="tx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1200" tIns="28800" rIns="18000" bIns="54000" rtlCol="0" anchor="ctr"/>
            <a:lstStyle/>
            <a:p>
              <a:pPr algn="ctr"/>
              <a:r>
                <a:rPr lang="en-NL" sz="1900" b="1" dirty="0">
                  <a:solidFill>
                    <a:schemeClr val="bg1"/>
                  </a:solidFill>
                </a:rPr>
                <a:t>Jun</a:t>
              </a:r>
            </a:p>
          </p:txBody>
        </p:sp>
        <p:sp>
          <p:nvSpPr>
            <p:cNvPr id="12" name="Chevron 11">
              <a:extLst>
                <a:ext uri="{FF2B5EF4-FFF2-40B4-BE49-F238E27FC236}">
                  <a16:creationId xmlns:a16="http://schemas.microsoft.com/office/drawing/2014/main" id="{12ED2562-BB29-C742-9D5E-4666EB1A82C8}"/>
                </a:ext>
              </a:extLst>
            </p:cNvPr>
            <p:cNvSpPr/>
            <p:nvPr/>
          </p:nvSpPr>
          <p:spPr>
            <a:xfrm>
              <a:off x="8583876" y="282427"/>
              <a:ext cx="1285725" cy="394726"/>
            </a:xfrm>
            <a:prstGeom prst="chevron">
              <a:avLst/>
            </a:prstGeom>
            <a:solidFill>
              <a:schemeClr val="tx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1200" tIns="28800" rIns="18000" bIns="54000" rtlCol="0" anchor="ctr"/>
            <a:lstStyle/>
            <a:p>
              <a:pPr algn="ctr"/>
              <a:r>
                <a:rPr lang="en-NL" sz="1900" b="1" dirty="0">
                  <a:solidFill>
                    <a:schemeClr val="bg1"/>
                  </a:solidFill>
                </a:rPr>
                <a:t>Jul</a:t>
              </a:r>
            </a:p>
          </p:txBody>
        </p:sp>
        <p:sp>
          <p:nvSpPr>
            <p:cNvPr id="13" name="Chevron 12">
              <a:extLst>
                <a:ext uri="{FF2B5EF4-FFF2-40B4-BE49-F238E27FC236}">
                  <a16:creationId xmlns:a16="http://schemas.microsoft.com/office/drawing/2014/main" id="{BE80235C-77A4-8F46-9A9A-00A3AF8514AD}"/>
                </a:ext>
              </a:extLst>
            </p:cNvPr>
            <p:cNvSpPr/>
            <p:nvPr/>
          </p:nvSpPr>
          <p:spPr>
            <a:xfrm>
              <a:off x="9626140" y="282427"/>
              <a:ext cx="1285725" cy="394726"/>
            </a:xfrm>
            <a:prstGeom prst="chevron">
              <a:avLst/>
            </a:prstGeom>
            <a:solidFill>
              <a:schemeClr val="tx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1200" tIns="28800" rIns="18000" bIns="54000" rtlCol="0" anchor="ctr"/>
            <a:lstStyle/>
            <a:p>
              <a:pPr algn="ctr"/>
              <a:r>
                <a:rPr lang="en-NL" sz="1900" b="1" dirty="0">
                  <a:solidFill>
                    <a:schemeClr val="bg1"/>
                  </a:solidFill>
                </a:rPr>
                <a:t>Aug</a:t>
              </a:r>
            </a:p>
          </p:txBody>
        </p:sp>
        <p:sp>
          <p:nvSpPr>
            <p:cNvPr id="14" name="Chevron 13">
              <a:extLst>
                <a:ext uri="{FF2B5EF4-FFF2-40B4-BE49-F238E27FC236}">
                  <a16:creationId xmlns:a16="http://schemas.microsoft.com/office/drawing/2014/main" id="{E6E970AD-E472-BD4A-B97C-C4011548EA51}"/>
                </a:ext>
              </a:extLst>
            </p:cNvPr>
            <p:cNvSpPr/>
            <p:nvPr/>
          </p:nvSpPr>
          <p:spPr>
            <a:xfrm>
              <a:off x="10670214" y="284748"/>
              <a:ext cx="1285725" cy="394726"/>
            </a:xfrm>
            <a:prstGeom prst="chevron">
              <a:avLst/>
            </a:prstGeom>
            <a:solidFill>
              <a:schemeClr val="tx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1200" tIns="28800" rIns="18000" bIns="54000" rtlCol="0" anchor="ctr"/>
            <a:lstStyle/>
            <a:p>
              <a:pPr algn="ctr"/>
              <a:r>
                <a:rPr lang="en-NL" sz="1900" b="1" dirty="0">
                  <a:solidFill>
                    <a:schemeClr val="bg1"/>
                  </a:solidFill>
                </a:rPr>
                <a:t>Sep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B7C7CE9-12C0-F34F-9AF2-7600294C3E81}"/>
                </a:ext>
              </a:extLst>
            </p:cNvPr>
            <p:cNvSpPr txBox="1"/>
            <p:nvPr/>
          </p:nvSpPr>
          <p:spPr>
            <a:xfrm>
              <a:off x="1447034" y="-63657"/>
              <a:ext cx="8130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2200" b="1" dirty="0">
                  <a:solidFill>
                    <a:schemeClr val="accent6">
                      <a:lumMod val="90000"/>
                    </a:schemeClr>
                  </a:solidFill>
                </a:rPr>
                <a:t>2023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BCCEC11-2750-AE4F-8465-601EF3E43A17}"/>
                </a:ext>
              </a:extLst>
            </p:cNvPr>
            <p:cNvSpPr txBox="1"/>
            <p:nvPr/>
          </p:nvSpPr>
          <p:spPr>
            <a:xfrm>
              <a:off x="6770421" y="-63657"/>
              <a:ext cx="8130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2200" b="1" dirty="0"/>
                <a:t>2024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B093F60-7E03-AE10-EE2F-BF76CF80D0AF}"/>
              </a:ext>
            </a:extLst>
          </p:cNvPr>
          <p:cNvGrpSpPr/>
          <p:nvPr/>
        </p:nvGrpSpPr>
        <p:grpSpPr>
          <a:xfrm>
            <a:off x="146008" y="1675561"/>
            <a:ext cx="11518738" cy="4845410"/>
            <a:chOff x="151122" y="897380"/>
            <a:chExt cx="11922232" cy="5277111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BB88BC25-5EF2-B948-8E5A-2859CA06945C}"/>
                </a:ext>
              </a:extLst>
            </p:cNvPr>
            <p:cNvGrpSpPr/>
            <p:nvPr/>
          </p:nvGrpSpPr>
          <p:grpSpPr>
            <a:xfrm>
              <a:off x="151122" y="897380"/>
              <a:ext cx="11921370" cy="1049006"/>
              <a:chOff x="86333" y="798706"/>
              <a:chExt cx="11921370" cy="1049006"/>
            </a:xfrm>
          </p:grpSpPr>
          <p:sp>
            <p:nvSpPr>
              <p:cNvPr id="82" name="Rounded Rectangle 81">
                <a:extLst>
                  <a:ext uri="{FF2B5EF4-FFF2-40B4-BE49-F238E27FC236}">
                    <a16:creationId xmlns:a16="http://schemas.microsoft.com/office/drawing/2014/main" id="{D0769234-2E0B-0849-8D8D-66040F66592B}"/>
                  </a:ext>
                </a:extLst>
              </p:cNvPr>
              <p:cNvSpPr/>
              <p:nvPr/>
            </p:nvSpPr>
            <p:spPr>
              <a:xfrm>
                <a:off x="86333" y="798706"/>
                <a:ext cx="11921370" cy="1049006"/>
              </a:xfrm>
              <a:prstGeom prst="roundRect">
                <a:avLst/>
              </a:prstGeom>
              <a:solidFill>
                <a:srgbClr val="E8EBE6"/>
              </a:solidFill>
              <a:ln w="34925">
                <a:solidFill>
                  <a:srgbClr val="0070C0"/>
                </a:solidFill>
              </a:ln>
              <a:effectLst>
                <a:outerShdw blurRad="50800" dist="50800" dir="5400000" algn="ctr" rotWithShape="0">
                  <a:schemeClr val="accent5">
                    <a:lumMod val="40000"/>
                    <a:lumOff val="60000"/>
                  </a:scheme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83" name="Hexagon 82">
                <a:extLst>
                  <a:ext uri="{FF2B5EF4-FFF2-40B4-BE49-F238E27FC236}">
                    <a16:creationId xmlns:a16="http://schemas.microsoft.com/office/drawing/2014/main" id="{13A2F137-D714-C148-A788-D61E20575C9D}"/>
                  </a:ext>
                </a:extLst>
              </p:cNvPr>
              <p:cNvSpPr/>
              <p:nvPr/>
            </p:nvSpPr>
            <p:spPr>
              <a:xfrm>
                <a:off x="9818637" y="1075568"/>
                <a:ext cx="2185708" cy="366201"/>
              </a:xfrm>
              <a:prstGeom prst="hexagon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NL" dirty="0"/>
                  <a:t>EC-TOOC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B8E150E-9B8F-EE49-B647-01B7C40E87EF}"/>
                  </a:ext>
                </a:extLst>
              </p:cNvPr>
              <p:cNvSpPr txBox="1"/>
              <p:nvPr/>
            </p:nvSpPr>
            <p:spPr>
              <a:xfrm>
                <a:off x="280450" y="1080832"/>
                <a:ext cx="67197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Radar</a:t>
                </a:r>
              </a:p>
            </p:txBody>
          </p:sp>
          <p:sp>
            <p:nvSpPr>
              <p:cNvPr id="85" name="Hexagon 84">
                <a:extLst>
                  <a:ext uri="{FF2B5EF4-FFF2-40B4-BE49-F238E27FC236}">
                    <a16:creationId xmlns:a16="http://schemas.microsoft.com/office/drawing/2014/main" id="{C628F4B9-0A04-F247-9B71-2B42BD9E06FF}"/>
                  </a:ext>
                </a:extLst>
              </p:cNvPr>
              <p:cNvSpPr/>
              <p:nvPr/>
            </p:nvSpPr>
            <p:spPr>
              <a:xfrm>
                <a:off x="3336979" y="924021"/>
                <a:ext cx="2290076" cy="350586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NL" dirty="0"/>
                  <a:t>CCRESTVAL</a:t>
                </a:r>
              </a:p>
            </p:txBody>
          </p:sp>
          <p:sp>
            <p:nvSpPr>
              <p:cNvPr id="86" name="Hexagon 85">
                <a:extLst>
                  <a:ext uri="{FF2B5EF4-FFF2-40B4-BE49-F238E27FC236}">
                    <a16:creationId xmlns:a16="http://schemas.microsoft.com/office/drawing/2014/main" id="{A080FB51-D0BC-094F-A86B-7DE53D4BB355}"/>
                  </a:ext>
                </a:extLst>
              </p:cNvPr>
              <p:cNvSpPr/>
              <p:nvPr/>
            </p:nvSpPr>
            <p:spPr>
              <a:xfrm>
                <a:off x="8480695" y="1279254"/>
                <a:ext cx="1196986" cy="504016"/>
              </a:xfrm>
              <a:prstGeom prst="hexagon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GB" sz="1500" dirty="0"/>
                  <a:t>H</a:t>
                </a:r>
                <a:r>
                  <a:rPr lang="en-NL" sz="1500" dirty="0"/>
                  <a:t>ome </a:t>
                </a:r>
              </a:p>
              <a:p>
                <a:pPr algn="ctr"/>
                <a:r>
                  <a:rPr lang="en-GB" sz="1500" dirty="0"/>
                  <a:t>B</a:t>
                </a:r>
                <a:r>
                  <a:rPr lang="en-NL" sz="1500" dirty="0"/>
                  <a:t>ase</a:t>
                </a:r>
              </a:p>
            </p:txBody>
          </p:sp>
          <p:pic>
            <p:nvPicPr>
              <p:cNvPr id="87" name="Picture 86">
                <a:extLst>
                  <a:ext uri="{FF2B5EF4-FFF2-40B4-BE49-F238E27FC236}">
                    <a16:creationId xmlns:a16="http://schemas.microsoft.com/office/drawing/2014/main" id="{2AC7AD90-AC9C-5B49-A803-FA7E4F3374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V="1">
                <a:off x="3478524" y="964201"/>
                <a:ext cx="264118" cy="270225"/>
              </a:xfrm>
              <a:prstGeom prst="rect">
                <a:avLst/>
              </a:prstGeom>
            </p:spPr>
          </p:pic>
          <p:pic>
            <p:nvPicPr>
              <p:cNvPr id="88" name="Picture 87">
                <a:extLst>
                  <a:ext uri="{FF2B5EF4-FFF2-40B4-BE49-F238E27FC236}">
                    <a16:creationId xmlns:a16="http://schemas.microsoft.com/office/drawing/2014/main" id="{C2433AA1-5F6B-4644-8606-D09B6732BD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811068" y="1125389"/>
                <a:ext cx="477408" cy="286445"/>
              </a:xfrm>
              <a:prstGeom prst="rect">
                <a:avLst/>
              </a:prstGeom>
            </p:spPr>
          </p:pic>
          <p:pic>
            <p:nvPicPr>
              <p:cNvPr id="89" name="Picture 88">
                <a:extLst>
                  <a:ext uri="{FF2B5EF4-FFF2-40B4-BE49-F238E27FC236}">
                    <a16:creationId xmlns:a16="http://schemas.microsoft.com/office/drawing/2014/main" id="{CD2D3FA0-34C2-7E43-A1E2-96C17A97D7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V="1">
                <a:off x="9358457" y="1415513"/>
                <a:ext cx="241474" cy="247057"/>
              </a:xfrm>
              <a:prstGeom prst="rect">
                <a:avLst/>
              </a:prstGeom>
            </p:spPr>
          </p:pic>
          <p:pic>
            <p:nvPicPr>
              <p:cNvPr id="93" name="Picture 92">
                <a:extLst>
                  <a:ext uri="{FF2B5EF4-FFF2-40B4-BE49-F238E27FC236}">
                    <a16:creationId xmlns:a16="http://schemas.microsoft.com/office/drawing/2014/main" id="{30D89D43-C159-6748-B521-10D60E973D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502789" y="1400678"/>
                <a:ext cx="414539" cy="248724"/>
              </a:xfrm>
              <a:prstGeom prst="rect">
                <a:avLst/>
              </a:prstGeom>
            </p:spPr>
          </p:pic>
          <p:sp>
            <p:nvSpPr>
              <p:cNvPr id="94" name="Hexagon 93">
                <a:extLst>
                  <a:ext uri="{FF2B5EF4-FFF2-40B4-BE49-F238E27FC236}">
                    <a16:creationId xmlns:a16="http://schemas.microsoft.com/office/drawing/2014/main" id="{52C71911-1EBA-9045-A92A-590D615736A2}"/>
                  </a:ext>
                </a:extLst>
              </p:cNvPr>
              <p:cNvSpPr/>
              <p:nvPr/>
            </p:nvSpPr>
            <p:spPr>
              <a:xfrm>
                <a:off x="7703635" y="892769"/>
                <a:ext cx="2159585" cy="364479"/>
              </a:xfrm>
              <a:prstGeom prst="hexago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NL" dirty="0"/>
                  <a:t>ARCSIX</a:t>
                </a:r>
              </a:p>
            </p:txBody>
          </p:sp>
          <p:pic>
            <p:nvPicPr>
              <p:cNvPr id="95" name="Picture 94">
                <a:extLst>
                  <a:ext uri="{FF2B5EF4-FFF2-40B4-BE49-F238E27FC236}">
                    <a16:creationId xmlns:a16="http://schemas.microsoft.com/office/drawing/2014/main" id="{5F546F73-0A53-554C-A8C0-D0BF85FD7C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50691" y="924021"/>
                <a:ext cx="283806" cy="286445"/>
              </a:xfrm>
              <a:prstGeom prst="rect">
                <a:avLst/>
              </a:prstGeom>
            </p:spPr>
          </p:pic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3E4BCF54-43E6-1D4A-9FBE-A9D40AD345EF}"/>
                </a:ext>
              </a:extLst>
            </p:cNvPr>
            <p:cNvGrpSpPr/>
            <p:nvPr/>
          </p:nvGrpSpPr>
          <p:grpSpPr>
            <a:xfrm>
              <a:off x="155343" y="1997101"/>
              <a:ext cx="11918011" cy="1393452"/>
              <a:chOff x="150894" y="1932964"/>
              <a:chExt cx="11918011" cy="1393452"/>
            </a:xfrm>
          </p:grpSpPr>
          <p:sp>
            <p:nvSpPr>
              <p:cNvPr id="97" name="Rounded Rectangle 96">
                <a:extLst>
                  <a:ext uri="{FF2B5EF4-FFF2-40B4-BE49-F238E27FC236}">
                    <a16:creationId xmlns:a16="http://schemas.microsoft.com/office/drawing/2014/main" id="{EF91EF43-2F1D-4548-B6C2-D1225AD48E93}"/>
                  </a:ext>
                </a:extLst>
              </p:cNvPr>
              <p:cNvSpPr/>
              <p:nvPr/>
            </p:nvSpPr>
            <p:spPr>
              <a:xfrm>
                <a:off x="150894" y="1932964"/>
                <a:ext cx="11918011" cy="1393452"/>
              </a:xfrm>
              <a:prstGeom prst="roundRect">
                <a:avLst/>
              </a:prstGeom>
              <a:solidFill>
                <a:srgbClr val="E8EBE6"/>
              </a:solidFill>
              <a:ln w="34925">
                <a:solidFill>
                  <a:srgbClr val="0070C0"/>
                </a:solidFill>
              </a:ln>
              <a:effectLst>
                <a:outerShdw blurRad="50800" dist="50800" dir="5400000" algn="ctr" rotWithShape="0">
                  <a:srgbClr val="E8EBE6"/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F7D226F4-D3A9-F240-A171-6E1F31BE92E5}"/>
                  </a:ext>
                </a:extLst>
              </p:cNvPr>
              <p:cNvSpPr txBox="1"/>
              <p:nvPr/>
            </p:nvSpPr>
            <p:spPr>
              <a:xfrm>
                <a:off x="274094" y="2378220"/>
                <a:ext cx="5822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Lidar</a:t>
                </a:r>
              </a:p>
            </p:txBody>
          </p: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80276124-61F5-2F42-932D-4C1DF1FF3E9D}"/>
                  </a:ext>
                </a:extLst>
              </p:cNvPr>
              <p:cNvGrpSpPr/>
              <p:nvPr/>
            </p:nvGrpSpPr>
            <p:grpSpPr>
              <a:xfrm>
                <a:off x="9835954" y="2554778"/>
                <a:ext cx="2185708" cy="366202"/>
                <a:chOff x="9691084" y="1021616"/>
                <a:chExt cx="2185708" cy="366202"/>
              </a:xfrm>
            </p:grpSpPr>
            <p:sp>
              <p:nvSpPr>
                <p:cNvPr id="110" name="Hexagon 109">
                  <a:extLst>
                    <a:ext uri="{FF2B5EF4-FFF2-40B4-BE49-F238E27FC236}">
                      <a16:creationId xmlns:a16="http://schemas.microsoft.com/office/drawing/2014/main" id="{A836DE0C-EDC8-BA43-878D-17D1781E0426}"/>
                    </a:ext>
                  </a:extLst>
                </p:cNvPr>
                <p:cNvSpPr/>
                <p:nvPr/>
              </p:nvSpPr>
              <p:spPr>
                <a:xfrm>
                  <a:off x="9691084" y="1021616"/>
                  <a:ext cx="2185708" cy="366202"/>
                </a:xfrm>
                <a:prstGeom prst="hexagon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NL" dirty="0"/>
                    <a:t>EC-TOOC</a:t>
                  </a:r>
                </a:p>
              </p:txBody>
            </p:sp>
            <p:pic>
              <p:nvPicPr>
                <p:cNvPr id="111" name="Picture 110">
                  <a:extLst>
                    <a:ext uri="{FF2B5EF4-FFF2-40B4-BE49-F238E27FC236}">
                      <a16:creationId xmlns:a16="http://schemas.microsoft.com/office/drawing/2014/main" id="{35BD3AFB-9F55-3A49-A962-16F80A8E65E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751721" y="1087075"/>
                  <a:ext cx="477408" cy="286445"/>
                </a:xfrm>
                <a:prstGeom prst="rect">
                  <a:avLst/>
                </a:prstGeom>
              </p:spPr>
            </p:pic>
          </p:grpSp>
          <p:sp>
            <p:nvSpPr>
              <p:cNvPr id="100" name="Hexagon 99">
                <a:extLst>
                  <a:ext uri="{FF2B5EF4-FFF2-40B4-BE49-F238E27FC236}">
                    <a16:creationId xmlns:a16="http://schemas.microsoft.com/office/drawing/2014/main" id="{F3C5ECF4-B5AA-3848-BFBD-EE827F2B9EA5}"/>
                  </a:ext>
                </a:extLst>
              </p:cNvPr>
              <p:cNvSpPr/>
              <p:nvPr/>
            </p:nvSpPr>
            <p:spPr>
              <a:xfrm>
                <a:off x="3329520" y="2009377"/>
                <a:ext cx="2290076" cy="342158"/>
              </a:xfrm>
              <a:prstGeom prst="hexagon">
                <a:avLst/>
              </a:prstGeom>
              <a:solidFill>
                <a:srgbClr val="0070C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NL" dirty="0"/>
                  <a:t> CCRESTVAL</a:t>
                </a:r>
              </a:p>
            </p:txBody>
          </p:sp>
          <p:pic>
            <p:nvPicPr>
              <p:cNvPr id="101" name="Picture 100">
                <a:extLst>
                  <a:ext uri="{FF2B5EF4-FFF2-40B4-BE49-F238E27FC236}">
                    <a16:creationId xmlns:a16="http://schemas.microsoft.com/office/drawing/2014/main" id="{96326510-2CD9-4F4D-80CF-20FDA67F8F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V="1">
                <a:off x="3551838" y="2038401"/>
                <a:ext cx="297604" cy="304485"/>
              </a:xfrm>
              <a:prstGeom prst="rect">
                <a:avLst/>
              </a:prstGeom>
            </p:spPr>
          </p:pic>
          <p:sp>
            <p:nvSpPr>
              <p:cNvPr id="102" name="Hexagon 101">
                <a:extLst>
                  <a:ext uri="{FF2B5EF4-FFF2-40B4-BE49-F238E27FC236}">
                    <a16:creationId xmlns:a16="http://schemas.microsoft.com/office/drawing/2014/main" id="{C7FE7117-1903-514F-9437-48FE7069F8D6}"/>
                  </a:ext>
                </a:extLst>
              </p:cNvPr>
              <p:cNvSpPr/>
              <p:nvPr/>
            </p:nvSpPr>
            <p:spPr>
              <a:xfrm>
                <a:off x="2134684" y="2392321"/>
                <a:ext cx="3498882" cy="355710"/>
              </a:xfrm>
              <a:prstGeom prst="hexagon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NL" dirty="0"/>
                  <a:t>Asia AQ</a:t>
                </a:r>
              </a:p>
            </p:txBody>
          </p:sp>
          <p:pic>
            <p:nvPicPr>
              <p:cNvPr id="103" name="Picture 102">
                <a:extLst>
                  <a:ext uri="{FF2B5EF4-FFF2-40B4-BE49-F238E27FC236}">
                    <a16:creationId xmlns:a16="http://schemas.microsoft.com/office/drawing/2014/main" id="{831302B1-AC61-3D41-84E1-0C53B71419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17279" y="2430522"/>
                <a:ext cx="283806" cy="286445"/>
              </a:xfrm>
              <a:prstGeom prst="rect">
                <a:avLst/>
              </a:prstGeom>
            </p:spPr>
          </p:pic>
          <p:sp>
            <p:nvSpPr>
              <p:cNvPr id="105" name="Hexagon 104">
                <a:extLst>
                  <a:ext uri="{FF2B5EF4-FFF2-40B4-BE49-F238E27FC236}">
                    <a16:creationId xmlns:a16="http://schemas.microsoft.com/office/drawing/2014/main" id="{469E1A71-AEBC-FE46-A46B-3F8C2E69A6F9}"/>
                  </a:ext>
                </a:extLst>
              </p:cNvPr>
              <p:cNvSpPr/>
              <p:nvPr/>
            </p:nvSpPr>
            <p:spPr>
              <a:xfrm>
                <a:off x="10784511" y="2020817"/>
                <a:ext cx="1197910" cy="505738"/>
              </a:xfrm>
              <a:prstGeom prst="hexagon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NL" sz="1200" dirty="0"/>
                  <a:t>PACE</a:t>
                </a:r>
              </a:p>
              <a:p>
                <a:pPr algn="r"/>
                <a:r>
                  <a:rPr lang="en-NL" sz="1200" dirty="0"/>
                  <a:t>PAX</a:t>
                </a:r>
                <a:endParaRPr lang="en-NL" dirty="0"/>
              </a:p>
            </p:txBody>
          </p:sp>
          <p:pic>
            <p:nvPicPr>
              <p:cNvPr id="106" name="Picture 105">
                <a:extLst>
                  <a:ext uri="{FF2B5EF4-FFF2-40B4-BE49-F238E27FC236}">
                    <a16:creationId xmlns:a16="http://schemas.microsoft.com/office/drawing/2014/main" id="{313BE3F5-C4EC-004E-BA53-9718C4A887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926472" y="2175249"/>
                <a:ext cx="283806" cy="286445"/>
              </a:xfrm>
              <a:prstGeom prst="rect">
                <a:avLst/>
              </a:prstGeom>
            </p:spPr>
          </p:pic>
          <p:sp>
            <p:nvSpPr>
              <p:cNvPr id="107" name="Hexagon 106">
                <a:extLst>
                  <a:ext uri="{FF2B5EF4-FFF2-40B4-BE49-F238E27FC236}">
                    <a16:creationId xmlns:a16="http://schemas.microsoft.com/office/drawing/2014/main" id="{47E7C82C-2A5D-3043-BB15-AEA78B2CFD1F}"/>
                  </a:ext>
                </a:extLst>
              </p:cNvPr>
              <p:cNvSpPr/>
              <p:nvPr/>
            </p:nvSpPr>
            <p:spPr>
              <a:xfrm>
                <a:off x="7699959" y="2532877"/>
                <a:ext cx="2159585" cy="364479"/>
              </a:xfrm>
              <a:prstGeom prst="hexago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NL" dirty="0"/>
                  <a:t>ARCSIX</a:t>
                </a:r>
              </a:p>
            </p:txBody>
          </p:sp>
          <p:pic>
            <p:nvPicPr>
              <p:cNvPr id="108" name="Picture 107">
                <a:extLst>
                  <a:ext uri="{FF2B5EF4-FFF2-40B4-BE49-F238E27FC236}">
                    <a16:creationId xmlns:a16="http://schemas.microsoft.com/office/drawing/2014/main" id="{D776A793-7189-2547-AF39-7E37B1B9CC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25232" y="2589478"/>
                <a:ext cx="283806" cy="286445"/>
              </a:xfrm>
              <a:prstGeom prst="rect">
                <a:avLst/>
              </a:prstGeom>
            </p:spPr>
          </p:pic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E60C39CC-011F-FB43-8F94-BF5C6BEB744D}"/>
                </a:ext>
              </a:extLst>
            </p:cNvPr>
            <p:cNvGrpSpPr/>
            <p:nvPr/>
          </p:nvGrpSpPr>
          <p:grpSpPr>
            <a:xfrm>
              <a:off x="151122" y="3425463"/>
              <a:ext cx="11918011" cy="1455244"/>
              <a:chOff x="111779" y="3434521"/>
              <a:chExt cx="11918011" cy="1455244"/>
            </a:xfrm>
          </p:grpSpPr>
          <p:sp>
            <p:nvSpPr>
              <p:cNvPr id="114" name="Rounded Rectangle 113">
                <a:extLst>
                  <a:ext uri="{FF2B5EF4-FFF2-40B4-BE49-F238E27FC236}">
                    <a16:creationId xmlns:a16="http://schemas.microsoft.com/office/drawing/2014/main" id="{79C65A9B-A001-0045-BE1D-60C79A1623C5}"/>
                  </a:ext>
                </a:extLst>
              </p:cNvPr>
              <p:cNvSpPr/>
              <p:nvPr/>
            </p:nvSpPr>
            <p:spPr>
              <a:xfrm>
                <a:off x="111779" y="3434521"/>
                <a:ext cx="11918011" cy="1455244"/>
              </a:xfrm>
              <a:prstGeom prst="roundRect">
                <a:avLst/>
              </a:prstGeom>
              <a:solidFill>
                <a:srgbClr val="E8EBE6"/>
              </a:solidFill>
              <a:ln w="34925">
                <a:solidFill>
                  <a:srgbClr val="0070C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 dirty="0"/>
              </a:p>
            </p:txBody>
          </p:sp>
          <p:sp>
            <p:nvSpPr>
              <p:cNvPr id="116" name="Hexagon 115">
                <a:extLst>
                  <a:ext uri="{FF2B5EF4-FFF2-40B4-BE49-F238E27FC236}">
                    <a16:creationId xmlns:a16="http://schemas.microsoft.com/office/drawing/2014/main" id="{E73DA086-E1C6-A044-AD00-81B1CF7B0837}"/>
                  </a:ext>
                </a:extLst>
              </p:cNvPr>
              <p:cNvSpPr/>
              <p:nvPr/>
            </p:nvSpPr>
            <p:spPr>
              <a:xfrm>
                <a:off x="5604719" y="3505345"/>
                <a:ext cx="2116098" cy="329471"/>
              </a:xfrm>
              <a:prstGeom prst="hexago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NL" dirty="0"/>
                  <a:t>TBC</a:t>
                </a:r>
              </a:p>
            </p:txBody>
          </p:sp>
          <p:sp>
            <p:nvSpPr>
              <p:cNvPr id="117" name="Hexagon 116">
                <a:extLst>
                  <a:ext uri="{FF2B5EF4-FFF2-40B4-BE49-F238E27FC236}">
                    <a16:creationId xmlns:a16="http://schemas.microsoft.com/office/drawing/2014/main" id="{6EDFDB54-3957-9842-A1DE-746215C31A67}"/>
                  </a:ext>
                </a:extLst>
              </p:cNvPr>
              <p:cNvSpPr/>
              <p:nvPr/>
            </p:nvSpPr>
            <p:spPr>
              <a:xfrm>
                <a:off x="5947397" y="3871017"/>
                <a:ext cx="2682702" cy="308899"/>
              </a:xfrm>
              <a:prstGeom prst="hexagon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NL" dirty="0"/>
                  <a:t>TBC</a:t>
                </a: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7B0260E8-715F-644D-AFE9-722E01D48EDC}"/>
                  </a:ext>
                </a:extLst>
              </p:cNvPr>
              <p:cNvSpPr txBox="1"/>
              <p:nvPr/>
            </p:nvSpPr>
            <p:spPr>
              <a:xfrm>
                <a:off x="207044" y="3721852"/>
                <a:ext cx="841897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In situ</a:t>
                </a:r>
              </a:p>
              <a:p>
                <a:r>
                  <a:rPr lang="en-NL" dirty="0"/>
                  <a:t>(micro-</a:t>
                </a:r>
              </a:p>
              <a:p>
                <a:r>
                  <a:rPr lang="en-NL" dirty="0"/>
                  <a:t>physics)</a:t>
                </a:r>
              </a:p>
            </p:txBody>
          </p:sp>
          <p:sp>
            <p:nvSpPr>
              <p:cNvPr id="119" name="Hexagon 118">
                <a:extLst>
                  <a:ext uri="{FF2B5EF4-FFF2-40B4-BE49-F238E27FC236}">
                    <a16:creationId xmlns:a16="http://schemas.microsoft.com/office/drawing/2014/main" id="{182B9B75-AC8C-A04F-A183-D83FE062E0F6}"/>
                  </a:ext>
                </a:extLst>
              </p:cNvPr>
              <p:cNvSpPr/>
              <p:nvPr/>
            </p:nvSpPr>
            <p:spPr>
              <a:xfrm>
                <a:off x="2147103" y="3863572"/>
                <a:ext cx="3457616" cy="329470"/>
              </a:xfrm>
              <a:prstGeom prst="hexagon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NL" dirty="0"/>
                  <a:t>CCREST(VAL)</a:t>
                </a:r>
              </a:p>
            </p:txBody>
          </p:sp>
          <p:sp>
            <p:nvSpPr>
              <p:cNvPr id="120" name="Hexagon 119">
                <a:extLst>
                  <a:ext uri="{FF2B5EF4-FFF2-40B4-BE49-F238E27FC236}">
                    <a16:creationId xmlns:a16="http://schemas.microsoft.com/office/drawing/2014/main" id="{894E8239-D15F-974C-9DC8-E876E10A9B5A}"/>
                  </a:ext>
                </a:extLst>
              </p:cNvPr>
              <p:cNvSpPr/>
              <p:nvPr/>
            </p:nvSpPr>
            <p:spPr>
              <a:xfrm>
                <a:off x="2140709" y="3502551"/>
                <a:ext cx="3457616" cy="322038"/>
              </a:xfrm>
              <a:prstGeom prst="hexagon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NL" dirty="0"/>
                  <a:t>Asia AQ</a:t>
                </a:r>
              </a:p>
            </p:txBody>
          </p:sp>
          <p:sp>
            <p:nvSpPr>
              <p:cNvPr id="121" name="Hexagon 120">
                <a:extLst>
                  <a:ext uri="{FF2B5EF4-FFF2-40B4-BE49-F238E27FC236}">
                    <a16:creationId xmlns:a16="http://schemas.microsoft.com/office/drawing/2014/main" id="{F91F7EBE-742A-184D-9F8F-E907B8F1CACB}"/>
                  </a:ext>
                </a:extLst>
              </p:cNvPr>
              <p:cNvSpPr/>
              <p:nvPr/>
            </p:nvSpPr>
            <p:spPr>
              <a:xfrm>
                <a:off x="5591723" y="4231248"/>
                <a:ext cx="2194759" cy="328829"/>
              </a:xfrm>
              <a:prstGeom prst="hexagon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r"/>
                <a:r>
                  <a:rPr lang="en-NL" dirty="0"/>
                  <a:t>LOAC soundings        </a:t>
                </a:r>
              </a:p>
            </p:txBody>
          </p:sp>
          <p:pic>
            <p:nvPicPr>
              <p:cNvPr id="122" name="Picture 121">
                <a:extLst>
                  <a:ext uri="{FF2B5EF4-FFF2-40B4-BE49-F238E27FC236}">
                    <a16:creationId xmlns:a16="http://schemas.microsoft.com/office/drawing/2014/main" id="{14680A25-9987-7A4C-8FB8-5BC86512F4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37466" y="3889886"/>
                <a:ext cx="296508" cy="298327"/>
              </a:xfrm>
              <a:prstGeom prst="rect">
                <a:avLst/>
              </a:prstGeom>
            </p:spPr>
          </p:pic>
          <p:pic>
            <p:nvPicPr>
              <p:cNvPr id="123" name="Picture 122">
                <a:extLst>
                  <a:ext uri="{FF2B5EF4-FFF2-40B4-BE49-F238E27FC236}">
                    <a16:creationId xmlns:a16="http://schemas.microsoft.com/office/drawing/2014/main" id="{0789EDC4-6297-6444-9E8F-0D1A55D24A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V="1">
                <a:off x="4903345" y="3863832"/>
                <a:ext cx="314761" cy="322038"/>
              </a:xfrm>
              <a:prstGeom prst="rect">
                <a:avLst/>
              </a:prstGeom>
            </p:spPr>
          </p:pic>
          <p:pic>
            <p:nvPicPr>
              <p:cNvPr id="124" name="Picture 123">
                <a:extLst>
                  <a:ext uri="{FF2B5EF4-FFF2-40B4-BE49-F238E27FC236}">
                    <a16:creationId xmlns:a16="http://schemas.microsoft.com/office/drawing/2014/main" id="{04BC402C-21E7-944D-9B4E-E1F0C3FE24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35737" y="3537130"/>
                <a:ext cx="283806" cy="286445"/>
              </a:xfrm>
              <a:prstGeom prst="rect">
                <a:avLst/>
              </a:prstGeom>
            </p:spPr>
          </p:pic>
          <p:pic>
            <p:nvPicPr>
              <p:cNvPr id="126" name="Picture 125">
                <a:extLst>
                  <a:ext uri="{FF2B5EF4-FFF2-40B4-BE49-F238E27FC236}">
                    <a16:creationId xmlns:a16="http://schemas.microsoft.com/office/drawing/2014/main" id="{BC5D7AA4-66A4-574A-9801-C9DC6E4CFD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16127" y="3529684"/>
                <a:ext cx="296508" cy="298327"/>
              </a:xfrm>
              <a:prstGeom prst="rect">
                <a:avLst/>
              </a:prstGeom>
            </p:spPr>
          </p:pic>
          <p:pic>
            <p:nvPicPr>
              <p:cNvPr id="128" name="Picture 127">
                <a:extLst>
                  <a:ext uri="{FF2B5EF4-FFF2-40B4-BE49-F238E27FC236}">
                    <a16:creationId xmlns:a16="http://schemas.microsoft.com/office/drawing/2014/main" id="{A41F9C05-6741-5740-A729-B20CE0EB91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V="1">
                <a:off x="5682978" y="4259928"/>
                <a:ext cx="273154" cy="279470"/>
              </a:xfrm>
              <a:prstGeom prst="rect">
                <a:avLst/>
              </a:prstGeom>
            </p:spPr>
          </p:pic>
          <p:sp>
            <p:nvSpPr>
              <p:cNvPr id="131" name="Hexagon 130">
                <a:extLst>
                  <a:ext uri="{FF2B5EF4-FFF2-40B4-BE49-F238E27FC236}">
                    <a16:creationId xmlns:a16="http://schemas.microsoft.com/office/drawing/2014/main" id="{F36CA773-D37D-E14A-B1F8-5F4E940DBC8E}"/>
                  </a:ext>
                </a:extLst>
              </p:cNvPr>
              <p:cNvSpPr/>
              <p:nvPr/>
            </p:nvSpPr>
            <p:spPr>
              <a:xfrm>
                <a:off x="10762650" y="3506711"/>
                <a:ext cx="1197910" cy="654025"/>
              </a:xfrm>
              <a:prstGeom prst="hexagon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NL" dirty="0"/>
                  <a:t>PACE</a:t>
                </a:r>
              </a:p>
              <a:p>
                <a:pPr algn="r"/>
                <a:r>
                  <a:rPr lang="en-NL" dirty="0"/>
                  <a:t>PAX</a:t>
                </a:r>
              </a:p>
            </p:txBody>
          </p:sp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EF9E7A2F-F095-E046-9AE8-4A85FBA4C669}"/>
                  </a:ext>
                </a:extLst>
              </p:cNvPr>
              <p:cNvGrpSpPr/>
              <p:nvPr/>
            </p:nvGrpSpPr>
            <p:grpSpPr>
              <a:xfrm>
                <a:off x="7745134" y="3493534"/>
                <a:ext cx="2159585" cy="340006"/>
                <a:chOff x="7745134" y="1736424"/>
                <a:chExt cx="2159585" cy="364479"/>
              </a:xfrm>
            </p:grpSpPr>
            <p:sp>
              <p:nvSpPr>
                <p:cNvPr id="141" name="Hexagon 140">
                  <a:extLst>
                    <a:ext uri="{FF2B5EF4-FFF2-40B4-BE49-F238E27FC236}">
                      <a16:creationId xmlns:a16="http://schemas.microsoft.com/office/drawing/2014/main" id="{E3EB51FE-C049-8A44-935E-D0D2DDC1618B}"/>
                    </a:ext>
                  </a:extLst>
                </p:cNvPr>
                <p:cNvSpPr/>
                <p:nvPr/>
              </p:nvSpPr>
              <p:spPr>
                <a:xfrm>
                  <a:off x="7745134" y="1736424"/>
                  <a:ext cx="2159585" cy="364479"/>
                </a:xfrm>
                <a:prstGeom prst="hexagon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NL" dirty="0"/>
                    <a:t>ARCSIX</a:t>
                  </a:r>
                </a:p>
              </p:txBody>
            </p:sp>
            <p:pic>
              <p:nvPicPr>
                <p:cNvPr id="142" name="Picture 141">
                  <a:extLst>
                    <a:ext uri="{FF2B5EF4-FFF2-40B4-BE49-F238E27FC236}">
                      <a16:creationId xmlns:a16="http://schemas.microsoft.com/office/drawing/2014/main" id="{7EC0D89E-15EC-1E43-B28F-921590C6CE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875638" y="1789584"/>
                  <a:ext cx="283806" cy="286445"/>
                </a:xfrm>
                <a:prstGeom prst="rect">
                  <a:avLst/>
                </a:prstGeom>
              </p:spPr>
            </p:pic>
          </p:grpSp>
          <p:pic>
            <p:nvPicPr>
              <p:cNvPr id="137" name="Picture 136">
                <a:extLst>
                  <a:ext uri="{FF2B5EF4-FFF2-40B4-BE49-F238E27FC236}">
                    <a16:creationId xmlns:a16="http://schemas.microsoft.com/office/drawing/2014/main" id="{0BEEEB42-CA1E-C243-925F-301A6DDB62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916706" y="3689969"/>
                <a:ext cx="283806" cy="267212"/>
              </a:xfrm>
              <a:prstGeom prst="rect">
                <a:avLst/>
              </a:prstGeom>
            </p:spPr>
          </p:pic>
          <p:sp>
            <p:nvSpPr>
              <p:cNvPr id="138" name="Hexagon 137">
                <a:extLst>
                  <a:ext uri="{FF2B5EF4-FFF2-40B4-BE49-F238E27FC236}">
                    <a16:creationId xmlns:a16="http://schemas.microsoft.com/office/drawing/2014/main" id="{98580725-1C54-054D-B97F-406E58F51FB8}"/>
                  </a:ext>
                </a:extLst>
              </p:cNvPr>
              <p:cNvSpPr/>
              <p:nvPr/>
            </p:nvSpPr>
            <p:spPr>
              <a:xfrm>
                <a:off x="10129920" y="4208277"/>
                <a:ext cx="1822812" cy="382772"/>
              </a:xfrm>
              <a:prstGeom prst="hexagon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NL" dirty="0">
                    <a:solidFill>
                      <a:schemeClr val="bg1"/>
                    </a:solidFill>
                  </a:rPr>
                  <a:t>MAESTRO</a:t>
                </a:r>
              </a:p>
            </p:txBody>
          </p:sp>
          <p:pic>
            <p:nvPicPr>
              <p:cNvPr id="139" name="Picture 138">
                <a:extLst>
                  <a:ext uri="{FF2B5EF4-FFF2-40B4-BE49-F238E27FC236}">
                    <a16:creationId xmlns:a16="http://schemas.microsoft.com/office/drawing/2014/main" id="{60C7093A-B3D8-F646-BEAD-1791A59FE5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V="1">
                <a:off x="10210617" y="4262695"/>
                <a:ext cx="280559" cy="287046"/>
              </a:xfrm>
              <a:prstGeom prst="rect">
                <a:avLst/>
              </a:prstGeom>
            </p:spPr>
          </p:pic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DF1D7498-1B08-A647-BCA4-EEC16FCF33EC}"/>
                </a:ext>
              </a:extLst>
            </p:cNvPr>
            <p:cNvGrpSpPr/>
            <p:nvPr/>
          </p:nvGrpSpPr>
          <p:grpSpPr>
            <a:xfrm>
              <a:off x="3071831" y="4928248"/>
              <a:ext cx="8961838" cy="1246243"/>
              <a:chOff x="4027182" y="5463289"/>
              <a:chExt cx="8110079" cy="1246243"/>
            </a:xfrm>
          </p:grpSpPr>
          <p:sp>
            <p:nvSpPr>
              <p:cNvPr id="151" name="Rounded Rectangle 150">
                <a:extLst>
                  <a:ext uri="{FF2B5EF4-FFF2-40B4-BE49-F238E27FC236}">
                    <a16:creationId xmlns:a16="http://schemas.microsoft.com/office/drawing/2014/main" id="{4EC2A1A3-03D2-E447-8F9D-86C92BFF1368}"/>
                  </a:ext>
                </a:extLst>
              </p:cNvPr>
              <p:cNvSpPr/>
              <p:nvPr/>
            </p:nvSpPr>
            <p:spPr>
              <a:xfrm>
                <a:off x="4027182" y="5463289"/>
                <a:ext cx="8110079" cy="1246243"/>
              </a:xfrm>
              <a:prstGeom prst="roundRect">
                <a:avLst/>
              </a:prstGeom>
              <a:solidFill>
                <a:srgbClr val="E8EBE6"/>
              </a:solidFill>
              <a:ln w="34925">
                <a:solidFill>
                  <a:srgbClr val="0070C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152" name="Hexagon 151">
                <a:extLst>
                  <a:ext uri="{FF2B5EF4-FFF2-40B4-BE49-F238E27FC236}">
                    <a16:creationId xmlns:a16="http://schemas.microsoft.com/office/drawing/2014/main" id="{25AC6F0F-FB68-0346-8652-8C505B48E72B}"/>
                  </a:ext>
                </a:extLst>
              </p:cNvPr>
              <p:cNvSpPr/>
              <p:nvPr/>
            </p:nvSpPr>
            <p:spPr>
              <a:xfrm>
                <a:off x="10869618" y="5575196"/>
                <a:ext cx="1197910" cy="654025"/>
              </a:xfrm>
              <a:prstGeom prst="hexagon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NL" dirty="0"/>
                  <a:t>PACE</a:t>
                </a:r>
              </a:p>
              <a:p>
                <a:pPr algn="r"/>
                <a:r>
                  <a:rPr lang="en-NL" dirty="0"/>
                  <a:t>PAX</a:t>
                </a:r>
              </a:p>
            </p:txBody>
          </p:sp>
          <p:pic>
            <p:nvPicPr>
              <p:cNvPr id="153" name="Picture 152">
                <a:extLst>
                  <a:ext uri="{FF2B5EF4-FFF2-40B4-BE49-F238E27FC236}">
                    <a16:creationId xmlns:a16="http://schemas.microsoft.com/office/drawing/2014/main" id="{F3BAC695-C084-E546-BE41-9FA49D4EEB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006334" y="5807563"/>
                <a:ext cx="283806" cy="286445"/>
              </a:xfrm>
              <a:prstGeom prst="rect">
                <a:avLst/>
              </a:prstGeom>
            </p:spPr>
          </p:pic>
          <p:sp>
            <p:nvSpPr>
              <p:cNvPr id="154" name="Hexagon 153">
                <a:extLst>
                  <a:ext uri="{FF2B5EF4-FFF2-40B4-BE49-F238E27FC236}">
                    <a16:creationId xmlns:a16="http://schemas.microsoft.com/office/drawing/2014/main" id="{41BC1027-65C6-754E-BFDF-B2E7A3503705}"/>
                  </a:ext>
                </a:extLst>
              </p:cNvPr>
              <p:cNvSpPr/>
              <p:nvPr/>
            </p:nvSpPr>
            <p:spPr>
              <a:xfrm>
                <a:off x="9845626" y="6295996"/>
                <a:ext cx="2221902" cy="382772"/>
              </a:xfrm>
              <a:prstGeom prst="hexagon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NL" dirty="0"/>
                  <a:t>EC-TOOC</a:t>
                </a:r>
              </a:p>
            </p:txBody>
          </p:sp>
          <p:pic>
            <p:nvPicPr>
              <p:cNvPr id="155" name="Picture 154">
                <a:extLst>
                  <a:ext uri="{FF2B5EF4-FFF2-40B4-BE49-F238E27FC236}">
                    <a16:creationId xmlns:a16="http://schemas.microsoft.com/office/drawing/2014/main" id="{4912AB88-BB9A-514A-B5A4-8AF91671F9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02371" y="6404362"/>
                <a:ext cx="463352" cy="278011"/>
              </a:xfrm>
              <a:prstGeom prst="rect">
                <a:avLst/>
              </a:prstGeom>
            </p:spPr>
          </p:pic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4E93ABB-2486-3846-B3A8-AE6AFA5049C6}"/>
                  </a:ext>
                </a:extLst>
              </p:cNvPr>
              <p:cNvSpPr txBox="1"/>
              <p:nvPr/>
            </p:nvSpPr>
            <p:spPr>
              <a:xfrm>
                <a:off x="4180465" y="5662109"/>
                <a:ext cx="1079142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Imager</a:t>
                </a:r>
              </a:p>
              <a:p>
                <a:r>
                  <a:rPr lang="en-GB" dirty="0"/>
                  <a:t>a</a:t>
                </a:r>
                <a:r>
                  <a:rPr lang="en-NL" dirty="0"/>
                  <a:t>nd/or</a:t>
                </a:r>
              </a:p>
              <a:p>
                <a:r>
                  <a:rPr lang="en-NL" dirty="0"/>
                  <a:t>polarimeter</a:t>
                </a:r>
              </a:p>
            </p:txBody>
          </p:sp>
        </p:grp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C7B3A2EA-C534-F148-B4F3-0DC19172F712}"/>
                </a:ext>
              </a:extLst>
            </p:cNvPr>
            <p:cNvGrpSpPr/>
            <p:nvPr/>
          </p:nvGrpSpPr>
          <p:grpSpPr>
            <a:xfrm>
              <a:off x="477525" y="5152691"/>
              <a:ext cx="2345016" cy="849339"/>
              <a:chOff x="359416" y="5735884"/>
              <a:chExt cx="2345016" cy="849339"/>
            </a:xfrm>
          </p:grpSpPr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id="{02105E9A-921F-2745-B1BB-C94B68C99181}"/>
                  </a:ext>
                </a:extLst>
              </p:cNvPr>
              <p:cNvSpPr txBox="1"/>
              <p:nvPr/>
            </p:nvSpPr>
            <p:spPr>
              <a:xfrm>
                <a:off x="359416" y="5735884"/>
                <a:ext cx="88036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L" dirty="0"/>
                  <a:t>Legend: </a:t>
                </a:r>
              </a:p>
            </p:txBody>
          </p:sp>
          <p:sp>
            <p:nvSpPr>
              <p:cNvPr id="159" name="Hexagon 158">
                <a:extLst>
                  <a:ext uri="{FF2B5EF4-FFF2-40B4-BE49-F238E27FC236}">
                    <a16:creationId xmlns:a16="http://schemas.microsoft.com/office/drawing/2014/main" id="{A8444FC1-C6F7-FE46-8234-EEA0FB098B14}"/>
                  </a:ext>
                </a:extLst>
              </p:cNvPr>
              <p:cNvSpPr/>
              <p:nvPr/>
            </p:nvSpPr>
            <p:spPr>
              <a:xfrm>
                <a:off x="1217808" y="5751588"/>
                <a:ext cx="1464647" cy="267498"/>
              </a:xfrm>
              <a:prstGeom prst="hexago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NL" dirty="0"/>
                  <a:t>Arctic</a:t>
                </a:r>
              </a:p>
            </p:txBody>
          </p:sp>
          <p:sp>
            <p:nvSpPr>
              <p:cNvPr id="160" name="Hexagon 159">
                <a:extLst>
                  <a:ext uri="{FF2B5EF4-FFF2-40B4-BE49-F238E27FC236}">
                    <a16:creationId xmlns:a16="http://schemas.microsoft.com/office/drawing/2014/main" id="{0DD17FD5-1462-6542-A283-110116C7E94B}"/>
                  </a:ext>
                </a:extLst>
              </p:cNvPr>
              <p:cNvSpPr/>
              <p:nvPr/>
            </p:nvSpPr>
            <p:spPr>
              <a:xfrm>
                <a:off x="1239785" y="6041007"/>
                <a:ext cx="1464647" cy="267498"/>
              </a:xfrm>
              <a:prstGeom prst="hexagon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M</a:t>
                </a:r>
                <a:r>
                  <a:rPr lang="en-NL" dirty="0"/>
                  <a:t>id-latitude</a:t>
                </a:r>
              </a:p>
            </p:txBody>
          </p:sp>
          <p:sp>
            <p:nvSpPr>
              <p:cNvPr id="161" name="Hexagon 160">
                <a:extLst>
                  <a:ext uri="{FF2B5EF4-FFF2-40B4-BE49-F238E27FC236}">
                    <a16:creationId xmlns:a16="http://schemas.microsoft.com/office/drawing/2014/main" id="{D8CC097D-A860-5A40-A6ED-E7A861620C4F}"/>
                  </a:ext>
                </a:extLst>
              </p:cNvPr>
              <p:cNvSpPr/>
              <p:nvPr/>
            </p:nvSpPr>
            <p:spPr>
              <a:xfrm>
                <a:off x="1239785" y="6317725"/>
                <a:ext cx="1464647" cy="267498"/>
              </a:xfrm>
              <a:prstGeom prst="hexagon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NL" dirty="0"/>
                  <a:t>Tropics</a:t>
                </a:r>
              </a:p>
            </p:txBody>
          </p:sp>
        </p:grpSp>
        <p:pic>
          <p:nvPicPr>
            <p:cNvPr id="143" name="Picture 142">
              <a:extLst>
                <a:ext uri="{FF2B5EF4-FFF2-40B4-BE49-F238E27FC236}">
                  <a16:creationId xmlns:a16="http://schemas.microsoft.com/office/drawing/2014/main" id="{7484800B-4289-D96E-FC7E-8E921B5E77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76307" y="3878485"/>
              <a:ext cx="296508" cy="298327"/>
            </a:xfrm>
            <a:prstGeom prst="rect">
              <a:avLst/>
            </a:prstGeom>
          </p:spPr>
        </p:pic>
        <p:sp>
          <p:nvSpPr>
            <p:cNvPr id="125" name="Hexagon 124">
              <a:extLst>
                <a:ext uri="{FF2B5EF4-FFF2-40B4-BE49-F238E27FC236}">
                  <a16:creationId xmlns:a16="http://schemas.microsoft.com/office/drawing/2014/main" id="{BCE0637B-8639-0E77-F844-6827A16785CA}"/>
                </a:ext>
              </a:extLst>
            </p:cNvPr>
            <p:cNvSpPr/>
            <p:nvPr/>
          </p:nvSpPr>
          <p:spPr>
            <a:xfrm>
              <a:off x="10119582" y="1505713"/>
              <a:ext cx="1837030" cy="366202"/>
            </a:xfrm>
            <a:prstGeom prst="hexag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dirty="0"/>
                <a:t>MAESTRO</a:t>
              </a:r>
            </a:p>
          </p:txBody>
        </p:sp>
        <p:pic>
          <p:nvPicPr>
            <p:cNvPr id="134" name="Picture 133">
              <a:extLst>
                <a:ext uri="{FF2B5EF4-FFF2-40B4-BE49-F238E27FC236}">
                  <a16:creationId xmlns:a16="http://schemas.microsoft.com/office/drawing/2014/main" id="{59E6496D-934D-B44C-5137-E7E264A51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V="1">
              <a:off x="10235764" y="1551531"/>
              <a:ext cx="294137" cy="300938"/>
            </a:xfrm>
            <a:prstGeom prst="rect">
              <a:avLst/>
            </a:prstGeom>
          </p:spPr>
        </p:pic>
        <p:sp>
          <p:nvSpPr>
            <p:cNvPr id="145" name="Hexagon 144">
              <a:extLst>
                <a:ext uri="{FF2B5EF4-FFF2-40B4-BE49-F238E27FC236}">
                  <a16:creationId xmlns:a16="http://schemas.microsoft.com/office/drawing/2014/main" id="{FA83A2AD-C4CE-4A76-A742-2EC44B625A5A}"/>
                </a:ext>
              </a:extLst>
            </p:cNvPr>
            <p:cNvSpPr/>
            <p:nvPr/>
          </p:nvSpPr>
          <p:spPr>
            <a:xfrm>
              <a:off x="10181616" y="2956749"/>
              <a:ext cx="1852053" cy="366202"/>
            </a:xfrm>
            <a:prstGeom prst="hexag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dirty="0"/>
                <a:t>MAESTRO</a:t>
              </a:r>
            </a:p>
          </p:txBody>
        </p:sp>
        <p:sp>
          <p:nvSpPr>
            <p:cNvPr id="148" name="Hexagon 147">
              <a:extLst>
                <a:ext uri="{FF2B5EF4-FFF2-40B4-BE49-F238E27FC236}">
                  <a16:creationId xmlns:a16="http://schemas.microsoft.com/office/drawing/2014/main" id="{051BB16F-AFA9-A09C-DFB5-E037C6C52D8B}"/>
                </a:ext>
              </a:extLst>
            </p:cNvPr>
            <p:cNvSpPr/>
            <p:nvPr/>
          </p:nvSpPr>
          <p:spPr>
            <a:xfrm>
              <a:off x="1750765" y="4526818"/>
              <a:ext cx="2116098" cy="329471"/>
            </a:xfrm>
            <a:prstGeom prst="hexagon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dirty="0"/>
                <a:t>Home base</a:t>
              </a:r>
            </a:p>
          </p:txBody>
        </p:sp>
        <p:pic>
          <p:nvPicPr>
            <p:cNvPr id="146" name="Picture 145">
              <a:extLst>
                <a:ext uri="{FF2B5EF4-FFF2-40B4-BE49-F238E27FC236}">
                  <a16:creationId xmlns:a16="http://schemas.microsoft.com/office/drawing/2014/main" id="{FE795B41-D2AE-0DF4-9318-AF575BB53D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V="1">
              <a:off x="10289249" y="3000080"/>
              <a:ext cx="263192" cy="300938"/>
            </a:xfrm>
            <a:prstGeom prst="rect">
              <a:avLst/>
            </a:prstGeom>
          </p:spPr>
        </p:pic>
        <p:pic>
          <p:nvPicPr>
            <p:cNvPr id="149" name="Picture 148">
              <a:extLst>
                <a:ext uri="{FF2B5EF4-FFF2-40B4-BE49-F238E27FC236}">
                  <a16:creationId xmlns:a16="http://schemas.microsoft.com/office/drawing/2014/main" id="{D65BE393-2183-73DB-51AE-0A5C1FBB0E8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90095" y="4532139"/>
              <a:ext cx="298327" cy="298327"/>
            </a:xfrm>
            <a:prstGeom prst="rect">
              <a:avLst/>
            </a:prstGeom>
          </p:spPr>
        </p:pic>
        <p:pic>
          <p:nvPicPr>
            <p:cNvPr id="157" name="Picture 156">
              <a:extLst>
                <a:ext uri="{FF2B5EF4-FFF2-40B4-BE49-F238E27FC236}">
                  <a16:creationId xmlns:a16="http://schemas.microsoft.com/office/drawing/2014/main" id="{99F5A9A7-06E8-D44D-ECD1-EA24847CD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847055" y="4544726"/>
              <a:ext cx="294173" cy="291910"/>
            </a:xfrm>
            <a:prstGeom prst="rect">
              <a:avLst/>
            </a:prstGeom>
          </p:spPr>
        </p:pic>
        <p:sp>
          <p:nvSpPr>
            <p:cNvPr id="163" name="Hexagon 162">
              <a:extLst>
                <a:ext uri="{FF2B5EF4-FFF2-40B4-BE49-F238E27FC236}">
                  <a16:creationId xmlns:a16="http://schemas.microsoft.com/office/drawing/2014/main" id="{9BF7ACB6-17F4-2DC0-9A5A-3C7518D8189D}"/>
                </a:ext>
              </a:extLst>
            </p:cNvPr>
            <p:cNvSpPr/>
            <p:nvPr/>
          </p:nvSpPr>
          <p:spPr>
            <a:xfrm>
              <a:off x="1721355" y="1402030"/>
              <a:ext cx="2116098" cy="329471"/>
            </a:xfrm>
            <a:prstGeom prst="hexagon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dirty="0"/>
                <a:t>Home base</a:t>
              </a:r>
            </a:p>
          </p:txBody>
        </p:sp>
        <p:sp>
          <p:nvSpPr>
            <p:cNvPr id="165" name="Hexagon 164">
              <a:extLst>
                <a:ext uri="{FF2B5EF4-FFF2-40B4-BE49-F238E27FC236}">
                  <a16:creationId xmlns:a16="http://schemas.microsoft.com/office/drawing/2014/main" id="{455D090C-50AE-3209-3090-33FEAE55D60C}"/>
                </a:ext>
              </a:extLst>
            </p:cNvPr>
            <p:cNvSpPr/>
            <p:nvPr/>
          </p:nvSpPr>
          <p:spPr>
            <a:xfrm>
              <a:off x="1772310" y="2823617"/>
              <a:ext cx="2116098" cy="329471"/>
            </a:xfrm>
            <a:prstGeom prst="hexagon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dirty="0"/>
                <a:t>Home base</a:t>
              </a:r>
            </a:p>
          </p:txBody>
        </p:sp>
        <p:pic>
          <p:nvPicPr>
            <p:cNvPr id="166" name="Picture 165">
              <a:extLst>
                <a:ext uri="{FF2B5EF4-FFF2-40B4-BE49-F238E27FC236}">
                  <a16:creationId xmlns:a16="http://schemas.microsoft.com/office/drawing/2014/main" id="{075772A9-EB5B-053C-DF11-E4334FB3A64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830400" y="1437888"/>
              <a:ext cx="294173" cy="291910"/>
            </a:xfrm>
            <a:prstGeom prst="rect">
              <a:avLst/>
            </a:prstGeom>
          </p:spPr>
        </p:pic>
        <p:pic>
          <p:nvPicPr>
            <p:cNvPr id="167" name="Picture 166">
              <a:extLst>
                <a:ext uri="{FF2B5EF4-FFF2-40B4-BE49-F238E27FC236}">
                  <a16:creationId xmlns:a16="http://schemas.microsoft.com/office/drawing/2014/main" id="{B085D449-D83E-2B4C-D69F-804EE3933A1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847056" y="2847940"/>
              <a:ext cx="294173" cy="291910"/>
            </a:xfrm>
            <a:prstGeom prst="rect">
              <a:avLst/>
            </a:prstGeom>
          </p:spPr>
        </p:pic>
      </p:grpSp>
      <p:sp>
        <p:nvSpPr>
          <p:cNvPr id="188" name="Title 1">
            <a:extLst>
              <a:ext uri="{FF2B5EF4-FFF2-40B4-BE49-F238E27FC236}">
                <a16:creationId xmlns:a16="http://schemas.microsoft.com/office/drawing/2014/main" id="{ECE5F1BB-C33C-231E-64C3-666C2F343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-50533"/>
            <a:ext cx="10108800" cy="1015622"/>
          </a:xfrm>
        </p:spPr>
        <p:txBody>
          <a:bodyPr/>
          <a:lstStyle/>
          <a:p>
            <a:r>
              <a:rPr lang="en-NL" dirty="0">
                <a:solidFill>
                  <a:schemeClr val="bg1"/>
                </a:solidFill>
              </a:rPr>
              <a:t>Campaign collaboration potential opportunities under consideration (assuming launch in Oct 2023)</a:t>
            </a:r>
          </a:p>
        </p:txBody>
      </p:sp>
      <p:sp>
        <p:nvSpPr>
          <p:cNvPr id="189" name="Hexagon 188">
            <a:extLst>
              <a:ext uri="{FF2B5EF4-FFF2-40B4-BE49-F238E27FC236}">
                <a16:creationId xmlns:a16="http://schemas.microsoft.com/office/drawing/2014/main" id="{84106585-C9FE-6EA0-FA43-FF38989DD590}"/>
              </a:ext>
            </a:extLst>
          </p:cNvPr>
          <p:cNvSpPr/>
          <p:nvPr/>
        </p:nvSpPr>
        <p:spPr>
          <a:xfrm>
            <a:off x="1684854" y="4665587"/>
            <a:ext cx="2051140" cy="334035"/>
          </a:xfrm>
          <a:prstGeom prst="hexagon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/>
              <a:t>home base</a:t>
            </a:r>
          </a:p>
        </p:txBody>
      </p:sp>
      <p:pic>
        <p:nvPicPr>
          <p:cNvPr id="190" name="Picture 189">
            <a:extLst>
              <a:ext uri="{FF2B5EF4-FFF2-40B4-BE49-F238E27FC236}">
                <a16:creationId xmlns:a16="http://schemas.microsoft.com/office/drawing/2014/main" id="{A61C99C8-1F74-B031-CC38-3F72C25B61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8480" y="4681248"/>
            <a:ext cx="268282" cy="28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162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DC3E3-4681-5B03-308F-45BBC147E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Past ESA EarthCARE validation workshops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018E0C-E832-0C22-BE42-EBBF039F46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414" y="1118123"/>
            <a:ext cx="3884650" cy="2482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044F8F-742F-02B5-3EB8-24DA411308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18" y="3698442"/>
            <a:ext cx="3924170" cy="2624864"/>
          </a:xfrm>
          <a:prstGeom prst="rect">
            <a:avLst/>
          </a:prstGeom>
        </p:spPr>
      </p:pic>
      <p:sp>
        <p:nvSpPr>
          <p:cNvPr id="6" name="Down Arrow 5">
            <a:extLst>
              <a:ext uri="{FF2B5EF4-FFF2-40B4-BE49-F238E27FC236}">
                <a16:creationId xmlns:a16="http://schemas.microsoft.com/office/drawing/2014/main" id="{556B3A29-7239-F71A-B6DA-E0012E82FEA3}"/>
              </a:ext>
            </a:extLst>
          </p:cNvPr>
          <p:cNvSpPr/>
          <p:nvPr/>
        </p:nvSpPr>
        <p:spPr>
          <a:xfrm rot="-5400000" flipH="1">
            <a:off x="4977240" y="1700959"/>
            <a:ext cx="586321" cy="10289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7" name="Down Arrow 6">
            <a:extLst>
              <a:ext uri="{FF2B5EF4-FFF2-40B4-BE49-F238E27FC236}">
                <a16:creationId xmlns:a16="http://schemas.microsoft.com/office/drawing/2014/main" id="{2FB8CADF-62C0-0743-D3FB-C0F7EEF40C8B}"/>
              </a:ext>
            </a:extLst>
          </p:cNvPr>
          <p:cNvSpPr/>
          <p:nvPr/>
        </p:nvSpPr>
        <p:spPr>
          <a:xfrm rot="-5400000" flipH="1">
            <a:off x="5018207" y="3600221"/>
            <a:ext cx="586321" cy="10289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D95F5A-8504-B7EC-F4A9-3BC4E99ED428}"/>
              </a:ext>
            </a:extLst>
          </p:cNvPr>
          <p:cNvSpPr txBox="1"/>
          <p:nvPr/>
        </p:nvSpPr>
        <p:spPr>
          <a:xfrm>
            <a:off x="6112669" y="1659400"/>
            <a:ext cx="5242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2000" i="1" dirty="0"/>
              <a:t>The set of 30+ AO proposals form an adequate validation programme if full funding is achieved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21E286-8564-90C5-D5C6-3A78A850F3A7}"/>
              </a:ext>
            </a:extLst>
          </p:cNvPr>
          <p:cNvSpPr txBox="1"/>
          <p:nvPr/>
        </p:nvSpPr>
        <p:spPr>
          <a:xfrm>
            <a:off x="6112669" y="3729438"/>
            <a:ext cx="63281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2000" i="1" dirty="0"/>
              <a:t>Clear need for common protocols for cloud and aerosol profile validation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76515A-D06B-7450-B9FA-A0A940021D21}"/>
              </a:ext>
            </a:extLst>
          </p:cNvPr>
          <p:cNvSpPr/>
          <p:nvPr/>
        </p:nvSpPr>
        <p:spPr>
          <a:xfrm>
            <a:off x="4796875" y="4568980"/>
            <a:ext cx="683404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1800" dirty="0"/>
              <a:t>Enhance </a:t>
            </a:r>
            <a:r>
              <a:rPr lang="en-NL" sz="1800" b="1" dirty="0"/>
              <a:t>maturity</a:t>
            </a:r>
            <a:r>
              <a:rPr lang="en-NL" sz="1800" dirty="0"/>
              <a:t> and </a:t>
            </a:r>
            <a:r>
              <a:rPr lang="en-NL" sz="1800" b="1" dirty="0"/>
              <a:t>thoroughness</a:t>
            </a:r>
            <a:r>
              <a:rPr lang="en-NL" sz="1800" dirty="0"/>
              <a:t> of intercomparison methods</a:t>
            </a:r>
            <a:endParaRPr lang="de-DE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1800" b="1" dirty="0"/>
              <a:t>Guidance</a:t>
            </a:r>
            <a:r>
              <a:rPr lang="en-NL" sz="1800" dirty="0"/>
              <a:t> and </a:t>
            </a:r>
            <a:r>
              <a:rPr lang="en-NL" sz="1800" b="1" dirty="0"/>
              <a:t>knowledge transfer</a:t>
            </a:r>
            <a:endParaRPr lang="de-DE" sz="1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1800" dirty="0"/>
              <a:t>Obtain </a:t>
            </a:r>
            <a:r>
              <a:rPr lang="en-NL" sz="1800" b="1" dirty="0"/>
              <a:t>broader assessment of EarthCARE validation gaps </a:t>
            </a:r>
            <a:r>
              <a:rPr lang="en-NL" sz="1800" dirty="0"/>
              <a:t>by engaging CloudSat, CALIPSO, AOS, Aeolus communities</a:t>
            </a:r>
          </a:p>
        </p:txBody>
      </p:sp>
    </p:spTree>
    <p:extLst>
      <p:ext uri="{BB962C8B-B14F-4D97-AF65-F5344CB8AC3E}">
        <p14:creationId xmlns:p14="http://schemas.microsoft.com/office/powerpoint/2010/main" val="3028434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3915E-4C76-9469-3DCF-E8E5BC879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-70411"/>
            <a:ext cx="10431336" cy="1015622"/>
          </a:xfrm>
        </p:spPr>
        <p:txBody>
          <a:bodyPr/>
          <a:lstStyle/>
          <a:p>
            <a:r>
              <a:rPr lang="en-NL" dirty="0"/>
              <a:t>Best practice for validation of cloud and aerosol profiles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E5B79221-9282-94A3-995C-B8A9A7B96B44}"/>
              </a:ext>
            </a:extLst>
          </p:cNvPr>
          <p:cNvSpPr txBox="1">
            <a:spLocks/>
          </p:cNvSpPr>
          <p:nvPr/>
        </p:nvSpPr>
        <p:spPr>
          <a:xfrm>
            <a:off x="427482" y="1240003"/>
            <a:ext cx="7410801" cy="4744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rgbClr val="8197A6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Verdana"/>
              <a:buNone/>
              <a:defRPr sz="1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Verdana"/>
              <a:buNone/>
              <a:defRPr sz="1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Verdana"/>
              <a:buNone/>
              <a:defRPr sz="1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Verdana"/>
              <a:buNone/>
              <a:defRPr sz="1800" b="0" i="0" u="none" strike="noStrike" cap="none">
                <a:solidFill>
                  <a:srgbClr val="8197A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Verdana"/>
              <a:buChar char="–"/>
              <a:defRPr sz="1543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Verdana"/>
              <a:buChar char="–"/>
              <a:defRPr sz="1543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Verdana"/>
              <a:buChar char="–"/>
              <a:defRPr sz="1543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19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Verdana"/>
              <a:buChar char="–"/>
              <a:defRPr sz="1543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2100" b="1" dirty="0">
                <a:solidFill>
                  <a:schemeClr val="tx1"/>
                </a:solidFill>
              </a:rPr>
              <a:t>Community consensus </a:t>
            </a:r>
            <a:r>
              <a:rPr lang="en-NL" sz="2100" dirty="0">
                <a:solidFill>
                  <a:schemeClr val="tx2">
                    <a:lumMod val="25000"/>
                  </a:schemeClr>
                </a:solidFill>
              </a:rPr>
              <a:t>on approaches for e.g.</a:t>
            </a:r>
            <a:endParaRPr lang="de-DE" sz="2100" dirty="0">
              <a:solidFill>
                <a:schemeClr val="tx2">
                  <a:lumMod val="25000"/>
                </a:schemeClr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NL" sz="2100" dirty="0">
                <a:solidFill>
                  <a:schemeClr val="tx2">
                    <a:lumMod val="25000"/>
                  </a:schemeClr>
                </a:solidFill>
              </a:rPr>
              <a:t>data acquisition strategies</a:t>
            </a:r>
            <a:endParaRPr lang="de-DE" sz="2100" dirty="0">
              <a:solidFill>
                <a:schemeClr val="tx2">
                  <a:lumMod val="25000"/>
                </a:schemeClr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NL" sz="2100" dirty="0">
                <a:solidFill>
                  <a:schemeClr val="tx2">
                    <a:lumMod val="25000"/>
                  </a:schemeClr>
                </a:solidFill>
              </a:rPr>
              <a:t>data intercomparison methods/strategies</a:t>
            </a:r>
            <a:endParaRPr lang="de-DE" sz="2100" dirty="0">
              <a:solidFill>
                <a:schemeClr val="tx2">
                  <a:lumMod val="25000"/>
                </a:schemeClr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NL" sz="2100" dirty="0">
                <a:solidFill>
                  <a:schemeClr val="tx2">
                    <a:lumMod val="25000"/>
                  </a:schemeClr>
                </a:solidFill>
              </a:rPr>
              <a:t>combining remote sensing and in-situ measurements</a:t>
            </a:r>
            <a:r>
              <a:rPr lang="en-NL" sz="2200" dirty="0">
                <a:solidFill>
                  <a:schemeClr val="tx1"/>
                </a:solidFill>
              </a:rPr>
              <a:t>. </a:t>
            </a:r>
          </a:p>
          <a:p>
            <a:pPr marL="685800" lvl="1" indent="0"/>
            <a:endParaRPr lang="en-NL" sz="4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b="1" dirty="0">
                <a:solidFill>
                  <a:schemeClr val="tx1"/>
                </a:solidFill>
              </a:rPr>
              <a:t>D</a:t>
            </a:r>
            <a:r>
              <a:rPr lang="en-NL" sz="2100" b="1" dirty="0">
                <a:solidFill>
                  <a:schemeClr val="tx1"/>
                </a:solidFill>
              </a:rPr>
              <a:t>ifferent approaches </a:t>
            </a:r>
            <a:r>
              <a:rPr lang="en-NL" sz="2100" dirty="0">
                <a:solidFill>
                  <a:schemeClr val="tx2">
                    <a:lumMod val="25000"/>
                  </a:schemeClr>
                </a:solidFill>
              </a:rPr>
              <a:t>can and should co-exist</a:t>
            </a:r>
            <a:r>
              <a:rPr lang="de-DE" sz="2100" dirty="0">
                <a:solidFill>
                  <a:schemeClr val="tx2">
                    <a:lumMod val="25000"/>
                  </a:schemeClr>
                </a:solidFill>
              </a:rPr>
              <a:t>, b</a:t>
            </a:r>
            <a:r>
              <a:rPr lang="en-NL" sz="2100" dirty="0">
                <a:solidFill>
                  <a:schemeClr val="tx2">
                    <a:lumMod val="25000"/>
                  </a:schemeClr>
                </a:solidFill>
              </a:rPr>
              <a:t>ut should be unambiguously distinguished when interpreting results</a:t>
            </a:r>
          </a:p>
          <a:p>
            <a:pPr marL="0" indent="0"/>
            <a:endParaRPr lang="en-NL" sz="400" dirty="0">
              <a:solidFill>
                <a:schemeClr val="tx2">
                  <a:lumMod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2100" b="1" dirty="0">
                <a:solidFill>
                  <a:schemeClr val="tx1"/>
                </a:solidFill>
              </a:rPr>
              <a:t>Not specific to EarthCARE</a:t>
            </a:r>
            <a:r>
              <a:rPr lang="en-NL" sz="2100" dirty="0">
                <a:solidFill>
                  <a:schemeClr val="tx1"/>
                </a:solidFill>
              </a:rPr>
              <a:t>; </a:t>
            </a:r>
            <a:r>
              <a:rPr lang="en-NL" sz="2100" dirty="0">
                <a:solidFill>
                  <a:schemeClr val="tx2">
                    <a:lumMod val="25000"/>
                  </a:schemeClr>
                </a:solidFill>
              </a:rPr>
              <a:t>include lessons learned from past, current missions while keeping future missions in mind</a:t>
            </a:r>
          </a:p>
          <a:p>
            <a:pPr marL="0" indent="0"/>
            <a:endParaRPr lang="en-NL" sz="400" dirty="0">
              <a:solidFill>
                <a:schemeClr val="tx2">
                  <a:lumMod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2100" dirty="0">
                <a:solidFill>
                  <a:schemeClr val="tx1"/>
                </a:solidFill>
              </a:rPr>
              <a:t>A </a:t>
            </a:r>
            <a:r>
              <a:rPr lang="en-NL" sz="2100" b="1" dirty="0">
                <a:solidFill>
                  <a:schemeClr val="tx1"/>
                </a:solidFill>
              </a:rPr>
              <a:t>core working group </a:t>
            </a:r>
            <a:r>
              <a:rPr lang="en-NL" sz="2100" dirty="0">
                <a:solidFill>
                  <a:schemeClr val="tx2">
                    <a:lumMod val="25000"/>
                  </a:schemeClr>
                </a:solidFill>
              </a:rPr>
              <a:t>has been formed, which includes  international experts in cloud, aerosol, radar, and lidar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5524041-B0FA-C85D-993E-2F039DA15F03}"/>
              </a:ext>
            </a:extLst>
          </p:cNvPr>
          <p:cNvGrpSpPr/>
          <p:nvPr/>
        </p:nvGrpSpPr>
        <p:grpSpPr>
          <a:xfrm>
            <a:off x="8012624" y="1383222"/>
            <a:ext cx="3796249" cy="4091555"/>
            <a:chOff x="5154949" y="3204089"/>
            <a:chExt cx="2547497" cy="2706343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90561E2C-2A07-F668-02BA-E6995C035EBE}"/>
                </a:ext>
              </a:extLst>
            </p:cNvPr>
            <p:cNvSpPr/>
            <p:nvPr/>
          </p:nvSpPr>
          <p:spPr>
            <a:xfrm>
              <a:off x="5154949" y="3204089"/>
              <a:ext cx="2547497" cy="2706343"/>
            </a:xfrm>
            <a:prstGeom prst="roundRect">
              <a:avLst/>
            </a:prstGeom>
            <a:solidFill>
              <a:srgbClr val="FFFF00">
                <a:alpha val="16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302FE95-1B82-F550-2024-66E4429C61CC}"/>
                </a:ext>
              </a:extLst>
            </p:cNvPr>
            <p:cNvSpPr txBox="1"/>
            <p:nvPr/>
          </p:nvSpPr>
          <p:spPr>
            <a:xfrm>
              <a:off x="5300134" y="3493200"/>
              <a:ext cx="2257126" cy="2035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2400" b="1" u="sng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Poster in A1.09</a:t>
              </a:r>
            </a:p>
            <a:p>
              <a:endParaRPr lang="en-NL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r>
                <a:rPr lang="en-GB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Defining  validation </a:t>
              </a:r>
            </a:p>
            <a:p>
              <a:pPr algn="ctr"/>
              <a:r>
                <a:rPr lang="en-GB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protocols for</a:t>
              </a:r>
            </a:p>
            <a:p>
              <a:pPr algn="ctr"/>
              <a:r>
                <a:rPr lang="en-GB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space-borne aerosol</a:t>
              </a:r>
            </a:p>
            <a:p>
              <a:pPr algn="ctr"/>
              <a:r>
                <a:rPr lang="en-GB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and cloud profile </a:t>
              </a:r>
            </a:p>
            <a:p>
              <a:pPr algn="ctr"/>
              <a:r>
                <a:rPr lang="en-GB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products </a:t>
              </a:r>
            </a:p>
            <a:p>
              <a:pPr algn="ctr"/>
              <a:endPara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r>
                <a:rPr lang="en-NL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(Eleni Marinou et al.)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6A4C50D-C5E7-F756-BBB6-5965F09C2B39}"/>
              </a:ext>
            </a:extLst>
          </p:cNvPr>
          <p:cNvSpPr txBox="1"/>
          <p:nvPr/>
        </p:nvSpPr>
        <p:spPr>
          <a:xfrm>
            <a:off x="1127910" y="5854747"/>
            <a:ext cx="9272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b="1" dirty="0"/>
              <a:t>Contribution from the wider community is needed and invited!</a:t>
            </a:r>
          </a:p>
        </p:txBody>
      </p:sp>
    </p:spTree>
    <p:extLst>
      <p:ext uri="{BB962C8B-B14F-4D97-AF65-F5344CB8AC3E}">
        <p14:creationId xmlns:p14="http://schemas.microsoft.com/office/powerpoint/2010/main" val="26133680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BD39C-64F9-8077-5502-223EE4CC9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DAFC96-A96A-08D1-C41C-363003F585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0922" y="1537847"/>
            <a:ext cx="11027959" cy="3782306"/>
          </a:xfrm>
        </p:spPr>
        <p:txBody>
          <a:bodyPr anchor="ctr"/>
          <a:lstStyle/>
          <a:p>
            <a:pPr algn="ctr"/>
            <a:r>
              <a:rPr lang="en-NL" sz="6000" dirty="0">
                <a:solidFill>
                  <a:srgbClr val="002060"/>
                </a:solidFill>
              </a:rPr>
              <a:t>Applications Preparation</a:t>
            </a:r>
          </a:p>
        </p:txBody>
      </p:sp>
    </p:spTree>
    <p:extLst>
      <p:ext uri="{BB962C8B-B14F-4D97-AF65-F5344CB8AC3E}">
        <p14:creationId xmlns:p14="http://schemas.microsoft.com/office/powerpoint/2010/main" val="3344849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FEBAD628-1419-593B-486A-304B5E385F0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19075" y="1203325"/>
            <a:ext cx="11764963" cy="50069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*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*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*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*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*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2000" kern="0" dirty="0">
                <a:latin typeface="Helvetica" panose="020B0604020202020204" pitchFamily="34" charset="0"/>
                <a:cs typeface="Helvetica" panose="020B0604020202020204" pitchFamily="34" charset="0"/>
              </a:rPr>
              <a:t>European Centre for Medium-Range Weather Forecasts (ECMWF) is finalising preparations to assimilate </a:t>
            </a:r>
            <a:r>
              <a:rPr lang="en-GB" sz="2000" kern="0" dirty="0" err="1">
                <a:latin typeface="Helvetica" panose="020B0604020202020204" pitchFamily="34" charset="0"/>
                <a:cs typeface="Helvetica" panose="020B0604020202020204" pitchFamily="34" charset="0"/>
              </a:rPr>
              <a:t>EarthCARE</a:t>
            </a:r>
            <a:r>
              <a:rPr lang="en-GB" sz="2000" kern="0" dirty="0">
                <a:latin typeface="Helvetica" panose="020B0604020202020204" pitchFamily="34" charset="0"/>
                <a:cs typeface="Helvetica" panose="020B0604020202020204" pitchFamily="34" charset="0"/>
              </a:rPr>
              <a:t> observations thanks to the joint ECMWF-ESA project to maintain and improve developments for monitoring and potential assimilation of cloud radar reflectivity and lidar backscatter.</a:t>
            </a:r>
          </a:p>
          <a:p>
            <a:pPr marL="0" indent="0">
              <a:buNone/>
            </a:pPr>
            <a:endParaRPr lang="en-GB" sz="2000" kern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58673C-EF67-2F35-F63E-E8D6C61CE89D}"/>
              </a:ext>
            </a:extLst>
          </p:cNvPr>
          <p:cNvSpPr txBox="1"/>
          <p:nvPr/>
        </p:nvSpPr>
        <p:spPr>
          <a:xfrm>
            <a:off x="623228" y="2744052"/>
            <a:ext cx="6122129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000" kern="0" dirty="0">
                <a:latin typeface="Helvetica" panose="020B0604020202020204" pitchFamily="34" charset="0"/>
                <a:cs typeface="Helvetica" panose="020B0604020202020204" pitchFamily="34" charset="0"/>
              </a:rPr>
              <a:t>Three main benefits: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000" kern="0" dirty="0">
                <a:latin typeface="Helvetica" panose="020B0604020202020204" pitchFamily="34" charset="0"/>
                <a:cs typeface="Helvetica" panose="020B0604020202020204" pitchFamily="34" charset="0"/>
              </a:rPr>
              <a:t> Observation data quality monitoring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000" kern="0" dirty="0">
                <a:latin typeface="Helvetica" panose="020B0604020202020204" pitchFamily="34" charset="0"/>
                <a:cs typeface="Helvetica" panose="020B0604020202020204" pitchFamily="34" charset="0"/>
              </a:rPr>
              <a:t> Direct weather forecast improvements via data assimilation.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000" kern="0" dirty="0">
                <a:latin typeface="Helvetica" panose="020B0604020202020204" pitchFamily="34" charset="0"/>
                <a:cs typeface="Helvetica" panose="020B0604020202020204" pitchFamily="34" charset="0"/>
              </a:rPr>
              <a:t> Forecast model validation using observation operators as instrument simulators</a:t>
            </a:r>
          </a:p>
        </p:txBody>
      </p:sp>
      <p:pic>
        <p:nvPicPr>
          <p:cNvPr id="7" name="Picture 6" descr="A map of a city&#10;&#10;Description automatically generated with medium confidence">
            <a:extLst>
              <a:ext uri="{FF2B5EF4-FFF2-40B4-BE49-F238E27FC236}">
                <a16:creationId xmlns:a16="http://schemas.microsoft.com/office/drawing/2014/main" id="{DBA216A9-F277-F72D-48D6-C5C581D025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r="23203" b="28118"/>
          <a:stretch/>
        </p:blipFill>
        <p:spPr>
          <a:xfrm>
            <a:off x="6576703" y="2497060"/>
            <a:ext cx="5575990" cy="3914372"/>
          </a:xfrm>
          <a:prstGeom prst="rect">
            <a:avLst/>
          </a:prstGeom>
        </p:spPr>
      </p:pic>
      <p:pic>
        <p:nvPicPr>
          <p:cNvPr id="8" name="Picture 7" descr="ECMWF_Master_Logo_RGB_nostrap.png">
            <a:extLst>
              <a:ext uri="{FF2B5EF4-FFF2-40B4-BE49-F238E27FC236}">
                <a16:creationId xmlns:a16="http://schemas.microsoft.com/office/drawing/2014/main" id="{3D16F28B-78AA-C083-265A-A2F58DE989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479" y="5835981"/>
            <a:ext cx="2135591" cy="3669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4CDC14-D19C-BBC9-FE4B-768894C011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2060" y="5686512"/>
            <a:ext cx="1527114" cy="6658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7B7F08-28D1-620B-4ECD-9EBBF6A896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6088" y="5527879"/>
            <a:ext cx="1671960" cy="835980"/>
          </a:xfrm>
          <a:prstGeom prst="rect">
            <a:avLst/>
          </a:prstGeom>
        </p:spPr>
      </p:pic>
      <p:sp>
        <p:nvSpPr>
          <p:cNvPr id="14" name="Text Box 4">
            <a:extLst>
              <a:ext uri="{FF2B5EF4-FFF2-40B4-BE49-F238E27FC236}">
                <a16:creationId xmlns:a16="http://schemas.microsoft.com/office/drawing/2014/main" id="{3A87E838-EF1B-AFE7-A5EC-78BAF71E93DC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205367" y="255829"/>
            <a:ext cx="10108800" cy="405673"/>
          </a:xfrm>
          <a:prstGeom prst="rect">
            <a:avLst/>
          </a:prstGeom>
          <a:noFill/>
          <a:ln>
            <a:noFill/>
          </a:ln>
        </p:spPr>
        <p:txBody>
          <a:bodyPr wrap="square" tIns="17995" bIns="17995">
            <a:spAutoFit/>
          </a:bodyPr>
          <a:lstStyle>
            <a:lvl1pPr>
              <a:defRPr b="1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b="1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b="1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b="1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b="1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20000"/>
              <a:buChar char=" "/>
              <a:defRPr b="1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20000"/>
              <a:buChar char=" "/>
              <a:defRPr b="1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20000"/>
              <a:buChar char=" "/>
              <a:defRPr b="1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20000"/>
              <a:buChar char=" "/>
              <a:defRPr b="1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GB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Preparations for </a:t>
            </a:r>
            <a:r>
              <a:rPr lang="en-GB" altLang="en-US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EarthCARE</a:t>
            </a:r>
            <a:r>
              <a:rPr lang="en-GB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assimilation – Radar and Lidar (PEARL)</a:t>
            </a:r>
            <a:endParaRPr lang="en-US" alt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4192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E4209E4B-834D-E675-3066-9416E3C286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"/>
          <a:stretch/>
        </p:blipFill>
        <p:spPr>
          <a:xfrm>
            <a:off x="6488825" y="3290328"/>
            <a:ext cx="5215408" cy="312322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B8168F9-6086-99B4-5ED3-0459E0C36C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7171" y="250664"/>
            <a:ext cx="11054512" cy="45136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Observation data monitoring is a key component of data assimilation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AAF9719F-4516-6495-27CD-18FF9EC5A4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47804" y="989807"/>
            <a:ext cx="11929730" cy="2353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064E83"/>
              </a:buClr>
              <a:buSzPct val="100000"/>
            </a:pPr>
            <a:r>
              <a:rPr lang="en-US" sz="1900" dirty="0">
                <a:solidFill>
                  <a:schemeClr val="tx1"/>
                </a:solidFill>
              </a:rPr>
              <a:t>All observations that are assimilated at ECMWF to produce the model initial conditions also enter data monitoring system:</a:t>
            </a:r>
          </a:p>
          <a:p>
            <a:pPr marL="454950" lvl="1" indent="-285750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Helvetica" charset="0"/>
              <a:buChar char="–"/>
            </a:pPr>
            <a:r>
              <a:rPr lang="en-US" sz="1900" dirty="0">
                <a:solidFill>
                  <a:schemeClr val="tx1"/>
                </a:solidFill>
              </a:rPr>
              <a:t>Assesses the availability and </a:t>
            </a:r>
            <a:r>
              <a:rPr lang="en-US" sz="1900" b="1" dirty="0">
                <a:solidFill>
                  <a:schemeClr val="tx1"/>
                </a:solidFill>
              </a:rPr>
              <a:t>quality of observations</a:t>
            </a:r>
            <a:r>
              <a:rPr lang="en-US" sz="1900" dirty="0">
                <a:solidFill>
                  <a:schemeClr val="tx1"/>
                </a:solidFill>
              </a:rPr>
              <a:t> by comparing them against NWP model in near real-time.</a:t>
            </a:r>
          </a:p>
          <a:p>
            <a:pPr marL="454950" lvl="1" indent="-285750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Helvetica" charset="0"/>
              <a:buChar char="–"/>
            </a:pPr>
            <a:r>
              <a:rPr lang="en-US" sz="1900" dirty="0">
                <a:solidFill>
                  <a:schemeClr val="tx1"/>
                </a:solidFill>
              </a:rPr>
              <a:t>Use in-house instrument simulators to monitor biases and variability within 12-hour data assimilation.</a:t>
            </a:r>
          </a:p>
          <a:p>
            <a:pPr marL="454950" lvl="1" indent="-285750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Helvetica" charset="0"/>
              <a:buChar char="–"/>
            </a:pPr>
            <a:r>
              <a:rPr lang="en-US" sz="1900" b="1" dirty="0">
                <a:solidFill>
                  <a:schemeClr val="tx1"/>
                </a:solidFill>
              </a:rPr>
              <a:t>Rapid detection of instrument issues </a:t>
            </a:r>
            <a:r>
              <a:rPr lang="en-US" sz="1900" dirty="0">
                <a:solidFill>
                  <a:schemeClr val="tx1"/>
                </a:solidFill>
              </a:rPr>
              <a:t>that could affect analysis.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38BBF0-195F-827D-81DE-C11A97C57245}"/>
              </a:ext>
            </a:extLst>
          </p:cNvPr>
          <p:cNvSpPr txBox="1"/>
          <p:nvPr/>
        </p:nvSpPr>
        <p:spPr>
          <a:xfrm>
            <a:off x="475192" y="3476425"/>
            <a:ext cx="4910446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u="sng" dirty="0"/>
              <a:t>Example: Long-term Aeolus L2B HLOS wind quality monitoring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A0E938-3CDE-1876-A373-57D36625CE49}"/>
              </a:ext>
            </a:extLst>
          </p:cNvPr>
          <p:cNvSpPr txBox="1"/>
          <p:nvPr/>
        </p:nvSpPr>
        <p:spPr>
          <a:xfrm>
            <a:off x="475192" y="4223960"/>
            <a:ext cx="5095496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BZ" sz="1700" dirty="0"/>
              <a:t>Monitoring and correction of Aeolus horizontal line of sight (HLOS) winds against ECMWF model was pivotal to mission success!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2B93B9-BE84-0D96-502D-65A269C55AE3}"/>
              </a:ext>
            </a:extLst>
          </p:cNvPr>
          <p:cNvSpPr txBox="1"/>
          <p:nvPr/>
        </p:nvSpPr>
        <p:spPr>
          <a:xfrm>
            <a:off x="1437355" y="5376446"/>
            <a:ext cx="4224729" cy="8771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700" dirty="0"/>
              <a:t>Degradations in HLOS winds improved due to telescope-mirror temperature dependent bias correction.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2E3876-7D1C-D3EA-1470-C4AB33685196}"/>
              </a:ext>
            </a:extLst>
          </p:cNvPr>
          <p:cNvSpPr txBox="1"/>
          <p:nvPr/>
        </p:nvSpPr>
        <p:spPr>
          <a:xfrm>
            <a:off x="10281587" y="3098388"/>
            <a:ext cx="200386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/>
            <a:r>
              <a:rPr lang="en-BZ" sz="1200" i="1" dirty="0"/>
              <a:t>Thanks: Michael Rennie</a:t>
            </a:r>
            <a:endParaRPr lang="en-GB" sz="1200" i="1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74AAAA9-C030-0D67-B43B-C05B88280085}"/>
              </a:ext>
            </a:extLst>
          </p:cNvPr>
          <p:cNvCxnSpPr>
            <a:cxnSpLocks/>
          </p:cNvCxnSpPr>
          <p:nvPr/>
        </p:nvCxnSpPr>
        <p:spPr>
          <a:xfrm flipV="1">
            <a:off x="5633151" y="4763386"/>
            <a:ext cx="4021212" cy="613060"/>
          </a:xfrm>
          <a:prstGeom prst="straightConnector1">
            <a:avLst/>
          </a:prstGeom>
          <a:ln>
            <a:solidFill>
              <a:srgbClr val="0B0BFF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9933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C52B60A-6791-5450-FEB1-9D6C4321D8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110"/>
          <a:stretch/>
        </p:blipFill>
        <p:spPr>
          <a:xfrm>
            <a:off x="1547475" y="1569235"/>
            <a:ext cx="9510382" cy="453385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3CF889A-41B0-3BBE-1474-91C416D52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08" y="21922"/>
            <a:ext cx="11001349" cy="830956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Monitoring cloud radar reflectivity from </a:t>
            </a:r>
            <a:r>
              <a:rPr lang="en-US" sz="2400" dirty="0" err="1">
                <a:solidFill>
                  <a:schemeClr val="bg1"/>
                </a:solidFill>
              </a:rPr>
              <a:t>CloudSat</a:t>
            </a:r>
            <a:r>
              <a:rPr lang="en-US" sz="2400" dirty="0">
                <a:solidFill>
                  <a:schemeClr val="bg1"/>
                </a:solidFill>
              </a:rPr>
              <a:t> against ECMWF model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857490-B659-00D7-4445-F345C04BC02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30269" y="1005865"/>
            <a:ext cx="11764800" cy="6975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Subtle changes or drifts in calibration can be detected because of low variability in global mean, e.g., 1 dB biases in radar reflectivity would trigger ‘alarm’ within days.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445E0F4-A921-0A02-3B9A-62BA13F21B64}"/>
              </a:ext>
            </a:extLst>
          </p:cNvPr>
          <p:cNvSpPr txBox="1">
            <a:spLocks/>
          </p:cNvSpPr>
          <p:nvPr/>
        </p:nvSpPr>
        <p:spPr>
          <a:xfrm>
            <a:off x="4199482" y="6092457"/>
            <a:ext cx="7740502" cy="272083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i="1" dirty="0">
                <a:solidFill>
                  <a:schemeClr val="tx1"/>
                </a:solidFill>
              </a:rPr>
              <a:t>Each point represents 12-hour global statistics for all observations passing screening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A97B21-0741-126F-916B-F157A28777F1}"/>
              </a:ext>
            </a:extLst>
          </p:cNvPr>
          <p:cNvSpPr txBox="1"/>
          <p:nvPr/>
        </p:nvSpPr>
        <p:spPr>
          <a:xfrm>
            <a:off x="766656" y="2178370"/>
            <a:ext cx="13015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i="1" dirty="0"/>
              <a:t>Global</a:t>
            </a:r>
          </a:p>
          <a:p>
            <a:pPr algn="ctr"/>
            <a:r>
              <a:rPr lang="en-GB" sz="2100" i="1" dirty="0"/>
              <a:t>mean</a:t>
            </a:r>
            <a:endParaRPr lang="en-GB" sz="2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DA4D86-3139-26C2-4632-CF8CC7568DA9}"/>
              </a:ext>
            </a:extLst>
          </p:cNvPr>
          <p:cNvSpPr txBox="1"/>
          <p:nvPr/>
        </p:nvSpPr>
        <p:spPr>
          <a:xfrm>
            <a:off x="383327" y="4566789"/>
            <a:ext cx="20681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i="1" dirty="0"/>
              <a:t>Global</a:t>
            </a:r>
          </a:p>
          <a:p>
            <a:pPr algn="ctr"/>
            <a:r>
              <a:rPr lang="en-GB" sz="2100" i="1" dirty="0"/>
              <a:t>Std. dev.</a:t>
            </a:r>
            <a:endParaRPr lang="en-GB" sz="21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A6E1555-4F5B-16EC-0BAC-599922AEE74F}"/>
              </a:ext>
            </a:extLst>
          </p:cNvPr>
          <p:cNvCxnSpPr/>
          <p:nvPr/>
        </p:nvCxnSpPr>
        <p:spPr>
          <a:xfrm>
            <a:off x="10394011" y="2163515"/>
            <a:ext cx="0" cy="937953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5AD5553-8EB2-54D3-43D7-3C697DEE6D5A}"/>
              </a:ext>
            </a:extLst>
          </p:cNvPr>
          <p:cNvSpPr txBox="1"/>
          <p:nvPr/>
        </p:nvSpPr>
        <p:spPr>
          <a:xfrm>
            <a:off x="10134791" y="2432436"/>
            <a:ext cx="1486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1" dirty="0"/>
              <a:t>±3 </a:t>
            </a:r>
            <a:r>
              <a:rPr lang="en-GB" sz="1800" i="1" dirty="0" err="1"/>
              <a:t>s.d.</a:t>
            </a:r>
            <a:endParaRPr lang="en-GB" sz="1800" i="1" dirty="0"/>
          </a:p>
        </p:txBody>
      </p:sp>
    </p:spTree>
    <p:extLst>
      <p:ext uri="{BB962C8B-B14F-4D97-AF65-F5344CB8AC3E}">
        <p14:creationId xmlns:p14="http://schemas.microsoft.com/office/powerpoint/2010/main" val="31985482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A4BD107-DE64-979E-62E7-4D99EA336C3F}"/>
              </a:ext>
            </a:extLst>
          </p:cNvPr>
          <p:cNvSpPr txBox="1">
            <a:spLocks/>
          </p:cNvSpPr>
          <p:nvPr/>
        </p:nvSpPr>
        <p:spPr>
          <a:xfrm>
            <a:off x="219600" y="228712"/>
            <a:ext cx="1007027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22" b="1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r>
              <a:rPr lang="en-US" sz="2400" dirty="0"/>
              <a:t>Change in CALIPSO lidar tilting angle immediately detected</a:t>
            </a:r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02B7FA17-C38D-ECFE-5A48-3856AFBDD3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06"/>
          <a:stretch/>
        </p:blipFill>
        <p:spPr>
          <a:xfrm>
            <a:off x="1250602" y="1025121"/>
            <a:ext cx="10679668" cy="5102346"/>
          </a:xfrm>
          <a:prstGeom prst="rect">
            <a:avLst/>
          </a:prstGeom>
        </p:spPr>
      </p:pic>
      <p:pic>
        <p:nvPicPr>
          <p:cNvPr id="6" name="Graphic 19" descr="Warning">
            <a:extLst>
              <a:ext uri="{FF2B5EF4-FFF2-40B4-BE49-F238E27FC236}">
                <a16:creationId xmlns:a16="http://schemas.microsoft.com/office/drawing/2014/main" id="{F82297E6-B9B8-4628-4281-846781160D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90856" y="2199665"/>
            <a:ext cx="639422" cy="639422"/>
          </a:xfrm>
          <a:prstGeom prst="rect">
            <a:avLst/>
          </a:prstGeom>
        </p:spPr>
      </p:pic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F104E12-755B-344B-D095-F7BAB3E915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461" y="2928142"/>
            <a:ext cx="8161540" cy="13902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274430A-CBA5-2CA5-BC20-AC4BF3D1645C}"/>
              </a:ext>
            </a:extLst>
          </p:cNvPr>
          <p:cNvSpPr txBox="1">
            <a:spLocks/>
          </p:cNvSpPr>
          <p:nvPr/>
        </p:nvSpPr>
        <p:spPr>
          <a:xfrm>
            <a:off x="4497572" y="6105236"/>
            <a:ext cx="7290476" cy="358699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i="1" dirty="0">
                <a:solidFill>
                  <a:schemeClr val="tx1"/>
                </a:solidFill>
              </a:rPr>
              <a:t>Reduction in specular reflection from ice crystals when lidar pointing off-nadir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9D48CB-C2E7-6F96-012D-58AA9AFEA64E}"/>
              </a:ext>
            </a:extLst>
          </p:cNvPr>
          <p:cNvSpPr txBox="1"/>
          <p:nvPr/>
        </p:nvSpPr>
        <p:spPr>
          <a:xfrm>
            <a:off x="429914" y="4318436"/>
            <a:ext cx="15514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i="1" dirty="0"/>
              <a:t>Global</a:t>
            </a:r>
          </a:p>
          <a:p>
            <a:pPr algn="ctr"/>
            <a:r>
              <a:rPr lang="en-GB" sz="2100" i="1" dirty="0"/>
              <a:t>Std. dev.</a:t>
            </a:r>
            <a:endParaRPr lang="en-GB" sz="2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8CAEEA-7BDF-2122-9A01-5E1160BD003F}"/>
              </a:ext>
            </a:extLst>
          </p:cNvPr>
          <p:cNvSpPr txBox="1"/>
          <p:nvPr/>
        </p:nvSpPr>
        <p:spPr>
          <a:xfrm>
            <a:off x="459958" y="1765722"/>
            <a:ext cx="14132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i="1" dirty="0"/>
              <a:t>Global</a:t>
            </a:r>
          </a:p>
          <a:p>
            <a:pPr algn="ctr"/>
            <a:r>
              <a:rPr lang="en-GB" sz="2100" i="1" dirty="0"/>
              <a:t>mean</a:t>
            </a: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345859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87136-E3F0-16B6-5185-DF4B099E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x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D0FA93C-46C0-23E2-25B1-DB2166958CE9}"/>
              </a:ext>
            </a:extLst>
          </p:cNvPr>
          <p:cNvSpPr txBox="1"/>
          <p:nvPr/>
        </p:nvSpPr>
        <p:spPr>
          <a:xfrm>
            <a:off x="1196020" y="3044279"/>
            <a:ext cx="98332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/>
              <a:t>Validation Preparation</a:t>
            </a:r>
            <a:endParaRPr lang="en-NL" sz="6600" dirty="0"/>
          </a:p>
        </p:txBody>
      </p:sp>
    </p:spTree>
    <p:extLst>
      <p:ext uri="{BB962C8B-B14F-4D97-AF65-F5344CB8AC3E}">
        <p14:creationId xmlns:p14="http://schemas.microsoft.com/office/powerpoint/2010/main" val="17349558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28129-A88C-6CE2-1DDF-FE6B577F1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206588"/>
            <a:ext cx="10108800" cy="461624"/>
          </a:xfrm>
        </p:spPr>
        <p:txBody>
          <a:bodyPr/>
          <a:lstStyle/>
          <a:p>
            <a:r>
              <a:rPr lang="en-US" sz="2400" dirty="0"/>
              <a:t>What </a:t>
            </a:r>
            <a:r>
              <a:rPr lang="en-US" sz="2400" i="1" dirty="0"/>
              <a:t>direct</a:t>
            </a:r>
            <a:r>
              <a:rPr lang="en-US" sz="2400" dirty="0"/>
              <a:t> benefits can we expect from assimilating </a:t>
            </a:r>
            <a:r>
              <a:rPr lang="en-US" sz="2400" dirty="0" err="1"/>
              <a:t>EarthCARE</a:t>
            </a:r>
            <a:r>
              <a:rPr lang="en-US" sz="2400" dirty="0"/>
              <a:t>?</a:t>
            </a:r>
            <a:endParaRPr lang="en-NL" sz="24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E5830BA-9A40-708E-218C-D51109E9D55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-20240" y="1049312"/>
            <a:ext cx="12035718" cy="5070944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OSE: 11-month combined (01.08.2007 and 31.08.2008) </a:t>
            </a:r>
            <a:r>
              <a:rPr lang="en-US" sz="1800" dirty="0" err="1"/>
              <a:t>CloudSat</a:t>
            </a:r>
            <a:r>
              <a:rPr lang="en-US" sz="1800" dirty="0"/>
              <a:t> and CALIPSO observations in addition to regularly assimilated observations vs control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9C9F292-01B4-43B6-BE71-91921B6755C7}"/>
              </a:ext>
            </a:extLst>
          </p:cNvPr>
          <p:cNvGrpSpPr/>
          <p:nvPr/>
        </p:nvGrpSpPr>
        <p:grpSpPr>
          <a:xfrm>
            <a:off x="393913" y="2111792"/>
            <a:ext cx="5881387" cy="3907767"/>
            <a:chOff x="450541" y="1444156"/>
            <a:chExt cx="6092237" cy="4063312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2E80DB-61F6-5F88-FA39-A47D808D2F02}"/>
                </a:ext>
              </a:extLst>
            </p:cNvPr>
            <p:cNvSpPr/>
            <p:nvPr/>
          </p:nvSpPr>
          <p:spPr>
            <a:xfrm>
              <a:off x="504702" y="1444156"/>
              <a:ext cx="6038076" cy="4063312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17">
              <a:extLst>
                <a:ext uri="{FF2B5EF4-FFF2-40B4-BE49-F238E27FC236}">
                  <a16:creationId xmlns:a16="http://schemas.microsoft.com/office/drawing/2014/main" id="{12C6474F-2C43-E4DB-01B7-0AC0624E535E}"/>
                </a:ext>
              </a:extLst>
            </p:cNvPr>
            <p:cNvSpPr txBox="1"/>
            <p:nvPr/>
          </p:nvSpPr>
          <p:spPr>
            <a:xfrm>
              <a:off x="450541" y="1544014"/>
              <a:ext cx="2084717" cy="235891"/>
            </a:xfrm>
            <a:prstGeom prst="rect">
              <a:avLst/>
            </a:prstGeom>
            <a:noFill/>
          </p:spPr>
          <p:txBody>
            <a:bodyPr wrap="square" lIns="10125" tIns="10125" rIns="10125" bIns="10125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9pPr>
            </a:lstStyle>
            <a:p>
              <a:pPr marL="27000" algn="ctr">
                <a:spcBef>
                  <a:spcPts val="0"/>
                </a:spcBef>
              </a:pPr>
              <a:r>
                <a:rPr lang="en-US" sz="1400" dirty="0">
                  <a:solidFill>
                    <a:schemeClr val="tx1"/>
                  </a:solidFill>
                </a:rPr>
                <a:t>In-situ wind - Global</a:t>
              </a:r>
              <a:endParaRPr lang="en-GB" sz="1400" dirty="0">
                <a:solidFill>
                  <a:srgbClr val="3333FF"/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DE6CB05A-DC3F-6400-9734-98EAFC81D17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92686" y="1857288"/>
              <a:ext cx="2973513" cy="3058678"/>
              <a:chOff x="939624" y="2216621"/>
              <a:chExt cx="3663437" cy="3768363"/>
            </a:xfrm>
          </p:grpSpPr>
          <p:pic>
            <p:nvPicPr>
              <p:cNvPr id="39" name="Picture 38" descr="A picture containing text, antenna&#10;&#10;Description automatically generated">
                <a:extLst>
                  <a:ext uri="{FF2B5EF4-FFF2-40B4-BE49-F238E27FC236}">
                    <a16:creationId xmlns:a16="http://schemas.microsoft.com/office/drawing/2014/main" id="{B82AC13D-580E-ACC0-667B-A9BF54D866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362" t="13103" r="2068" b="9206"/>
              <a:stretch/>
            </p:blipFill>
            <p:spPr>
              <a:xfrm>
                <a:off x="1331640" y="2216621"/>
                <a:ext cx="3271421" cy="3768363"/>
              </a:xfrm>
              <a:prstGeom prst="rect">
                <a:avLst/>
              </a:prstGeom>
            </p:spPr>
          </p:pic>
          <p:pic>
            <p:nvPicPr>
              <p:cNvPr id="40" name="Picture 39" descr="A picture containing text, antenna&#10;&#10;Description automatically generated">
                <a:extLst>
                  <a:ext uri="{FF2B5EF4-FFF2-40B4-BE49-F238E27FC236}">
                    <a16:creationId xmlns:a16="http://schemas.microsoft.com/office/drawing/2014/main" id="{ADCFC96E-9DCC-F160-C8B0-B5903AE4C7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68" t="13103" r="89884" b="9206"/>
              <a:stretch/>
            </p:blipFill>
            <p:spPr>
              <a:xfrm>
                <a:off x="939624" y="2216621"/>
                <a:ext cx="592137" cy="3768363"/>
              </a:xfrm>
              <a:prstGeom prst="rect">
                <a:avLst/>
              </a:prstGeom>
            </p:spPr>
          </p:pic>
        </p:grpSp>
        <p:sp>
          <p:nvSpPr>
            <p:cNvPr id="33" name="TextBox 18">
              <a:extLst>
                <a:ext uri="{FF2B5EF4-FFF2-40B4-BE49-F238E27FC236}">
                  <a16:creationId xmlns:a16="http://schemas.microsoft.com/office/drawing/2014/main" id="{48E61DBA-C816-39F1-93BA-51EB76BE461E}"/>
                </a:ext>
              </a:extLst>
            </p:cNvPr>
            <p:cNvSpPr txBox="1"/>
            <p:nvPr/>
          </p:nvSpPr>
          <p:spPr>
            <a:xfrm>
              <a:off x="3652209" y="2080193"/>
              <a:ext cx="1601800" cy="235891"/>
            </a:xfrm>
            <a:prstGeom prst="rect">
              <a:avLst/>
            </a:prstGeom>
            <a:noFill/>
          </p:spPr>
          <p:txBody>
            <a:bodyPr wrap="square" lIns="10125" tIns="10125" rIns="10125" bIns="10125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9pPr>
            </a:lstStyle>
            <a:p>
              <a:pPr marL="27000" algn="r">
                <a:spcBef>
                  <a:spcPts val="0"/>
                </a:spcBef>
              </a:pPr>
              <a:r>
                <a:rPr lang="en-US" sz="1400" dirty="0">
                  <a:solidFill>
                    <a:schemeClr val="tx1"/>
                  </a:solidFill>
                </a:rPr>
                <a:t>AMSUA - Global</a:t>
              </a:r>
              <a:endParaRPr lang="en-GB" sz="1400" dirty="0">
                <a:solidFill>
                  <a:srgbClr val="3333FF"/>
                </a:solidFill>
              </a:endParaRP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5A9A7A1-D32B-EA20-7D72-B7F7212BF57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46561" y="2389590"/>
              <a:ext cx="2929485" cy="3015525"/>
              <a:chOff x="5754432" y="3265425"/>
              <a:chExt cx="3450562" cy="3551904"/>
            </a:xfrm>
          </p:grpSpPr>
          <p:pic>
            <p:nvPicPr>
              <p:cNvPr id="37" name="Picture 36" descr="A picture containing text, antenna&#10;&#10;Description automatically generated">
                <a:extLst>
                  <a:ext uri="{FF2B5EF4-FFF2-40B4-BE49-F238E27FC236}">
                    <a16:creationId xmlns:a16="http://schemas.microsoft.com/office/drawing/2014/main" id="{D6127B33-9EAA-DEEA-50C9-A41E5FD8948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693" t="13112" r="1566" b="10648"/>
              <a:stretch/>
            </p:blipFill>
            <p:spPr>
              <a:xfrm>
                <a:off x="6052264" y="3266924"/>
                <a:ext cx="3152730" cy="3550405"/>
              </a:xfrm>
              <a:prstGeom prst="rect">
                <a:avLst/>
              </a:prstGeom>
            </p:spPr>
          </p:pic>
          <p:pic>
            <p:nvPicPr>
              <p:cNvPr id="38" name="Picture 37" descr="A picture containing text, antenna&#10;&#10;Description automatically generated">
                <a:extLst>
                  <a:ext uri="{FF2B5EF4-FFF2-40B4-BE49-F238E27FC236}">
                    <a16:creationId xmlns:a16="http://schemas.microsoft.com/office/drawing/2014/main" id="{39792B89-A417-A2CF-6A6D-BC9E8EB100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75" t="11988" r="89828" b="10648"/>
              <a:stretch/>
            </p:blipFill>
            <p:spPr>
              <a:xfrm>
                <a:off x="5754432" y="3265425"/>
                <a:ext cx="475374" cy="3550405"/>
              </a:xfrm>
              <a:prstGeom prst="rect">
                <a:avLst/>
              </a:prstGeom>
            </p:spPr>
          </p:pic>
        </p:grpSp>
        <p:sp>
          <p:nvSpPr>
            <p:cNvPr id="35" name="TextBox 17">
              <a:extLst>
                <a:ext uri="{FF2B5EF4-FFF2-40B4-BE49-F238E27FC236}">
                  <a16:creationId xmlns:a16="http://schemas.microsoft.com/office/drawing/2014/main" id="{222C14EF-857A-637B-B9EC-6FA58B6059F9}"/>
                </a:ext>
              </a:extLst>
            </p:cNvPr>
            <p:cNvSpPr txBox="1"/>
            <p:nvPr/>
          </p:nvSpPr>
          <p:spPr>
            <a:xfrm>
              <a:off x="1125920" y="1972354"/>
              <a:ext cx="730436" cy="266669"/>
            </a:xfrm>
            <a:prstGeom prst="rect">
              <a:avLst/>
            </a:prstGeom>
            <a:noFill/>
          </p:spPr>
          <p:txBody>
            <a:bodyPr wrap="square" lIns="10125" tIns="10125" rIns="10125" bIns="10125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9pPr>
            </a:lstStyle>
            <a:p>
              <a:pPr marL="27000" algn="ctr">
                <a:spcBef>
                  <a:spcPts val="0"/>
                </a:spcBef>
              </a:pPr>
              <a:r>
                <a:rPr lang="en-US" sz="1600" dirty="0">
                  <a:solidFill>
                    <a:srgbClr val="064E83"/>
                  </a:solidFill>
                </a:rPr>
                <a:t>Wind</a:t>
              </a:r>
              <a:endParaRPr lang="en-GB" sz="1600" dirty="0">
                <a:solidFill>
                  <a:srgbClr val="064E83"/>
                </a:solidFill>
              </a:endParaRPr>
            </a:p>
          </p:txBody>
        </p:sp>
        <p:sp>
          <p:nvSpPr>
            <p:cNvPr id="36" name="TextBox 17">
              <a:extLst>
                <a:ext uri="{FF2B5EF4-FFF2-40B4-BE49-F238E27FC236}">
                  <a16:creationId xmlns:a16="http://schemas.microsoft.com/office/drawing/2014/main" id="{76586C02-2AD4-7A1F-42F2-B978657C256B}"/>
                </a:ext>
              </a:extLst>
            </p:cNvPr>
            <p:cNvSpPr txBox="1"/>
            <p:nvPr/>
          </p:nvSpPr>
          <p:spPr>
            <a:xfrm>
              <a:off x="3977633" y="2504993"/>
              <a:ext cx="1356367" cy="266669"/>
            </a:xfrm>
            <a:prstGeom prst="rect">
              <a:avLst/>
            </a:prstGeom>
            <a:noFill/>
          </p:spPr>
          <p:txBody>
            <a:bodyPr wrap="square" lIns="10125" tIns="10125" rIns="10125" bIns="10125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2"/>
                  </a:solidFill>
                  <a:latin typeface="Helvetica" panose="020B0604020202020204" pitchFamily="34" charset="0"/>
                  <a:ea typeface="+mn-ea"/>
                  <a:cs typeface="+mn-cs"/>
                </a:defRPr>
              </a:lvl9pPr>
            </a:lstStyle>
            <a:p>
              <a:pPr marL="27000">
                <a:spcBef>
                  <a:spcPts val="0"/>
                </a:spcBef>
              </a:pPr>
              <a:r>
                <a:rPr lang="en-US" sz="1600" dirty="0">
                  <a:solidFill>
                    <a:srgbClr val="064E83"/>
                  </a:solidFill>
                </a:rPr>
                <a:t>Temperature</a:t>
              </a:r>
              <a:endParaRPr lang="en-GB" sz="1600" dirty="0">
                <a:solidFill>
                  <a:srgbClr val="064E83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7F8D664-5D13-79E2-58E0-0D3613BFD820}"/>
              </a:ext>
            </a:extLst>
          </p:cNvPr>
          <p:cNvGrpSpPr/>
          <p:nvPr/>
        </p:nvGrpSpPr>
        <p:grpSpPr>
          <a:xfrm>
            <a:off x="7017554" y="1969887"/>
            <a:ext cx="4794317" cy="4260490"/>
            <a:chOff x="321052" y="1333500"/>
            <a:chExt cx="5027772" cy="462095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40FE978B-C906-513B-BB81-301FF2DD3E16}"/>
                </a:ext>
              </a:extLst>
            </p:cNvPr>
            <p:cNvGrpSpPr/>
            <p:nvPr/>
          </p:nvGrpSpPr>
          <p:grpSpPr>
            <a:xfrm>
              <a:off x="321052" y="1333500"/>
              <a:ext cx="5027772" cy="4620950"/>
              <a:chOff x="244852" y="1638300"/>
              <a:chExt cx="5027772" cy="4620950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613C0A30-C8A4-4D4D-B988-589F12D110D4}"/>
                  </a:ext>
                </a:extLst>
              </p:cNvPr>
              <p:cNvSpPr/>
              <p:nvPr/>
            </p:nvSpPr>
            <p:spPr>
              <a:xfrm>
                <a:off x="244852" y="1638300"/>
                <a:ext cx="5027772" cy="4620950"/>
              </a:xfrm>
              <a:prstGeom prst="rect">
                <a:avLst/>
              </a:prstGeom>
              <a:solidFill>
                <a:srgbClr val="FFFF99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25C0BAD-D785-9A29-E721-6E63A8361716}"/>
                  </a:ext>
                </a:extLst>
              </p:cNvPr>
              <p:cNvSpPr/>
              <p:nvPr/>
            </p:nvSpPr>
            <p:spPr>
              <a:xfrm>
                <a:off x="361878" y="1747913"/>
                <a:ext cx="4791147" cy="435155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7" name="Picture 46" descr="A picture containing table&#10;&#10;Description automatically generated">
                <a:extLst>
                  <a:ext uri="{FF2B5EF4-FFF2-40B4-BE49-F238E27FC236}">
                    <a16:creationId xmlns:a16="http://schemas.microsoft.com/office/drawing/2014/main" id="{E1D7905C-D1E6-0A3E-9107-8C7CDB2255E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764" t="4397" r="40116" b="80296"/>
              <a:stretch/>
            </p:blipFill>
            <p:spPr>
              <a:xfrm>
                <a:off x="382512" y="3339508"/>
                <a:ext cx="2154510" cy="1183508"/>
              </a:xfrm>
              <a:prstGeom prst="rect">
                <a:avLst/>
              </a:prstGeom>
            </p:spPr>
          </p:pic>
          <p:pic>
            <p:nvPicPr>
              <p:cNvPr id="48" name="Picture 47" descr="A picture containing table&#10;&#10;Description automatically generated">
                <a:extLst>
                  <a:ext uri="{FF2B5EF4-FFF2-40B4-BE49-F238E27FC236}">
                    <a16:creationId xmlns:a16="http://schemas.microsoft.com/office/drawing/2014/main" id="{FC4F2EBC-1BF5-DA1B-E7E6-AC8CD06054D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1901" t="4587" r="8796" b="78562"/>
              <a:stretch/>
            </p:blipFill>
            <p:spPr>
              <a:xfrm>
                <a:off x="378842" y="4787695"/>
                <a:ext cx="2168050" cy="1302887"/>
              </a:xfrm>
              <a:prstGeom prst="rect">
                <a:avLst/>
              </a:prstGeom>
            </p:spPr>
          </p:pic>
          <p:pic>
            <p:nvPicPr>
              <p:cNvPr id="49" name="Picture 48" descr="A picture containing table&#10;&#10;Description automatically generated">
                <a:extLst>
                  <a:ext uri="{FF2B5EF4-FFF2-40B4-BE49-F238E27FC236}">
                    <a16:creationId xmlns:a16="http://schemas.microsoft.com/office/drawing/2014/main" id="{CCB327AF-6AED-2FC4-4E29-1C761706774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155" t="63461" r="39910" b="21539"/>
              <a:stretch/>
            </p:blipFill>
            <p:spPr>
              <a:xfrm>
                <a:off x="2534856" y="3359617"/>
                <a:ext cx="1992848" cy="1159771"/>
              </a:xfrm>
              <a:prstGeom prst="rect">
                <a:avLst/>
              </a:prstGeom>
            </p:spPr>
          </p:pic>
          <p:pic>
            <p:nvPicPr>
              <p:cNvPr id="50" name="Picture 49" descr="A picture containing table&#10;&#10;Description automatically generated">
                <a:extLst>
                  <a:ext uri="{FF2B5EF4-FFF2-40B4-BE49-F238E27FC236}">
                    <a16:creationId xmlns:a16="http://schemas.microsoft.com/office/drawing/2014/main" id="{29FCD31D-9382-8489-66FF-007C6E82C6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900" t="62816" r="8720" b="20188"/>
              <a:stretch/>
            </p:blipFill>
            <p:spPr>
              <a:xfrm>
                <a:off x="2541452" y="4769361"/>
                <a:ext cx="2025772" cy="1314098"/>
              </a:xfrm>
              <a:prstGeom prst="rect">
                <a:avLst/>
              </a:prstGeom>
            </p:spPr>
          </p:pic>
          <p:sp>
            <p:nvSpPr>
              <p:cNvPr id="51" name="Text Box 7">
                <a:extLst>
                  <a:ext uri="{FF2B5EF4-FFF2-40B4-BE49-F238E27FC236}">
                    <a16:creationId xmlns:a16="http://schemas.microsoft.com/office/drawing/2014/main" id="{ACBF407B-DE6C-A2BD-46E7-2E0DAB18A32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0363" y="3064052"/>
                <a:ext cx="4177441" cy="29372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wrap="square" tIns="54000" bIns="5400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*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*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*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*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*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33CC"/>
                  </a:buClr>
                  <a:buSzPts val="1400"/>
                  <a:buFontTx/>
                  <a:buNone/>
                  <a:tabLst/>
                  <a:defRPr/>
                </a:pPr>
                <a:r>
                  <a:rPr kumimoji="0" lang="en-GB" alt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33CC"/>
                    </a:solidFill>
                    <a:effectLst/>
                    <a:uLnTx/>
                    <a:uFillTx/>
                    <a:latin typeface="Helvetica" panose="020B0604020202020204" pitchFamily="34" charset="0"/>
                  </a:rPr>
                  <a:t>     </a:t>
                </a:r>
                <a:r>
                  <a:rPr kumimoji="0" lang="en-GB" alt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33CC"/>
                    </a:solidFill>
                    <a:effectLst/>
                    <a:uLnTx/>
                    <a:uFillTx/>
                    <a:latin typeface="Helvetica" panose="020B0604020202020204" pitchFamily="34" charset="0"/>
                  </a:rPr>
                  <a:t>Vector Wind (VW)</a:t>
                </a:r>
              </a:p>
            </p:txBody>
          </p:sp>
          <p:pic>
            <p:nvPicPr>
              <p:cNvPr id="52" name="Picture 51" descr="A picture containing table&#10;&#10;Description automatically generated">
                <a:extLst>
                  <a:ext uri="{FF2B5EF4-FFF2-40B4-BE49-F238E27FC236}">
                    <a16:creationId xmlns:a16="http://schemas.microsoft.com/office/drawing/2014/main" id="{30BFE529-250A-79CD-C973-7BDF42314C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25" t="61037" r="70453" b="21841"/>
              <a:stretch/>
            </p:blipFill>
            <p:spPr>
              <a:xfrm>
                <a:off x="2545849" y="1792952"/>
                <a:ext cx="2021481" cy="1323841"/>
              </a:xfrm>
              <a:prstGeom prst="rect">
                <a:avLst/>
              </a:prstGeom>
            </p:spPr>
          </p:pic>
          <p:pic>
            <p:nvPicPr>
              <p:cNvPr id="53" name="Picture 52" descr="A picture containing table&#10;&#10;Description automatically generated">
                <a:extLst>
                  <a:ext uri="{FF2B5EF4-FFF2-40B4-BE49-F238E27FC236}">
                    <a16:creationId xmlns:a16="http://schemas.microsoft.com/office/drawing/2014/main" id="{27BFD6CF-9743-0170-66D0-29ED8A7A7F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97" r="70831" b="80275"/>
              <a:stretch/>
            </p:blipFill>
            <p:spPr>
              <a:xfrm>
                <a:off x="381318" y="1830926"/>
                <a:ext cx="2158136" cy="1316573"/>
              </a:xfrm>
              <a:prstGeom prst="rect">
                <a:avLst/>
              </a:prstGeom>
            </p:spPr>
          </p:pic>
          <p:sp>
            <p:nvSpPr>
              <p:cNvPr id="54" name="Text Box 7">
                <a:extLst>
                  <a:ext uri="{FF2B5EF4-FFF2-40B4-BE49-F238E27FC236}">
                    <a16:creationId xmlns:a16="http://schemas.microsoft.com/office/drawing/2014/main" id="{B952BB3D-5CE1-5709-CD26-BA1F189F6E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98222" y="1728863"/>
                <a:ext cx="1404839" cy="2119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wrap="square" tIns="13504" bIns="13504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*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*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*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*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*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33CC"/>
                  </a:buClr>
                  <a:buSzPts val="1400"/>
                  <a:buFontTx/>
                  <a:buNone/>
                  <a:tabLst/>
                  <a:defRPr/>
                </a:pPr>
                <a:r>
                  <a:rPr kumimoji="0" lang="en-GB" alt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33CC"/>
                    </a:solidFill>
                    <a:effectLst/>
                    <a:uLnTx/>
                    <a:uFillTx/>
                    <a:latin typeface="Helvetica" panose="020B0604020202020204" pitchFamily="34" charset="0"/>
                  </a:rPr>
                  <a:t>Temperature (T)</a:t>
                </a:r>
              </a:p>
            </p:txBody>
          </p:sp>
          <p:sp>
            <p:nvSpPr>
              <p:cNvPr id="55" name="Text Box 7">
                <a:extLst>
                  <a:ext uri="{FF2B5EF4-FFF2-40B4-BE49-F238E27FC236}">
                    <a16:creationId xmlns:a16="http://schemas.microsoft.com/office/drawing/2014/main" id="{CC731559-5A5A-8499-24F8-2843C4120A4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0928" y="4551307"/>
                <a:ext cx="4090407" cy="22101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wrap="square" tIns="18000" bIns="1800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*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*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*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*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*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3333CC"/>
                  </a:buClr>
                  <a:buSzPts val="1400"/>
                  <a:buFontTx/>
                  <a:buNone/>
                  <a:tabLst/>
                  <a:defRPr/>
                </a:pPr>
                <a:r>
                  <a:rPr kumimoji="0" lang="en-GB" alt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33CC"/>
                    </a:solidFill>
                    <a:effectLst/>
                    <a:uLnTx/>
                    <a:uFillTx/>
                    <a:latin typeface="Helvetica" panose="020B0604020202020204" pitchFamily="34" charset="0"/>
                  </a:rPr>
                  <a:t>     Geopotential (Z)</a:t>
                </a:r>
              </a:p>
            </p:txBody>
          </p:sp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F595B563-8F61-74D5-933B-16738FCB2DC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68042" t="21610" r="25085" b="8016"/>
              <a:stretch/>
            </p:blipFill>
            <p:spPr>
              <a:xfrm>
                <a:off x="4522080" y="2429287"/>
                <a:ext cx="296856" cy="2917470"/>
              </a:xfrm>
              <a:prstGeom prst="rect">
                <a:avLst/>
              </a:prstGeom>
            </p:spPr>
          </p:pic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8BB969A1-219A-B4AF-966E-50F7B15F2B8C}"/>
                  </a:ext>
                </a:extLst>
              </p:cNvPr>
              <p:cNvSpPr txBox="1"/>
              <p:nvPr/>
            </p:nvSpPr>
            <p:spPr>
              <a:xfrm rot="16200000">
                <a:off x="3400310" y="3807706"/>
                <a:ext cx="2928508" cy="224111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lIns="13504" tIns="8102" rIns="13504" bIns="8102" rtlCol="0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67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</a:endParaRP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675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anose="020B0604020202020204" pitchFamily="34" charset="0"/>
                  </a:rPr>
                  <a:t>Difference in RMS error normalised by RMS error of control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2F801BF-F313-1CE7-2C08-D98075F974A6}"/>
                  </a:ext>
                </a:extLst>
              </p:cNvPr>
              <p:cNvSpPr txBox="1"/>
              <p:nvPr/>
            </p:nvSpPr>
            <p:spPr>
              <a:xfrm>
                <a:off x="4657563" y="2415723"/>
                <a:ext cx="219331" cy="129088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lIns="13504" tIns="8102" rIns="13504" bIns="8102" rtlCol="0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675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anose="020B0604020202020204" pitchFamily="34" charset="0"/>
                  </a:rPr>
                  <a:t>0.04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612E8A7-F28A-316A-4F27-A18FCA5AD1A2}"/>
                  </a:ext>
                </a:extLst>
              </p:cNvPr>
              <p:cNvSpPr txBox="1"/>
              <p:nvPr/>
            </p:nvSpPr>
            <p:spPr>
              <a:xfrm>
                <a:off x="4648746" y="3097624"/>
                <a:ext cx="219331" cy="129088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lIns="13504" tIns="8102" rIns="13504" bIns="8102" rtlCol="0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675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anose="020B0604020202020204" pitchFamily="34" charset="0"/>
                  </a:rPr>
                  <a:t>0.02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1EF38F5-1D01-EA0D-1290-01162FEE5F41}"/>
                  </a:ext>
                </a:extLst>
              </p:cNvPr>
              <p:cNvSpPr txBox="1"/>
              <p:nvPr/>
            </p:nvSpPr>
            <p:spPr>
              <a:xfrm>
                <a:off x="4661191" y="3816865"/>
                <a:ext cx="219331" cy="129088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lIns="13504" tIns="8102" rIns="13504" bIns="8102" rtlCol="0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675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anose="020B0604020202020204" pitchFamily="34" charset="0"/>
                  </a:rPr>
                  <a:t>0.0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89C4B1C8-77E7-49CC-887E-8713557EE216}"/>
                  </a:ext>
                </a:extLst>
              </p:cNvPr>
              <p:cNvSpPr txBox="1"/>
              <p:nvPr/>
            </p:nvSpPr>
            <p:spPr>
              <a:xfrm>
                <a:off x="4653625" y="4527799"/>
                <a:ext cx="216056" cy="129088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lIns="13504" tIns="8102" rIns="13504" bIns="8102" rtlCol="0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675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anose="020B0604020202020204" pitchFamily="34" charset="0"/>
                  </a:rPr>
                  <a:t>-</a:t>
                </a:r>
                <a:r>
                  <a:rPr kumimoji="0" lang="en-GB" sz="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anose="020B0604020202020204" pitchFamily="34" charset="0"/>
                  </a:rPr>
                  <a:t>0.02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BB8E1DF-2CD2-B1D0-38CD-B133C00DE5C4}"/>
                  </a:ext>
                </a:extLst>
              </p:cNvPr>
              <p:cNvSpPr txBox="1"/>
              <p:nvPr/>
            </p:nvSpPr>
            <p:spPr>
              <a:xfrm>
                <a:off x="4657569" y="5217711"/>
                <a:ext cx="229560" cy="129088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lIns="13504" tIns="8102" rIns="13504" bIns="8102" rtlCol="0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675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" panose="020B0604020202020204" pitchFamily="34" charset="0"/>
                  </a:rPr>
                  <a:t>-0.04</a:t>
                </a:r>
              </a:p>
            </p:txBody>
          </p:sp>
        </p:grpSp>
        <p:sp>
          <p:nvSpPr>
            <p:cNvPr id="43" name="Text Box 7">
              <a:extLst>
                <a:ext uri="{FF2B5EF4-FFF2-40B4-BE49-F238E27FC236}">
                  <a16:creationId xmlns:a16="http://schemas.microsoft.com/office/drawing/2014/main" id="{E840575F-06FF-31D2-2C40-6BEB3B7DE9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7224" y="1679707"/>
              <a:ext cx="468000" cy="3735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lIns="13504" tIns="13504" rIns="13504" bIns="13504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*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*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*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*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*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Clr>
                  <a:srgbClr val="3333CC"/>
                </a:buClr>
                <a:buSzPts val="1400"/>
                <a:buNone/>
              </a:pPr>
              <a:r>
                <a:rPr lang="en-GB" altLang="en-US" sz="1200" b="1" dirty="0">
                  <a:solidFill>
                    <a:srgbClr val="FF0000"/>
                  </a:solidFill>
                  <a:latin typeface="Helvetica" panose="020B0604020202020204" pitchFamily="34" charset="0"/>
                </a:rPr>
                <a:t> </a:t>
              </a:r>
              <a:r>
                <a:rPr lang="en-GB" altLang="en-US" sz="1050" b="1" dirty="0">
                  <a:solidFill>
                    <a:srgbClr val="FF0000"/>
                  </a:solidFill>
                  <a:latin typeface="Helvetica" panose="020B0604020202020204" pitchFamily="34" charset="0"/>
                </a:rPr>
                <a:t>RED</a:t>
              </a:r>
            </a:p>
            <a:p>
              <a:pPr>
                <a:spcBef>
                  <a:spcPts val="0"/>
                </a:spcBef>
                <a:buClr>
                  <a:srgbClr val="3333CC"/>
                </a:buClr>
                <a:buSzPts val="1400"/>
                <a:buNone/>
              </a:pPr>
              <a:r>
                <a:rPr lang="en-GB" altLang="en-US" sz="1050" b="1" dirty="0">
                  <a:solidFill>
                    <a:srgbClr val="FF0000"/>
                  </a:solidFill>
                  <a:latin typeface="Helvetica" panose="020B0604020202020204" pitchFamily="34" charset="0"/>
                </a:rPr>
                <a:t> worse</a:t>
              </a:r>
            </a:p>
          </p:txBody>
        </p:sp>
        <p:sp>
          <p:nvSpPr>
            <p:cNvPr id="44" name="Text Box 7">
              <a:extLst>
                <a:ext uri="{FF2B5EF4-FFF2-40B4-BE49-F238E27FC236}">
                  <a16:creationId xmlns:a16="http://schemas.microsoft.com/office/drawing/2014/main" id="{1F200DDD-C0DB-F14F-E305-DC36EE19D3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7224" y="5068177"/>
              <a:ext cx="468000" cy="373520"/>
            </a:xfrm>
            <a:prstGeom prst="rect">
              <a:avLst/>
            </a:prstGeom>
            <a:noFill/>
            <a:ln w="28575">
              <a:solidFill>
                <a:srgbClr val="0033CC"/>
              </a:solidFill>
            </a:ln>
          </p:spPr>
          <p:txBody>
            <a:bodyPr wrap="square" lIns="13504" tIns="13504" rIns="13504" bIns="13504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*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*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*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*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*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ts val="0"/>
                </a:spcBef>
                <a:buClr>
                  <a:srgbClr val="3333CC"/>
                </a:buClr>
                <a:buSzPts val="1400"/>
                <a:buNone/>
              </a:pPr>
              <a:r>
                <a:rPr lang="en-GB" altLang="en-US" sz="1200" b="1" dirty="0">
                  <a:solidFill>
                    <a:srgbClr val="0033CC"/>
                  </a:solidFill>
                  <a:latin typeface="Helvetica" panose="020B0604020202020204" pitchFamily="34" charset="0"/>
                </a:rPr>
                <a:t> </a:t>
              </a:r>
              <a:r>
                <a:rPr lang="en-GB" altLang="en-US" sz="1050" b="1" dirty="0">
                  <a:solidFill>
                    <a:srgbClr val="0033CC"/>
                  </a:solidFill>
                  <a:latin typeface="Helvetica" panose="020B0604020202020204" pitchFamily="34" charset="0"/>
                </a:rPr>
                <a:t>BLUE</a:t>
              </a:r>
            </a:p>
            <a:p>
              <a:pPr>
                <a:spcBef>
                  <a:spcPts val="0"/>
                </a:spcBef>
                <a:buClr>
                  <a:srgbClr val="3333CC"/>
                </a:buClr>
                <a:buSzPts val="1400"/>
                <a:buNone/>
              </a:pPr>
              <a:r>
                <a:rPr lang="en-GB" altLang="en-US" sz="1050" b="1" dirty="0">
                  <a:solidFill>
                    <a:srgbClr val="0033CC"/>
                  </a:solidFill>
                  <a:latin typeface="Helvetica" panose="020B0604020202020204" pitchFamily="34" charset="0"/>
                </a:rPr>
                <a:t> better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499C8914-C8A5-904F-5BA7-99AA265D9F96}"/>
              </a:ext>
            </a:extLst>
          </p:cNvPr>
          <p:cNvSpPr txBox="1"/>
          <p:nvPr/>
        </p:nvSpPr>
        <p:spPr>
          <a:xfrm>
            <a:off x="2084503" y="5808688"/>
            <a:ext cx="5044643" cy="61555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1700" b="1" i="1" dirty="0">
                <a:solidFill>
                  <a:schemeClr val="tx1"/>
                </a:solidFill>
              </a:rPr>
              <a:t>significant 0.5 - 1% improvements in global winds and temperature at day 5-6!</a:t>
            </a:r>
          </a:p>
        </p:txBody>
      </p:sp>
      <p:sp>
        <p:nvSpPr>
          <p:cNvPr id="64" name="Content Placeholder 2">
            <a:extLst>
              <a:ext uri="{FF2B5EF4-FFF2-40B4-BE49-F238E27FC236}">
                <a16:creationId xmlns:a16="http://schemas.microsoft.com/office/drawing/2014/main" id="{713A1D64-1AFD-DF54-C5B7-6F86A84B5332}"/>
              </a:ext>
            </a:extLst>
          </p:cNvPr>
          <p:cNvSpPr txBox="1">
            <a:spLocks/>
          </p:cNvSpPr>
          <p:nvPr/>
        </p:nvSpPr>
        <p:spPr>
          <a:xfrm>
            <a:off x="7422361" y="1544332"/>
            <a:ext cx="4588944" cy="4062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</a:rPr>
              <a:t>Improvements to medium-range FC skill</a:t>
            </a:r>
          </a:p>
        </p:txBody>
      </p:sp>
      <p:sp>
        <p:nvSpPr>
          <p:cNvPr id="65" name="Arrow: Right 29">
            <a:extLst>
              <a:ext uri="{FF2B5EF4-FFF2-40B4-BE49-F238E27FC236}">
                <a16:creationId xmlns:a16="http://schemas.microsoft.com/office/drawing/2014/main" id="{B24C7F3A-6C70-156E-7A42-D247E1835B21}"/>
              </a:ext>
            </a:extLst>
          </p:cNvPr>
          <p:cNvSpPr/>
          <p:nvPr/>
        </p:nvSpPr>
        <p:spPr>
          <a:xfrm>
            <a:off x="6753528" y="1616491"/>
            <a:ext cx="626019" cy="246582"/>
          </a:xfrm>
          <a:prstGeom prst="rightArrow">
            <a:avLst/>
          </a:prstGeom>
          <a:gradFill rotWithShape="1">
            <a:gsLst>
              <a:gs pos="97000">
                <a:srgbClr val="3333CC">
                  <a:lumMod val="60000"/>
                  <a:lumOff val="40000"/>
                </a:srgbClr>
              </a:gs>
              <a:gs pos="0">
                <a:srgbClr val="FFFFFF"/>
              </a:gs>
              <a:gs pos="100000">
                <a:srgbClr val="00CC9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3333CC">
                <a:lumMod val="60000"/>
                <a:lumOff val="4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6" name="Content Placeholder 2">
            <a:extLst>
              <a:ext uri="{FF2B5EF4-FFF2-40B4-BE49-F238E27FC236}">
                <a16:creationId xmlns:a16="http://schemas.microsoft.com/office/drawing/2014/main" id="{967629B1-5E94-A83C-9C59-12E0F51BBA28}"/>
              </a:ext>
            </a:extLst>
          </p:cNvPr>
          <p:cNvSpPr txBox="1">
            <a:spLocks/>
          </p:cNvSpPr>
          <p:nvPr/>
        </p:nvSpPr>
        <p:spPr>
          <a:xfrm>
            <a:off x="921946" y="1766750"/>
            <a:ext cx="5313511" cy="40627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</a:rPr>
              <a:t>Improves fit to </a:t>
            </a:r>
            <a:r>
              <a:rPr lang="en-US" sz="1800" b="1" dirty="0">
                <a:solidFill>
                  <a:srgbClr val="000000"/>
                </a:solidFill>
                <a:cs typeface="Arial"/>
              </a:rPr>
              <a:t>other assimilated observations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FC07AA3-C092-5597-C0A8-3EB45EEE6F32}"/>
              </a:ext>
            </a:extLst>
          </p:cNvPr>
          <p:cNvSpPr/>
          <p:nvPr/>
        </p:nvSpPr>
        <p:spPr>
          <a:xfrm>
            <a:off x="149744" y="6429860"/>
            <a:ext cx="9762780" cy="452698"/>
          </a:xfrm>
          <a:prstGeom prst="rect">
            <a:avLst/>
          </a:prstGeom>
          <a:solidFill>
            <a:schemeClr val="bg1"/>
          </a:solidFill>
        </p:spPr>
        <p:txBody>
          <a:bodyPr wrap="square" tIns="10800" bIns="10800">
            <a:spAutoFit/>
          </a:bodyPr>
          <a:lstStyle/>
          <a:p>
            <a:pPr algn="r"/>
            <a:r>
              <a:rPr lang="en-GB" i="1" dirty="0">
                <a:solidFill>
                  <a:srgbClr val="1C1D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also: </a:t>
            </a:r>
            <a:r>
              <a:rPr lang="en-GB" i="1" dirty="0" err="1">
                <a:solidFill>
                  <a:srgbClr val="1C1D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Janisková</a:t>
            </a:r>
            <a:r>
              <a:rPr lang="en-GB" i="1" dirty="0">
                <a:solidFill>
                  <a:srgbClr val="1C1D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Fielding, 2020: Direct 4D‐Var assimilation of space‐borne cloud radar and lidar observations. </a:t>
            </a:r>
            <a:br>
              <a:rPr lang="en-GB" i="1" dirty="0">
                <a:solidFill>
                  <a:srgbClr val="1C1D1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i="1" dirty="0">
                <a:solidFill>
                  <a:srgbClr val="1C1D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 II: Impact on analysis and subsequent forecast. QJRMS </a:t>
            </a:r>
            <a:r>
              <a:rPr lang="en-GB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https://doi.org/10.1002/qj.3879</a:t>
            </a:r>
            <a:endParaRPr lang="en-GB" i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Arrow: Right 29">
            <a:extLst>
              <a:ext uri="{FF2B5EF4-FFF2-40B4-BE49-F238E27FC236}">
                <a16:creationId xmlns:a16="http://schemas.microsoft.com/office/drawing/2014/main" id="{FBC28D50-0616-F56A-258F-7367422CD043}"/>
              </a:ext>
            </a:extLst>
          </p:cNvPr>
          <p:cNvSpPr/>
          <p:nvPr/>
        </p:nvSpPr>
        <p:spPr>
          <a:xfrm>
            <a:off x="274520" y="1833699"/>
            <a:ext cx="626019" cy="246582"/>
          </a:xfrm>
          <a:prstGeom prst="rightArrow">
            <a:avLst/>
          </a:prstGeom>
          <a:gradFill rotWithShape="1">
            <a:gsLst>
              <a:gs pos="97000">
                <a:srgbClr val="3333CC">
                  <a:lumMod val="60000"/>
                  <a:lumOff val="40000"/>
                </a:srgbClr>
              </a:gs>
              <a:gs pos="0">
                <a:srgbClr val="FFFFFF"/>
              </a:gs>
              <a:gs pos="100000">
                <a:srgbClr val="00CC9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3333CC">
                <a:lumMod val="60000"/>
                <a:lumOff val="4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380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/>
      <p:bldP spid="65" grpId="0" animBg="1"/>
      <p:bldP spid="66" grpId="0"/>
      <p:bldP spid="6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89C51-2AC3-CFF9-8DFD-3A8F6B33D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78CC8C-830E-94EB-223C-641237CF34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en-NL" sz="3600" dirty="0">
                <a:solidFill>
                  <a:srgbClr val="002060"/>
                </a:solidFill>
              </a:rPr>
              <a:t>Further Scientific Expoitation</a:t>
            </a:r>
          </a:p>
        </p:txBody>
      </p:sp>
    </p:spTree>
    <p:extLst>
      <p:ext uri="{BB962C8B-B14F-4D97-AF65-F5344CB8AC3E}">
        <p14:creationId xmlns:p14="http://schemas.microsoft.com/office/powerpoint/2010/main" val="21328009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1A3D1-D7FE-B1A9-09CC-9C657F3A3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Scientific Exploitation: ATMOS’21 Recommendations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C1408C-D173-CF37-003B-B0E962F03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9600" y="1042416"/>
            <a:ext cx="11764800" cy="5167780"/>
          </a:xfrm>
        </p:spPr>
        <p:txBody>
          <a:bodyPr/>
          <a:lstStyle/>
          <a:p>
            <a:r>
              <a:rPr lang="en-NL" dirty="0"/>
              <a:t>An extract of the many recommendations of the 2021 ATMOS conference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E16F198-4784-D550-CC45-4F0D978893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369259"/>
              </p:ext>
            </p:extLst>
          </p:nvPr>
        </p:nvGraphicFramePr>
        <p:xfrm>
          <a:off x="720820" y="1562456"/>
          <a:ext cx="10562876" cy="3251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55896">
                  <a:extLst>
                    <a:ext uri="{9D8B030D-6E8A-4147-A177-3AD203B41FA5}">
                      <a16:colId xmlns:a16="http://schemas.microsoft.com/office/drawing/2014/main" val="2020801384"/>
                    </a:ext>
                  </a:extLst>
                </a:gridCol>
                <a:gridCol w="8906980">
                  <a:extLst>
                    <a:ext uri="{9D8B030D-6E8A-4147-A177-3AD203B41FA5}">
                      <a16:colId xmlns:a16="http://schemas.microsoft.com/office/drawing/2014/main" val="27324186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687636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r>
                        <a:rPr lang="en-NL" dirty="0"/>
                        <a:t>R-21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ESA to establish scientific community activities on stratospheric aerosol profiles, as they are</a:t>
                      </a:r>
                    </a:p>
                    <a:p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currently not adequately covered in CCI+ and other ESA programs.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288040"/>
                  </a:ext>
                </a:extLst>
              </a:tr>
              <a:tr h="196240">
                <a:tc>
                  <a:txBody>
                    <a:bodyPr/>
                    <a:lstStyle/>
                    <a:p>
                      <a:r>
                        <a:rPr lang="en-NL" dirty="0"/>
                        <a:t>R-23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Beyond Multi-Angle Polarimeter prepare for future missions having the capability to measure aerosols such as</a:t>
                      </a:r>
                    </a:p>
                    <a:p>
                      <a:r>
                        <a:rPr lang="en-GB" sz="14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EarthCARE</a:t>
                      </a:r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Aeolus follow-up, Sentinel-4, Sentinel-5, CO2M, and invest in well-defined aerosol</a:t>
                      </a:r>
                    </a:p>
                    <a:p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products, which can also be validated with ground-based observations.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0025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R-25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Promote synergy of retrievals from various space-borne instruments to compensate for individual</a:t>
                      </a:r>
                    </a:p>
                    <a:p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weaknesses. Further bring aerosol communities together (e.g. IR, UV, troposphere, stratosphere).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118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R-26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ESA to further invest in synergetic retrievals from space-borne and ground-based instruments. </a:t>
                      </a:r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640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Various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Studies that enable improvements to cloud and aerosol retrievals from passive sensors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0306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998578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F3C388C-EDC6-6DDF-D5DA-068F6D813F97}"/>
              </a:ext>
            </a:extLst>
          </p:cNvPr>
          <p:cNvSpPr txBox="1"/>
          <p:nvPr/>
        </p:nvSpPr>
        <p:spPr>
          <a:xfrm>
            <a:off x="640080" y="5295544"/>
            <a:ext cx="10643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/>
              <a:t>ESA will follow up (formulate a response to) the ATMOS recommendations from 2023 onwards. </a:t>
            </a:r>
            <a:r>
              <a:rPr lang="en-GB" dirty="0"/>
              <a:t>Many of these recommendations will be implemented under the Atmosphere Science Custer (next slide)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1713945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71F9F-C841-FD5A-6728-BFC6FA566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4539"/>
            <a:ext cx="10108800" cy="1015622"/>
          </a:xfrm>
        </p:spPr>
        <p:txBody>
          <a:bodyPr/>
          <a:lstStyle/>
          <a:p>
            <a:r>
              <a:rPr lang="en-NL" dirty="0"/>
              <a:t>Scientific Exploitation: eo4society Atmosphere Science Cluster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DE625F-A5B5-AEB8-A7B2-446DFF1352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61745" y="1261853"/>
            <a:ext cx="6902734" cy="4542020"/>
          </a:xfrm>
        </p:spPr>
        <p:txBody>
          <a:bodyPr/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NL" sz="2100" dirty="0">
                <a:solidFill>
                  <a:schemeClr val="tx1"/>
                </a:solidFill>
              </a:rPr>
              <a:t>Promoting </a:t>
            </a:r>
            <a:r>
              <a:rPr lang="en-NL" sz="2100" dirty="0">
                <a:solidFill>
                  <a:srgbClr val="FF0000"/>
                </a:solidFill>
              </a:rPr>
              <a:t>networking, collaborative </a:t>
            </a:r>
            <a:r>
              <a:rPr lang="en-NL" sz="2100" dirty="0">
                <a:solidFill>
                  <a:schemeClr val="tx1"/>
                </a:solidFill>
              </a:rPr>
              <a:t>research, and fostering international collaboration in Atmospheric science;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NL" sz="2100" dirty="0">
                <a:solidFill>
                  <a:schemeClr val="tx1"/>
                </a:solidFill>
              </a:rPr>
              <a:t>Involves ESA-funded </a:t>
            </a:r>
            <a:r>
              <a:rPr lang="en-NL" sz="2100" dirty="0">
                <a:solidFill>
                  <a:srgbClr val="FF0000"/>
                </a:solidFill>
              </a:rPr>
              <a:t>projects</a:t>
            </a:r>
            <a:r>
              <a:rPr lang="en-NL" sz="2100" dirty="0">
                <a:solidFill>
                  <a:schemeClr val="tx1"/>
                </a:solidFill>
              </a:rPr>
              <a:t> and </a:t>
            </a:r>
            <a:r>
              <a:rPr lang="en-NL" sz="2100" dirty="0">
                <a:solidFill>
                  <a:srgbClr val="FF0000"/>
                </a:solidFill>
              </a:rPr>
              <a:t>activities</a:t>
            </a:r>
            <a:r>
              <a:rPr lang="en-NL" sz="2100" dirty="0">
                <a:solidFill>
                  <a:schemeClr val="tx1"/>
                </a:solidFill>
              </a:rPr>
              <a:t> bringing together different </a:t>
            </a:r>
            <a:r>
              <a:rPr lang="en-NL" sz="2100" dirty="0">
                <a:solidFill>
                  <a:srgbClr val="FF0000"/>
                </a:solidFill>
              </a:rPr>
              <a:t>expertise, data, </a:t>
            </a:r>
            <a:r>
              <a:rPr lang="en-NL" sz="2100" dirty="0">
                <a:solidFill>
                  <a:schemeClr val="tx1"/>
                </a:solidFill>
              </a:rPr>
              <a:t>and </a:t>
            </a:r>
            <a:r>
              <a:rPr lang="en-NL" sz="2100" dirty="0">
                <a:solidFill>
                  <a:srgbClr val="FF0000"/>
                </a:solidFill>
              </a:rPr>
              <a:t>resources</a:t>
            </a:r>
            <a:r>
              <a:rPr lang="en-NL" sz="2100" dirty="0">
                <a:solidFill>
                  <a:schemeClr val="tx1"/>
                </a:solidFill>
              </a:rPr>
              <a:t> in a </a:t>
            </a:r>
            <a:r>
              <a:rPr lang="en-NL" sz="2100" dirty="0">
                <a:solidFill>
                  <a:srgbClr val="FF0000"/>
                </a:solidFill>
              </a:rPr>
              <a:t>synergistic</a:t>
            </a:r>
            <a:r>
              <a:rPr lang="en-NL" sz="2100" dirty="0">
                <a:solidFill>
                  <a:schemeClr val="tx1"/>
                </a:solidFill>
              </a:rPr>
              <a:t> manner; 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NL" sz="2100" dirty="0">
                <a:solidFill>
                  <a:schemeClr val="tx1"/>
                </a:solidFill>
              </a:rPr>
              <a:t>ESA is </a:t>
            </a:r>
            <a:r>
              <a:rPr lang="en-NL" sz="2100" dirty="0">
                <a:solidFill>
                  <a:srgbClr val="FF0000"/>
                </a:solidFill>
              </a:rPr>
              <a:t>contributing</a:t>
            </a:r>
            <a:r>
              <a:rPr lang="en-NL" sz="2100" dirty="0">
                <a:solidFill>
                  <a:schemeClr val="tx1"/>
                </a:solidFill>
              </a:rPr>
              <a:t> to establish a strong </a:t>
            </a:r>
            <a:r>
              <a:rPr lang="en-NL" sz="2100" dirty="0">
                <a:solidFill>
                  <a:srgbClr val="FF0000"/>
                </a:solidFill>
              </a:rPr>
              <a:t>European Atmosphere research</a:t>
            </a:r>
            <a:r>
              <a:rPr lang="en-NL" sz="2100" dirty="0">
                <a:solidFill>
                  <a:schemeClr val="tx1"/>
                </a:solidFill>
              </a:rPr>
              <a:t> are in close collaboration with the European Commission Directorate General for Research and Innovation and other European and </a:t>
            </a:r>
            <a:r>
              <a:rPr lang="en-NL" sz="2100" dirty="0">
                <a:solidFill>
                  <a:srgbClr val="FF0000"/>
                </a:solidFill>
              </a:rPr>
              <a:t>international partners</a:t>
            </a:r>
            <a:r>
              <a:rPr lang="en-NL" sz="2100" dirty="0">
                <a:solidFill>
                  <a:schemeClr val="tx1"/>
                </a:solidFill>
              </a:rPr>
              <a:t>.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NL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4B85D3-9E16-D9C3-471F-B4181EF096A3}"/>
              </a:ext>
            </a:extLst>
          </p:cNvPr>
          <p:cNvSpPr txBox="1"/>
          <p:nvPr/>
        </p:nvSpPr>
        <p:spPr>
          <a:xfrm>
            <a:off x="468767" y="6003559"/>
            <a:ext cx="11266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https://eo4society.esa.int/communities/scientists/esa-atmosphere-science-cluster/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D8EC10-1A87-BFA8-2E3B-ECA379338F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87" y="1139252"/>
            <a:ext cx="4268126" cy="478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9281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79F9F-8554-DDA4-D46F-CFABA95FA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99648"/>
            <a:ext cx="10108800" cy="565200"/>
          </a:xfrm>
        </p:spPr>
        <p:txBody>
          <a:bodyPr/>
          <a:lstStyle/>
          <a:p>
            <a:r>
              <a:rPr lang="en-NL" dirty="0"/>
              <a:t>In closing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4B8495-12E1-CA06-E85D-041E71EA8FD1}"/>
              </a:ext>
            </a:extLst>
          </p:cNvPr>
          <p:cNvSpPr txBox="1"/>
          <p:nvPr/>
        </p:nvSpPr>
        <p:spPr>
          <a:xfrm>
            <a:off x="525078" y="2008398"/>
            <a:ext cx="101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1800" dirty="0"/>
              <a:t>Initiative to converge on best practices for aerosol and cloud profiles validation   </a:t>
            </a:r>
            <a:r>
              <a:rPr lang="en-NL" sz="1800" dirty="0">
                <a:solidFill>
                  <a:srgbClr val="FF0000"/>
                </a:solidFill>
                <a:sym typeface="Wingdings" pitchFamily="2" charset="2"/>
              </a:rPr>
              <a:t> POSTER!</a:t>
            </a:r>
            <a:endParaRPr lang="en-NL" sz="1800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1229A3-F7CB-0C24-0CD2-0C94E83C7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63" y="4436445"/>
            <a:ext cx="10943211" cy="19731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269A09-31EA-76ED-7473-9EA8F171D033}"/>
              </a:ext>
            </a:extLst>
          </p:cNvPr>
          <p:cNvSpPr txBox="1"/>
          <p:nvPr/>
        </p:nvSpPr>
        <p:spPr>
          <a:xfrm>
            <a:off x="525078" y="3544779"/>
            <a:ext cx="11515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1800" dirty="0"/>
              <a:t>Scientific exploitation will be fostered by, e.g. Atmosphere Science Cluster, Climate Change Initative, 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CF031F-D438-F77F-E942-8D0A625C6CE1}"/>
              </a:ext>
            </a:extLst>
          </p:cNvPr>
          <p:cNvSpPr txBox="1"/>
          <p:nvPr/>
        </p:nvSpPr>
        <p:spPr>
          <a:xfrm>
            <a:off x="525078" y="2497950"/>
            <a:ext cx="11515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Near real-time monitoring of </a:t>
            </a:r>
            <a:r>
              <a:rPr lang="en-GB" sz="1800" dirty="0" err="1"/>
              <a:t>EarthCARE</a:t>
            </a:r>
            <a:r>
              <a:rPr lang="en-GB" sz="1800" dirty="0"/>
              <a:t> observations is an invaluable tool for validation of </a:t>
            </a:r>
            <a:r>
              <a:rPr lang="en-GB" sz="1800" dirty="0" err="1"/>
              <a:t>EarthCARE</a:t>
            </a:r>
            <a:r>
              <a:rPr lang="en-GB" sz="18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Assimilation of ATLID and CPR data is expected to have a significant positive impact on medium-range weather forecasts    </a:t>
            </a:r>
            <a:r>
              <a:rPr lang="en-GB" sz="1800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GB" sz="1800" dirty="0">
                <a:solidFill>
                  <a:srgbClr val="FF0000"/>
                </a:solidFill>
              </a:rPr>
              <a:t> POSTER!</a:t>
            </a:r>
            <a:endParaRPr lang="en-NL" sz="18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323428-8111-D3D0-9575-1B3D83B2BDC2}"/>
              </a:ext>
            </a:extLst>
          </p:cNvPr>
          <p:cNvSpPr txBox="1"/>
          <p:nvPr/>
        </p:nvSpPr>
        <p:spPr>
          <a:xfrm>
            <a:off x="525078" y="3990612"/>
            <a:ext cx="11515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1800" dirty="0"/>
              <a:t>Milestones: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9DD7EB-108C-B60A-F845-1F0A8EF1459E}"/>
              </a:ext>
            </a:extLst>
          </p:cNvPr>
          <p:cNvSpPr txBox="1"/>
          <p:nvPr/>
        </p:nvSpPr>
        <p:spPr>
          <a:xfrm>
            <a:off x="525078" y="1285566"/>
            <a:ext cx="10838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1800" dirty="0"/>
              <a:t>Extensive validation preparations, involving a large community, on track for the intended October 2023 launch, and the detailed plan will be consolidated when there is clarity on launcher way forward</a:t>
            </a:r>
          </a:p>
        </p:txBody>
      </p:sp>
    </p:spTree>
    <p:extLst>
      <p:ext uri="{BB962C8B-B14F-4D97-AF65-F5344CB8AC3E}">
        <p14:creationId xmlns:p14="http://schemas.microsoft.com/office/powerpoint/2010/main" val="31146885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C01EE-8908-E455-C1AF-CC516C909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695" y="169790"/>
            <a:ext cx="9527607" cy="565200"/>
          </a:xfrm>
        </p:spPr>
        <p:txBody>
          <a:bodyPr/>
          <a:lstStyle/>
          <a:p>
            <a:r>
              <a:rPr lang="en-NL" dirty="0"/>
              <a:t>Posters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BD3D97D-73F6-2865-F4CF-A27710568D9B}"/>
              </a:ext>
            </a:extLst>
          </p:cNvPr>
          <p:cNvGrpSpPr/>
          <p:nvPr/>
        </p:nvGrpSpPr>
        <p:grpSpPr>
          <a:xfrm>
            <a:off x="1147125" y="1828800"/>
            <a:ext cx="3796249" cy="3885821"/>
            <a:chOff x="5154949" y="3330256"/>
            <a:chExt cx="2547497" cy="2580176"/>
          </a:xfrm>
          <a:solidFill>
            <a:schemeClr val="tx1"/>
          </a:solidFill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457762DE-F445-80BA-5C3E-FA828BE14424}"/>
                </a:ext>
              </a:extLst>
            </p:cNvPr>
            <p:cNvSpPr/>
            <p:nvPr/>
          </p:nvSpPr>
          <p:spPr>
            <a:xfrm>
              <a:off x="5154949" y="3330256"/>
              <a:ext cx="2547497" cy="2580176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89AD79C-AA27-4A5D-B4E2-B10DF55C4D41}"/>
                </a:ext>
              </a:extLst>
            </p:cNvPr>
            <p:cNvSpPr txBox="1"/>
            <p:nvPr/>
          </p:nvSpPr>
          <p:spPr>
            <a:xfrm>
              <a:off x="5323044" y="3579091"/>
              <a:ext cx="2211306" cy="185255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endParaRPr lang="en-NL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r>
                <a:rPr lang="en-GB" sz="2400" b="1" dirty="0">
                  <a:solidFill>
                    <a:schemeClr val="bg1"/>
                  </a:solidFill>
                </a:rPr>
                <a:t>Defining  validation </a:t>
              </a:r>
            </a:p>
            <a:p>
              <a:pPr algn="ctr"/>
              <a:r>
                <a:rPr lang="en-GB" sz="2400" b="1" dirty="0">
                  <a:solidFill>
                    <a:schemeClr val="bg1"/>
                  </a:solidFill>
                </a:rPr>
                <a:t>protocols for</a:t>
              </a:r>
            </a:p>
            <a:p>
              <a:pPr algn="ctr"/>
              <a:r>
                <a:rPr lang="en-GB" sz="2400" b="1" dirty="0">
                  <a:solidFill>
                    <a:schemeClr val="bg1"/>
                  </a:solidFill>
                </a:rPr>
                <a:t>space-borne aerosol</a:t>
              </a:r>
            </a:p>
            <a:p>
              <a:pPr algn="ctr"/>
              <a:r>
                <a:rPr lang="en-GB" sz="2400" b="1" dirty="0">
                  <a:solidFill>
                    <a:schemeClr val="bg1"/>
                  </a:solidFill>
                </a:rPr>
                <a:t>and cloud profile </a:t>
              </a:r>
            </a:p>
            <a:p>
              <a:pPr algn="ctr"/>
              <a:r>
                <a:rPr lang="en-GB" sz="2400" b="1" dirty="0">
                  <a:solidFill>
                    <a:schemeClr val="bg1"/>
                  </a:solidFill>
                </a:rPr>
                <a:t>products </a:t>
              </a:r>
            </a:p>
            <a:p>
              <a:pPr algn="ctr"/>
              <a:endParaRPr lang="en-GB" sz="1200" b="1" dirty="0">
                <a:solidFill>
                  <a:schemeClr val="bg1"/>
                </a:solidFill>
              </a:endParaRPr>
            </a:p>
            <a:p>
              <a:pPr algn="ctr"/>
              <a:r>
                <a:rPr lang="en-NL" sz="2000" i="1" dirty="0">
                  <a:solidFill>
                    <a:schemeClr val="bg1"/>
                  </a:solidFill>
                </a:rPr>
                <a:t>(E. Marinou et al.)</a:t>
              </a:r>
            </a:p>
          </p:txBody>
        </p: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CEC33BC-6A4E-1F86-5826-AB678845DA79}"/>
              </a:ext>
            </a:extLst>
          </p:cNvPr>
          <p:cNvSpPr/>
          <p:nvPr/>
        </p:nvSpPr>
        <p:spPr>
          <a:xfrm>
            <a:off x="6286283" y="1873770"/>
            <a:ext cx="4518199" cy="3855841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B1F282-EEA6-7D67-A138-DFE12CF21184}"/>
              </a:ext>
            </a:extLst>
          </p:cNvPr>
          <p:cNvSpPr txBox="1"/>
          <p:nvPr/>
        </p:nvSpPr>
        <p:spPr>
          <a:xfrm>
            <a:off x="6286281" y="2382837"/>
            <a:ext cx="451819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L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GB" sz="2400" b="1" dirty="0">
                <a:solidFill>
                  <a:schemeClr val="bg1"/>
                </a:solidFill>
              </a:rPr>
              <a:t>Progress in preparations towards monitoring &amp; assimilation of </a:t>
            </a:r>
            <a:r>
              <a:rPr lang="en-GB" sz="2400" b="1" dirty="0" err="1">
                <a:solidFill>
                  <a:schemeClr val="bg1"/>
                </a:solidFill>
              </a:rPr>
              <a:t>EarthCARE</a:t>
            </a:r>
            <a:r>
              <a:rPr lang="en-GB" sz="2400" b="1" dirty="0">
                <a:solidFill>
                  <a:schemeClr val="bg1"/>
                </a:solidFill>
              </a:rPr>
              <a:t> observations at ECMWF</a:t>
            </a:r>
          </a:p>
          <a:p>
            <a:pPr algn="ctr"/>
            <a:endParaRPr lang="en-GB" sz="1200" b="1" dirty="0">
              <a:solidFill>
                <a:schemeClr val="bg1"/>
              </a:solidFill>
            </a:endParaRPr>
          </a:p>
          <a:p>
            <a:pPr algn="ctr"/>
            <a:r>
              <a:rPr lang="en-NL" sz="2000" i="1" dirty="0">
                <a:solidFill>
                  <a:schemeClr val="bg1"/>
                </a:solidFill>
              </a:rPr>
              <a:t>(</a:t>
            </a:r>
            <a:r>
              <a:rPr lang="en-US" sz="2000" i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M. </a:t>
            </a:r>
            <a:r>
              <a:rPr lang="en-US" sz="2000" i="1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Janisková</a:t>
            </a:r>
            <a:r>
              <a:rPr lang="en-US" sz="2000" i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&amp; M. Fielding)</a:t>
            </a:r>
            <a:endParaRPr lang="en-NL" sz="2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BD76F9-A72E-A653-7A85-430E4BB94D6B}"/>
              </a:ext>
            </a:extLst>
          </p:cNvPr>
          <p:cNvSpPr txBox="1"/>
          <p:nvPr/>
        </p:nvSpPr>
        <p:spPr>
          <a:xfrm>
            <a:off x="4193785" y="1317062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EarthCARE</a:t>
            </a:r>
            <a:r>
              <a:rPr lang="en-US" sz="1800" dirty="0"/>
              <a:t> Poster session</a:t>
            </a:r>
            <a:endParaRPr lang="en-NL" sz="1800" dirty="0"/>
          </a:p>
        </p:txBody>
      </p:sp>
    </p:spTree>
    <p:extLst>
      <p:ext uri="{BB962C8B-B14F-4D97-AF65-F5344CB8AC3E}">
        <p14:creationId xmlns:p14="http://schemas.microsoft.com/office/powerpoint/2010/main" val="557145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A27AA77-C41F-CB70-F0A2-A5F969250FA1}"/>
              </a:ext>
            </a:extLst>
          </p:cNvPr>
          <p:cNvSpPr/>
          <p:nvPr/>
        </p:nvSpPr>
        <p:spPr>
          <a:xfrm>
            <a:off x="1148852" y="2877687"/>
            <a:ext cx="1079947" cy="61284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L1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94CD23-F7BE-DBC3-875F-9E272F0350BE}"/>
              </a:ext>
            </a:extLst>
          </p:cNvPr>
          <p:cNvSpPr/>
          <p:nvPr/>
        </p:nvSpPr>
        <p:spPr>
          <a:xfrm>
            <a:off x="2378429" y="2886867"/>
            <a:ext cx="1079947" cy="61284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L1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2F5A28-2BFD-1EEF-66AC-EC701BF7A76A}"/>
              </a:ext>
            </a:extLst>
          </p:cNvPr>
          <p:cNvSpPr/>
          <p:nvPr/>
        </p:nvSpPr>
        <p:spPr>
          <a:xfrm>
            <a:off x="3608006" y="2886080"/>
            <a:ext cx="1014858" cy="61284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L1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74BECB8-AE3D-FE40-2BA0-96A90549F9EC}"/>
              </a:ext>
            </a:extLst>
          </p:cNvPr>
          <p:cNvSpPr/>
          <p:nvPr/>
        </p:nvSpPr>
        <p:spPr>
          <a:xfrm>
            <a:off x="1148852" y="3607416"/>
            <a:ext cx="1079946" cy="61284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L2A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559115-E261-FA44-94B3-D0AA27D4AB87}"/>
              </a:ext>
            </a:extLst>
          </p:cNvPr>
          <p:cNvSpPr/>
          <p:nvPr/>
        </p:nvSpPr>
        <p:spPr>
          <a:xfrm>
            <a:off x="3608005" y="3591419"/>
            <a:ext cx="1014858" cy="61284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L2A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0C1EBCA-17FA-760C-6E4D-44F4043ADBCD}"/>
              </a:ext>
            </a:extLst>
          </p:cNvPr>
          <p:cNvSpPr/>
          <p:nvPr/>
        </p:nvSpPr>
        <p:spPr>
          <a:xfrm>
            <a:off x="1181277" y="4350075"/>
            <a:ext cx="4663557" cy="69758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L2B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001A429-4006-19C2-5C16-700752002549}"/>
              </a:ext>
            </a:extLst>
          </p:cNvPr>
          <p:cNvSpPr/>
          <p:nvPr/>
        </p:nvSpPr>
        <p:spPr>
          <a:xfrm>
            <a:off x="1148852" y="2147957"/>
            <a:ext cx="1079947" cy="612843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b="1" dirty="0">
                <a:solidFill>
                  <a:schemeClr val="tx1"/>
                </a:solidFill>
              </a:rPr>
              <a:t>ATLID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2FAF6AA-5CAA-F4CA-BF26-AA3BC29B32A0}"/>
              </a:ext>
            </a:extLst>
          </p:cNvPr>
          <p:cNvSpPr/>
          <p:nvPr/>
        </p:nvSpPr>
        <p:spPr>
          <a:xfrm>
            <a:off x="2378429" y="2147957"/>
            <a:ext cx="1079947" cy="612843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b="1" dirty="0">
                <a:solidFill>
                  <a:schemeClr val="tx1"/>
                </a:solidFill>
              </a:rPr>
              <a:t>BBR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EA163C9-C5ED-6B2B-AD43-C308B18ED25B}"/>
              </a:ext>
            </a:extLst>
          </p:cNvPr>
          <p:cNvSpPr/>
          <p:nvPr/>
        </p:nvSpPr>
        <p:spPr>
          <a:xfrm>
            <a:off x="3608007" y="2119031"/>
            <a:ext cx="1014857" cy="612843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b="1" dirty="0">
                <a:solidFill>
                  <a:schemeClr val="tx1"/>
                </a:solidFill>
              </a:rPr>
              <a:t>MSI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925222A-C403-EAF5-9AC7-C8F6B60F44BF}"/>
              </a:ext>
            </a:extLst>
          </p:cNvPr>
          <p:cNvSpPr/>
          <p:nvPr/>
        </p:nvSpPr>
        <p:spPr>
          <a:xfrm>
            <a:off x="4725387" y="2134323"/>
            <a:ext cx="1119446" cy="612843"/>
          </a:xfrm>
          <a:prstGeom prst="rect">
            <a:avLst/>
          </a:prstGeom>
          <a:noFill/>
          <a:ln w="76200">
            <a:solidFill>
              <a:srgbClr val="FFA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b="1" dirty="0">
                <a:solidFill>
                  <a:schemeClr val="tx1"/>
                </a:solidFill>
              </a:rPr>
              <a:t>CPR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EE3B971-9ACA-2751-E311-F027C18B6CE1}"/>
              </a:ext>
            </a:extLst>
          </p:cNvPr>
          <p:cNvSpPr/>
          <p:nvPr/>
        </p:nvSpPr>
        <p:spPr>
          <a:xfrm>
            <a:off x="4736350" y="3607416"/>
            <a:ext cx="1097521" cy="61284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L2A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D0A172C-4DE8-0829-62AF-B842A28F6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824" y="1267260"/>
            <a:ext cx="1238656" cy="76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5FDDB34-6AA4-9718-9284-C8699A165C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493" y="1186806"/>
            <a:ext cx="1551169" cy="83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55AC4BF9-D37C-534C-E240-1659E52D9B06}"/>
              </a:ext>
            </a:extLst>
          </p:cNvPr>
          <p:cNvSpPr/>
          <p:nvPr/>
        </p:nvSpPr>
        <p:spPr>
          <a:xfrm>
            <a:off x="10593962" y="2810966"/>
            <a:ext cx="1119446" cy="612843"/>
          </a:xfrm>
          <a:prstGeom prst="rect">
            <a:avLst/>
          </a:prstGeom>
          <a:solidFill>
            <a:srgbClr val="FFAC00"/>
          </a:solidFill>
          <a:ln>
            <a:solidFill>
              <a:srgbClr val="FFA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L1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767B6F8-B801-685F-71B4-04D015163079}"/>
              </a:ext>
            </a:extLst>
          </p:cNvPr>
          <p:cNvSpPr/>
          <p:nvPr/>
        </p:nvSpPr>
        <p:spPr>
          <a:xfrm>
            <a:off x="10593962" y="3552845"/>
            <a:ext cx="1119446" cy="612843"/>
          </a:xfrm>
          <a:prstGeom prst="rect">
            <a:avLst/>
          </a:prstGeom>
          <a:solidFill>
            <a:srgbClr val="FFAC00"/>
          </a:solidFill>
          <a:ln>
            <a:solidFill>
              <a:srgbClr val="FFA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L2A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D8ACDDE-69E7-30FD-8912-36DBE61A60F9}"/>
              </a:ext>
            </a:extLst>
          </p:cNvPr>
          <p:cNvSpPr/>
          <p:nvPr/>
        </p:nvSpPr>
        <p:spPr>
          <a:xfrm>
            <a:off x="7051473" y="4286416"/>
            <a:ext cx="4683405" cy="753748"/>
          </a:xfrm>
          <a:prstGeom prst="rect">
            <a:avLst/>
          </a:prstGeom>
          <a:solidFill>
            <a:srgbClr val="FFAC00"/>
          </a:solidFill>
          <a:ln>
            <a:solidFill>
              <a:srgbClr val="FFA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L2B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D2163-CA17-3F83-1348-F8D0BC479F15}"/>
              </a:ext>
            </a:extLst>
          </p:cNvPr>
          <p:cNvSpPr/>
          <p:nvPr/>
        </p:nvSpPr>
        <p:spPr>
          <a:xfrm>
            <a:off x="7017426" y="2081238"/>
            <a:ext cx="1079947" cy="612843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b="1" dirty="0">
                <a:solidFill>
                  <a:schemeClr val="tx1"/>
                </a:solidFill>
              </a:rPr>
              <a:t>ATLID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6A4EDB3-0C19-1C37-45ED-040814575B8E}"/>
              </a:ext>
            </a:extLst>
          </p:cNvPr>
          <p:cNvSpPr/>
          <p:nvPr/>
        </p:nvSpPr>
        <p:spPr>
          <a:xfrm>
            <a:off x="8247003" y="2081238"/>
            <a:ext cx="1079947" cy="612843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b="1" dirty="0">
                <a:solidFill>
                  <a:schemeClr val="tx1"/>
                </a:solidFill>
              </a:rPr>
              <a:t>BBR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2F14432-090D-C2D2-7536-84DA6EA0D806}"/>
              </a:ext>
            </a:extLst>
          </p:cNvPr>
          <p:cNvSpPr/>
          <p:nvPr/>
        </p:nvSpPr>
        <p:spPr>
          <a:xfrm>
            <a:off x="9476580" y="2081238"/>
            <a:ext cx="1014857" cy="612843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b="1" dirty="0">
                <a:solidFill>
                  <a:schemeClr val="tx1"/>
                </a:solidFill>
              </a:rPr>
              <a:t>MSI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635D21B-2D00-E404-8DAB-1A22739352F7}"/>
              </a:ext>
            </a:extLst>
          </p:cNvPr>
          <p:cNvSpPr/>
          <p:nvPr/>
        </p:nvSpPr>
        <p:spPr>
          <a:xfrm>
            <a:off x="10593961" y="2067604"/>
            <a:ext cx="1119446" cy="612843"/>
          </a:xfrm>
          <a:prstGeom prst="rect">
            <a:avLst/>
          </a:prstGeom>
          <a:noFill/>
          <a:ln w="76200">
            <a:solidFill>
              <a:srgbClr val="FFA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b="1" dirty="0">
                <a:solidFill>
                  <a:schemeClr val="tx1"/>
                </a:solidFill>
              </a:rPr>
              <a:t>CPR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CBEBA30-03FA-2D9A-A6EA-8DB392130FF6}"/>
              </a:ext>
            </a:extLst>
          </p:cNvPr>
          <p:cNvSpPr/>
          <p:nvPr/>
        </p:nvSpPr>
        <p:spPr>
          <a:xfrm>
            <a:off x="9423110" y="3577000"/>
            <a:ext cx="1045900" cy="612843"/>
          </a:xfrm>
          <a:prstGeom prst="rect">
            <a:avLst/>
          </a:prstGeom>
          <a:solidFill>
            <a:srgbClr val="FFAC00"/>
          </a:solidFill>
          <a:ln>
            <a:solidFill>
              <a:srgbClr val="FFA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L2A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36BD7D6-E5DD-1DAE-268E-03FEFC3A5091}"/>
              </a:ext>
            </a:extLst>
          </p:cNvPr>
          <p:cNvSpPr/>
          <p:nvPr/>
        </p:nvSpPr>
        <p:spPr>
          <a:xfrm>
            <a:off x="7051472" y="3552845"/>
            <a:ext cx="1045900" cy="612843"/>
          </a:xfrm>
          <a:prstGeom prst="rect">
            <a:avLst/>
          </a:prstGeom>
          <a:solidFill>
            <a:srgbClr val="FFAC00"/>
          </a:solidFill>
          <a:ln>
            <a:solidFill>
              <a:srgbClr val="FFA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L2A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61F920-1449-4263-5D46-1F61D803E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Presentation scope (1)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C58608-9ED7-4C38-A077-D87A563B99C9}"/>
              </a:ext>
            </a:extLst>
          </p:cNvPr>
          <p:cNvSpPr txBox="1"/>
          <p:nvPr/>
        </p:nvSpPr>
        <p:spPr>
          <a:xfrm>
            <a:off x="4115434" y="1461860"/>
            <a:ext cx="48413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Each agency coordinates the validation of its own products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D3E22C9-F553-2B7F-5C9A-D2672232AF4C}"/>
              </a:ext>
            </a:extLst>
          </p:cNvPr>
          <p:cNvSpPr/>
          <p:nvPr/>
        </p:nvSpPr>
        <p:spPr>
          <a:xfrm>
            <a:off x="283464" y="2731874"/>
            <a:ext cx="6245352" cy="2664265"/>
          </a:xfrm>
          <a:prstGeom prst="ellipse">
            <a:avLst/>
          </a:prstGeom>
          <a:noFill/>
          <a:ln w="984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CB12B4-7517-1EB6-5A0A-F40530958E6C}"/>
              </a:ext>
            </a:extLst>
          </p:cNvPr>
          <p:cNvSpPr txBox="1"/>
          <p:nvPr/>
        </p:nvSpPr>
        <p:spPr>
          <a:xfrm>
            <a:off x="1584854" y="5361529"/>
            <a:ext cx="4046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</a:rPr>
              <a:t>S</a:t>
            </a:r>
            <a:r>
              <a:rPr lang="en-NL" sz="2400" b="1" dirty="0">
                <a:solidFill>
                  <a:srgbClr val="C00000"/>
                </a:solidFill>
              </a:rPr>
              <a:t>cope of this presentation</a:t>
            </a:r>
          </a:p>
        </p:txBody>
      </p:sp>
    </p:spTree>
    <p:extLst>
      <p:ext uri="{BB962C8B-B14F-4D97-AF65-F5344CB8AC3E}">
        <p14:creationId xmlns:p14="http://schemas.microsoft.com/office/powerpoint/2010/main" val="1165001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A27AA77-C41F-CB70-F0A2-A5F969250FA1}"/>
              </a:ext>
            </a:extLst>
          </p:cNvPr>
          <p:cNvSpPr/>
          <p:nvPr/>
        </p:nvSpPr>
        <p:spPr>
          <a:xfrm>
            <a:off x="608878" y="2238409"/>
            <a:ext cx="2418710" cy="61284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Calibration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61F920-1449-4263-5D46-1F61D803E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Presentation scope (2)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D3E22C9-F553-2B7F-5C9A-D2672232AF4C}"/>
              </a:ext>
            </a:extLst>
          </p:cNvPr>
          <p:cNvSpPr/>
          <p:nvPr/>
        </p:nvSpPr>
        <p:spPr>
          <a:xfrm>
            <a:off x="-72228" y="3712232"/>
            <a:ext cx="3638387" cy="1260367"/>
          </a:xfrm>
          <a:prstGeom prst="ellipse">
            <a:avLst/>
          </a:prstGeom>
          <a:noFill/>
          <a:ln w="984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FF21A3D-1348-DBF6-BC82-DF297D2673FD}"/>
              </a:ext>
            </a:extLst>
          </p:cNvPr>
          <p:cNvSpPr/>
          <p:nvPr/>
        </p:nvSpPr>
        <p:spPr>
          <a:xfrm>
            <a:off x="608878" y="3040907"/>
            <a:ext cx="2418710" cy="61284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Verification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A93D93F-4CD3-71D2-8194-663C17CB7C3E}"/>
              </a:ext>
            </a:extLst>
          </p:cNvPr>
          <p:cNvSpPr/>
          <p:nvPr/>
        </p:nvSpPr>
        <p:spPr>
          <a:xfrm>
            <a:off x="608876" y="4011897"/>
            <a:ext cx="2418711" cy="61284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Validation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3A151F-ABE6-8EA5-6D3A-35B9D8FA694E}"/>
              </a:ext>
            </a:extLst>
          </p:cNvPr>
          <p:cNvSpPr txBox="1"/>
          <p:nvPr/>
        </p:nvSpPr>
        <p:spPr>
          <a:xfrm>
            <a:off x="3566159" y="1528607"/>
            <a:ext cx="737920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/>
              <a:t>Probing properties as a function of conditions –  performed on-ground prior to launch but also in-orbit by </a:t>
            </a:r>
            <a:r>
              <a:rPr lang="en-NL" b="1" dirty="0"/>
              <a:t>engineering</a:t>
            </a:r>
            <a:r>
              <a:rPr lang="en-NL" dirty="0"/>
              <a:t> </a:t>
            </a:r>
            <a:r>
              <a:rPr lang="en-NL" b="1" dirty="0"/>
              <a:t>teams</a:t>
            </a:r>
          </a:p>
          <a:p>
            <a:endParaRPr lang="en-NL" dirty="0"/>
          </a:p>
          <a:p>
            <a:endParaRPr lang="en-NL" dirty="0"/>
          </a:p>
          <a:p>
            <a:r>
              <a:rPr lang="en-GB" dirty="0"/>
              <a:t>Q</a:t>
            </a:r>
            <a:r>
              <a:rPr lang="en-NL" dirty="0"/>
              <a:t>uantitavely establishing system response in response to controlled signal inputs - idem</a:t>
            </a:r>
          </a:p>
          <a:p>
            <a:endParaRPr lang="en-NL" dirty="0"/>
          </a:p>
          <a:p>
            <a:endParaRPr lang="en-NL" dirty="0"/>
          </a:p>
          <a:p>
            <a:r>
              <a:rPr lang="en-NL" dirty="0"/>
              <a:t>Assessment whether a system meets its specification – performed on-ground prior to launch from stimuli and simulated datasets </a:t>
            </a:r>
            <a:r>
              <a:rPr lang="en-NL" b="1" dirty="0"/>
              <a:t>and in-orbit by analysing L0, L1, calibration, and L2 datasets by engineering teams and algorithm teams</a:t>
            </a:r>
          </a:p>
          <a:p>
            <a:endParaRPr lang="en-NL" dirty="0"/>
          </a:p>
          <a:p>
            <a:endParaRPr lang="en-NL" dirty="0"/>
          </a:p>
          <a:p>
            <a:r>
              <a:rPr lang="en-NL" dirty="0"/>
              <a:t>Assessment of the data quality </a:t>
            </a:r>
            <a:r>
              <a:rPr lang="en-NL" b="1" dirty="0">
                <a:solidFill>
                  <a:srgbClr val="C00000"/>
                </a:solidFill>
              </a:rPr>
              <a:t>by independent means </a:t>
            </a:r>
            <a:r>
              <a:rPr lang="en-NL" dirty="0"/>
              <a:t>– performed by the </a:t>
            </a:r>
            <a:r>
              <a:rPr lang="en-NL" b="1" dirty="0"/>
              <a:t>validation</a:t>
            </a:r>
            <a:r>
              <a:rPr lang="en-NL" dirty="0"/>
              <a:t> teams with correlative (“external”) data</a:t>
            </a:r>
          </a:p>
          <a:p>
            <a:endParaRPr lang="en-NL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F86DB86-8721-21E8-DBB9-22A13861E77A}"/>
              </a:ext>
            </a:extLst>
          </p:cNvPr>
          <p:cNvSpPr/>
          <p:nvPr/>
        </p:nvSpPr>
        <p:spPr>
          <a:xfrm>
            <a:off x="608876" y="1395771"/>
            <a:ext cx="2418711" cy="61284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Characterisation</a:t>
            </a:r>
          </a:p>
        </p:txBody>
      </p:sp>
    </p:spTree>
    <p:extLst>
      <p:ext uri="{BB962C8B-B14F-4D97-AF65-F5344CB8AC3E}">
        <p14:creationId xmlns:p14="http://schemas.microsoft.com/office/powerpoint/2010/main" val="1115016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D3D47-6AE3-2B43-C389-0D76CD189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ESA EarthCARE L2 data products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18AF62-A04E-B2B7-B8D8-985BE57F44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575" y="1028836"/>
            <a:ext cx="10779733" cy="544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237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E39B3-0AFD-A88D-3C1D-51CF262B5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60421"/>
            <a:ext cx="10332288" cy="553957"/>
          </a:xfrm>
        </p:spPr>
        <p:txBody>
          <a:bodyPr/>
          <a:lstStyle/>
          <a:p>
            <a:r>
              <a:rPr lang="en-NL" dirty="0"/>
              <a:t>Data record continuity (</a:t>
            </a:r>
            <a:r>
              <a:rPr lang="en-NL" dirty="0">
                <a:solidFill>
                  <a:srgbClr val="FF0000"/>
                </a:solidFill>
              </a:rPr>
              <a:t>aerosol</a:t>
            </a:r>
            <a:r>
              <a:rPr lang="en-NL" dirty="0"/>
              <a:t>, </a:t>
            </a:r>
            <a:r>
              <a:rPr lang="en-NL" dirty="0">
                <a:solidFill>
                  <a:schemeClr val="accent4"/>
                </a:solidFill>
              </a:rPr>
              <a:t>cloud/precip</a:t>
            </a:r>
            <a:r>
              <a:rPr lang="en-NL" dirty="0"/>
              <a:t>, </a:t>
            </a:r>
            <a:r>
              <a:rPr lang="en-NL" dirty="0">
                <a:solidFill>
                  <a:srgbClr val="FFFF00"/>
                </a:solidFill>
              </a:rPr>
              <a:t>radiation</a:t>
            </a:r>
            <a:r>
              <a:rPr lang="en-NL" dirty="0"/>
              <a:t>)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BBBFAD5-1511-78CA-9F6B-645B65E76107}"/>
              </a:ext>
            </a:extLst>
          </p:cNvPr>
          <p:cNvSpPr/>
          <p:nvPr/>
        </p:nvSpPr>
        <p:spPr>
          <a:xfrm>
            <a:off x="4394952" y="1304363"/>
            <a:ext cx="3079274" cy="4893142"/>
          </a:xfrm>
          <a:prstGeom prst="roundRect">
            <a:avLst/>
          </a:prstGeom>
          <a:gradFill>
            <a:gsLst>
              <a:gs pos="16000">
                <a:srgbClr val="FF0000"/>
              </a:gs>
              <a:gs pos="45000">
                <a:srgbClr val="0070C0"/>
              </a:gs>
              <a:gs pos="83000">
                <a:srgbClr val="FFFF00"/>
              </a:gs>
              <a:gs pos="70000">
                <a:srgbClr val="0070C0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/>
              <a:t>EarthCARE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87B459C-9BCA-B83D-E622-BE72A95D69B6}"/>
              </a:ext>
            </a:extLst>
          </p:cNvPr>
          <p:cNvSpPr/>
          <p:nvPr/>
        </p:nvSpPr>
        <p:spPr>
          <a:xfrm>
            <a:off x="7838662" y="1275522"/>
            <a:ext cx="2658916" cy="845421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/>
              <a:t>Aeolus 2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7D971AE-DCEF-6EE0-56A9-D78BD49C854A}"/>
              </a:ext>
            </a:extLst>
          </p:cNvPr>
          <p:cNvSpPr/>
          <p:nvPr/>
        </p:nvSpPr>
        <p:spPr>
          <a:xfrm>
            <a:off x="736006" y="4876653"/>
            <a:ext cx="3323594" cy="132085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tx1"/>
                </a:solidFill>
              </a:rPr>
              <a:t>CERES</a:t>
            </a:r>
          </a:p>
          <a:p>
            <a:pPr algn="ctr"/>
            <a:r>
              <a:rPr lang="en-GB" sz="2800" b="1" dirty="0">
                <a:solidFill>
                  <a:schemeClr val="tx1"/>
                </a:solidFill>
              </a:rPr>
              <a:t>GERB</a:t>
            </a:r>
          </a:p>
          <a:p>
            <a:pPr algn="ctr"/>
            <a:r>
              <a:rPr lang="en-GB" sz="2800" b="1" dirty="0">
                <a:solidFill>
                  <a:schemeClr val="tx1"/>
                </a:solidFill>
              </a:rPr>
              <a:t>++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9EC5D8D-3332-E323-599B-E7CA52ADA71B}"/>
              </a:ext>
            </a:extLst>
          </p:cNvPr>
          <p:cNvSpPr/>
          <p:nvPr/>
        </p:nvSpPr>
        <p:spPr>
          <a:xfrm>
            <a:off x="736006" y="3175415"/>
            <a:ext cx="3329410" cy="1476231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err="1"/>
              <a:t>CloudSat</a:t>
            </a:r>
            <a:endParaRPr lang="en-GB" sz="2800" b="1" dirty="0"/>
          </a:p>
          <a:p>
            <a:pPr algn="ctr"/>
            <a:r>
              <a:rPr lang="en-GB" sz="2800" b="1" dirty="0"/>
              <a:t>GPM</a:t>
            </a:r>
          </a:p>
          <a:p>
            <a:pPr algn="ctr"/>
            <a:r>
              <a:rPr lang="en-GB" sz="2800" b="1" dirty="0"/>
              <a:t>++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60AF714-5C87-E458-8FD6-9FF56A3350CF}"/>
              </a:ext>
            </a:extLst>
          </p:cNvPr>
          <p:cNvSpPr/>
          <p:nvPr/>
        </p:nvSpPr>
        <p:spPr>
          <a:xfrm>
            <a:off x="689710" y="1304362"/>
            <a:ext cx="3382419" cy="164755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/>
              <a:t>Aeolus</a:t>
            </a:r>
          </a:p>
          <a:p>
            <a:pPr algn="ctr"/>
            <a:r>
              <a:rPr lang="en-GB" sz="2800" b="1" dirty="0"/>
              <a:t>CALIPSO</a:t>
            </a:r>
          </a:p>
          <a:p>
            <a:pPr algn="ctr"/>
            <a:r>
              <a:rPr lang="en-GB" sz="2800" b="1" dirty="0"/>
              <a:t>++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24161C3-6E71-99DB-744E-B214453F8521}"/>
              </a:ext>
            </a:extLst>
          </p:cNvPr>
          <p:cNvSpPr/>
          <p:nvPr/>
        </p:nvSpPr>
        <p:spPr>
          <a:xfrm>
            <a:off x="7797049" y="4927479"/>
            <a:ext cx="2658916" cy="12192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tx1"/>
                </a:solidFill>
              </a:rPr>
              <a:t>Libera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430AB61-9DBB-94A8-A0AA-A41862F08B2C}"/>
              </a:ext>
            </a:extLst>
          </p:cNvPr>
          <p:cNvSpPr/>
          <p:nvPr/>
        </p:nvSpPr>
        <p:spPr>
          <a:xfrm>
            <a:off x="7838662" y="2291813"/>
            <a:ext cx="2658916" cy="2464796"/>
          </a:xfrm>
          <a:prstGeom prst="roundRect">
            <a:avLst/>
          </a:prstGeom>
          <a:gradFill>
            <a:gsLst>
              <a:gs pos="23000">
                <a:srgbClr val="FF0000"/>
              </a:gs>
              <a:gs pos="99000">
                <a:srgbClr val="0070C0"/>
              </a:gs>
              <a:gs pos="76000">
                <a:srgbClr val="0070C0"/>
              </a:gs>
              <a:gs pos="93000">
                <a:srgbClr val="0070C0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/>
              <a:t>AOS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4BA3F349-306F-AE81-A93B-F31CF920E2DA}"/>
              </a:ext>
            </a:extLst>
          </p:cNvPr>
          <p:cNvSpPr/>
          <p:nvPr/>
        </p:nvSpPr>
        <p:spPr>
          <a:xfrm>
            <a:off x="10748905" y="1275522"/>
            <a:ext cx="1090919" cy="165320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/>
              <a:t>++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85A9075-533E-F9E4-0175-673A478344A4}"/>
              </a:ext>
            </a:extLst>
          </p:cNvPr>
          <p:cNvSpPr/>
          <p:nvPr/>
        </p:nvSpPr>
        <p:spPr>
          <a:xfrm>
            <a:off x="10791317" y="4927479"/>
            <a:ext cx="1048508" cy="12192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tx1"/>
                </a:solidFill>
              </a:rPr>
              <a:t>++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7571202-DC5A-6D32-C2DA-2B20BE2C3864}"/>
              </a:ext>
            </a:extLst>
          </p:cNvPr>
          <p:cNvSpPr/>
          <p:nvPr/>
        </p:nvSpPr>
        <p:spPr>
          <a:xfrm>
            <a:off x="10748905" y="3178728"/>
            <a:ext cx="1090919" cy="1506026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/>
              <a:t>++</a:t>
            </a:r>
          </a:p>
        </p:txBody>
      </p:sp>
      <p:sp>
        <p:nvSpPr>
          <p:cNvPr id="18" name="Triangle 17">
            <a:extLst>
              <a:ext uri="{FF2B5EF4-FFF2-40B4-BE49-F238E27FC236}">
                <a16:creationId xmlns:a16="http://schemas.microsoft.com/office/drawing/2014/main" id="{E5DAE4AD-408C-824A-7AAF-3982E5B81031}"/>
              </a:ext>
            </a:extLst>
          </p:cNvPr>
          <p:cNvSpPr/>
          <p:nvPr/>
        </p:nvSpPr>
        <p:spPr>
          <a:xfrm rot="5400000">
            <a:off x="4138908" y="1994859"/>
            <a:ext cx="219192" cy="14990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0" name="Triangle 19">
            <a:extLst>
              <a:ext uri="{FF2B5EF4-FFF2-40B4-BE49-F238E27FC236}">
                <a16:creationId xmlns:a16="http://schemas.microsoft.com/office/drawing/2014/main" id="{5DC0F4DA-14E9-4E5C-5957-51D7018F62CD}"/>
              </a:ext>
            </a:extLst>
          </p:cNvPr>
          <p:cNvSpPr/>
          <p:nvPr/>
        </p:nvSpPr>
        <p:spPr>
          <a:xfrm rot="5400000">
            <a:off x="4128748" y="3854140"/>
            <a:ext cx="219192" cy="14990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1" name="Triangle 20">
            <a:extLst>
              <a:ext uri="{FF2B5EF4-FFF2-40B4-BE49-F238E27FC236}">
                <a16:creationId xmlns:a16="http://schemas.microsoft.com/office/drawing/2014/main" id="{11BC02AB-92FB-0FC5-F91C-93F5F6954A4C}"/>
              </a:ext>
            </a:extLst>
          </p:cNvPr>
          <p:cNvSpPr/>
          <p:nvPr/>
        </p:nvSpPr>
        <p:spPr>
          <a:xfrm rot="5400000">
            <a:off x="4141293" y="5462127"/>
            <a:ext cx="219192" cy="14990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59D86126-4203-770E-734F-B73EAEB1424D}"/>
              </a:ext>
            </a:extLst>
          </p:cNvPr>
          <p:cNvSpPr/>
          <p:nvPr/>
        </p:nvSpPr>
        <p:spPr>
          <a:xfrm rot="5400000">
            <a:off x="7542419" y="2011867"/>
            <a:ext cx="219192" cy="14990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3" name="Triangle 22">
            <a:extLst>
              <a:ext uri="{FF2B5EF4-FFF2-40B4-BE49-F238E27FC236}">
                <a16:creationId xmlns:a16="http://schemas.microsoft.com/office/drawing/2014/main" id="{9015735B-96AD-3CB3-2DCB-85E4D4CDBBD6}"/>
              </a:ext>
            </a:extLst>
          </p:cNvPr>
          <p:cNvSpPr/>
          <p:nvPr/>
        </p:nvSpPr>
        <p:spPr>
          <a:xfrm rot="5400000">
            <a:off x="7542418" y="2448317"/>
            <a:ext cx="219192" cy="14990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4" name="Triangle 23">
            <a:extLst>
              <a:ext uri="{FF2B5EF4-FFF2-40B4-BE49-F238E27FC236}">
                <a16:creationId xmlns:a16="http://schemas.microsoft.com/office/drawing/2014/main" id="{A69C77E6-AB38-9B53-96F7-1476FC904FA9}"/>
              </a:ext>
            </a:extLst>
          </p:cNvPr>
          <p:cNvSpPr/>
          <p:nvPr/>
        </p:nvSpPr>
        <p:spPr>
          <a:xfrm rot="5400000">
            <a:off x="7551058" y="5462128"/>
            <a:ext cx="219192" cy="14990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515BB6C2-A9DE-3481-084F-2CDC5815E7D1}"/>
              </a:ext>
            </a:extLst>
          </p:cNvPr>
          <p:cNvSpPr/>
          <p:nvPr/>
        </p:nvSpPr>
        <p:spPr>
          <a:xfrm rot="5400000">
            <a:off x="7544693" y="3706826"/>
            <a:ext cx="219192" cy="14990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6" name="Triangle 25">
            <a:extLst>
              <a:ext uri="{FF2B5EF4-FFF2-40B4-BE49-F238E27FC236}">
                <a16:creationId xmlns:a16="http://schemas.microsoft.com/office/drawing/2014/main" id="{9779A313-70C9-C881-5B65-9A2DE07EC7D2}"/>
              </a:ext>
            </a:extLst>
          </p:cNvPr>
          <p:cNvSpPr/>
          <p:nvPr/>
        </p:nvSpPr>
        <p:spPr>
          <a:xfrm rot="5400000">
            <a:off x="10513646" y="1732877"/>
            <a:ext cx="219192" cy="14990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7" name="Triangle 26">
            <a:extLst>
              <a:ext uri="{FF2B5EF4-FFF2-40B4-BE49-F238E27FC236}">
                <a16:creationId xmlns:a16="http://schemas.microsoft.com/office/drawing/2014/main" id="{5A12E0CF-727D-64E2-89E6-8829E421CEAB}"/>
              </a:ext>
            </a:extLst>
          </p:cNvPr>
          <p:cNvSpPr/>
          <p:nvPr/>
        </p:nvSpPr>
        <p:spPr>
          <a:xfrm rot="5400000">
            <a:off x="10513645" y="2552138"/>
            <a:ext cx="219192" cy="14990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8" name="Triangle 27">
            <a:extLst>
              <a:ext uri="{FF2B5EF4-FFF2-40B4-BE49-F238E27FC236}">
                <a16:creationId xmlns:a16="http://schemas.microsoft.com/office/drawing/2014/main" id="{7E94C498-D014-7610-BD40-E116402FC1FE}"/>
              </a:ext>
            </a:extLst>
          </p:cNvPr>
          <p:cNvSpPr/>
          <p:nvPr/>
        </p:nvSpPr>
        <p:spPr>
          <a:xfrm rot="5400000">
            <a:off x="10513644" y="3764087"/>
            <a:ext cx="219192" cy="14990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9" name="Triangle 28">
            <a:extLst>
              <a:ext uri="{FF2B5EF4-FFF2-40B4-BE49-F238E27FC236}">
                <a16:creationId xmlns:a16="http://schemas.microsoft.com/office/drawing/2014/main" id="{192D3679-8323-DF84-2CE7-357A44153684}"/>
              </a:ext>
            </a:extLst>
          </p:cNvPr>
          <p:cNvSpPr/>
          <p:nvPr/>
        </p:nvSpPr>
        <p:spPr>
          <a:xfrm rot="5400000">
            <a:off x="10513644" y="5429363"/>
            <a:ext cx="219192" cy="14990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048703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F4708-DC93-8A81-84AE-56F56285A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EarthCARE validation challenges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F4FB1D-D977-F423-34D2-BB89F3191A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000" y="1154430"/>
            <a:ext cx="11764800" cy="5021476"/>
          </a:xfrm>
        </p:spPr>
        <p:txBody>
          <a:bodyPr/>
          <a:lstStyle/>
          <a:p>
            <a:pPr marL="0" indent="0"/>
            <a:r>
              <a:rPr lang="en-NL" dirty="0">
                <a:solidFill>
                  <a:schemeClr val="tx1"/>
                </a:solidFill>
              </a:rPr>
              <a:t>EarthCARE validation presents a </a:t>
            </a:r>
            <a:r>
              <a:rPr lang="en-NL" b="1" dirty="0">
                <a:solidFill>
                  <a:schemeClr val="tx1"/>
                </a:solidFill>
              </a:rPr>
              <a:t>unique</a:t>
            </a:r>
            <a:r>
              <a:rPr lang="en-NL" dirty="0">
                <a:solidFill>
                  <a:schemeClr val="tx1"/>
                </a:solidFill>
              </a:rPr>
              <a:t> combination of challenges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NL" dirty="0">
              <a:solidFill>
                <a:schemeClr val="tx1"/>
              </a:solidFill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NL" dirty="0">
                <a:solidFill>
                  <a:schemeClr val="tx1"/>
                </a:solidFill>
              </a:rPr>
              <a:t>The large </a:t>
            </a:r>
            <a:r>
              <a:rPr lang="en-NL" b="1" dirty="0">
                <a:solidFill>
                  <a:schemeClr val="tx1"/>
                </a:solidFill>
              </a:rPr>
              <a:t>number</a:t>
            </a:r>
            <a:r>
              <a:rPr lang="en-NL" dirty="0">
                <a:solidFill>
                  <a:schemeClr val="tx1"/>
                </a:solidFill>
              </a:rPr>
              <a:t> of different products and their </a:t>
            </a:r>
            <a:r>
              <a:rPr lang="en-NL" b="1" dirty="0">
                <a:solidFill>
                  <a:schemeClr val="tx1"/>
                </a:solidFill>
              </a:rPr>
              <a:t>diversity</a:t>
            </a:r>
            <a:r>
              <a:rPr lang="en-NL" dirty="0">
                <a:solidFill>
                  <a:schemeClr val="tx1"/>
                </a:solidFill>
              </a:rPr>
              <a:t> 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NL" dirty="0">
              <a:solidFill>
                <a:schemeClr val="tx1"/>
              </a:solidFill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NL" dirty="0">
                <a:solidFill>
                  <a:schemeClr val="tx1"/>
                </a:solidFill>
              </a:rPr>
              <a:t>The </a:t>
            </a:r>
            <a:r>
              <a:rPr lang="en-NL" b="1" dirty="0">
                <a:solidFill>
                  <a:schemeClr val="tx1"/>
                </a:solidFill>
              </a:rPr>
              <a:t>heterogeneity</a:t>
            </a:r>
            <a:r>
              <a:rPr lang="en-NL" dirty="0">
                <a:solidFill>
                  <a:schemeClr val="tx1"/>
                </a:solidFill>
              </a:rPr>
              <a:t> of the validation community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NL" dirty="0">
              <a:solidFill>
                <a:schemeClr val="tx1"/>
              </a:solidFill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NL" dirty="0">
                <a:solidFill>
                  <a:schemeClr val="tx1"/>
                </a:solidFill>
              </a:rPr>
              <a:t>Synergistic products -&gt; </a:t>
            </a:r>
            <a:r>
              <a:rPr lang="en-NL" b="1" dirty="0">
                <a:solidFill>
                  <a:schemeClr val="tx1"/>
                </a:solidFill>
              </a:rPr>
              <a:t>synergistic validation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Difficult </a:t>
            </a:r>
            <a:r>
              <a:rPr lang="en-GB" b="1" dirty="0">
                <a:solidFill>
                  <a:schemeClr val="tx1"/>
                </a:solidFill>
              </a:rPr>
              <a:t>sampling</a:t>
            </a:r>
            <a:endParaRPr lang="en-NL" sz="1600" b="1" dirty="0">
              <a:solidFill>
                <a:srgbClr val="00B050"/>
              </a:solidFill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115676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72906-69C0-EC2E-85B8-1464BA553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Validation approach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9211AC-D6B9-99E8-A351-BE6FECC01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000" y="1069483"/>
            <a:ext cx="11764800" cy="5328000"/>
          </a:xfrm>
        </p:spPr>
        <p:txBody>
          <a:bodyPr/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NL" b="1" dirty="0">
                <a:solidFill>
                  <a:schemeClr val="tx1"/>
                </a:solidFill>
              </a:rPr>
              <a:t>Pre-launch campaigns </a:t>
            </a:r>
            <a:r>
              <a:rPr lang="en-NL" dirty="0">
                <a:solidFill>
                  <a:schemeClr val="tx1"/>
                </a:solidFill>
              </a:rPr>
              <a:t>and</a:t>
            </a:r>
            <a:r>
              <a:rPr lang="en-NL" b="1" dirty="0">
                <a:solidFill>
                  <a:schemeClr val="tx1"/>
                </a:solidFill>
              </a:rPr>
              <a:t> Fiducial reference measurement </a:t>
            </a:r>
            <a:r>
              <a:rPr lang="en-NL" dirty="0">
                <a:solidFill>
                  <a:schemeClr val="tx1"/>
                </a:solidFill>
              </a:rPr>
              <a:t>development activities for radars and lidars (FRM4RADAR, eVe, EMORAL) and </a:t>
            </a:r>
            <a:r>
              <a:rPr lang="en-NL" b="1" dirty="0">
                <a:solidFill>
                  <a:schemeClr val="tx1"/>
                </a:solidFill>
              </a:rPr>
              <a:t>suborbital-to-orbital simulators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NL" b="1" dirty="0">
              <a:solidFill>
                <a:schemeClr val="tx1"/>
              </a:solidFill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NL" b="1" dirty="0">
                <a:solidFill>
                  <a:schemeClr val="tx1"/>
                </a:solidFill>
              </a:rPr>
              <a:t>Announcement of opportunity </a:t>
            </a:r>
            <a:r>
              <a:rPr lang="en-NL" dirty="0">
                <a:solidFill>
                  <a:schemeClr val="tx1"/>
                </a:solidFill>
              </a:rPr>
              <a:t>for the validation community, incorporating PIs into the EarthCARE Validation Team, and fostering the interaction </a:t>
            </a:r>
            <a:r>
              <a:rPr lang="en-US" dirty="0">
                <a:solidFill>
                  <a:schemeClr val="tx1"/>
                </a:solidFill>
              </a:rPr>
              <a:t>with </a:t>
            </a:r>
            <a:r>
              <a:rPr lang="en-NL" dirty="0">
                <a:solidFill>
                  <a:schemeClr val="tx1"/>
                </a:solidFill>
              </a:rPr>
              <a:t>national funding sources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NL" b="1" dirty="0">
              <a:solidFill>
                <a:schemeClr val="tx1"/>
              </a:solidFill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NL" b="1" dirty="0">
                <a:solidFill>
                  <a:schemeClr val="tx1"/>
                </a:solidFill>
              </a:rPr>
              <a:t>Secure collocated airborne datasets, </a:t>
            </a:r>
            <a:r>
              <a:rPr lang="en-NL" dirty="0">
                <a:solidFill>
                  <a:schemeClr val="tx1"/>
                </a:solidFill>
              </a:rPr>
              <a:t>covering diverse scenes, through collaboration with campaigns 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NL" dirty="0">
              <a:solidFill>
                <a:schemeClr val="tx1"/>
              </a:solidFill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NL" dirty="0">
                <a:solidFill>
                  <a:schemeClr val="tx1"/>
                </a:solidFill>
              </a:rPr>
              <a:t>Collaboration with </a:t>
            </a:r>
            <a:r>
              <a:rPr lang="en-NL" b="1" dirty="0">
                <a:solidFill>
                  <a:schemeClr val="tx1"/>
                </a:solidFill>
              </a:rPr>
              <a:t>networks, </a:t>
            </a:r>
            <a:r>
              <a:rPr lang="en-NL" dirty="0">
                <a:solidFill>
                  <a:schemeClr val="tx1"/>
                </a:solidFill>
              </a:rPr>
              <a:t>e.g ACTRIS/ATMO-ACCESS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ESA-JAXA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coordination through the joint </a:t>
            </a:r>
            <a:r>
              <a:rPr lang="en-US" b="1" dirty="0">
                <a:solidFill>
                  <a:schemeClr val="tx1"/>
                </a:solidFill>
              </a:rPr>
              <a:t>Scientific Validation Implementation Plan</a:t>
            </a:r>
            <a:endParaRPr lang="en-GB" dirty="0">
              <a:solidFill>
                <a:schemeClr val="tx1"/>
              </a:solidFill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NL" b="1" dirty="0">
              <a:solidFill>
                <a:schemeClr val="tx1"/>
              </a:solidFill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NL" b="1" dirty="0">
                <a:solidFill>
                  <a:schemeClr val="tx1"/>
                </a:solidFill>
              </a:rPr>
              <a:t>Lessons learned / best practice convergence </a:t>
            </a:r>
            <a:r>
              <a:rPr lang="en-NL" dirty="0">
                <a:solidFill>
                  <a:schemeClr val="tx1"/>
                </a:solidFill>
              </a:rPr>
              <a:t>on validation of aerosol, cloud and precipitation profiles in collaboration with CALIPSO, Cloudsat, Aeolus, and AOS scientists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NL" b="1" dirty="0">
              <a:solidFill>
                <a:schemeClr val="tx1"/>
              </a:solidFill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NL" b="1" dirty="0">
              <a:solidFill>
                <a:schemeClr val="tx1"/>
              </a:solidFill>
            </a:endParaRPr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426417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0F138-0552-6035-1B74-B4992891B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Pre-launch validation campaigns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340469-5157-E580-74E7-5524A1206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00" y="1005840"/>
            <a:ext cx="7849008" cy="5404153"/>
          </a:xfrm>
          <a:prstGeom prst="rect">
            <a:avLst/>
          </a:prstGeom>
        </p:spPr>
      </p:pic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0DAD032-397E-DE48-483C-0785A23750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508867"/>
              </p:ext>
            </p:extLst>
          </p:nvPr>
        </p:nvGraphicFramePr>
        <p:xfrm>
          <a:off x="3689131" y="720000"/>
          <a:ext cx="8320207" cy="5733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1063">
                  <a:extLst>
                    <a:ext uri="{9D8B030D-6E8A-4147-A177-3AD203B41FA5}">
                      <a16:colId xmlns:a16="http://schemas.microsoft.com/office/drawing/2014/main" val="3628949907"/>
                    </a:ext>
                  </a:extLst>
                </a:gridCol>
                <a:gridCol w="756382">
                  <a:extLst>
                    <a:ext uri="{9D8B030D-6E8A-4147-A177-3AD203B41FA5}">
                      <a16:colId xmlns:a16="http://schemas.microsoft.com/office/drawing/2014/main" val="3282714718"/>
                    </a:ext>
                  </a:extLst>
                </a:gridCol>
                <a:gridCol w="613780">
                  <a:extLst>
                    <a:ext uri="{9D8B030D-6E8A-4147-A177-3AD203B41FA5}">
                      <a16:colId xmlns:a16="http://schemas.microsoft.com/office/drawing/2014/main" val="3298161407"/>
                    </a:ext>
                  </a:extLst>
                </a:gridCol>
                <a:gridCol w="3216004">
                  <a:extLst>
                    <a:ext uri="{9D8B030D-6E8A-4147-A177-3AD203B41FA5}">
                      <a16:colId xmlns:a16="http://schemas.microsoft.com/office/drawing/2014/main" val="664242245"/>
                    </a:ext>
                  </a:extLst>
                </a:gridCol>
                <a:gridCol w="2632978">
                  <a:extLst>
                    <a:ext uri="{9D8B030D-6E8A-4147-A177-3AD203B41FA5}">
                      <a16:colId xmlns:a16="http://schemas.microsoft.com/office/drawing/2014/main" val="1500732108"/>
                    </a:ext>
                  </a:extLst>
                </a:gridCol>
              </a:tblGrid>
              <a:tr h="508350">
                <a:tc>
                  <a:txBody>
                    <a:bodyPr/>
                    <a:lstStyle/>
                    <a:p>
                      <a:r>
                        <a:rPr lang="en-NL" dirty="0"/>
                        <a:t>Campaign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Platform(Institute)Payload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EarthCARE Objective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075233"/>
                  </a:ext>
                </a:extLst>
              </a:tr>
              <a:tr h="815513">
                <a:tc>
                  <a:txBody>
                    <a:bodyPr/>
                    <a:lstStyle/>
                    <a:p>
                      <a:r>
                        <a:rPr lang="en-NL" dirty="0"/>
                        <a:t>CLARE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1998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200" dirty="0"/>
                        <a:t>C-130(UKMO) </a:t>
                      </a:r>
                      <a:r>
                        <a:rPr lang="en-NL" sz="1200" i="1" dirty="0"/>
                        <a:t>in situ</a:t>
                      </a:r>
                    </a:p>
                    <a:p>
                      <a:r>
                        <a:rPr lang="en-NL" sz="1200" dirty="0"/>
                        <a:t>F27(IPSL) radar, ++</a:t>
                      </a:r>
                    </a:p>
                    <a:p>
                      <a:r>
                        <a:rPr lang="en-NL" sz="1200" dirty="0"/>
                        <a:t>Falcon (DLR) lidar, ++</a:t>
                      </a:r>
                    </a:p>
                    <a:p>
                      <a:r>
                        <a:rPr lang="en-GB" sz="1200" dirty="0"/>
                        <a:t>G</a:t>
                      </a:r>
                      <a:r>
                        <a:rPr lang="en-NL" sz="1200" dirty="0"/>
                        <a:t>round radar,lidar, 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</a:t>
                      </a:r>
                      <a:r>
                        <a:rPr lang="en-NL" dirty="0"/>
                        <a:t>ission pre-development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052736"/>
                  </a:ext>
                </a:extLst>
              </a:tr>
              <a:tr h="710912">
                <a:tc>
                  <a:txBody>
                    <a:bodyPr/>
                    <a:lstStyle/>
                    <a:p>
                      <a:r>
                        <a:rPr lang="en-NL" dirty="0"/>
                        <a:t>NARPEX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200" dirty="0"/>
                        <a:t>Arctic-Tropical Atlantic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200" dirty="0"/>
                        <a:t>2013</a:t>
                      </a:r>
                    </a:p>
                    <a:p>
                      <a:r>
                        <a:rPr lang="en-NL" sz="1200" dirty="0"/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i="0" dirty="0"/>
                        <a:t>HALO(DLR), radar, lidar, 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</a:t>
                      </a:r>
                      <a:r>
                        <a:rPr lang="en-NL" sz="1200" dirty="0"/>
                        <a:t>ynergistic retrieval, radar calibration verification, calipso/cloudsat underflights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1193812"/>
                  </a:ext>
                </a:extLst>
              </a:tr>
              <a:tr h="724900">
                <a:tc>
                  <a:txBody>
                    <a:bodyPr/>
                    <a:lstStyle/>
                    <a:p>
                      <a:r>
                        <a:rPr lang="en-NL" dirty="0"/>
                        <a:t>EPATAN  (part of NAWDEX)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Island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Falcon(LATMOS) radar, lidar, TIR++</a:t>
                      </a:r>
                    </a:p>
                    <a:p>
                      <a:r>
                        <a:rPr lang="en-NL" dirty="0"/>
                        <a:t>HALO(DLR) radar, lidar, imager, ++</a:t>
                      </a:r>
                    </a:p>
                    <a:p>
                      <a:r>
                        <a:rPr lang="en-NL" dirty="0"/>
                        <a:t>FAAM(UKMO) </a:t>
                      </a:r>
                      <a:r>
                        <a:rPr lang="en-NL" i="1" dirty="0"/>
                        <a:t>in situ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200" dirty="0"/>
                        <a:t>L2 algorithm verification (cloud regimes), calipso/cloudsat underflights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087918"/>
                  </a:ext>
                </a:extLst>
              </a:tr>
              <a:tr h="724900">
                <a:tc>
                  <a:txBody>
                    <a:bodyPr/>
                    <a:lstStyle/>
                    <a:p>
                      <a:r>
                        <a:rPr lang="en-NL" dirty="0"/>
                        <a:t>A-CARE</a:t>
                      </a:r>
                    </a:p>
                    <a:p>
                      <a:r>
                        <a:rPr lang="en-NL" dirty="0"/>
                        <a:t>(part of A-LIFE)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200" dirty="0"/>
                        <a:t>Cyprus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Falcon(DLR) </a:t>
                      </a:r>
                      <a:r>
                        <a:rPr lang="en-NL" i="1" dirty="0"/>
                        <a:t>in situ, </a:t>
                      </a:r>
                      <a:r>
                        <a:rPr lang="en-NL" dirty="0"/>
                        <a:t>++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dirty="0"/>
                        <a:t>G</a:t>
                      </a:r>
                      <a:r>
                        <a:rPr lang="en-NL" sz="1400" dirty="0"/>
                        <a:t>round radar,lidar, 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M</a:t>
                      </a:r>
                      <a:r>
                        <a:rPr lang="en-NL" sz="1200" dirty="0"/>
                        <a:t>icrophysics, aersol classification verification, calipso/cloudsat underflghts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195037"/>
                  </a:ext>
                </a:extLst>
              </a:tr>
              <a:tr h="1207447">
                <a:tc>
                  <a:txBody>
                    <a:bodyPr/>
                    <a:lstStyle/>
                    <a:p>
                      <a:r>
                        <a:rPr lang="en-NL" dirty="0"/>
                        <a:t>CADDIWA</a:t>
                      </a:r>
                    </a:p>
                    <a:p>
                      <a:r>
                        <a:rPr lang="en-NL" dirty="0"/>
                        <a:t>(part of JATAC)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200" dirty="0"/>
                        <a:t>Cape Verde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200" dirty="0"/>
                        <a:t>2021,</a:t>
                      </a:r>
                    </a:p>
                    <a:p>
                      <a:r>
                        <a:rPr lang="en-NL" sz="1200" dirty="0"/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200" dirty="0"/>
                        <a:t>Falcon(LATMOS) radar, lidar, </a:t>
                      </a:r>
                      <a:r>
                        <a:rPr lang="en-NL" sz="1200" i="1" dirty="0"/>
                        <a:t>in situ</a:t>
                      </a:r>
                      <a:r>
                        <a:rPr lang="en-NL" sz="1200" dirty="0"/>
                        <a:t>, ++</a:t>
                      </a:r>
                    </a:p>
                    <a:p>
                      <a:r>
                        <a:rPr lang="en-NL" sz="1200" dirty="0"/>
                        <a:t>Ground radar, lidar, ++</a:t>
                      </a:r>
                    </a:p>
                    <a:p>
                      <a:r>
                        <a:rPr lang="en-NL" sz="1200" dirty="0"/>
                        <a:t>Further datasets JATAC dataset also interesting also for EarthCARE: Cessna(UNG) </a:t>
                      </a:r>
                      <a:r>
                        <a:rPr lang="en-NL" sz="1200" i="1" dirty="0"/>
                        <a:t>in situ</a:t>
                      </a:r>
                      <a:r>
                        <a:rPr lang="en-NL" sz="1200" dirty="0"/>
                        <a:t>, CPEX-AW(NASA)radar++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200" dirty="0"/>
                        <a:t>L2 algorithm verification, (cloud, maritime aerosol, and desert dust regimes)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222337"/>
                  </a:ext>
                </a:extLst>
              </a:tr>
              <a:tr h="1020643">
                <a:tc>
                  <a:txBody>
                    <a:bodyPr/>
                    <a:lstStyle/>
                    <a:p>
                      <a:r>
                        <a:rPr lang="en-NL" sz="1200" dirty="0"/>
                        <a:t>ACTIVATE </a:t>
                      </a:r>
                    </a:p>
                    <a:p>
                      <a:r>
                        <a:rPr lang="en-NL" sz="1200" dirty="0"/>
                        <a:t> and</a:t>
                      </a:r>
                    </a:p>
                    <a:p>
                      <a:r>
                        <a:rPr lang="en-NL" sz="1200" dirty="0"/>
                        <a:t>IMPACTS data exchange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100" dirty="0"/>
                        <a:t>Western Atantic</a:t>
                      </a:r>
                    </a:p>
                    <a:p>
                      <a:endParaRPr lang="en-NL" sz="1100" dirty="0"/>
                    </a:p>
                    <a:p>
                      <a:r>
                        <a:rPr lang="en-NL" sz="1100" dirty="0"/>
                        <a:t>US East Coast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200" dirty="0"/>
                        <a:t>2020</a:t>
                      </a:r>
                    </a:p>
                    <a:p>
                      <a:r>
                        <a:rPr lang="en-NL" sz="1200" dirty="0"/>
                        <a:t>2021</a:t>
                      </a:r>
                    </a:p>
                    <a:p>
                      <a:r>
                        <a:rPr lang="en-NL" sz="1200" dirty="0"/>
                        <a:t>2022</a:t>
                      </a:r>
                    </a:p>
                    <a:p>
                      <a:endParaRPr lang="en-NL" sz="1200" dirty="0"/>
                    </a:p>
                    <a:p>
                      <a:r>
                        <a:rPr lang="en-NL" sz="1200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200" dirty="0"/>
                        <a:t>King Air (NASA), lidar, ++</a:t>
                      </a:r>
                    </a:p>
                    <a:p>
                      <a:r>
                        <a:rPr lang="en-NL" sz="1200" dirty="0"/>
                        <a:t>Falcon (NASA</a:t>
                      </a:r>
                      <a:r>
                        <a:rPr lang="en-NL" sz="1200" i="1" dirty="0"/>
                        <a:t>) in situ</a:t>
                      </a:r>
                      <a:r>
                        <a:rPr lang="en-NL" sz="1200" dirty="0"/>
                        <a:t>, ++</a:t>
                      </a:r>
                    </a:p>
                    <a:p>
                      <a:endParaRPr lang="en-NL" sz="1200" dirty="0"/>
                    </a:p>
                    <a:p>
                      <a:r>
                        <a:rPr lang="en-NL" sz="1200" dirty="0"/>
                        <a:t>ER-2 (NASA), multiple radars, ++</a:t>
                      </a:r>
                    </a:p>
                    <a:p>
                      <a:r>
                        <a:rPr lang="en-NL" sz="1200" dirty="0"/>
                        <a:t>P-3 (NASA), </a:t>
                      </a:r>
                      <a:r>
                        <a:rPr lang="en-NL" sz="1200" i="1" dirty="0"/>
                        <a:t>in situ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200" dirty="0"/>
                        <a:t>ACTIVATE and IMPACT had no EarthCARE campaign objectives. collaboration between NASA teams and ESA algorithm teams on datasets for algorithm verification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844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5998114"/>
      </p:ext>
    </p:extLst>
  </p:cSld>
  <p:clrMapOvr>
    <a:masterClrMapping/>
  </p:clrMapOvr>
</p:sld>
</file>

<file path=ppt/theme/theme1.xml><?xml version="1.0" encoding="utf-8"?>
<a:theme xmlns:a="http://schemas.openxmlformats.org/drawingml/2006/main" name="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11362</TotalTime>
  <Words>2029</Words>
  <Application>Microsoft Macintosh PowerPoint</Application>
  <PresentationFormat>Custom</PresentationFormat>
  <Paragraphs>352</Paragraphs>
  <Slides>25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Calibri</vt:lpstr>
      <vt:lpstr>Courier New</vt:lpstr>
      <vt:lpstr>Helvetica</vt:lpstr>
      <vt:lpstr>Times New Roman</vt:lpstr>
      <vt:lpstr>Verdana</vt:lpstr>
      <vt:lpstr>Wingdings</vt:lpstr>
      <vt:lpstr>ESA_Presentation_DARK</vt:lpstr>
      <vt:lpstr>ESA_Presentation_CLEAR</vt:lpstr>
      <vt:lpstr>PowerPoint Presentation</vt:lpstr>
      <vt:lpstr>x</vt:lpstr>
      <vt:lpstr>Presentation scope (1)</vt:lpstr>
      <vt:lpstr>Presentation scope (2)</vt:lpstr>
      <vt:lpstr>ESA EarthCARE L2 data products</vt:lpstr>
      <vt:lpstr>Data record continuity (aerosol, cloud/precip, radiation)</vt:lpstr>
      <vt:lpstr>EarthCARE validation challenges</vt:lpstr>
      <vt:lpstr>Validation approach</vt:lpstr>
      <vt:lpstr>Pre-launch validation campaigns</vt:lpstr>
      <vt:lpstr>In-orbit Validation planning</vt:lpstr>
      <vt:lpstr>Coverage (geographical, targets, sources)</vt:lpstr>
      <vt:lpstr>Campaign collaboration potential opportunities under consideration (assuming launch in Oct 2023)</vt:lpstr>
      <vt:lpstr>Past ESA EarthCARE validation workshops</vt:lpstr>
      <vt:lpstr>Best practice for validation of cloud and aerosol profiles</vt:lpstr>
      <vt:lpstr>PowerPoint Presentation</vt:lpstr>
      <vt:lpstr>Preparations for EarthCARE assimilation – Radar and Lidar (PEARL)</vt:lpstr>
      <vt:lpstr>Observation data monitoring is a key component of data assimilation</vt:lpstr>
      <vt:lpstr>Monitoring cloud radar reflectivity from CloudSat against ECMWF model</vt:lpstr>
      <vt:lpstr>PowerPoint Presentation</vt:lpstr>
      <vt:lpstr>What direct benefits can we expect from assimilating EarthCARE?</vt:lpstr>
      <vt:lpstr>PowerPoint Presentation</vt:lpstr>
      <vt:lpstr>Scientific Exploitation: ATMOS’21 Recommendations</vt:lpstr>
      <vt:lpstr>Scientific Exploitation: eo4society Atmosphere Science Cluster </vt:lpstr>
      <vt:lpstr>In closing</vt:lpstr>
      <vt:lpstr>Posters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Lodadio</dc:creator>
  <cp:lastModifiedBy>Rob Koopman</cp:lastModifiedBy>
  <cp:revision>56</cp:revision>
  <dcterms:created xsi:type="dcterms:W3CDTF">2021-10-20T13:53:20Z</dcterms:created>
  <dcterms:modified xsi:type="dcterms:W3CDTF">2022-06-02T08:51:06Z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TITLE OF PRESENTATION</vt:lpwstr>
  </property>
  <property fmtid="{D5CDD505-2E9C-101B-9397-08002B2CF9AE}" pid="3" name="PSubtitle">
    <vt:lpwstr>TITLE OF PRESENTATION</vt:lpwstr>
  </property>
  <property fmtid="{D5CDD505-2E9C-101B-9397-08002B2CF9AE}" pid="4" name="PAuthor">
    <vt:lpwstr>Sabrina Lodadio</vt:lpwstr>
  </property>
  <property fmtid="{D5CDD505-2E9C-101B-9397-08002B2CF9AE}" pid="5" name="PPlace">
    <vt:lpwstr/>
  </property>
  <property fmtid="{D5CDD505-2E9C-101B-9397-08002B2CF9AE}" pid="6" name="PDate">
    <vt:lpwstr>DD/MM/YYYY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true</vt:bool>
  </property>
  <property fmtid="{D5CDD505-2E9C-101B-9397-08002B2CF9AE}" pid="11" name="POptionButton2">
    <vt:bool>false</vt:bool>
  </property>
  <property fmtid="{D5CDD505-2E9C-101B-9397-08002B2CF9AE}" pid="12" name="ESAVersion">
    <vt:lpwstr>5GV2.0</vt:lpwstr>
  </property>
  <property fmtid="{D5CDD505-2E9C-101B-9397-08002B2CF9AE}" pid="13" name="ShowESADialog1">
    <vt:bool>true</vt:bool>
  </property>
  <property fmtid="{D5CDD505-2E9C-101B-9397-08002B2CF9AE}" pid="14" name="ContentTypeId">
    <vt:lpwstr>0x010100B93108F87DD4F24BAE6D0E809C37974D000FC206F40FA8F44792B0B25BFFF4A9D0</vt:lpwstr>
  </property>
  <property fmtid="{D5CDD505-2E9C-101B-9397-08002B2CF9AE}" pid="15" name="Document Type">
    <vt:lpwstr>HO - Handout / Presentation</vt:lpwstr>
  </property>
  <property fmtid="{D5CDD505-2E9C-101B-9397-08002B2CF9AE}" pid="16" name="Reference">
    <vt:lpwstr/>
  </property>
  <property fmtid="{D5CDD505-2E9C-101B-9397-08002B2CF9AE}" pid="17" name="Classification">
    <vt:lpwstr>ESA UNCLASSIFIED – For ESA Official Use Only</vt:lpwstr>
  </property>
  <property fmtid="{D5CDD505-2E9C-101B-9397-08002B2CF9AE}" pid="18" name="Classification Caveat">
    <vt:lpwstr/>
  </property>
  <property fmtid="{D5CDD505-2E9C-101B-9397-08002B2CF9AE}" pid="19" name="Status">
    <vt:lpwstr>N/A</vt:lpwstr>
  </property>
  <property fmtid="{D5CDD505-2E9C-101B-9397-08002B2CF9AE}" pid="20" name="bmsSiteName">
    <vt:lpwstr/>
  </property>
  <property fmtid="{D5CDD505-2E9C-101B-9397-08002B2CF9AE}" pid="21" name="Originating Organisation">
    <vt:lpwstr/>
  </property>
  <property fmtid="{D5CDD505-2E9C-101B-9397-08002B2CF9AE}" pid="22" name="Distribution">
    <vt:lpwstr/>
  </property>
  <property fmtid="{D5CDD505-2E9C-101B-9397-08002B2CF9AE}" pid="23" name="bmsSitename2">
    <vt:lpwstr/>
  </property>
  <property fmtid="{D5CDD505-2E9C-101B-9397-08002B2CF9AE}" pid="24" name="bmsAddress">
    <vt:lpwstr/>
  </property>
  <property fmtid="{D5CDD505-2E9C-101B-9397-08002B2CF9AE}" pid="25" name="bmsPlace">
    <vt:lpwstr/>
  </property>
  <property fmtid="{D5CDD505-2E9C-101B-9397-08002B2CF9AE}" pid="26" name="bmsPhoneFax">
    <vt:lpwstr/>
  </property>
  <property fmtid="{D5CDD505-2E9C-101B-9397-08002B2CF9AE}" pid="27" name="Issue">
    <vt:i4>0</vt:i4>
  </property>
  <property fmtid="{D5CDD505-2E9C-101B-9397-08002B2CF9AE}" pid="28" name="Revision">
    <vt:i4>0</vt:i4>
  </property>
  <property fmtid="{D5CDD505-2E9C-101B-9397-08002B2CF9AE}" pid="29" name="Issue Date">
    <vt:filetime>2021-10-19T22:00:00Z</vt:filetime>
  </property>
  <property fmtid="{D5CDD505-2E9C-101B-9397-08002B2CF9AE}" pid="30" name="Organisational_x0020_entity">
    <vt:lpwstr/>
  </property>
  <property fmtid="{D5CDD505-2E9C-101B-9397-08002B2CF9AE}" pid="31" name="_dlc_DocIdItemGuid">
    <vt:lpwstr>9d36ad26-c4c2-44b3-9145-582895d752c1</vt:lpwstr>
  </property>
  <property fmtid="{D5CDD505-2E9C-101B-9397-08002B2CF9AE}" pid="32" name="Organisational entity">
    <vt:lpwstr/>
  </property>
  <property fmtid="{D5CDD505-2E9C-101B-9397-08002B2CF9AE}" pid="33" name="IconOverlay">
    <vt:lpwstr/>
  </property>
  <property fmtid="{D5CDD505-2E9C-101B-9397-08002B2CF9AE}" pid="34" name="Document ID Value">
    <vt:lpwstr>PKKMWAM5UKCP-1108600927-1254</vt:lpwstr>
  </property>
  <property fmtid="{D5CDD505-2E9C-101B-9397-08002B2CF9AE}" pid="35" name="MSIP_Label_3976fa30-1907-4356-8241-62ea5e1c0256_Enabled">
    <vt:lpwstr>true</vt:lpwstr>
  </property>
  <property fmtid="{D5CDD505-2E9C-101B-9397-08002B2CF9AE}" pid="36" name="MSIP_Label_3976fa30-1907-4356-8241-62ea5e1c0256_SetDate">
    <vt:lpwstr>2020-09-30T12:03:24Z</vt:lpwstr>
  </property>
  <property fmtid="{D5CDD505-2E9C-101B-9397-08002B2CF9AE}" pid="37" name="MSIP_Label_3976fa30-1907-4356-8241-62ea5e1c0256_Method">
    <vt:lpwstr>Standard</vt:lpwstr>
  </property>
  <property fmtid="{D5CDD505-2E9C-101B-9397-08002B2CF9AE}" pid="38" name="MSIP_Label_3976fa30-1907-4356-8241-62ea5e1c0256_Name">
    <vt:lpwstr>ESA UNCLASSIFIED – For ESA Official Use Only</vt:lpwstr>
  </property>
  <property fmtid="{D5CDD505-2E9C-101B-9397-08002B2CF9AE}" pid="39" name="MSIP_Label_3976fa30-1907-4356-8241-62ea5e1c0256_SiteId">
    <vt:lpwstr>9a5cacd0-2bef-4dd7-ac5c-7ebe1f54f495</vt:lpwstr>
  </property>
  <property fmtid="{D5CDD505-2E9C-101B-9397-08002B2CF9AE}" pid="40" name="MSIP_Label_3976fa30-1907-4356-8241-62ea5e1c0256_ActionId">
    <vt:lpwstr>12cffb5a-e4fd-4993-a937-3b8906224a24</vt:lpwstr>
  </property>
  <property fmtid="{D5CDD505-2E9C-101B-9397-08002B2CF9AE}" pid="41" name="MSIP_Label_3976fa30-1907-4356-8241-62ea5e1c0256_ContentBits">
    <vt:lpwstr>0</vt:lpwstr>
  </property>
</Properties>
</file>