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3" r:id="rId5"/>
    <p:sldMasterId id="2147483675" r:id="rId6"/>
  </p:sldMasterIdLst>
  <p:notesMasterIdLst>
    <p:notesMasterId r:id="rId17"/>
  </p:notesMasterIdLst>
  <p:handoutMasterIdLst>
    <p:handoutMasterId r:id="rId18"/>
  </p:handoutMasterIdLst>
  <p:sldIdLst>
    <p:sldId id="314" r:id="rId7"/>
    <p:sldId id="343" r:id="rId8"/>
    <p:sldId id="348" r:id="rId9"/>
    <p:sldId id="338" r:id="rId10"/>
    <p:sldId id="341" r:id="rId11"/>
    <p:sldId id="346" r:id="rId12"/>
    <p:sldId id="345" r:id="rId13"/>
    <p:sldId id="342" r:id="rId14"/>
    <p:sldId id="349" r:id="rId15"/>
    <p:sldId id="329" r:id="rId16"/>
  </p:sldIdLst>
  <p:sldSz cx="9144000" cy="5715000" type="screen16x10"/>
  <p:notesSz cx="6856413" cy="9750425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000" kern="1200">
        <a:solidFill>
          <a:srgbClr val="FFFFFF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000" kern="1200">
        <a:solidFill>
          <a:srgbClr val="FFFFFF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000" kern="1200">
        <a:solidFill>
          <a:srgbClr val="FFFFFF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000" kern="1200">
        <a:solidFill>
          <a:srgbClr val="FFFFFF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000" kern="1200">
        <a:solidFill>
          <a:srgbClr val="FFFFFF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FFFFFF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FFFFFF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FFFFFF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FFFFFF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">
          <p15:clr>
            <a:srgbClr val="A4A3A4"/>
          </p15:clr>
        </p15:guide>
        <p15:guide id="2" orient="horz" pos="3188">
          <p15:clr>
            <a:srgbClr val="A4A3A4"/>
          </p15:clr>
        </p15:guide>
        <p15:guide id="3" orient="horz" pos="3380">
          <p15:clr>
            <a:srgbClr val="A4A3A4"/>
          </p15:clr>
        </p15:guide>
        <p15:guide id="4" pos="189">
          <p15:clr>
            <a:srgbClr val="A4A3A4"/>
          </p15:clr>
        </p15:guide>
        <p15:guide id="5" pos="1471">
          <p15:clr>
            <a:srgbClr val="A4A3A4"/>
          </p15:clr>
        </p15:guide>
        <p15:guide id="6" pos="2846">
          <p15:clr>
            <a:srgbClr val="A4A3A4"/>
          </p15:clr>
        </p15:guide>
        <p15:guide id="7" pos="4217">
          <p15:clr>
            <a:srgbClr val="A4A3A4"/>
          </p15:clr>
        </p15:guide>
        <p15:guide id="8" pos="4322">
          <p15:clr>
            <a:srgbClr val="A4A3A4"/>
          </p15:clr>
        </p15:guide>
        <p15:guide id="9" pos="5609">
          <p15:clr>
            <a:srgbClr val="A4A3A4"/>
          </p15:clr>
        </p15:guide>
        <p15:guide id="10" pos="1575">
          <p15:clr>
            <a:srgbClr val="A4A3A4"/>
          </p15:clr>
        </p15:guide>
        <p15:guide id="11" pos="29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1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8D8E"/>
    <a:srgbClr val="FFFFFF"/>
    <a:srgbClr val="F9E7E8"/>
    <a:srgbClr val="DF0024"/>
    <a:srgbClr val="FFFF00"/>
    <a:srgbClr val="3366CC"/>
    <a:srgbClr val="000099"/>
    <a:srgbClr val="FFFFCC"/>
    <a:srgbClr val="FFCC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0" autoAdjust="0"/>
    <p:restoredTop sz="94660"/>
  </p:normalViewPr>
  <p:slideViewPr>
    <p:cSldViewPr snapToGrid="0" snapToObjects="1" showGuides="1">
      <p:cViewPr varScale="1">
        <p:scale>
          <a:sx n="90" d="100"/>
          <a:sy n="90" d="100"/>
        </p:scale>
        <p:origin x="352" y="68"/>
      </p:cViewPr>
      <p:guideLst>
        <p:guide orient="horz" pos="148"/>
        <p:guide orient="horz" pos="3188"/>
        <p:guide orient="horz" pos="3380"/>
        <p:guide pos="189"/>
        <p:guide pos="1471"/>
        <p:guide pos="2846"/>
        <p:guide pos="4217"/>
        <p:guide pos="4322"/>
        <p:guide pos="5609"/>
        <p:guide pos="1575"/>
        <p:guide pos="29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0" d="100"/>
          <a:sy n="80" d="100"/>
        </p:scale>
        <p:origin x="-3948" y="-96"/>
      </p:cViewPr>
      <p:guideLst>
        <p:guide orient="horz" pos="3071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67" tIns="46434" rIns="92867" bIns="46434" numCol="1" anchor="t" anchorCtr="0" compatLnSpc="1">
            <a:prstTxWarp prst="textNoShape">
              <a:avLst/>
            </a:prstTxWarp>
          </a:bodyPr>
          <a:lstStyle>
            <a:lvl1pPr algn="l" defTabSz="928688">
              <a:spcBef>
                <a:spcPct val="0"/>
              </a:spcBef>
              <a:defRPr sz="900">
                <a:solidFill>
                  <a:schemeClr val="tx1"/>
                </a:solidFill>
              </a:defRPr>
            </a:lvl1pPr>
          </a:lstStyle>
          <a:p>
            <a:endParaRPr lang="en-US" altLang="es-ES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67" tIns="46434" rIns="92867" bIns="46434" numCol="1" anchor="t" anchorCtr="0" compatLnSpc="1">
            <a:prstTxWarp prst="textNoShape">
              <a:avLst/>
            </a:prstTxWarp>
          </a:bodyPr>
          <a:lstStyle>
            <a:lvl1pPr algn="r" defTabSz="928688">
              <a:spcBef>
                <a:spcPct val="0"/>
              </a:spcBef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altLang="es-ES"/>
              <a:t> 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18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67" tIns="46434" rIns="92867" bIns="46434" numCol="1" anchor="b" anchorCtr="0" compatLnSpc="1">
            <a:prstTxWarp prst="textNoShape">
              <a:avLst/>
            </a:prstTxWarp>
          </a:bodyPr>
          <a:lstStyle>
            <a:lvl1pPr defTabSz="928688">
              <a:spcBef>
                <a:spcPct val="0"/>
              </a:spcBef>
              <a:defRPr sz="900">
                <a:solidFill>
                  <a:schemeClr val="tx1"/>
                </a:solidFill>
              </a:defRPr>
            </a:lvl1pPr>
          </a:lstStyle>
          <a:p>
            <a:r>
              <a:rPr lang="es-ES" altLang="es-ES" sz="1200"/>
              <a:t> </a:t>
            </a:r>
            <a:r>
              <a:rPr lang="es-ES" altLang="es-ES"/>
              <a:t>© GMV, 2006 Propiedad de GMV</a:t>
            </a:r>
          </a:p>
          <a:p>
            <a:pPr>
              <a:spcBef>
                <a:spcPct val="50000"/>
              </a:spcBef>
            </a:pPr>
            <a:r>
              <a:rPr lang="es-ES" altLang="es-ES"/>
              <a:t>Todos los derechos reservados</a:t>
            </a:r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63063"/>
            <a:ext cx="29718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67" tIns="46434" rIns="92867" bIns="46434" numCol="1" anchor="b" anchorCtr="0" compatLnSpc="1">
            <a:prstTxWarp prst="textNoShape">
              <a:avLst/>
            </a:prstTxWarp>
          </a:bodyPr>
          <a:lstStyle>
            <a:lvl1pPr algn="r" defTabSz="928688">
              <a:spcBef>
                <a:spcPct val="0"/>
              </a:spcBef>
              <a:defRPr sz="900">
                <a:solidFill>
                  <a:schemeClr val="tx1"/>
                </a:solidFill>
              </a:defRPr>
            </a:lvl1pPr>
          </a:lstStyle>
          <a:p>
            <a:r>
              <a:rPr lang="es-ES" altLang="es-ES"/>
              <a:t>Página </a:t>
            </a:r>
            <a:fld id="{D960A617-6078-412C-866D-D5949D2A09F5}" type="slidenum">
              <a:rPr lang="es-ES" altLang="es-ES"/>
              <a:pPr/>
              <a:t>‹#›</a:t>
            </a:fld>
            <a:endParaRPr lang="es-ES" altLang="es-ES"/>
          </a:p>
        </p:txBody>
      </p:sp>
      <p:pic>
        <p:nvPicPr>
          <p:cNvPr id="190471" name="Picture 7" descr="Logo-GMV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513" y="114300"/>
            <a:ext cx="1322387" cy="49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099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67" tIns="46434" rIns="92867" bIns="46434" numCol="1" anchor="t" anchorCtr="0" compatLnSpc="1">
            <a:prstTxWarp prst="textNoShape">
              <a:avLst/>
            </a:prstTxWarp>
          </a:bodyPr>
          <a:lstStyle>
            <a:lvl1pPr algn="l" defTabSz="928688">
              <a:spcBef>
                <a:spcPct val="0"/>
              </a:spcBef>
              <a:defRPr sz="1200">
                <a:solidFill>
                  <a:schemeClr val="tx1"/>
                </a:solidFill>
                <a:latin typeface="Myriad Landor" pitchFamily="1" charset="0"/>
              </a:defRPr>
            </a:lvl1pPr>
          </a:lstStyle>
          <a:p>
            <a:endParaRPr lang="en-US" altLang="es-E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67" tIns="46434" rIns="92867" bIns="46434" numCol="1" anchor="t" anchorCtr="0" compatLnSpc="1">
            <a:prstTxWarp prst="textNoShape">
              <a:avLst/>
            </a:prstTxWarp>
          </a:bodyPr>
          <a:lstStyle>
            <a:lvl1pPr algn="r" defTabSz="928688">
              <a:spcBef>
                <a:spcPct val="0"/>
              </a:spcBef>
              <a:defRPr sz="1200">
                <a:solidFill>
                  <a:schemeClr val="tx1"/>
                </a:solidFill>
                <a:latin typeface="Myriad Landor" pitchFamily="1" charset="0"/>
              </a:defRPr>
            </a:lvl1pPr>
          </a:lstStyle>
          <a:p>
            <a:endParaRPr lang="en-US" altLang="es-E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4825" y="731838"/>
            <a:ext cx="5846763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632325"/>
            <a:ext cx="5021263" cy="438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 smtClean="0"/>
              <a:t>Click to edit Master text styles</a:t>
            </a:r>
          </a:p>
          <a:p>
            <a:pPr lvl="1"/>
            <a:r>
              <a:rPr lang="en-US" altLang="es-ES" smtClean="0"/>
              <a:t>Second level</a:t>
            </a:r>
          </a:p>
          <a:p>
            <a:pPr lvl="2"/>
            <a:r>
              <a:rPr lang="en-US" altLang="es-ES" smtClean="0"/>
              <a:t>Third level</a:t>
            </a:r>
          </a:p>
          <a:p>
            <a:pPr lvl="3"/>
            <a:r>
              <a:rPr lang="en-US" altLang="es-ES" smtClean="0"/>
              <a:t>Fourth level</a:t>
            </a:r>
          </a:p>
          <a:p>
            <a:pPr lvl="4"/>
            <a:r>
              <a:rPr lang="en-US" altLang="es-E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18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67" tIns="46434" rIns="92867" bIns="46434" numCol="1" anchor="b" anchorCtr="0" compatLnSpc="1">
            <a:prstTxWarp prst="textNoShape">
              <a:avLst/>
            </a:prstTxWarp>
          </a:bodyPr>
          <a:lstStyle>
            <a:lvl1pPr algn="l" defTabSz="928688">
              <a:spcBef>
                <a:spcPct val="0"/>
              </a:spcBef>
              <a:defRPr sz="1200">
                <a:solidFill>
                  <a:schemeClr val="tx1"/>
                </a:solidFill>
                <a:latin typeface="Myriad Landor" pitchFamily="1" charset="0"/>
              </a:defRPr>
            </a:lvl1pPr>
          </a:lstStyle>
          <a:p>
            <a:endParaRPr lang="en-US" altLang="es-E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18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67" tIns="46434" rIns="92867" bIns="46434" numCol="1" anchor="b" anchorCtr="0" compatLnSpc="1">
            <a:prstTxWarp prst="textNoShape">
              <a:avLst/>
            </a:prstTxWarp>
          </a:bodyPr>
          <a:lstStyle>
            <a:lvl1pPr algn="r" defTabSz="928688">
              <a:spcBef>
                <a:spcPct val="0"/>
              </a:spcBef>
              <a:defRPr sz="1200">
                <a:solidFill>
                  <a:schemeClr val="tx1"/>
                </a:solidFill>
                <a:latin typeface="Myriad Landor" pitchFamily="1" charset="0"/>
              </a:defRPr>
            </a:lvl1pPr>
          </a:lstStyle>
          <a:p>
            <a:fld id="{90BA5AA7-6E52-4D77-B3A6-201E771DF692}" type="slidenum">
              <a:rPr lang="en-US" altLang="es-ES"/>
              <a:pPr/>
              <a:t>‹#›</a:t>
            </a:fld>
            <a:endParaRPr lang="en-US" altLang="es-ES"/>
          </a:p>
        </p:txBody>
      </p:sp>
      <p:pic>
        <p:nvPicPr>
          <p:cNvPr id="10248" name="Picture 8" descr="Logo-GM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114300"/>
            <a:ext cx="1322387" cy="49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7711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5000"/>
      </a:lnSpc>
      <a:spcBef>
        <a:spcPct val="40000"/>
      </a:spcBef>
      <a:spcAft>
        <a:spcPct val="20000"/>
      </a:spcAft>
      <a:defRPr sz="1200" kern="1200">
        <a:solidFill>
          <a:schemeClr val="tx1"/>
        </a:solidFill>
        <a:latin typeface="Myriad Landor" pitchFamily="1" charset="0"/>
        <a:ea typeface="+mn-ea"/>
        <a:cs typeface="+mn-cs"/>
      </a:defRPr>
    </a:lvl1pPr>
    <a:lvl2pPr marL="234950" indent="-233363" algn="l" rtl="0" fontAlgn="base">
      <a:lnSpc>
        <a:spcPct val="95000"/>
      </a:lnSpc>
      <a:spcBef>
        <a:spcPct val="20000"/>
      </a:spcBef>
      <a:spcAft>
        <a:spcPct val="0"/>
      </a:spcAft>
      <a:buChar char="–"/>
      <a:defRPr sz="1200" kern="1200">
        <a:solidFill>
          <a:schemeClr val="tx1"/>
        </a:solidFill>
        <a:latin typeface="Myriad Landor" pitchFamily="1" charset="0"/>
        <a:ea typeface="+mn-ea"/>
        <a:cs typeface="+mn-cs"/>
      </a:defRPr>
    </a:lvl2pPr>
    <a:lvl3pPr marL="457200" indent="-220663" algn="l" rtl="0" fontAlgn="base">
      <a:lnSpc>
        <a:spcPct val="95000"/>
      </a:lnSpc>
      <a:spcBef>
        <a:spcPct val="20000"/>
      </a:spcBef>
      <a:spcAft>
        <a:spcPct val="0"/>
      </a:spcAft>
      <a:buChar char="–"/>
      <a:defRPr sz="1200" kern="1200">
        <a:solidFill>
          <a:schemeClr val="tx1"/>
        </a:solidFill>
        <a:latin typeface="Myriad Landor" pitchFamily="1" charset="0"/>
        <a:ea typeface="+mn-ea"/>
        <a:cs typeface="+mn-cs"/>
      </a:defRPr>
    </a:lvl3pPr>
    <a:lvl4pPr marL="692150" indent="-233363" algn="l" rtl="0" fontAlgn="base">
      <a:lnSpc>
        <a:spcPct val="95000"/>
      </a:lnSpc>
      <a:spcBef>
        <a:spcPct val="20000"/>
      </a:spcBef>
      <a:spcAft>
        <a:spcPct val="0"/>
      </a:spcAft>
      <a:buChar char="–"/>
      <a:defRPr sz="1000" kern="1200">
        <a:solidFill>
          <a:schemeClr val="tx1"/>
        </a:solidFill>
        <a:latin typeface="Myriad Landor" pitchFamily="1" charset="0"/>
        <a:ea typeface="+mn-ea"/>
        <a:cs typeface="+mn-cs"/>
      </a:defRPr>
    </a:lvl4pPr>
    <a:lvl5pPr marL="887413" indent="-193675" algn="l" rtl="0" fontAlgn="base">
      <a:lnSpc>
        <a:spcPct val="95000"/>
      </a:lnSpc>
      <a:spcBef>
        <a:spcPct val="20000"/>
      </a:spcBef>
      <a:spcAft>
        <a:spcPct val="0"/>
      </a:spcAft>
      <a:buChar char="–"/>
      <a:defRPr sz="1000" kern="1200">
        <a:solidFill>
          <a:schemeClr val="tx1"/>
        </a:solidFill>
        <a:latin typeface="Myriad Landor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77F5EB-25FD-4029-81CD-F43A097B01BF}" type="slidenum">
              <a:rPr lang="en-US" altLang="es-ES"/>
              <a:pPr/>
              <a:t>1</a:t>
            </a:fld>
            <a:endParaRPr lang="en-US" altLang="es-ES"/>
          </a:p>
        </p:txBody>
      </p:sp>
      <p:sp>
        <p:nvSpPr>
          <p:cNvPr id="168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1650" y="812800"/>
            <a:ext cx="5854700" cy="3659188"/>
          </a:xfrm>
          <a:ln/>
        </p:spPr>
      </p:sp>
      <p:sp>
        <p:nvSpPr>
          <p:cNvPr id="168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4630738"/>
            <a:ext cx="5945187" cy="4387850"/>
          </a:xfrm>
        </p:spPr>
        <p:txBody>
          <a:bodyPr lIns="90269" tIns="45134" rIns="90269" bIns="45134"/>
          <a:lstStyle/>
          <a:p>
            <a:pPr marL="571500" indent="-571500"/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41113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gmv" TargetMode="External"/><Relationship Id="rId13" Type="http://schemas.openxmlformats.org/officeDocument/2006/relationships/hyperlink" Target="https://www.youtube.com/user/infoGMV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image" Target="../media/image15.png"/><Relationship Id="rId2" Type="http://schemas.openxmlformats.org/officeDocument/2006/relationships/image" Target="../media/image9.png"/><Relationship Id="rId16" Type="http://schemas.openxmlformats.org/officeDocument/2006/relationships/image" Target="../media/image17.png"/><Relationship Id="rId1" Type="http://schemas.openxmlformats.org/officeDocument/2006/relationships/slideMaster" Target="../slideMasters/slideMaster3.xml"/><Relationship Id="rId6" Type="http://schemas.openxmlformats.org/officeDocument/2006/relationships/hyperlink" Target="https://twitter.com/infoGMV" TargetMode="External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5" Type="http://schemas.openxmlformats.org/officeDocument/2006/relationships/hyperlink" Target="http://www.gmv.com/blog_gmv/language/en/" TargetMode="External"/><Relationship Id="rId10" Type="http://schemas.openxmlformats.org/officeDocument/2006/relationships/hyperlink" Target="http://www.gmv.com/en/RSS" TargetMode="External"/><Relationship Id="rId4" Type="http://schemas.openxmlformats.org/officeDocument/2006/relationships/hyperlink" Target="https://www.facebook.com/infoGMV" TargetMode="External"/><Relationship Id="rId9" Type="http://schemas.openxmlformats.org/officeDocument/2006/relationships/image" Target="../media/image13.png"/><Relationship Id="rId14" Type="http://schemas.openxmlformats.org/officeDocument/2006/relationships/image" Target="../media/image16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gmv" TargetMode="External"/><Relationship Id="rId13" Type="http://schemas.openxmlformats.org/officeDocument/2006/relationships/hyperlink" Target="https://www.youtube.com/user/infoGMV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image" Target="../media/image15.png"/><Relationship Id="rId2" Type="http://schemas.openxmlformats.org/officeDocument/2006/relationships/image" Target="../media/image9.png"/><Relationship Id="rId16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witter.com/infoGMV" TargetMode="External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5" Type="http://schemas.openxmlformats.org/officeDocument/2006/relationships/hyperlink" Target="http://www.gmv.com/blog_gmv/language/en/" TargetMode="External"/><Relationship Id="rId10" Type="http://schemas.openxmlformats.org/officeDocument/2006/relationships/hyperlink" Target="http://www.gmv.com/en/RSS" TargetMode="External"/><Relationship Id="rId4" Type="http://schemas.openxmlformats.org/officeDocument/2006/relationships/hyperlink" Target="https://www.facebook.com/infoGMV" TargetMode="External"/><Relationship Id="rId9" Type="http://schemas.openxmlformats.org/officeDocument/2006/relationships/image" Target="../media/image13.png"/><Relationship Id="rId14" Type="http://schemas.openxmlformats.org/officeDocument/2006/relationships/image" Target="../media/image16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95" name="Rectangle 4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65114" y="580113"/>
            <a:ext cx="8561387" cy="2124604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tabLst/>
              <a:defRPr sz="6000"/>
            </a:lvl1pPr>
          </a:lstStyle>
          <a:p>
            <a:r>
              <a:rPr lang="en-US" altLang="es-ES" sz="6000" dirty="0" smtClean="0"/>
              <a:t>CLICK TO EDIT MASTERTITLE</a:t>
            </a:r>
            <a:endParaRPr lang="en-US" altLang="es-ES" sz="6000" dirty="0"/>
          </a:p>
        </p:txBody>
      </p:sp>
      <p:sp>
        <p:nvSpPr>
          <p:cNvPr id="177196" name="Rectangle 4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85749" y="162071"/>
            <a:ext cx="8540752" cy="534458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ct val="0"/>
              </a:spcBef>
              <a:defRPr sz="3000" b="1" baseline="0">
                <a:solidFill>
                  <a:schemeClr val="tx1"/>
                </a:solidFill>
              </a:defRPr>
            </a:lvl1pPr>
          </a:lstStyle>
          <a:p>
            <a:r>
              <a:rPr lang="en-US" altLang="es-ES" sz="3000" b="1" dirty="0" smtClean="0">
                <a:solidFill>
                  <a:schemeClr val="tx1"/>
                </a:solidFill>
              </a:rPr>
              <a:t>CLICK TO EDIT MASTER SUBTITLE</a:t>
            </a:r>
            <a:endParaRPr lang="en-US" altLang="es-ES" sz="3000" b="1" dirty="0">
              <a:solidFill>
                <a:schemeClr val="tx1"/>
              </a:solidFill>
            </a:endParaRPr>
          </a:p>
        </p:txBody>
      </p:sp>
      <p:sp>
        <p:nvSpPr>
          <p:cNvPr id="177203" name="Text Box 51"/>
          <p:cNvSpPr txBox="1">
            <a:spLocks noChangeArrowheads="1"/>
          </p:cNvSpPr>
          <p:nvPr userDrawn="1"/>
        </p:nvSpPr>
        <p:spPr bwMode="auto">
          <a:xfrm>
            <a:off x="237218" y="5007469"/>
            <a:ext cx="16905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99"/>
                </a:solidFill>
              </a14:hiddenFill>
            </a:ext>
            <a:ext uri="{91240B29-F687-4F45-9708-019B960494DF}">
              <a14:hiddenLine xmlns:a14="http://schemas.microsoft.com/office/drawing/2010/main" w="9525" cap="rnd">
                <a:solidFill>
                  <a:srgbClr val="000099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>
            <a:spAutoFit/>
          </a:bodyPr>
          <a:lstStyle/>
          <a:p>
            <a:pPr algn="l"/>
            <a:r>
              <a:rPr lang="es-ES" altLang="es-ES" sz="800" i="1" dirty="0" smtClean="0">
                <a:solidFill>
                  <a:schemeClr val="tx1"/>
                </a:solidFill>
              </a:rPr>
              <a:t>© GMV, 2021 </a:t>
            </a:r>
            <a:r>
              <a:rPr lang="en-US" altLang="es-ES" sz="800" i="1" dirty="0" smtClean="0">
                <a:solidFill>
                  <a:schemeClr val="tx1"/>
                </a:solidFill>
              </a:rPr>
              <a:t>Property of GMV</a:t>
            </a:r>
          </a:p>
          <a:p>
            <a:pPr algn="l"/>
            <a:r>
              <a:rPr lang="en-US" altLang="es-ES" sz="800" i="1" dirty="0" smtClean="0">
                <a:solidFill>
                  <a:schemeClr val="tx1"/>
                </a:solidFill>
              </a:rPr>
              <a:t>All rights reserved</a:t>
            </a:r>
            <a:endParaRPr lang="en-US" altLang="es-ES" sz="800" i="1" dirty="0">
              <a:solidFill>
                <a:schemeClr val="tx1"/>
              </a:solidFill>
            </a:endParaRPr>
          </a:p>
        </p:txBody>
      </p:sp>
      <p:pic>
        <p:nvPicPr>
          <p:cNvPr id="6" name="4 Imagen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9513" y="4754563"/>
            <a:ext cx="1622425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4885AC74-42D9-49F7-80A3-BA4DAA975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2D937103-021D-4D5C-BC42-FE4121088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DBFB7918-9FCB-4E6D-9FB5-DF35D3AFF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0AFADBD3-4FCE-46D0-8EF2-376F2C867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8AA00B37-4CB0-4573-8DAC-BE2B32F65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46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D867B3F9-4206-40C9-B738-C893F877F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8A5DEFE2-82C5-4AE7-AF88-5FBA15962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F7158D8C-F045-45A6-B99A-68BCD9C83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37D87B9B-B64E-4CC3-B5D3-DA62245AC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9B9179CA-A4F5-48E9-813C-4A8E42362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299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CB0D2392-CC3C-43CC-83C7-38D74B123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007FFE34-BDD2-4366-941C-D6B3B889BC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id="{4CCFD681-31F3-4243-819D-EF16AE0347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D57655CD-B97D-43FA-8E89-BA55782C1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412E0EF0-76AF-4F61-AE00-7D5CEF88E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ED4BB93E-5593-432E-A805-0CF72F462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527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0E6DA610-3B55-451D-ABA6-227876E8B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60FCAE65-BF1C-425A-BA2B-4D0C773D3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id="{335DA202-8E38-4C57-B161-E0EDAB348E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323BB352-BFE7-47D1-8515-E6F7846FE9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="" xmlns:a16="http://schemas.microsoft.com/office/drawing/2014/main" id="{FA912572-C718-46F0-9B85-7FB181E6CE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="" xmlns:a16="http://schemas.microsoft.com/office/drawing/2014/main" id="{98649E48-AEAB-41DE-971C-9DB7C53D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="" xmlns:a16="http://schemas.microsoft.com/office/drawing/2014/main" id="{62F8645B-8E47-4C2B-B602-767F09CBE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="" xmlns:a16="http://schemas.microsoft.com/office/drawing/2014/main" id="{9B050475-BE26-4A6F-AA7A-E20157CC4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150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F261EC4F-30A9-4CC6-9F1A-D4156BFEE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6C9B29E8-622D-4BCE-889A-215B440BF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A8DD3604-DB9D-413B-83AF-5C220BFCB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EA707426-7EB6-496C-82C3-FFF7A75D3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674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="" xmlns:a16="http://schemas.microsoft.com/office/drawing/2014/main" id="{20212622-270D-4181-A7D7-D15945D1C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="" xmlns:a16="http://schemas.microsoft.com/office/drawing/2014/main" id="{88F5ACEE-0998-4BEC-A462-65434EEFC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35B78887-D578-4730-B612-A218FAEE9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736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3349F2CD-164E-4663-8689-F1AD9BFB1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B0E3D9B8-4032-428E-99C6-4A4D73495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A72CA427-91F4-4375-A734-3B857D051C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EA0338A3-A447-4E2A-A1D1-67DFA1CEA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26B985A5-D9A1-4D28-9D1D-9548CC95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CF057265-DEAE-4055-94E6-93E0175C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969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774B06A1-BCC6-4697-9B23-0E36BA54D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="" xmlns:a16="http://schemas.microsoft.com/office/drawing/2014/main" id="{63E72BF1-5647-45DE-B34F-BA84F764A1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CEF91948-4CE1-4256-A3B5-4A2580DF0C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ACA35E3E-E240-4F03-A95F-D0B3AABB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AEAD8899-75CD-4CB6-9779-C820086EE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40FC175D-585E-48D7-BEB6-505B3145B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005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A80C0932-A9DD-475F-92FC-323F93D8B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="" xmlns:a16="http://schemas.microsoft.com/office/drawing/2014/main" id="{D443843D-907D-4F51-B615-FA39AE920E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98153288-D1B6-4796-99B0-9E1E7BF65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6CD919F3-E9CB-4DCC-B5C2-FB0890E3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EADB6A9C-BD97-4987-91BE-FA23FD03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5870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="" xmlns:a16="http://schemas.microsoft.com/office/drawing/2014/main" id="{A8FB84FC-7D56-4BD9-8B97-DDA4D68ABE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="" xmlns:a16="http://schemas.microsoft.com/office/drawing/2014/main" id="{9468FA5A-6B47-48FB-AE51-B87EA56759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F5B38BC8-E903-4121-A204-4A9D6EE72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8A59AC5E-1095-4000-A747-FA3A18280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3FC815C7-E77B-45C3-859D-CCA6ADD05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16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C711-A072-4667-A80A-D4ECFD6C77ED}" type="datetime1">
              <a:rPr lang="es-ES" altLang="es-ES" sz="800" smtClean="0"/>
              <a:t>11/03/2021</a:t>
            </a:fld>
            <a:endParaRPr lang="en-US" altLang="es-ES" sz="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 altLang="es-ES" dirty="0" smtClean="0"/>
              <a:t>Página </a:t>
            </a:r>
            <a:fld id="{ADB7B702-0172-47B3-A01D-521A891AF2E3}" type="slidenum">
              <a:rPr lang="es-ES" altLang="es-ES" smtClean="0"/>
              <a:pPr/>
              <a:t>‹#›</a:t>
            </a:fld>
            <a:endParaRPr lang="es-ES" alt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s-ES" dirty="0" err="1" smtClean="0"/>
              <a:t>GMVSupportLibrary</a:t>
            </a:r>
            <a:r>
              <a:rPr lang="en-US" altLang="es-ES" dirty="0" smtClean="0"/>
              <a:t> integration in CLARA processors</a:t>
            </a:r>
            <a:endParaRPr lang="en-US" altLang="es-ES" dirty="0"/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650481" y="2030633"/>
            <a:ext cx="4454546" cy="819025"/>
          </a:xfrm>
        </p:spPr>
        <p:txBody>
          <a:bodyPr/>
          <a:lstStyle>
            <a:lvl1pPr algn="r">
              <a:defRPr sz="4800" b="1">
                <a:solidFill>
                  <a:srgbClr val="DF0024"/>
                </a:solidFill>
                <a:latin typeface="+mj-lt"/>
              </a:defRPr>
            </a:lvl1pPr>
          </a:lstStyle>
          <a:p>
            <a:pPr lvl="0"/>
            <a:r>
              <a:rPr lang="es-ES" dirty="0" smtClean="0"/>
              <a:t>INDEX</a:t>
            </a:r>
            <a:endParaRPr lang="es-ES" dirty="0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6" hasCustomPrompt="1"/>
          </p:nvPr>
        </p:nvSpPr>
        <p:spPr>
          <a:xfrm>
            <a:off x="1393162" y="141837"/>
            <a:ext cx="5301326" cy="205105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lvl1pPr>
          </a:lstStyle>
          <a:p>
            <a:pPr lvl="0"/>
            <a:r>
              <a:rPr lang="es-ES" dirty="0" smtClean="0"/>
              <a:t>INDEX 1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INDEX 2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INDEX 3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INDEX 4</a:t>
            </a:r>
          </a:p>
        </p:txBody>
      </p:sp>
    </p:spTree>
    <p:extLst>
      <p:ext uri="{BB962C8B-B14F-4D97-AF65-F5344CB8AC3E}">
        <p14:creationId xmlns:p14="http://schemas.microsoft.com/office/powerpoint/2010/main" val="3348868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95" name="Rectangle 4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65114" y="580113"/>
            <a:ext cx="8561387" cy="2124604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tabLst/>
              <a:defRPr sz="6000"/>
            </a:lvl1pPr>
          </a:lstStyle>
          <a:p>
            <a:r>
              <a:rPr lang="en-US" altLang="es-ES" sz="6000" dirty="0"/>
              <a:t>CLICK TO EDIT MASTERTITLE</a:t>
            </a:r>
          </a:p>
        </p:txBody>
      </p:sp>
      <p:sp>
        <p:nvSpPr>
          <p:cNvPr id="177196" name="Rectangle 4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85749" y="162071"/>
            <a:ext cx="8540752" cy="534458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ct val="0"/>
              </a:spcBef>
              <a:defRPr sz="3000" b="1" baseline="0">
                <a:solidFill>
                  <a:schemeClr val="tx1"/>
                </a:solidFill>
              </a:defRPr>
            </a:lvl1pPr>
          </a:lstStyle>
          <a:p>
            <a:r>
              <a:rPr lang="en-US" altLang="es-ES" sz="3000" b="1" dirty="0">
                <a:solidFill>
                  <a:schemeClr val="tx1"/>
                </a:solidFill>
              </a:rPr>
              <a:t>CLICK TO EDIT MASTER SUBTITLE</a:t>
            </a:r>
          </a:p>
        </p:txBody>
      </p:sp>
      <p:sp>
        <p:nvSpPr>
          <p:cNvPr id="177203" name="Text Box 51"/>
          <p:cNvSpPr txBox="1">
            <a:spLocks noChangeArrowheads="1"/>
          </p:cNvSpPr>
          <p:nvPr userDrawn="1"/>
        </p:nvSpPr>
        <p:spPr bwMode="auto">
          <a:xfrm>
            <a:off x="237218" y="5007469"/>
            <a:ext cx="16905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99"/>
                </a:solidFill>
              </a14:hiddenFill>
            </a:ext>
            <a:ext uri="{91240B29-F687-4F45-9708-019B960494DF}">
              <a14:hiddenLine xmlns:a14="http://schemas.microsoft.com/office/drawing/2010/main" w="9525" cap="rnd">
                <a:solidFill>
                  <a:srgbClr val="000099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>
            <a:spAutoFit/>
          </a:bodyPr>
          <a:lstStyle/>
          <a:p>
            <a:pPr algn="l"/>
            <a:r>
              <a:rPr lang="es-ES" altLang="es-ES" sz="800" i="1" dirty="0">
                <a:solidFill>
                  <a:srgbClr val="000000"/>
                </a:solidFill>
              </a:rPr>
              <a:t>© GMV, 2021 </a:t>
            </a:r>
            <a:r>
              <a:rPr lang="en-US" altLang="es-ES" sz="800" i="1" dirty="0">
                <a:solidFill>
                  <a:srgbClr val="000000"/>
                </a:solidFill>
              </a:rPr>
              <a:t>Property of GMV</a:t>
            </a:r>
          </a:p>
          <a:p>
            <a:pPr algn="l"/>
            <a:r>
              <a:rPr lang="en-US" altLang="es-ES" sz="800" i="1" dirty="0">
                <a:solidFill>
                  <a:srgbClr val="000000"/>
                </a:solidFill>
              </a:rPr>
              <a:t>All rights reserved</a:t>
            </a:r>
          </a:p>
        </p:txBody>
      </p:sp>
      <p:pic>
        <p:nvPicPr>
          <p:cNvPr id="6" name="4 Imagen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9513" y="4754563"/>
            <a:ext cx="1622425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33387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C711-A072-4667-A80A-D4ECFD6C77ED}" type="datetime1">
              <a:rPr lang="es-ES" altLang="es-ES" sz="800" smtClean="0"/>
              <a:pPr/>
              <a:t>11/03/2021</a:t>
            </a:fld>
            <a:endParaRPr lang="en-US" altLang="es-ES" sz="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 altLang="es-ES" dirty="0"/>
              <a:t>Página </a:t>
            </a:r>
            <a:fld id="{ADB7B702-0172-47B3-A01D-521A891AF2E3}" type="slidenum">
              <a:rPr lang="es-ES" altLang="es-ES" smtClean="0"/>
              <a:pPr/>
              <a:t>‹#›</a:t>
            </a:fld>
            <a:endParaRPr lang="es-ES" alt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s-ES" dirty="0" err="1"/>
              <a:t>GMVSupportLibrary</a:t>
            </a:r>
            <a:r>
              <a:rPr lang="en-US" altLang="es-ES" dirty="0"/>
              <a:t> integration in CLARA processors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650481" y="2030633"/>
            <a:ext cx="4454546" cy="819025"/>
          </a:xfrm>
        </p:spPr>
        <p:txBody>
          <a:bodyPr/>
          <a:lstStyle>
            <a:lvl1pPr algn="r">
              <a:defRPr sz="4800" b="1">
                <a:solidFill>
                  <a:srgbClr val="DF0024"/>
                </a:solidFill>
                <a:latin typeface="+mj-lt"/>
              </a:defRPr>
            </a:lvl1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6" hasCustomPrompt="1"/>
          </p:nvPr>
        </p:nvSpPr>
        <p:spPr>
          <a:xfrm>
            <a:off x="1393162" y="141837"/>
            <a:ext cx="5301326" cy="205105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lvl1pPr>
          </a:lstStyle>
          <a:p>
            <a:pPr lvl="0"/>
            <a:r>
              <a:rPr lang="es-ES" dirty="0"/>
              <a:t>INDEX 1</a:t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>INDEX 2</a:t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>INDEX 3</a:t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>INDEX 4</a:t>
            </a:r>
          </a:p>
        </p:txBody>
      </p:sp>
    </p:spTree>
    <p:extLst>
      <p:ext uri="{BB962C8B-B14F-4D97-AF65-F5344CB8AC3E}">
        <p14:creationId xmlns:p14="http://schemas.microsoft.com/office/powerpoint/2010/main" val="1077192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Rectángulo"/>
          <p:cNvSpPr>
            <a:spLocks noChangeArrowheads="1"/>
          </p:cNvSpPr>
          <p:nvPr userDrawn="1"/>
        </p:nvSpPr>
        <p:spPr bwMode="auto">
          <a:xfrm>
            <a:off x="0" y="0"/>
            <a:ext cx="9144000" cy="5715000"/>
          </a:xfrm>
          <a:prstGeom prst="rect">
            <a:avLst/>
          </a:prstGeom>
          <a:solidFill>
            <a:srgbClr val="DF00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lIns="45720" rIns="45720" anchor="ctr"/>
          <a:lstStyle>
            <a:lvl1pPr eaLnBrk="0" hangingPunct="0">
              <a:lnSpc>
                <a:spcPct val="95000"/>
              </a:lnSpc>
              <a:spcBef>
                <a:spcPct val="5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Avenir LT 45 Book" pitchFamily="2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venir LT 45 Book" pitchFamily="2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25000"/>
              </a:spcBef>
              <a:buChar char="–"/>
              <a:defRPr sz="2400">
                <a:solidFill>
                  <a:schemeClr val="tx1"/>
                </a:solidFill>
                <a:latin typeface="Avenir LT 45 Book" pitchFamily="2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25000"/>
              </a:spcBef>
              <a:buSzPct val="70000"/>
              <a:buChar char="•"/>
              <a:defRPr sz="1600">
                <a:solidFill>
                  <a:schemeClr val="tx1"/>
                </a:solidFill>
                <a:latin typeface="Avenir LT 45 Book" pitchFamily="2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15000"/>
              </a:spcBef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  <a:defRPr/>
            </a:pPr>
            <a:endParaRPr lang="es-ES" altLang="es-ES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7" name="Picture 91" descr="Z:\Logos\LOGOTIPOS_GMV\GMV_Logo\PhotoshopCS2\RGB\jpgs\GMV_BckgRGBrojo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0488" y="4856163"/>
            <a:ext cx="1287462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texto"/>
          <p:cNvSpPr>
            <a:spLocks noGrp="1"/>
          </p:cNvSpPr>
          <p:nvPr>
            <p:ph type="body" sz="quarter" idx="10" hasCustomPrompt="1"/>
          </p:nvPr>
        </p:nvSpPr>
        <p:spPr>
          <a:xfrm rot="16200000">
            <a:off x="-2008498" y="2487832"/>
            <a:ext cx="4883779" cy="378014"/>
          </a:xfrm>
        </p:spPr>
        <p:txBody>
          <a:bodyPr/>
          <a:lstStyle>
            <a:lvl1pPr algn="r">
              <a:defRPr sz="3000" b="1"/>
            </a:lvl1pPr>
          </a:lstStyle>
          <a:p>
            <a:pPr lvl="0"/>
            <a:r>
              <a:rPr lang="es-ES" dirty="0"/>
              <a:t>EXAMPLE OF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37016" y="2319578"/>
            <a:ext cx="5558348" cy="1373188"/>
          </a:xfrm>
        </p:spPr>
        <p:txBody>
          <a:bodyPr/>
          <a:lstStyle>
            <a:lvl1pPr algn="r">
              <a:spcAft>
                <a:spcPts val="0"/>
              </a:spcAft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" dirty="0"/>
              <a:t>A SECTION COVER</a:t>
            </a:r>
          </a:p>
        </p:txBody>
      </p:sp>
    </p:spTree>
    <p:extLst>
      <p:ext uri="{BB962C8B-B14F-4D97-AF65-F5344CB8AC3E}">
        <p14:creationId xmlns:p14="http://schemas.microsoft.com/office/powerpoint/2010/main" val="32220394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45FF7-E35D-464F-9149-3724035DB1E0}" type="datetime1">
              <a:rPr lang="es-ES" altLang="es-ES" sz="800" smtClean="0"/>
              <a:pPr/>
              <a:t>11/03/2021</a:t>
            </a:fld>
            <a:endParaRPr lang="en-US" altLang="es-ES" sz="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 altLang="es-ES"/>
              <a:t>Página </a:t>
            </a:r>
            <a:fld id="{ADB7B702-0172-47B3-A01D-521A891AF2E3}" type="slidenum">
              <a:rPr lang="es-ES" altLang="es-ES" smtClean="0"/>
              <a:pPr/>
              <a:t>‹#›</a:t>
            </a:fld>
            <a:endParaRPr lang="es-ES" alt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 dirty="0"/>
              <a:t>Executive Summary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title" hasCustomPrompt="1"/>
          </p:nvPr>
        </p:nvSpPr>
        <p:spPr>
          <a:xfrm>
            <a:off x="290513" y="281932"/>
            <a:ext cx="8548687" cy="479425"/>
          </a:xfrm>
        </p:spPr>
        <p:txBody>
          <a:bodyPr/>
          <a:lstStyle/>
          <a:p>
            <a:pPr>
              <a:defRPr/>
            </a:pPr>
            <a:r>
              <a:rPr lang="en-US" dirty="0"/>
              <a:t>MAIN TITLE VERDANA 28</a:t>
            </a:r>
          </a:p>
        </p:txBody>
      </p:sp>
      <p:sp>
        <p:nvSpPr>
          <p:cNvPr id="10" name="9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298450" y="203672"/>
            <a:ext cx="8574088" cy="225698"/>
          </a:xfrm>
        </p:spPr>
        <p:txBody>
          <a:bodyPr/>
          <a:lstStyle>
            <a:lvl1pPr>
              <a:defRPr sz="900" b="1">
                <a:solidFill>
                  <a:srgbClr val="8B8D8E"/>
                </a:solidFill>
              </a:defRPr>
            </a:lvl1pPr>
          </a:lstStyle>
          <a:p>
            <a:pPr lvl="0"/>
            <a:r>
              <a:rPr lang="es-ES" dirty="0"/>
              <a:t>SECTION</a:t>
            </a:r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4" hasCustomPrompt="1"/>
          </p:nvPr>
        </p:nvSpPr>
        <p:spPr>
          <a:xfrm>
            <a:off x="300038" y="938213"/>
            <a:ext cx="8572500" cy="3236222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The text uses Verdana 12 typeface in black color.</a:t>
            </a:r>
          </a:p>
          <a:p>
            <a:pPr lvl="0"/>
            <a:r>
              <a:rPr lang="en-US" dirty="0"/>
              <a:t>The text box is defined in the slide master.</a:t>
            </a:r>
          </a:p>
          <a:p>
            <a:pPr lvl="0"/>
            <a:r>
              <a:rPr lang="en-US" dirty="0"/>
              <a:t>This is an example of a fictitious text for </a:t>
            </a:r>
            <a:r>
              <a:rPr lang="en-US" dirty="0" err="1"/>
              <a:t>extense</a:t>
            </a:r>
            <a:r>
              <a:rPr lang="en-US" dirty="0"/>
              <a:t> text contents in a slide, it is an example of a fictitious text for </a:t>
            </a:r>
            <a:r>
              <a:rPr lang="en-US" dirty="0" err="1"/>
              <a:t>extense</a:t>
            </a:r>
            <a:r>
              <a:rPr lang="en-US" dirty="0"/>
              <a:t> text contents in a slide, it is an example of a fictitious text for </a:t>
            </a:r>
            <a:r>
              <a:rPr lang="en-US" dirty="0" err="1"/>
              <a:t>extense</a:t>
            </a:r>
            <a:r>
              <a:rPr lang="en-US" dirty="0"/>
              <a:t> text contents in a slide.</a:t>
            </a:r>
          </a:p>
          <a:p>
            <a:pPr lvl="0"/>
            <a:r>
              <a:rPr lang="en-US" dirty="0"/>
              <a:t>This is an example of a fictitious text for </a:t>
            </a:r>
            <a:r>
              <a:rPr lang="en-US" dirty="0" err="1"/>
              <a:t>extense</a:t>
            </a:r>
            <a:r>
              <a:rPr lang="en-US" dirty="0"/>
              <a:t> text contents in a slide, which also contains “bullets” or “</a:t>
            </a:r>
            <a:r>
              <a:rPr lang="en-US" dirty="0" err="1"/>
              <a:t>viñetas</a:t>
            </a:r>
            <a:r>
              <a:rPr lang="en-US" dirty="0"/>
              <a:t>”:</a:t>
            </a:r>
          </a:p>
          <a:p>
            <a:pPr lvl="0"/>
            <a:r>
              <a:rPr lang="en-US" dirty="0"/>
              <a:t>The bullets are automatic, selecting “bullets” or “</a:t>
            </a:r>
            <a:r>
              <a:rPr lang="en-US" dirty="0" err="1"/>
              <a:t>viñetas</a:t>
            </a:r>
            <a:r>
              <a:rPr lang="en-US" dirty="0"/>
              <a:t>” on the toolbar of PowerPoint®.</a:t>
            </a:r>
            <a:endParaRPr lang="es-ES" dirty="0"/>
          </a:p>
          <a:p>
            <a:pPr lvl="1"/>
            <a:r>
              <a:rPr lang="es-ES" dirty="0"/>
              <a:t>Text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  <a:p>
            <a:pPr lvl="1"/>
            <a:r>
              <a:rPr lang="es-ES" dirty="0"/>
              <a:t>Text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  <a:p>
            <a:pPr lvl="2"/>
            <a:r>
              <a:rPr lang="es-ES" dirty="0"/>
              <a:t>Text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  <a:p>
            <a:pPr lvl="2"/>
            <a:r>
              <a:rPr lang="es-ES" dirty="0"/>
              <a:t>Text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  <a:p>
            <a:pPr lvl="3"/>
            <a:r>
              <a:rPr lang="es-ES" dirty="0"/>
              <a:t>Text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  <a:p>
            <a:pPr lvl="3"/>
            <a:r>
              <a:rPr lang="es-ES" dirty="0"/>
              <a:t>Text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  <a:p>
            <a:pPr lvl="4"/>
            <a:r>
              <a:rPr lang="es-ES" dirty="0"/>
              <a:t>Text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  <a:p>
            <a:pPr lvl="4"/>
            <a:r>
              <a:rPr lang="es-ES" dirty="0"/>
              <a:t>Text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pic>
        <p:nvPicPr>
          <p:cNvPr id="8" name="Picture 2" descr="Ionosphere and Space Weather | Royal Meteorological Institute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3789" y="4968948"/>
            <a:ext cx="368633" cy="48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eccc-logo-2 | ECO Canada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1268" y="5005050"/>
            <a:ext cx="697249" cy="41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97954" name="Picture 2" descr="Datei:Fub siegel.svg – Wikipedia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1399" y="4926604"/>
            <a:ext cx="572233" cy="57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7561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6ECF22-84B5-45D0-A1DA-4DADF13128C0}" type="datetime1">
              <a:rPr lang="es-ES" altLang="es-ES" sz="800" smtClean="0"/>
              <a:pPr/>
              <a:t>11/03/2021</a:t>
            </a:fld>
            <a:endParaRPr lang="en-US" altLang="es-ES" sz="8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es-ES"/>
              <a:t>Página </a:t>
            </a:r>
            <a:fld id="{213CFCF4-E8CF-43EB-82B5-A41426E63EAD}" type="slidenum">
              <a:rPr lang="es-ES" altLang="es-ES"/>
              <a:pPr/>
              <a:t>‹#›</a:t>
            </a:fld>
            <a:endParaRPr lang="es-ES" alt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 dirty="0" err="1"/>
              <a:t>GMVSupportLibrary</a:t>
            </a:r>
            <a:r>
              <a:rPr lang="en-US" altLang="es-ES" dirty="0"/>
              <a:t> integration in CLARA processors</a:t>
            </a:r>
          </a:p>
        </p:txBody>
      </p:sp>
      <p:sp>
        <p:nvSpPr>
          <p:cNvPr id="5" name="5 Marcador de pie de página"/>
          <p:cNvSpPr txBox="1">
            <a:spLocks/>
          </p:cNvSpPr>
          <p:nvPr userDrawn="1"/>
        </p:nvSpPr>
        <p:spPr bwMode="gray">
          <a:xfrm>
            <a:off x="298450" y="134769"/>
            <a:ext cx="257651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lnSpc>
                <a:spcPct val="95000"/>
              </a:lnSpc>
              <a:spcBef>
                <a:spcPct val="50000"/>
              </a:spcBef>
              <a:spcAft>
                <a:spcPct val="20000"/>
              </a:spcAft>
              <a:buChar char="•"/>
              <a:tabLst>
                <a:tab pos="2517775" algn="r"/>
              </a:tabLst>
              <a:defRPr sz="2000">
                <a:solidFill>
                  <a:schemeClr val="tx1"/>
                </a:solidFill>
                <a:latin typeface="Avenir LT 45 Book" pitchFamily="2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tabLst>
                <a:tab pos="2517775" algn="r"/>
              </a:tabLst>
              <a:defRPr sz="2000">
                <a:solidFill>
                  <a:schemeClr val="tx1"/>
                </a:solidFill>
                <a:latin typeface="Avenir LT 45 Book" pitchFamily="2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25000"/>
              </a:spcBef>
              <a:buChar char="–"/>
              <a:tabLst>
                <a:tab pos="2517775" algn="r"/>
              </a:tabLst>
              <a:defRPr sz="2400">
                <a:solidFill>
                  <a:schemeClr val="tx1"/>
                </a:solidFill>
                <a:latin typeface="Avenir LT 45 Book" pitchFamily="2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25000"/>
              </a:spcBef>
              <a:buSzPct val="70000"/>
              <a:buChar char="•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15000"/>
              </a:spcBef>
              <a:buSzPct val="70000"/>
              <a:buChar char="–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s-ES" sz="900" b="1" dirty="0">
                <a:solidFill>
                  <a:srgbClr val="8B8D8E"/>
                </a:solidFill>
                <a:latin typeface="Verdana"/>
                <a:ea typeface="Verdana" pitchFamily="34" charset="0"/>
                <a:cs typeface="Verdana" pitchFamily="34" charset="0"/>
              </a:rPr>
              <a:t>SECTION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title" hasCustomPrompt="1"/>
          </p:nvPr>
        </p:nvSpPr>
        <p:spPr>
          <a:xfrm>
            <a:off x="290513" y="288756"/>
            <a:ext cx="8548687" cy="479425"/>
          </a:xfrm>
        </p:spPr>
        <p:txBody>
          <a:bodyPr/>
          <a:lstStyle/>
          <a:p>
            <a:pPr>
              <a:defRPr/>
            </a:pPr>
            <a:r>
              <a:rPr lang="es-ES_tradnl" dirty="0"/>
              <a:t>MAIN TITLE VERDANA 28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304800" y="990865"/>
            <a:ext cx="4178300" cy="4066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lnSpc>
                <a:spcPct val="95000"/>
              </a:lnSpc>
              <a:spcAft>
                <a:spcPct val="2000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234950" indent="-233363" algn="l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457200" indent="-220663" algn="l">
              <a:lnSpc>
                <a:spcPct val="95000"/>
              </a:lnSpc>
              <a:spcBef>
                <a:spcPct val="25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692150" indent="-233363" algn="l">
              <a:lnSpc>
                <a:spcPct val="95000"/>
              </a:lnSpc>
              <a:spcBef>
                <a:spcPct val="25000"/>
              </a:spcBef>
              <a:buSzPct val="7000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887413" indent="-193675" algn="l">
              <a:lnSpc>
                <a:spcPct val="95000"/>
              </a:lnSpc>
              <a:spcBef>
                <a:spcPct val="15000"/>
              </a:spcBef>
              <a:buSzPct val="70000"/>
              <a:buChar char="–"/>
              <a:defRPr sz="1600">
                <a:solidFill>
                  <a:schemeClr val="tx1"/>
                </a:solidFill>
                <a:latin typeface="Verdana" pitchFamily="34" charset="0"/>
              </a:defRPr>
            </a:lvl5pPr>
            <a:lvl6pPr marL="1344613" indent="-193675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Verdana" pitchFamily="34" charset="0"/>
              </a:defRPr>
            </a:lvl6pPr>
            <a:lvl7pPr marL="1801813" indent="-193675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Verdana" pitchFamily="34" charset="0"/>
              </a:defRPr>
            </a:lvl7pPr>
            <a:lvl8pPr marL="2259013" indent="-193675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Verdana" pitchFamily="34" charset="0"/>
              </a:defRPr>
            </a:lvl8pPr>
            <a:lvl9pPr marL="2716213" indent="-193675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US" altLang="es-ES" b="1" dirty="0">
                <a:solidFill>
                  <a:srgbClr val="000000"/>
                </a:solidFill>
              </a:rPr>
              <a:t>Title of a fictitious list</a:t>
            </a:r>
            <a:endParaRPr lang="en-US" altLang="es-ES" dirty="0">
              <a:solidFill>
                <a:srgbClr val="000000"/>
              </a:solidFill>
            </a:endParaRPr>
          </a:p>
          <a:p>
            <a:r>
              <a:rPr lang="en-US" altLang="es-ES" sz="1200" dirty="0">
                <a:solidFill>
                  <a:srgbClr val="000000"/>
                </a:solidFill>
              </a:rPr>
              <a:t>Fictitious list: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en-US" altLang="es-ES" sz="1200" dirty="0">
                <a:solidFill>
                  <a:srgbClr val="000000"/>
                </a:solidFill>
              </a:rPr>
              <a:t>Fictitious list beside a graph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en-US" altLang="es-ES" sz="1200" dirty="0">
                <a:solidFill>
                  <a:srgbClr val="000000"/>
                </a:solidFill>
              </a:rPr>
              <a:t>Fictitious list beside a graph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en-US" altLang="es-ES" sz="1200" dirty="0">
                <a:solidFill>
                  <a:srgbClr val="000000"/>
                </a:solidFill>
              </a:rPr>
              <a:t>Fictitious list beside a graph</a:t>
            </a:r>
          </a:p>
          <a:p>
            <a:r>
              <a:rPr lang="en-US" altLang="es-ES" sz="1200" dirty="0">
                <a:solidFill>
                  <a:srgbClr val="000000"/>
                </a:solidFill>
              </a:rPr>
              <a:t>Fictitious list: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en-US" altLang="es-ES" sz="1200" dirty="0">
                <a:solidFill>
                  <a:srgbClr val="000000"/>
                </a:solidFill>
              </a:rPr>
              <a:t>Fictitious list beside a graph</a:t>
            </a:r>
          </a:p>
          <a:p>
            <a:pPr lvl="2"/>
            <a:r>
              <a:rPr lang="en-US" altLang="es-ES" sz="1200" dirty="0">
                <a:solidFill>
                  <a:srgbClr val="000000"/>
                </a:solidFill>
              </a:rPr>
              <a:t>100% List </a:t>
            </a:r>
          </a:p>
          <a:p>
            <a:pPr lvl="2"/>
            <a:r>
              <a:rPr lang="en-US" altLang="es-ES" sz="1200" dirty="0">
                <a:solidFill>
                  <a:srgbClr val="000000"/>
                </a:solidFill>
              </a:rPr>
              <a:t>100% Fictitious</a:t>
            </a:r>
          </a:p>
        </p:txBody>
      </p:sp>
      <p:graphicFrame>
        <p:nvGraphicFramePr>
          <p:cNvPr id="8" name="Object 11"/>
          <p:cNvGraphicFramePr>
            <a:graphicFrameLocks noChangeAspect="1"/>
          </p:cNvGraphicFramePr>
          <p:nvPr userDrawn="1">
            <p:extLst/>
          </p:nvPr>
        </p:nvGraphicFramePr>
        <p:xfrm>
          <a:off x="4643438" y="1029364"/>
          <a:ext cx="4121150" cy="2034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0052" name="Gráfico" r:id="rId3" imgW="6858135" imgH="4067280" progId="MSGraph.Chart.8">
                  <p:embed followColorScheme="full"/>
                </p:oleObj>
              </mc:Choice>
              <mc:Fallback>
                <p:oleObj name="Gráfico" r:id="rId3" imgW="6858135" imgH="406728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1029364"/>
                        <a:ext cx="4121150" cy="20346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333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3333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3"/>
          <p:cNvGraphicFramePr>
            <a:graphicFrameLocks noChangeAspect="1"/>
          </p:cNvGraphicFramePr>
          <p:nvPr userDrawn="1">
            <p:extLst/>
          </p:nvPr>
        </p:nvGraphicFramePr>
        <p:xfrm>
          <a:off x="4643438" y="3064010"/>
          <a:ext cx="4121150" cy="2034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0053" name="Gráfico" r:id="rId5" imgW="6858135" imgH="4067280" progId="MSGraph.Chart.8">
                  <p:embed followColorScheme="full"/>
                </p:oleObj>
              </mc:Choice>
              <mc:Fallback>
                <p:oleObj name="Gráfico" r:id="rId5" imgW="6858135" imgH="406728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3064010"/>
                        <a:ext cx="4121150" cy="20346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333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3333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61365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e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B313-F1FA-4598-A5D1-0B5BED6D61BC}" type="datetime1">
              <a:rPr lang="es-ES" altLang="es-ES" sz="800" smtClean="0"/>
              <a:pPr/>
              <a:t>11/03/2021</a:t>
            </a:fld>
            <a:endParaRPr lang="en-US" altLang="es-ES" sz="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 altLang="es-ES"/>
              <a:t>Página </a:t>
            </a:r>
            <a:fld id="{ADB7B702-0172-47B3-A01D-521A891AF2E3}" type="slidenum">
              <a:rPr lang="es-ES" altLang="es-ES" smtClean="0"/>
              <a:pPr/>
              <a:t>‹#›</a:t>
            </a:fld>
            <a:endParaRPr lang="es-ES" alt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s-ES" dirty="0" err="1"/>
              <a:t>GMVSupportLibrary</a:t>
            </a:r>
            <a:r>
              <a:rPr lang="en-US" altLang="es-ES" dirty="0"/>
              <a:t> integration in CLARA processors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hasCustomPrompt="1"/>
          </p:nvPr>
        </p:nvSpPr>
        <p:spPr>
          <a:xfrm rot="16200000">
            <a:off x="-1453307" y="1906433"/>
            <a:ext cx="4211637" cy="841375"/>
          </a:xfrm>
        </p:spPr>
        <p:txBody>
          <a:bodyPr/>
          <a:lstStyle>
            <a:lvl1pPr algn="r">
              <a:defRPr/>
            </a:lvl1pPr>
          </a:lstStyle>
          <a:p>
            <a:pPr algn="r">
              <a:defRPr/>
            </a:pPr>
            <a:r>
              <a:rPr lang="es-ES_tradnl" dirty="0"/>
              <a:t>MAIN TITLE VERDANA 28</a:t>
            </a:r>
            <a:endParaRPr lang="en-US" dirty="0"/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4" hasCustomPrompt="1"/>
          </p:nvPr>
        </p:nvSpPr>
        <p:spPr>
          <a:xfrm>
            <a:off x="1147763" y="234950"/>
            <a:ext cx="3338512" cy="930275"/>
          </a:xfrm>
        </p:spPr>
        <p:txBody>
          <a:bodyPr/>
          <a:lstStyle>
            <a:lvl1pPr marL="171450" indent="-171450">
              <a:buClr>
                <a:srgbClr val="8B8D8E"/>
              </a:buClr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s-ES" dirty="0"/>
              <a:t>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,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.</a:t>
            </a:r>
          </a:p>
          <a:p>
            <a:pPr lvl="0"/>
            <a:r>
              <a:rPr lang="es-ES" dirty="0"/>
              <a:t>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,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.</a:t>
            </a:r>
          </a:p>
          <a:p>
            <a:pPr lvl="0"/>
            <a:r>
              <a:rPr lang="es-ES" dirty="0"/>
              <a:t>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,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</a:t>
            </a:r>
            <a:r>
              <a:rPr lang="es-ES" dirty="0" err="1"/>
              <a:t>eet</a:t>
            </a:r>
            <a:r>
              <a:rPr lang="es-ES" dirty="0"/>
              <a:t>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.</a:t>
            </a:r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5" hasCustomPrompt="1"/>
          </p:nvPr>
        </p:nvSpPr>
        <p:spPr>
          <a:xfrm>
            <a:off x="4678363" y="0"/>
            <a:ext cx="4465637" cy="5715000"/>
          </a:xfrm>
          <a:solidFill>
            <a:srgbClr val="8B8D8E"/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s-ES" dirty="0" err="1"/>
              <a:t>Insert</a:t>
            </a:r>
            <a:r>
              <a:rPr lang="es-ES" dirty="0"/>
              <a:t> </a:t>
            </a:r>
            <a:r>
              <a:rPr lang="es-ES" dirty="0" err="1"/>
              <a:t>image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03818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e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1 Marcador de posición de imagen"/>
          <p:cNvSpPr>
            <a:spLocks noGrp="1"/>
          </p:cNvSpPr>
          <p:nvPr>
            <p:ph type="pic" sz="quarter" idx="17" hasCustomPrompt="1"/>
          </p:nvPr>
        </p:nvSpPr>
        <p:spPr>
          <a:xfrm>
            <a:off x="6861175" y="1243013"/>
            <a:ext cx="2038350" cy="1500187"/>
          </a:xfrm>
          <a:solidFill>
            <a:srgbClr val="8B8D8E"/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s-ES" dirty="0" err="1"/>
              <a:t>Insert</a:t>
            </a:r>
            <a:r>
              <a:rPr lang="es-ES" dirty="0"/>
              <a:t> </a:t>
            </a:r>
            <a:r>
              <a:rPr lang="es-ES" dirty="0" err="1"/>
              <a:t>image</a:t>
            </a:r>
            <a:endParaRPr lang="es-ES" dirty="0"/>
          </a:p>
        </p:txBody>
      </p:sp>
      <p:sp>
        <p:nvSpPr>
          <p:cNvPr id="24" name="21 Marcador de posición de imagen"/>
          <p:cNvSpPr>
            <a:spLocks noGrp="1"/>
          </p:cNvSpPr>
          <p:nvPr>
            <p:ph type="pic" sz="quarter" idx="16" hasCustomPrompt="1"/>
          </p:nvPr>
        </p:nvSpPr>
        <p:spPr>
          <a:xfrm>
            <a:off x="4657725" y="1243013"/>
            <a:ext cx="2038350" cy="1500187"/>
          </a:xfrm>
          <a:solidFill>
            <a:srgbClr val="8B8D8E"/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s-ES" dirty="0" err="1"/>
              <a:t>Insert</a:t>
            </a:r>
            <a:r>
              <a:rPr lang="es-ES" dirty="0"/>
              <a:t> </a:t>
            </a:r>
            <a:r>
              <a:rPr lang="es-ES" dirty="0" err="1"/>
              <a:t>image</a:t>
            </a:r>
            <a:endParaRPr lang="es-ES" dirty="0"/>
          </a:p>
        </p:txBody>
      </p:sp>
      <p:sp>
        <p:nvSpPr>
          <p:cNvPr id="23" name="21 Marcador de posición de imagen"/>
          <p:cNvSpPr>
            <a:spLocks noGrp="1"/>
          </p:cNvSpPr>
          <p:nvPr>
            <p:ph type="pic" sz="quarter" idx="15" hasCustomPrompt="1"/>
          </p:nvPr>
        </p:nvSpPr>
        <p:spPr>
          <a:xfrm>
            <a:off x="2486025" y="1243013"/>
            <a:ext cx="2038350" cy="1500187"/>
          </a:xfrm>
          <a:solidFill>
            <a:srgbClr val="8B8D8E"/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s-ES" dirty="0" err="1"/>
              <a:t>Insert</a:t>
            </a:r>
            <a:r>
              <a:rPr lang="es-ES" dirty="0"/>
              <a:t> </a:t>
            </a:r>
            <a:r>
              <a:rPr lang="es-ES" dirty="0" err="1"/>
              <a:t>image</a:t>
            </a:r>
            <a:endParaRPr lang="es-ES" dirty="0"/>
          </a:p>
        </p:txBody>
      </p:sp>
      <p:sp>
        <p:nvSpPr>
          <p:cNvPr id="22" name="21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283295" y="1243013"/>
            <a:ext cx="2044700" cy="1500187"/>
          </a:xfrm>
          <a:solidFill>
            <a:srgbClr val="8B8D8E"/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s-ES" dirty="0" err="1"/>
              <a:t>Insert</a:t>
            </a:r>
            <a:r>
              <a:rPr lang="es-ES" dirty="0"/>
              <a:t> </a:t>
            </a:r>
            <a:r>
              <a:rPr lang="es-ES" dirty="0" err="1"/>
              <a:t>image</a:t>
            </a: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6785-2BB6-4121-8C23-39E605487BE6}" type="datetime1">
              <a:rPr lang="es-ES" altLang="es-ES" sz="800" smtClean="0"/>
              <a:pPr/>
              <a:t>11/03/2021</a:t>
            </a:fld>
            <a:endParaRPr lang="en-US" altLang="es-ES" sz="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 altLang="es-ES"/>
              <a:t>Página </a:t>
            </a:r>
            <a:fld id="{ADB7B702-0172-47B3-A01D-521A891AF2E3}" type="slidenum">
              <a:rPr lang="es-ES" altLang="es-ES" smtClean="0"/>
              <a:pPr/>
              <a:t>‹#›</a:t>
            </a:fld>
            <a:endParaRPr lang="es-ES" alt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s-ES" dirty="0" err="1"/>
              <a:t>GMVSupportLibrary</a:t>
            </a:r>
            <a:r>
              <a:rPr lang="en-US" altLang="es-ES" dirty="0"/>
              <a:t> integration in CLARA processors</a:t>
            </a:r>
          </a:p>
        </p:txBody>
      </p:sp>
      <p:sp>
        <p:nvSpPr>
          <p:cNvPr id="21" name="9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298450" y="203672"/>
            <a:ext cx="8574088" cy="225698"/>
          </a:xfrm>
        </p:spPr>
        <p:txBody>
          <a:bodyPr/>
          <a:lstStyle>
            <a:lvl1pPr>
              <a:defRPr sz="900" b="1">
                <a:solidFill>
                  <a:srgbClr val="8B8D8E"/>
                </a:solidFill>
              </a:defRPr>
            </a:lvl1pPr>
          </a:lstStyle>
          <a:p>
            <a:pPr lvl="0"/>
            <a:r>
              <a:rPr lang="es-ES" dirty="0"/>
              <a:t>SECTION</a:t>
            </a:r>
          </a:p>
        </p:txBody>
      </p:sp>
      <p:sp>
        <p:nvSpPr>
          <p:cNvPr id="36" name="35 Marcador de texto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679950" y="3048000"/>
            <a:ext cx="2016125" cy="862013"/>
          </a:xfrm>
        </p:spPr>
        <p:txBody>
          <a:bodyPr/>
          <a:lstStyle>
            <a:lvl1pPr>
              <a:defRPr sz="1000"/>
            </a:lvl1pPr>
          </a:lstStyle>
          <a:p>
            <a:pPr lvl="0"/>
            <a:r>
              <a:rPr lang="es-ES" dirty="0"/>
              <a:t>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,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sp>
        <p:nvSpPr>
          <p:cNvPr id="37" name="35 Marcador de texto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493962" y="3048000"/>
            <a:ext cx="2016125" cy="862013"/>
          </a:xfrm>
        </p:spPr>
        <p:txBody>
          <a:bodyPr/>
          <a:lstStyle>
            <a:lvl1pPr>
              <a:defRPr sz="1000"/>
            </a:lvl1pPr>
          </a:lstStyle>
          <a:p>
            <a:pPr lvl="0"/>
            <a:r>
              <a:rPr lang="es-ES" dirty="0"/>
              <a:t>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,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sp>
        <p:nvSpPr>
          <p:cNvPr id="38" name="35 Marcador de texto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298450" y="3048000"/>
            <a:ext cx="2016125" cy="862013"/>
          </a:xfrm>
        </p:spPr>
        <p:txBody>
          <a:bodyPr/>
          <a:lstStyle>
            <a:lvl1pPr>
              <a:defRPr sz="1000"/>
            </a:lvl1pPr>
          </a:lstStyle>
          <a:p>
            <a:pPr lvl="0"/>
            <a:r>
              <a:rPr lang="es-ES" dirty="0"/>
              <a:t>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,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sp>
        <p:nvSpPr>
          <p:cNvPr id="39" name="35 Marcador de texto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6848475" y="3048000"/>
            <a:ext cx="2055813" cy="862013"/>
          </a:xfrm>
        </p:spPr>
        <p:txBody>
          <a:bodyPr/>
          <a:lstStyle>
            <a:lvl1pPr>
              <a:defRPr sz="1000"/>
            </a:lvl1pPr>
          </a:lstStyle>
          <a:p>
            <a:pPr lvl="0"/>
            <a:r>
              <a:rPr lang="es-ES" dirty="0"/>
              <a:t>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,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sed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sem</a:t>
            </a:r>
            <a:r>
              <a:rPr lang="es-ES" dirty="0"/>
              <a:t> et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sp>
        <p:nvSpPr>
          <p:cNvPr id="42" name="Rectangle 7"/>
          <p:cNvSpPr>
            <a:spLocks noGrp="1" noChangeArrowheads="1"/>
          </p:cNvSpPr>
          <p:nvPr>
            <p:ph type="title" hasCustomPrompt="1"/>
          </p:nvPr>
        </p:nvSpPr>
        <p:spPr>
          <a:xfrm>
            <a:off x="290513" y="281932"/>
            <a:ext cx="8548687" cy="479425"/>
          </a:xfrm>
        </p:spPr>
        <p:txBody>
          <a:bodyPr/>
          <a:lstStyle/>
          <a:p>
            <a:pPr>
              <a:defRPr/>
            </a:pPr>
            <a:r>
              <a:rPr lang="en-US" dirty="0"/>
              <a:t>MAIN TITLE VERDANA 28</a:t>
            </a:r>
          </a:p>
        </p:txBody>
      </p:sp>
    </p:spTree>
    <p:extLst>
      <p:ext uri="{BB962C8B-B14F-4D97-AF65-F5344CB8AC3E}">
        <p14:creationId xmlns:p14="http://schemas.microsoft.com/office/powerpoint/2010/main" val="26382613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Rectángulo"/>
          <p:cNvSpPr>
            <a:spLocks noChangeArrowheads="1"/>
          </p:cNvSpPr>
          <p:nvPr userDrawn="1"/>
        </p:nvSpPr>
        <p:spPr bwMode="auto">
          <a:xfrm>
            <a:off x="0" y="0"/>
            <a:ext cx="9144000" cy="5715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lIns="45720" rIns="45720" anchor="ctr"/>
          <a:lstStyle>
            <a:lvl1pPr eaLnBrk="0" hangingPunct="0">
              <a:lnSpc>
                <a:spcPct val="95000"/>
              </a:lnSpc>
              <a:spcBef>
                <a:spcPct val="5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Avenir LT 45 Book" pitchFamily="2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venir LT 45 Book" pitchFamily="2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25000"/>
              </a:spcBef>
              <a:buChar char="–"/>
              <a:defRPr sz="2400">
                <a:solidFill>
                  <a:schemeClr val="tx1"/>
                </a:solidFill>
                <a:latin typeface="Avenir LT 45 Book" pitchFamily="2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25000"/>
              </a:spcBef>
              <a:buSzPct val="70000"/>
              <a:buChar char="•"/>
              <a:defRPr sz="1600">
                <a:solidFill>
                  <a:schemeClr val="tx1"/>
                </a:solidFill>
                <a:latin typeface="Avenir LT 45 Book" pitchFamily="2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15000"/>
              </a:spcBef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  <a:defRPr/>
            </a:pPr>
            <a:endParaRPr lang="es-ES" altLang="es-ES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138" y="4824413"/>
            <a:ext cx="1419225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6"/>
          <p:cNvSpPr>
            <a:spLocks noChangeArrowheads="1"/>
          </p:cNvSpPr>
          <p:nvPr userDrawn="1"/>
        </p:nvSpPr>
        <p:spPr bwMode="auto">
          <a:xfrm rot="16200000">
            <a:off x="-749327" y="660446"/>
            <a:ext cx="17653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5000"/>
              </a:lnSpc>
              <a:spcBef>
                <a:spcPct val="5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Avenir LT 45 Book" pitchFamily="2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venir LT 45 Book" pitchFamily="2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25000"/>
              </a:spcBef>
              <a:buChar char="–"/>
              <a:defRPr sz="2400">
                <a:solidFill>
                  <a:schemeClr val="tx1"/>
                </a:solidFill>
                <a:latin typeface="Avenir LT 45 Book" pitchFamily="2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25000"/>
              </a:spcBef>
              <a:buSzPct val="70000"/>
              <a:buChar char="•"/>
              <a:defRPr sz="1600">
                <a:solidFill>
                  <a:schemeClr val="tx1"/>
                </a:solidFill>
                <a:latin typeface="Avenir LT 45 Book" pitchFamily="2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15000"/>
              </a:spcBef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endParaRPr lang="en-US" altLang="es-ES" dirty="0">
              <a:solidFill>
                <a:srgbClr val="E00034"/>
              </a:solidFill>
              <a:latin typeface="Verdana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es-ES" sz="1500" dirty="0">
                <a:solidFill>
                  <a:srgbClr val="E00034"/>
                </a:solidFill>
                <a:latin typeface="Verdana"/>
              </a:rPr>
              <a:t>www.gmv.com</a:t>
            </a:r>
          </a:p>
        </p:txBody>
      </p:sp>
      <p:pic>
        <p:nvPicPr>
          <p:cNvPr id="11" name="1 Imagen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6125" y="0"/>
            <a:ext cx="5167313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2495550" y="3270250"/>
            <a:ext cx="4208463" cy="736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lnSpc>
                <a:spcPct val="95000"/>
              </a:lnSpc>
              <a:spcBef>
                <a:spcPct val="5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Avenir LT 45 Book" pitchFamily="2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venir LT 45 Book" pitchFamily="2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25000"/>
              </a:spcBef>
              <a:buChar char="–"/>
              <a:defRPr sz="2400">
                <a:solidFill>
                  <a:schemeClr val="tx1"/>
                </a:solidFill>
                <a:latin typeface="Avenir LT 45 Book" pitchFamily="2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25000"/>
              </a:spcBef>
              <a:buSzPct val="70000"/>
              <a:buChar char="•"/>
              <a:defRPr sz="1600">
                <a:solidFill>
                  <a:schemeClr val="tx1"/>
                </a:solidFill>
                <a:latin typeface="Avenir LT 45 Book" pitchFamily="2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15000"/>
              </a:spcBef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es-ES" sz="4400" b="1" dirty="0">
                <a:solidFill>
                  <a:srgbClr val="FFFFFF"/>
                </a:solidFill>
                <a:latin typeface="Verdana"/>
              </a:rPr>
              <a:t>THANK YOU</a:t>
            </a:r>
            <a:endParaRPr lang="en-US" altLang="es-ES" b="1" dirty="0">
              <a:solidFill>
                <a:srgbClr val="FFFFFF"/>
              </a:solidFill>
              <a:latin typeface="Verdana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endParaRPr lang="en-US" altLang="es-ES" b="1" dirty="0">
              <a:solidFill>
                <a:srgbClr val="FFFFFF"/>
              </a:solidFill>
              <a:latin typeface="Avenir LT 55 Roman" pitchFamily="2" charset="0"/>
            </a:endParaRPr>
          </a:p>
        </p:txBody>
      </p:sp>
      <p:pic>
        <p:nvPicPr>
          <p:cNvPr id="20" name="Picture 15" descr="C:\__TRABAJOS\2015\07_julio\PPT_definitivos\redes\f.png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0988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6" descr="C:\__TRABAJOS\2015\07_julio\PPT_definitivos\redes\g.png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0763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7" descr="C:\__TRABAJOS\2015\07_julio\PPT_definitivos\redes\in.png">
            <a:hlinkClick r:id="rId8"/>
          </p:cNvPr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538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8" descr="C:\__TRABAJOS\2015\07_julio\PPT_definitivos\redes\rss.png">
            <a:hlinkClick r:id="rId10"/>
          </p:cNvPr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0425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9" descr="C:\__TRABAJOS\2015\07_julio\PPT_definitivos\redes\t.png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875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0" descr="C:\__TRABAJOS\2015\07_julio\PPT_definitivos\redes\y.png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0650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1" descr="C:\__TRABAJOS\2015\07_julio\PPT_definitivos\redes\blog.png">
            <a:hlinkClick r:id="rId15"/>
          </p:cNvPr>
          <p:cNvPicPr>
            <a:picLocks noChangeAspect="1"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0" y="5116513"/>
            <a:ext cx="12461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92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Rectángulo"/>
          <p:cNvSpPr>
            <a:spLocks noChangeArrowheads="1"/>
          </p:cNvSpPr>
          <p:nvPr userDrawn="1"/>
        </p:nvSpPr>
        <p:spPr bwMode="auto">
          <a:xfrm>
            <a:off x="0" y="0"/>
            <a:ext cx="9144000" cy="5715000"/>
          </a:xfrm>
          <a:prstGeom prst="rect">
            <a:avLst/>
          </a:prstGeom>
          <a:solidFill>
            <a:srgbClr val="DF00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lIns="45720" rIns="45720" anchor="ctr"/>
          <a:lstStyle>
            <a:lvl1pPr eaLnBrk="0" hangingPunct="0">
              <a:lnSpc>
                <a:spcPct val="95000"/>
              </a:lnSpc>
              <a:spcBef>
                <a:spcPct val="5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Avenir LT 45 Book" pitchFamily="2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venir LT 45 Book" pitchFamily="2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25000"/>
              </a:spcBef>
              <a:buChar char="–"/>
              <a:defRPr sz="2400">
                <a:solidFill>
                  <a:schemeClr val="tx1"/>
                </a:solidFill>
                <a:latin typeface="Avenir LT 45 Book" pitchFamily="2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25000"/>
              </a:spcBef>
              <a:buSzPct val="70000"/>
              <a:buChar char="•"/>
              <a:defRPr sz="1600">
                <a:solidFill>
                  <a:schemeClr val="tx1"/>
                </a:solidFill>
                <a:latin typeface="Avenir LT 45 Book" pitchFamily="2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15000"/>
              </a:spcBef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  <a:defRPr/>
            </a:pPr>
            <a:endParaRPr lang="es-ES" altLang="es-ES" smtClean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7" name="Picture 91" descr="Z:\Logos\LOGOTIPOS_GMV\GMV_Logo\PhotoshopCS2\RGB\jpgs\GMV_BckgRGBrojo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0488" y="4856163"/>
            <a:ext cx="1287462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texto"/>
          <p:cNvSpPr>
            <a:spLocks noGrp="1"/>
          </p:cNvSpPr>
          <p:nvPr>
            <p:ph type="body" sz="quarter" idx="10" hasCustomPrompt="1"/>
          </p:nvPr>
        </p:nvSpPr>
        <p:spPr>
          <a:xfrm rot="16200000">
            <a:off x="-2008498" y="2487832"/>
            <a:ext cx="4883779" cy="378014"/>
          </a:xfrm>
        </p:spPr>
        <p:txBody>
          <a:bodyPr/>
          <a:lstStyle>
            <a:lvl1pPr algn="r">
              <a:defRPr sz="3000" b="1"/>
            </a:lvl1pPr>
          </a:lstStyle>
          <a:p>
            <a:pPr lvl="0"/>
            <a:r>
              <a:rPr lang="es-ES" dirty="0" smtClean="0"/>
              <a:t>EXAMPLE OF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37016" y="2319578"/>
            <a:ext cx="5558348" cy="1373188"/>
          </a:xfrm>
        </p:spPr>
        <p:txBody>
          <a:bodyPr/>
          <a:lstStyle>
            <a:lvl1pPr algn="r">
              <a:spcAft>
                <a:spcPts val="0"/>
              </a:spcAft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" dirty="0" smtClean="0"/>
              <a:t>A SECTION COVER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61456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45FF7-E35D-464F-9149-3724035DB1E0}" type="datetime1">
              <a:rPr lang="es-ES" altLang="es-ES" sz="800" smtClean="0"/>
              <a:t>11/03/2021</a:t>
            </a:fld>
            <a:endParaRPr lang="en-US" altLang="es-ES" sz="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 altLang="es-ES" smtClean="0"/>
              <a:t>Página </a:t>
            </a:r>
            <a:fld id="{ADB7B702-0172-47B3-A01D-521A891AF2E3}" type="slidenum">
              <a:rPr lang="es-ES" altLang="es-ES" smtClean="0"/>
              <a:pPr/>
              <a:t>‹#›</a:t>
            </a:fld>
            <a:endParaRPr lang="es-ES" alt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 dirty="0" smtClean="0"/>
              <a:t>Executive Summary</a:t>
            </a:r>
            <a:endParaRPr lang="en-US" altLang="es-E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title" hasCustomPrompt="1"/>
          </p:nvPr>
        </p:nvSpPr>
        <p:spPr>
          <a:xfrm>
            <a:off x="290513" y="281932"/>
            <a:ext cx="8548687" cy="4794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MAIN TITLE VERDANA 28</a:t>
            </a:r>
          </a:p>
        </p:txBody>
      </p:sp>
      <p:sp>
        <p:nvSpPr>
          <p:cNvPr id="10" name="9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298450" y="203672"/>
            <a:ext cx="8574088" cy="225698"/>
          </a:xfrm>
        </p:spPr>
        <p:txBody>
          <a:bodyPr/>
          <a:lstStyle>
            <a:lvl1pPr>
              <a:defRPr sz="900" b="1">
                <a:solidFill>
                  <a:srgbClr val="8B8D8E"/>
                </a:solidFill>
              </a:defRPr>
            </a:lvl1pPr>
          </a:lstStyle>
          <a:p>
            <a:pPr lvl="0"/>
            <a:r>
              <a:rPr lang="es-ES" dirty="0" smtClean="0"/>
              <a:t>SECTION</a:t>
            </a:r>
            <a:endParaRPr lang="es-ES" dirty="0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4" hasCustomPrompt="1"/>
          </p:nvPr>
        </p:nvSpPr>
        <p:spPr>
          <a:xfrm>
            <a:off x="300038" y="938213"/>
            <a:ext cx="8572500" cy="3236222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The text uses Verdana 12 typeface in black color.</a:t>
            </a:r>
          </a:p>
          <a:p>
            <a:pPr lvl="0"/>
            <a:r>
              <a:rPr lang="en-US" dirty="0" smtClean="0"/>
              <a:t>The text box is defined in the slide master.</a:t>
            </a:r>
          </a:p>
          <a:p>
            <a:pPr lvl="0"/>
            <a:r>
              <a:rPr lang="en-US" dirty="0" smtClean="0"/>
              <a:t>This is an example of a fictitious text for </a:t>
            </a:r>
            <a:r>
              <a:rPr lang="en-US" dirty="0" err="1" smtClean="0"/>
              <a:t>extense</a:t>
            </a:r>
            <a:r>
              <a:rPr lang="en-US" dirty="0" smtClean="0"/>
              <a:t> text contents in a slide, it is an example of a fictitious text for </a:t>
            </a:r>
            <a:r>
              <a:rPr lang="en-US" dirty="0" err="1" smtClean="0"/>
              <a:t>extense</a:t>
            </a:r>
            <a:r>
              <a:rPr lang="en-US" dirty="0" smtClean="0"/>
              <a:t> text contents in a slide, it is an example of a fictitious text for </a:t>
            </a:r>
            <a:r>
              <a:rPr lang="en-US" dirty="0" err="1" smtClean="0"/>
              <a:t>extense</a:t>
            </a:r>
            <a:r>
              <a:rPr lang="en-US" dirty="0" smtClean="0"/>
              <a:t> text contents in a slide.</a:t>
            </a:r>
          </a:p>
          <a:p>
            <a:pPr lvl="0"/>
            <a:r>
              <a:rPr lang="en-US" dirty="0" smtClean="0"/>
              <a:t>This is an example of a fictitious text for </a:t>
            </a:r>
            <a:r>
              <a:rPr lang="en-US" dirty="0" err="1" smtClean="0"/>
              <a:t>extense</a:t>
            </a:r>
            <a:r>
              <a:rPr lang="en-US" dirty="0" smtClean="0"/>
              <a:t> text contents in a slide, which also contains “bullets” or “</a:t>
            </a:r>
            <a:r>
              <a:rPr lang="en-US" dirty="0" err="1" smtClean="0"/>
              <a:t>viñetas</a:t>
            </a:r>
            <a:r>
              <a:rPr lang="en-US" dirty="0" smtClean="0"/>
              <a:t>”:</a:t>
            </a:r>
          </a:p>
          <a:p>
            <a:pPr lvl="0"/>
            <a:r>
              <a:rPr lang="en-US" dirty="0" smtClean="0"/>
              <a:t>The bullets are automatic, selecting “bullets” or “</a:t>
            </a:r>
            <a:r>
              <a:rPr lang="en-US" dirty="0" err="1" smtClean="0"/>
              <a:t>viñetas</a:t>
            </a:r>
            <a:r>
              <a:rPr lang="en-US" dirty="0" smtClean="0"/>
              <a:t>” on the toolbar of PowerPoint®.</a:t>
            </a:r>
            <a:endParaRPr lang="es-ES" dirty="0" smtClean="0"/>
          </a:p>
          <a:p>
            <a:pPr lvl="1"/>
            <a:r>
              <a:rPr lang="es-ES" dirty="0" smtClean="0"/>
              <a:t>Text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endParaRPr lang="es-ES" dirty="0" smtClean="0"/>
          </a:p>
          <a:p>
            <a:pPr lvl="1"/>
            <a:r>
              <a:rPr lang="es-ES" dirty="0" smtClean="0"/>
              <a:t>Text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endParaRPr lang="es-ES" dirty="0" smtClean="0"/>
          </a:p>
          <a:p>
            <a:pPr lvl="2"/>
            <a:r>
              <a:rPr lang="es-ES" dirty="0" smtClean="0"/>
              <a:t>Text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endParaRPr lang="es-ES" dirty="0" smtClean="0"/>
          </a:p>
          <a:p>
            <a:pPr lvl="2"/>
            <a:r>
              <a:rPr lang="es-ES" dirty="0" smtClean="0"/>
              <a:t>Text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endParaRPr lang="es-ES" dirty="0" smtClean="0"/>
          </a:p>
          <a:p>
            <a:pPr lvl="3"/>
            <a:r>
              <a:rPr lang="es-ES" dirty="0" smtClean="0"/>
              <a:t>Text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endParaRPr lang="es-ES" dirty="0" smtClean="0"/>
          </a:p>
          <a:p>
            <a:pPr lvl="3"/>
            <a:r>
              <a:rPr lang="es-ES" dirty="0" smtClean="0"/>
              <a:t>Text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endParaRPr lang="es-ES" dirty="0" smtClean="0"/>
          </a:p>
          <a:p>
            <a:pPr lvl="4"/>
            <a:r>
              <a:rPr lang="es-ES" dirty="0" smtClean="0"/>
              <a:t>Text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endParaRPr lang="es-ES" dirty="0" smtClean="0"/>
          </a:p>
          <a:p>
            <a:pPr lvl="4"/>
            <a:r>
              <a:rPr lang="es-ES" dirty="0" smtClean="0"/>
              <a:t>Text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endParaRPr lang="es-ES" dirty="0"/>
          </a:p>
        </p:txBody>
      </p:sp>
      <p:pic>
        <p:nvPicPr>
          <p:cNvPr id="8" name="Picture 2" descr="Ionosphere and Space Weather | Royal Meteorological Institute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3789" y="4968948"/>
            <a:ext cx="368633" cy="48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eccc-logo-2 | ECO Canada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1268" y="5005050"/>
            <a:ext cx="697249" cy="41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97954" name="Picture 2" descr="Datei:Fub siegel.svg – Wikipedia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1399" y="4926604"/>
            <a:ext cx="572233" cy="57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771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6ECF22-84B5-45D0-A1DA-4DADF13128C0}" type="datetime1">
              <a:rPr lang="es-ES" altLang="es-ES" sz="800" smtClean="0"/>
              <a:t>11/03/2021</a:t>
            </a:fld>
            <a:endParaRPr lang="en-US" altLang="es-ES" sz="8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es-ES"/>
              <a:t>Página </a:t>
            </a:r>
            <a:fld id="{213CFCF4-E8CF-43EB-82B5-A41426E63EAD}" type="slidenum">
              <a:rPr lang="es-ES" altLang="es-ES"/>
              <a:pPr/>
              <a:t>‹#›</a:t>
            </a:fld>
            <a:endParaRPr lang="es-ES" alt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 dirty="0" err="1" smtClean="0"/>
              <a:t>GMVSupportLibrary</a:t>
            </a:r>
            <a:r>
              <a:rPr lang="en-US" altLang="es-ES" dirty="0" smtClean="0"/>
              <a:t> integration in CLARA processors</a:t>
            </a:r>
            <a:endParaRPr lang="en-US" altLang="es-ES" dirty="0"/>
          </a:p>
        </p:txBody>
      </p:sp>
      <p:sp>
        <p:nvSpPr>
          <p:cNvPr id="5" name="5 Marcador de pie de página"/>
          <p:cNvSpPr txBox="1">
            <a:spLocks/>
          </p:cNvSpPr>
          <p:nvPr userDrawn="1"/>
        </p:nvSpPr>
        <p:spPr bwMode="gray">
          <a:xfrm>
            <a:off x="298450" y="134769"/>
            <a:ext cx="257651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lnSpc>
                <a:spcPct val="95000"/>
              </a:lnSpc>
              <a:spcBef>
                <a:spcPct val="50000"/>
              </a:spcBef>
              <a:spcAft>
                <a:spcPct val="20000"/>
              </a:spcAft>
              <a:buChar char="•"/>
              <a:tabLst>
                <a:tab pos="2517775" algn="r"/>
              </a:tabLst>
              <a:defRPr sz="2000">
                <a:solidFill>
                  <a:schemeClr val="tx1"/>
                </a:solidFill>
                <a:latin typeface="Avenir LT 45 Book" pitchFamily="2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tabLst>
                <a:tab pos="2517775" algn="r"/>
              </a:tabLst>
              <a:defRPr sz="2000">
                <a:solidFill>
                  <a:schemeClr val="tx1"/>
                </a:solidFill>
                <a:latin typeface="Avenir LT 45 Book" pitchFamily="2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25000"/>
              </a:spcBef>
              <a:buChar char="–"/>
              <a:tabLst>
                <a:tab pos="2517775" algn="r"/>
              </a:tabLst>
              <a:defRPr sz="2400">
                <a:solidFill>
                  <a:schemeClr val="tx1"/>
                </a:solidFill>
                <a:latin typeface="Avenir LT 45 Book" pitchFamily="2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25000"/>
              </a:spcBef>
              <a:buSzPct val="70000"/>
              <a:buChar char="•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15000"/>
              </a:spcBef>
              <a:buSzPct val="70000"/>
              <a:buChar char="–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tabLst>
                <a:tab pos="2517775" algn="r"/>
              </a:tabLst>
              <a:defRPr sz="1600">
                <a:solidFill>
                  <a:schemeClr val="tx1"/>
                </a:solidFill>
                <a:latin typeface="Avenir LT 45 Book" pitchFamily="2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s-ES" sz="900" b="1" dirty="0" smtClean="0">
                <a:solidFill>
                  <a:schemeClr val="bg2"/>
                </a:solidFill>
                <a:latin typeface="+mj-lt"/>
                <a:ea typeface="Verdana" pitchFamily="34" charset="0"/>
                <a:cs typeface="Verdana" pitchFamily="34" charset="0"/>
              </a:rPr>
              <a:t>SECTION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title" hasCustomPrompt="1"/>
          </p:nvPr>
        </p:nvSpPr>
        <p:spPr>
          <a:xfrm>
            <a:off x="290513" y="288756"/>
            <a:ext cx="8548687" cy="479425"/>
          </a:xfrm>
        </p:spPr>
        <p:txBody>
          <a:bodyPr/>
          <a:lstStyle/>
          <a:p>
            <a:pPr>
              <a:defRPr/>
            </a:pPr>
            <a:r>
              <a:rPr lang="es-ES_tradnl" dirty="0" smtClean="0"/>
              <a:t>MAIN TITLE VERDANA 28</a:t>
            </a:r>
            <a:endParaRPr lang="en-US" dirty="0" smtClean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304800" y="990865"/>
            <a:ext cx="4178300" cy="4066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lnSpc>
                <a:spcPct val="95000"/>
              </a:lnSpc>
              <a:spcAft>
                <a:spcPct val="2000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234950" indent="-233363" algn="l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457200" indent="-220663" algn="l">
              <a:lnSpc>
                <a:spcPct val="95000"/>
              </a:lnSpc>
              <a:spcBef>
                <a:spcPct val="25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692150" indent="-233363" algn="l">
              <a:lnSpc>
                <a:spcPct val="95000"/>
              </a:lnSpc>
              <a:spcBef>
                <a:spcPct val="25000"/>
              </a:spcBef>
              <a:buSzPct val="7000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887413" indent="-193675" algn="l">
              <a:lnSpc>
                <a:spcPct val="95000"/>
              </a:lnSpc>
              <a:spcBef>
                <a:spcPct val="15000"/>
              </a:spcBef>
              <a:buSzPct val="70000"/>
              <a:buChar char="–"/>
              <a:defRPr sz="1600">
                <a:solidFill>
                  <a:schemeClr val="tx1"/>
                </a:solidFill>
                <a:latin typeface="Verdana" pitchFamily="34" charset="0"/>
              </a:defRPr>
            </a:lvl5pPr>
            <a:lvl6pPr marL="1344613" indent="-193675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Verdana" pitchFamily="34" charset="0"/>
              </a:defRPr>
            </a:lvl6pPr>
            <a:lvl7pPr marL="1801813" indent="-193675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Verdana" pitchFamily="34" charset="0"/>
              </a:defRPr>
            </a:lvl7pPr>
            <a:lvl8pPr marL="2259013" indent="-193675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Verdana" pitchFamily="34" charset="0"/>
              </a:defRPr>
            </a:lvl8pPr>
            <a:lvl9pPr marL="2716213" indent="-193675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US" altLang="es-ES" b="1" dirty="0" smtClean="0"/>
              <a:t>Title of a fictitious list</a:t>
            </a:r>
            <a:endParaRPr lang="en-US" altLang="es-ES" dirty="0" smtClean="0"/>
          </a:p>
          <a:p>
            <a:r>
              <a:rPr lang="en-US" altLang="es-ES" sz="1200" dirty="0" smtClean="0"/>
              <a:t>Fictitious list:</a:t>
            </a:r>
          </a:p>
          <a:p>
            <a:pPr marL="234950" lvl="1" indent="-233363">
              <a:buSzPct val="100000"/>
              <a:buFont typeface="Wingdings" panose="05000000000000000000" pitchFamily="2" charset="2"/>
              <a:buChar char="§"/>
            </a:pPr>
            <a:r>
              <a:rPr lang="en-US" altLang="es-ES" sz="1200" dirty="0" smtClean="0"/>
              <a:t>Fictitious list beside a graph</a:t>
            </a:r>
          </a:p>
          <a:p>
            <a:pPr marL="234950" lvl="1" indent="-233363">
              <a:buSzPct val="100000"/>
              <a:buFont typeface="Wingdings" panose="05000000000000000000" pitchFamily="2" charset="2"/>
              <a:buChar char="§"/>
            </a:pPr>
            <a:r>
              <a:rPr lang="en-US" altLang="es-ES" sz="1200" dirty="0" smtClean="0"/>
              <a:t>Fictitious list beside a graph</a:t>
            </a:r>
          </a:p>
          <a:p>
            <a:pPr marL="234950" lvl="1" indent="-233363">
              <a:buSzPct val="100000"/>
              <a:buFont typeface="Wingdings" panose="05000000000000000000" pitchFamily="2" charset="2"/>
              <a:buChar char="§"/>
            </a:pPr>
            <a:r>
              <a:rPr lang="en-US" altLang="es-ES" sz="1200" dirty="0" smtClean="0"/>
              <a:t>Fictitious list beside a graph</a:t>
            </a:r>
          </a:p>
          <a:p>
            <a:r>
              <a:rPr lang="en-US" altLang="es-ES" sz="1200" dirty="0" smtClean="0"/>
              <a:t>Fictitious list:</a:t>
            </a:r>
          </a:p>
          <a:p>
            <a:pPr marL="234950" lvl="1" indent="-233363">
              <a:buSzPct val="100000"/>
              <a:buFont typeface="Wingdings" panose="05000000000000000000" pitchFamily="2" charset="2"/>
              <a:buChar char="§"/>
            </a:pPr>
            <a:r>
              <a:rPr lang="en-US" altLang="es-ES" sz="1200" dirty="0" smtClean="0"/>
              <a:t>Fictitious list beside a graph</a:t>
            </a:r>
          </a:p>
          <a:p>
            <a:pPr lvl="2"/>
            <a:r>
              <a:rPr lang="en-US" altLang="es-ES" sz="1200" dirty="0" smtClean="0"/>
              <a:t>100% List </a:t>
            </a:r>
          </a:p>
          <a:p>
            <a:pPr lvl="2"/>
            <a:r>
              <a:rPr lang="en-US" altLang="es-ES" sz="1200" dirty="0" smtClean="0"/>
              <a:t>100% Fictitious</a:t>
            </a:r>
            <a:endParaRPr lang="en-US" altLang="es-ES" sz="1200" dirty="0"/>
          </a:p>
        </p:txBody>
      </p:sp>
      <p:graphicFrame>
        <p:nvGraphicFramePr>
          <p:cNvPr id="8" name="Object 1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135211391"/>
              </p:ext>
            </p:extLst>
          </p:nvPr>
        </p:nvGraphicFramePr>
        <p:xfrm>
          <a:off x="4643438" y="1029364"/>
          <a:ext cx="4121150" cy="2034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6350" name="Gráfico" r:id="rId3" imgW="6858135" imgH="4067280" progId="MSGraph.Chart.8">
                  <p:embed followColorScheme="full"/>
                </p:oleObj>
              </mc:Choice>
              <mc:Fallback>
                <p:oleObj name="Gráfico" r:id="rId3" imgW="6858135" imgH="406728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1029364"/>
                        <a:ext cx="4121150" cy="20346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333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3333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470486763"/>
              </p:ext>
            </p:extLst>
          </p:nvPr>
        </p:nvGraphicFramePr>
        <p:xfrm>
          <a:off x="4643438" y="3064010"/>
          <a:ext cx="4121150" cy="2034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6351" name="Gráfico" r:id="rId5" imgW="6858135" imgH="4067280" progId="MSGraph.Chart.8">
                  <p:embed followColorScheme="full"/>
                </p:oleObj>
              </mc:Choice>
              <mc:Fallback>
                <p:oleObj name="Gráfico" r:id="rId5" imgW="6858135" imgH="406728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3064010"/>
                        <a:ext cx="4121150" cy="20346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333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3333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2720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e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B313-F1FA-4598-A5D1-0B5BED6D61BC}" type="datetime1">
              <a:rPr lang="es-ES" altLang="es-ES" sz="800" smtClean="0"/>
              <a:t>11/03/2021</a:t>
            </a:fld>
            <a:endParaRPr lang="en-US" altLang="es-ES" sz="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 altLang="es-ES" smtClean="0"/>
              <a:t>Página </a:t>
            </a:r>
            <a:fld id="{ADB7B702-0172-47B3-A01D-521A891AF2E3}" type="slidenum">
              <a:rPr lang="es-ES" altLang="es-ES" smtClean="0"/>
              <a:pPr/>
              <a:t>‹#›</a:t>
            </a:fld>
            <a:endParaRPr lang="es-ES" alt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s-ES" dirty="0" err="1" smtClean="0"/>
              <a:t>GMVSupportLibrary</a:t>
            </a:r>
            <a:r>
              <a:rPr lang="en-US" altLang="es-ES" dirty="0" smtClean="0"/>
              <a:t> integration in CLARA processors</a:t>
            </a:r>
            <a:endParaRPr lang="en-US" altLang="es-E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hasCustomPrompt="1"/>
          </p:nvPr>
        </p:nvSpPr>
        <p:spPr>
          <a:xfrm rot="16200000">
            <a:off x="-1453307" y="1906433"/>
            <a:ext cx="4211637" cy="841375"/>
          </a:xfrm>
        </p:spPr>
        <p:txBody>
          <a:bodyPr/>
          <a:lstStyle>
            <a:lvl1pPr algn="r">
              <a:defRPr/>
            </a:lvl1pPr>
          </a:lstStyle>
          <a:p>
            <a:pPr algn="r">
              <a:defRPr/>
            </a:pPr>
            <a:r>
              <a:rPr lang="es-ES_tradnl" dirty="0" smtClean="0"/>
              <a:t>MAIN TITLE VERDANA 28</a:t>
            </a:r>
            <a:endParaRPr lang="en-US" dirty="0" smtClean="0"/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4" hasCustomPrompt="1"/>
          </p:nvPr>
        </p:nvSpPr>
        <p:spPr>
          <a:xfrm>
            <a:off x="1147763" y="234950"/>
            <a:ext cx="3338512" cy="930275"/>
          </a:xfrm>
        </p:spPr>
        <p:txBody>
          <a:bodyPr/>
          <a:lstStyle>
            <a:lvl1pPr marL="171450" indent="-171450">
              <a:buClr>
                <a:srgbClr val="8B8D8E"/>
              </a:buClr>
              <a:buFont typeface="Wingdings" panose="05000000000000000000" pitchFamily="2" charset="2"/>
              <a:buChar char="§"/>
              <a:defRPr sz="1000"/>
            </a:lvl1pPr>
          </a:lstStyle>
          <a:p>
            <a:pPr lvl="0"/>
            <a:r>
              <a:rPr lang="es-ES" dirty="0" smtClean="0"/>
              <a:t>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,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, 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.</a:t>
            </a:r>
          </a:p>
          <a:p>
            <a:pPr lvl="0"/>
            <a:r>
              <a:rPr lang="es-ES" dirty="0" smtClean="0"/>
              <a:t>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,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, 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.</a:t>
            </a:r>
          </a:p>
          <a:p>
            <a:pPr lvl="0"/>
            <a:r>
              <a:rPr lang="es-ES" dirty="0" smtClean="0"/>
              <a:t>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,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, 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</a:t>
            </a:r>
            <a:r>
              <a:rPr lang="es-ES" dirty="0" err="1" smtClean="0"/>
              <a:t>eet</a:t>
            </a:r>
            <a:r>
              <a:rPr lang="es-ES" dirty="0" smtClean="0"/>
              <a:t>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5" hasCustomPrompt="1"/>
          </p:nvPr>
        </p:nvSpPr>
        <p:spPr>
          <a:xfrm>
            <a:off x="4678363" y="0"/>
            <a:ext cx="4465637" cy="5715000"/>
          </a:xfrm>
          <a:solidFill>
            <a:srgbClr val="8B8D8E"/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s-ES" dirty="0" err="1" smtClean="0"/>
              <a:t>Insert</a:t>
            </a:r>
            <a:r>
              <a:rPr lang="es-ES" dirty="0" smtClean="0"/>
              <a:t> </a:t>
            </a:r>
            <a:r>
              <a:rPr lang="es-ES" dirty="0" err="1" smtClean="0"/>
              <a:t>image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6072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e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1 Marcador de posición de imagen"/>
          <p:cNvSpPr>
            <a:spLocks noGrp="1"/>
          </p:cNvSpPr>
          <p:nvPr>
            <p:ph type="pic" sz="quarter" idx="17" hasCustomPrompt="1"/>
          </p:nvPr>
        </p:nvSpPr>
        <p:spPr>
          <a:xfrm>
            <a:off x="6861175" y="1243013"/>
            <a:ext cx="2038350" cy="1500187"/>
          </a:xfrm>
          <a:solidFill>
            <a:srgbClr val="8B8D8E"/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s-ES" dirty="0" err="1" smtClean="0"/>
              <a:t>Insert</a:t>
            </a:r>
            <a:r>
              <a:rPr lang="es-ES" dirty="0" smtClean="0"/>
              <a:t> </a:t>
            </a:r>
            <a:r>
              <a:rPr lang="es-ES" dirty="0" err="1" smtClean="0"/>
              <a:t>image</a:t>
            </a:r>
            <a:endParaRPr lang="es-ES" dirty="0"/>
          </a:p>
        </p:txBody>
      </p:sp>
      <p:sp>
        <p:nvSpPr>
          <p:cNvPr id="24" name="21 Marcador de posición de imagen"/>
          <p:cNvSpPr>
            <a:spLocks noGrp="1"/>
          </p:cNvSpPr>
          <p:nvPr>
            <p:ph type="pic" sz="quarter" idx="16" hasCustomPrompt="1"/>
          </p:nvPr>
        </p:nvSpPr>
        <p:spPr>
          <a:xfrm>
            <a:off x="4657725" y="1243013"/>
            <a:ext cx="2038350" cy="1500187"/>
          </a:xfrm>
          <a:solidFill>
            <a:srgbClr val="8B8D8E"/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s-ES" dirty="0" err="1" smtClean="0"/>
              <a:t>Insert</a:t>
            </a:r>
            <a:r>
              <a:rPr lang="es-ES" dirty="0" smtClean="0"/>
              <a:t> </a:t>
            </a:r>
            <a:r>
              <a:rPr lang="es-ES" dirty="0" err="1" smtClean="0"/>
              <a:t>image</a:t>
            </a:r>
            <a:endParaRPr lang="es-ES" dirty="0"/>
          </a:p>
        </p:txBody>
      </p:sp>
      <p:sp>
        <p:nvSpPr>
          <p:cNvPr id="23" name="21 Marcador de posición de imagen"/>
          <p:cNvSpPr>
            <a:spLocks noGrp="1"/>
          </p:cNvSpPr>
          <p:nvPr>
            <p:ph type="pic" sz="quarter" idx="15" hasCustomPrompt="1"/>
          </p:nvPr>
        </p:nvSpPr>
        <p:spPr>
          <a:xfrm>
            <a:off x="2486025" y="1243013"/>
            <a:ext cx="2038350" cy="1500187"/>
          </a:xfrm>
          <a:solidFill>
            <a:srgbClr val="8B8D8E"/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s-ES" dirty="0" err="1" smtClean="0"/>
              <a:t>Insert</a:t>
            </a:r>
            <a:r>
              <a:rPr lang="es-ES" dirty="0" smtClean="0"/>
              <a:t> </a:t>
            </a:r>
            <a:r>
              <a:rPr lang="es-ES" dirty="0" err="1" smtClean="0"/>
              <a:t>image</a:t>
            </a:r>
            <a:endParaRPr lang="es-ES" dirty="0"/>
          </a:p>
        </p:txBody>
      </p:sp>
      <p:sp>
        <p:nvSpPr>
          <p:cNvPr id="22" name="21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283295" y="1243013"/>
            <a:ext cx="2044700" cy="1500187"/>
          </a:xfrm>
          <a:solidFill>
            <a:srgbClr val="8B8D8E"/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s-ES" dirty="0" err="1" smtClean="0"/>
              <a:t>Insert</a:t>
            </a:r>
            <a:r>
              <a:rPr lang="es-ES" dirty="0" smtClean="0"/>
              <a:t> </a:t>
            </a:r>
            <a:r>
              <a:rPr lang="es-ES" dirty="0" err="1" smtClean="0"/>
              <a:t>image</a:t>
            </a: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6785-2BB6-4121-8C23-39E605487BE6}" type="datetime1">
              <a:rPr lang="es-ES" altLang="es-ES" sz="800" smtClean="0"/>
              <a:t>11/03/2021</a:t>
            </a:fld>
            <a:endParaRPr lang="en-US" altLang="es-ES" sz="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 altLang="es-ES" smtClean="0"/>
              <a:t>Página </a:t>
            </a:r>
            <a:fld id="{ADB7B702-0172-47B3-A01D-521A891AF2E3}" type="slidenum">
              <a:rPr lang="es-ES" altLang="es-ES" smtClean="0"/>
              <a:pPr/>
              <a:t>‹#›</a:t>
            </a:fld>
            <a:endParaRPr lang="es-ES" alt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s-ES" dirty="0" err="1" smtClean="0"/>
              <a:t>GMVSupportLibrary</a:t>
            </a:r>
            <a:r>
              <a:rPr lang="en-US" altLang="es-ES" dirty="0" smtClean="0"/>
              <a:t> integration in CLARA processors</a:t>
            </a:r>
            <a:endParaRPr lang="en-US" altLang="es-ES" dirty="0"/>
          </a:p>
        </p:txBody>
      </p:sp>
      <p:sp>
        <p:nvSpPr>
          <p:cNvPr id="21" name="9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298450" y="203672"/>
            <a:ext cx="8574088" cy="225698"/>
          </a:xfrm>
        </p:spPr>
        <p:txBody>
          <a:bodyPr/>
          <a:lstStyle>
            <a:lvl1pPr>
              <a:defRPr sz="900" b="1">
                <a:solidFill>
                  <a:srgbClr val="8B8D8E"/>
                </a:solidFill>
              </a:defRPr>
            </a:lvl1pPr>
          </a:lstStyle>
          <a:p>
            <a:pPr lvl="0"/>
            <a:r>
              <a:rPr lang="es-ES" dirty="0" smtClean="0"/>
              <a:t>SECTION</a:t>
            </a:r>
            <a:endParaRPr lang="es-ES" dirty="0"/>
          </a:p>
        </p:txBody>
      </p:sp>
      <p:sp>
        <p:nvSpPr>
          <p:cNvPr id="36" name="35 Marcador de texto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679950" y="3048000"/>
            <a:ext cx="2016125" cy="862013"/>
          </a:xfrm>
        </p:spPr>
        <p:txBody>
          <a:bodyPr/>
          <a:lstStyle>
            <a:lvl1pPr>
              <a:defRPr sz="1000"/>
            </a:lvl1pPr>
          </a:lstStyle>
          <a:p>
            <a:pPr lvl="0"/>
            <a:r>
              <a:rPr lang="es-ES" dirty="0" smtClean="0"/>
              <a:t>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,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, 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.</a:t>
            </a:r>
          </a:p>
          <a:p>
            <a:pPr lvl="0"/>
            <a:endParaRPr lang="es-ES" dirty="0" smtClean="0"/>
          </a:p>
          <a:p>
            <a:pPr lvl="0"/>
            <a:endParaRPr lang="es-ES" dirty="0" smtClean="0"/>
          </a:p>
          <a:p>
            <a:pPr lvl="0"/>
            <a:endParaRPr lang="es-ES" dirty="0" smtClean="0"/>
          </a:p>
        </p:txBody>
      </p:sp>
      <p:sp>
        <p:nvSpPr>
          <p:cNvPr id="37" name="35 Marcador de texto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493962" y="3048000"/>
            <a:ext cx="2016125" cy="862013"/>
          </a:xfrm>
        </p:spPr>
        <p:txBody>
          <a:bodyPr/>
          <a:lstStyle>
            <a:lvl1pPr>
              <a:defRPr sz="1000"/>
            </a:lvl1pPr>
          </a:lstStyle>
          <a:p>
            <a:pPr lvl="0"/>
            <a:r>
              <a:rPr lang="es-ES" dirty="0" smtClean="0"/>
              <a:t>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,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, 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.</a:t>
            </a:r>
          </a:p>
          <a:p>
            <a:pPr lvl="0"/>
            <a:endParaRPr lang="es-ES" dirty="0" smtClean="0"/>
          </a:p>
          <a:p>
            <a:pPr lvl="0"/>
            <a:endParaRPr lang="es-ES" dirty="0" smtClean="0"/>
          </a:p>
          <a:p>
            <a:pPr lvl="0"/>
            <a:endParaRPr lang="es-ES" dirty="0" smtClean="0"/>
          </a:p>
        </p:txBody>
      </p:sp>
      <p:sp>
        <p:nvSpPr>
          <p:cNvPr id="38" name="35 Marcador de texto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298450" y="3048000"/>
            <a:ext cx="2016125" cy="862013"/>
          </a:xfrm>
        </p:spPr>
        <p:txBody>
          <a:bodyPr/>
          <a:lstStyle>
            <a:lvl1pPr>
              <a:defRPr sz="1000"/>
            </a:lvl1pPr>
          </a:lstStyle>
          <a:p>
            <a:pPr lvl="0"/>
            <a:r>
              <a:rPr lang="es-ES" dirty="0" smtClean="0"/>
              <a:t>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,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, 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.</a:t>
            </a:r>
          </a:p>
          <a:p>
            <a:pPr lvl="0"/>
            <a:endParaRPr lang="es-ES" dirty="0" smtClean="0"/>
          </a:p>
          <a:p>
            <a:pPr lvl="0"/>
            <a:endParaRPr lang="es-ES" dirty="0" smtClean="0"/>
          </a:p>
          <a:p>
            <a:pPr lvl="0"/>
            <a:endParaRPr lang="es-ES" dirty="0" smtClean="0"/>
          </a:p>
        </p:txBody>
      </p:sp>
      <p:sp>
        <p:nvSpPr>
          <p:cNvPr id="39" name="35 Marcador de texto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6848475" y="3048000"/>
            <a:ext cx="2055813" cy="862013"/>
          </a:xfrm>
        </p:spPr>
        <p:txBody>
          <a:bodyPr/>
          <a:lstStyle>
            <a:lvl1pPr>
              <a:defRPr sz="1000"/>
            </a:lvl1pPr>
          </a:lstStyle>
          <a:p>
            <a:pPr lvl="0"/>
            <a:r>
              <a:rPr lang="es-ES" dirty="0" smtClean="0"/>
              <a:t>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,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, sed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</a:t>
            </a:r>
            <a:r>
              <a:rPr lang="es-ES" dirty="0" err="1" smtClean="0"/>
              <a:t>feugiat</a:t>
            </a:r>
            <a:r>
              <a:rPr lang="es-ES" dirty="0" smtClean="0"/>
              <a:t> </a:t>
            </a:r>
            <a:r>
              <a:rPr lang="es-ES" dirty="0" err="1" smtClean="0"/>
              <a:t>nec</a:t>
            </a:r>
            <a:r>
              <a:rPr lang="es-ES" dirty="0" smtClean="0"/>
              <a:t>, </a:t>
            </a:r>
            <a:r>
              <a:rPr lang="es-ES" dirty="0" err="1" smtClean="0"/>
              <a:t>risus</a:t>
            </a:r>
            <a:r>
              <a:rPr lang="es-ES" dirty="0" smtClean="0"/>
              <a:t> </a:t>
            </a:r>
            <a:r>
              <a:rPr lang="es-ES" dirty="0" err="1" smtClean="0"/>
              <a:t>sem</a:t>
            </a:r>
            <a:r>
              <a:rPr lang="es-ES" dirty="0" smtClean="0"/>
              <a:t> et </a:t>
            </a:r>
            <a:r>
              <a:rPr lang="es-ES" dirty="0" err="1" smtClean="0"/>
              <a:t>turpis</a:t>
            </a:r>
            <a:r>
              <a:rPr lang="es-ES" dirty="0" smtClean="0"/>
              <a:t> </a:t>
            </a:r>
            <a:r>
              <a:rPr lang="es-ES" dirty="0" err="1" smtClean="0"/>
              <a:t>aliquam</a:t>
            </a:r>
            <a:r>
              <a:rPr lang="es-ES" dirty="0" smtClean="0"/>
              <a:t> </a:t>
            </a:r>
            <a:r>
              <a:rPr lang="es-ES" dirty="0" err="1" smtClean="0"/>
              <a:t>varius</a:t>
            </a:r>
            <a:r>
              <a:rPr lang="es-ES" dirty="0" smtClean="0"/>
              <a:t>.</a:t>
            </a:r>
          </a:p>
          <a:p>
            <a:pPr lvl="0"/>
            <a:endParaRPr lang="es-ES" dirty="0" smtClean="0"/>
          </a:p>
          <a:p>
            <a:pPr lvl="0"/>
            <a:endParaRPr lang="es-ES" dirty="0" smtClean="0"/>
          </a:p>
          <a:p>
            <a:pPr lvl="0"/>
            <a:endParaRPr lang="es-ES" dirty="0" smtClean="0"/>
          </a:p>
        </p:txBody>
      </p:sp>
      <p:sp>
        <p:nvSpPr>
          <p:cNvPr id="42" name="Rectangle 7"/>
          <p:cNvSpPr>
            <a:spLocks noGrp="1" noChangeArrowheads="1"/>
          </p:cNvSpPr>
          <p:nvPr>
            <p:ph type="title" hasCustomPrompt="1"/>
          </p:nvPr>
        </p:nvSpPr>
        <p:spPr>
          <a:xfrm>
            <a:off x="290513" y="281932"/>
            <a:ext cx="8548687" cy="4794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MAIN TITLE VERDANA 28</a:t>
            </a:r>
          </a:p>
        </p:txBody>
      </p:sp>
    </p:spTree>
    <p:extLst>
      <p:ext uri="{BB962C8B-B14F-4D97-AF65-F5344CB8AC3E}">
        <p14:creationId xmlns:p14="http://schemas.microsoft.com/office/powerpoint/2010/main" val="1233731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Rectángulo"/>
          <p:cNvSpPr>
            <a:spLocks noChangeArrowheads="1"/>
          </p:cNvSpPr>
          <p:nvPr userDrawn="1"/>
        </p:nvSpPr>
        <p:spPr bwMode="auto">
          <a:xfrm>
            <a:off x="0" y="0"/>
            <a:ext cx="9144000" cy="5715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lIns="45720" rIns="45720" anchor="ctr"/>
          <a:lstStyle>
            <a:lvl1pPr eaLnBrk="0" hangingPunct="0">
              <a:lnSpc>
                <a:spcPct val="95000"/>
              </a:lnSpc>
              <a:spcBef>
                <a:spcPct val="5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Avenir LT 45 Book" pitchFamily="2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venir LT 45 Book" pitchFamily="2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25000"/>
              </a:spcBef>
              <a:buChar char="–"/>
              <a:defRPr sz="2400">
                <a:solidFill>
                  <a:schemeClr val="tx1"/>
                </a:solidFill>
                <a:latin typeface="Avenir LT 45 Book" pitchFamily="2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25000"/>
              </a:spcBef>
              <a:buSzPct val="70000"/>
              <a:buChar char="•"/>
              <a:defRPr sz="1600">
                <a:solidFill>
                  <a:schemeClr val="tx1"/>
                </a:solidFill>
                <a:latin typeface="Avenir LT 45 Book" pitchFamily="2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15000"/>
              </a:spcBef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  <a:defRPr/>
            </a:pPr>
            <a:endParaRPr lang="es-ES" altLang="es-ES" dirty="0" smtClean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138" y="4824413"/>
            <a:ext cx="1419225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6"/>
          <p:cNvSpPr>
            <a:spLocks noChangeArrowheads="1"/>
          </p:cNvSpPr>
          <p:nvPr userDrawn="1"/>
        </p:nvSpPr>
        <p:spPr bwMode="auto">
          <a:xfrm rot="16200000">
            <a:off x="-749327" y="660446"/>
            <a:ext cx="17653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5000"/>
              </a:lnSpc>
              <a:spcBef>
                <a:spcPct val="5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Avenir LT 45 Book" pitchFamily="2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venir LT 45 Book" pitchFamily="2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25000"/>
              </a:spcBef>
              <a:buChar char="–"/>
              <a:defRPr sz="2400">
                <a:solidFill>
                  <a:schemeClr val="tx1"/>
                </a:solidFill>
                <a:latin typeface="Avenir LT 45 Book" pitchFamily="2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25000"/>
              </a:spcBef>
              <a:buSzPct val="70000"/>
              <a:buChar char="•"/>
              <a:defRPr sz="1600">
                <a:solidFill>
                  <a:schemeClr val="tx1"/>
                </a:solidFill>
                <a:latin typeface="Avenir LT 45 Book" pitchFamily="2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15000"/>
              </a:spcBef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endParaRPr lang="en-US" altLang="es-ES" dirty="0" smtClean="0">
              <a:solidFill>
                <a:schemeClr val="accent1"/>
              </a:solidFill>
              <a:latin typeface="+mj-lt"/>
            </a:endParaRPr>
          </a:p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altLang="es-ES" sz="1500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rPr>
              <a:t>www.gmv.com</a:t>
            </a:r>
          </a:p>
        </p:txBody>
      </p:sp>
      <p:pic>
        <p:nvPicPr>
          <p:cNvPr id="11" name="1 Imagen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6125" y="0"/>
            <a:ext cx="5167313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2495550" y="3270250"/>
            <a:ext cx="4208463" cy="736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lnSpc>
                <a:spcPct val="95000"/>
              </a:lnSpc>
              <a:spcBef>
                <a:spcPct val="5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Avenir LT 45 Book" pitchFamily="2" charset="0"/>
              </a:defRPr>
            </a:lvl1pPr>
            <a:lvl2pPr marL="742950" indent="-285750" eaLnBrk="0" hangingPunct="0"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venir LT 45 Book" pitchFamily="2" charset="0"/>
              </a:defRPr>
            </a:lvl2pPr>
            <a:lvl3pPr marL="1143000" indent="-228600" eaLnBrk="0" hangingPunct="0">
              <a:lnSpc>
                <a:spcPct val="95000"/>
              </a:lnSpc>
              <a:spcBef>
                <a:spcPct val="25000"/>
              </a:spcBef>
              <a:buChar char="–"/>
              <a:defRPr sz="2400">
                <a:solidFill>
                  <a:schemeClr val="tx1"/>
                </a:solidFill>
                <a:latin typeface="Avenir LT 45 Book" pitchFamily="2" charset="0"/>
              </a:defRPr>
            </a:lvl3pPr>
            <a:lvl4pPr marL="1600200" indent="-228600" eaLnBrk="0" hangingPunct="0">
              <a:lnSpc>
                <a:spcPct val="95000"/>
              </a:lnSpc>
              <a:spcBef>
                <a:spcPct val="25000"/>
              </a:spcBef>
              <a:buSzPct val="70000"/>
              <a:buChar char="•"/>
              <a:defRPr sz="1600">
                <a:solidFill>
                  <a:schemeClr val="tx1"/>
                </a:solidFill>
                <a:latin typeface="Avenir LT 45 Book" pitchFamily="2" charset="0"/>
              </a:defRPr>
            </a:lvl4pPr>
            <a:lvl5pPr marL="2057400" indent="-228600" eaLnBrk="0" hangingPunct="0">
              <a:lnSpc>
                <a:spcPct val="95000"/>
              </a:lnSpc>
              <a:spcBef>
                <a:spcPct val="15000"/>
              </a:spcBef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buChar char="–"/>
              <a:defRPr sz="1600">
                <a:solidFill>
                  <a:schemeClr val="tx1"/>
                </a:solidFill>
                <a:latin typeface="Avenir LT 45 Book" pitchFamily="2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  <a:defRPr/>
            </a:pPr>
            <a:r>
              <a:rPr lang="en-US" altLang="es-ES" sz="4400" b="1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THANK YOU</a:t>
            </a:r>
            <a:endParaRPr lang="en-US" altLang="es-ES" b="1" dirty="0" smtClean="0">
              <a:solidFill>
                <a:schemeClr val="bg1"/>
              </a:solidFill>
              <a:latin typeface="+mj-lt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endParaRPr lang="en-US" altLang="es-ES" b="1" dirty="0" smtClean="0">
              <a:solidFill>
                <a:schemeClr val="bg1"/>
              </a:solidFill>
              <a:latin typeface="Avenir LT 55 Roman" pitchFamily="2" charset="0"/>
            </a:endParaRPr>
          </a:p>
        </p:txBody>
      </p:sp>
      <p:pic>
        <p:nvPicPr>
          <p:cNvPr id="20" name="Picture 15" descr="C:\__TRABAJOS\2015\07_julio\PPT_definitivos\redes\f.png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0988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6" descr="C:\__TRABAJOS\2015\07_julio\PPT_definitivos\redes\g.png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0763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7" descr="C:\__TRABAJOS\2015\07_julio\PPT_definitivos\redes\in.png">
            <a:hlinkClick r:id="rId8"/>
          </p:cNvPr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538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8" descr="C:\__TRABAJOS\2015\07_julio\PPT_definitivos\redes\rss.png">
            <a:hlinkClick r:id="rId10"/>
          </p:cNvPr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0425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9" descr="C:\__TRABAJOS\2015\07_julio\PPT_definitivos\redes\t.png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875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0" descr="C:\__TRABAJOS\2015\07_julio\PPT_definitivos\redes\y.png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0650" y="5122863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1" descr="C:\__TRABAJOS\2015\07_julio\PPT_definitivos\redes\blog.png">
            <a:hlinkClick r:id="rId15"/>
          </p:cNvPr>
          <p:cNvPicPr>
            <a:picLocks noChangeAspect="1"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0" y="5116513"/>
            <a:ext cx="12461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154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D9348783-90D8-4E34-B2F1-628780B220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="" xmlns:a16="http://schemas.microsoft.com/office/drawing/2014/main" id="{CD8E5D8B-334C-490F-9495-1D86B2391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FF78A3DA-4F18-4BBF-BE85-A9D4B55BA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3E037926-EA62-4694-A5EA-3F67076ED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8B2C44E7-6917-4F3E-8D21-217BCDB83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683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186114" y="5124196"/>
            <a:ext cx="731837" cy="232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ct val="0"/>
              </a:spcBef>
              <a:defRPr sz="900">
                <a:solidFill>
                  <a:srgbClr val="DF0024"/>
                </a:solidFill>
              </a:defRPr>
            </a:lvl1pPr>
          </a:lstStyle>
          <a:p>
            <a:fld id="{297ED3E7-5D9C-447A-BAFF-4A7ED303175B}" type="datetime1">
              <a:rPr lang="es-ES" altLang="es-ES" sz="800" smtClean="0"/>
              <a:t>11/03/2021</a:t>
            </a:fld>
            <a:endParaRPr lang="en-US" altLang="es-ES" sz="800" dirty="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017963" y="5124196"/>
            <a:ext cx="660399" cy="232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ct val="0"/>
              </a:spcBef>
              <a:defRPr sz="800">
                <a:solidFill>
                  <a:srgbClr val="DF0024"/>
                </a:solidFill>
              </a:defRPr>
            </a:lvl1pPr>
          </a:lstStyle>
          <a:p>
            <a:r>
              <a:rPr lang="es-ES" altLang="es-ES" dirty="0" smtClean="0"/>
              <a:t>Page </a:t>
            </a:r>
            <a:fld id="{ADB7B702-0172-47B3-A01D-521A891AF2E3}" type="slidenum">
              <a:rPr lang="es-ES" altLang="es-ES" smtClean="0"/>
              <a:pPr/>
              <a:t>‹#›</a:t>
            </a:fld>
            <a:endParaRPr lang="es-ES" altLang="es-ES" dirty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77814" y="5124196"/>
            <a:ext cx="2513153" cy="232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ct val="0"/>
              </a:spcBef>
              <a:tabLst>
                <a:tab pos="2517775" algn="r"/>
              </a:tabLst>
              <a:defRPr sz="800">
                <a:solidFill>
                  <a:srgbClr val="DF0024"/>
                </a:solidFill>
              </a:defRPr>
            </a:lvl1pPr>
          </a:lstStyle>
          <a:p>
            <a:r>
              <a:rPr lang="en-US" altLang="es-ES" dirty="0" err="1" smtClean="0"/>
              <a:t>GMVSupportLibrary</a:t>
            </a:r>
            <a:r>
              <a:rPr lang="en-US" altLang="es-ES" dirty="0" smtClean="0"/>
              <a:t> integration in CLARA processors</a:t>
            </a:r>
            <a:endParaRPr lang="en-US" altLang="es-ES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7814" y="1073963"/>
            <a:ext cx="8534400" cy="287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 smtClean="0"/>
              <a:t>Haga clic para modificar el estilo de texto del patrón</a:t>
            </a:r>
          </a:p>
          <a:p>
            <a:pPr lvl="1"/>
            <a:r>
              <a:rPr lang="es-ES" altLang="es-ES" dirty="0" smtClean="0"/>
              <a:t>Segundo nivel</a:t>
            </a:r>
          </a:p>
          <a:p>
            <a:pPr lvl="2"/>
            <a:r>
              <a:rPr lang="es-ES" altLang="es-ES" dirty="0" smtClean="0"/>
              <a:t>Tercer nivel</a:t>
            </a:r>
          </a:p>
          <a:p>
            <a:pPr lvl="3"/>
            <a:r>
              <a:rPr lang="es-ES" altLang="es-ES" dirty="0" smtClean="0"/>
              <a:t>Cuarto nivel</a:t>
            </a:r>
          </a:p>
          <a:p>
            <a:pPr lvl="4"/>
            <a:r>
              <a:rPr lang="es-ES" altLang="es-ES" dirty="0" smtClean="0"/>
              <a:t>Quinto nivel</a:t>
            </a:r>
            <a:endParaRPr lang="en-US" altLang="es-ES" dirty="0" smtClean="0"/>
          </a:p>
        </p:txBody>
      </p:sp>
      <p:sp>
        <p:nvSpPr>
          <p:cNvPr id="13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290514" y="178595"/>
            <a:ext cx="8548687" cy="70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TÍTULO DEL PATRÓN</a:t>
            </a:r>
            <a:endParaRPr lang="en-US" dirty="0" smtClean="0"/>
          </a:p>
        </p:txBody>
      </p:sp>
      <p:pic>
        <p:nvPicPr>
          <p:cNvPr id="16" name="2 Imagen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8113" y="4857750"/>
            <a:ext cx="137318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60" r:id="rId4"/>
    <p:sldLayoutId id="2147483655" r:id="rId5"/>
    <p:sldLayoutId id="2147483661" r:id="rId6"/>
    <p:sldLayoutId id="2147483662" r:id="rId7"/>
    <p:sldLayoutId id="2147483657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50000"/>
        </a:spcBef>
        <a:spcAft>
          <a:spcPct val="20000"/>
        </a:spcAft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234950" indent="-233363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rgbClr val="8B8D8E"/>
        </a:buClr>
        <a:buSzPct val="80000"/>
        <a:buFont typeface="Wingdings" pitchFamily="2" charset="2"/>
        <a:buChar char="n"/>
        <a:defRPr sz="1000">
          <a:solidFill>
            <a:schemeClr val="tx1"/>
          </a:solidFill>
          <a:latin typeface="+mn-lt"/>
        </a:defRPr>
      </a:lvl2pPr>
      <a:lvl3pPr marL="457200" indent="-220663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har char="–"/>
        <a:defRPr sz="1000">
          <a:solidFill>
            <a:schemeClr val="tx1"/>
          </a:solidFill>
          <a:latin typeface="+mn-lt"/>
        </a:defRPr>
      </a:lvl3pPr>
      <a:lvl4pPr marL="692150" indent="-233363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SzPct val="70000"/>
        <a:buChar char="•"/>
        <a:defRPr sz="1000">
          <a:solidFill>
            <a:schemeClr val="tx1"/>
          </a:solidFill>
          <a:latin typeface="+mn-lt"/>
        </a:defRPr>
      </a:lvl4pPr>
      <a:lvl5pPr marL="887413" indent="-193675" algn="l" rtl="0" eaLnBrk="1" fontAlgn="base" hangingPunct="1">
        <a:lnSpc>
          <a:spcPct val="95000"/>
        </a:lnSpc>
        <a:spcBef>
          <a:spcPct val="15000"/>
        </a:spcBef>
        <a:spcAft>
          <a:spcPct val="0"/>
        </a:spcAft>
        <a:buSzPct val="70000"/>
        <a:buChar char="–"/>
        <a:defRPr sz="1000">
          <a:solidFill>
            <a:schemeClr val="tx1"/>
          </a:solidFill>
          <a:latin typeface="+mn-lt"/>
        </a:defRPr>
      </a:lvl5pPr>
      <a:lvl6pPr marL="1344613" indent="-193675" algn="l" rtl="0" eaLnBrk="1" fontAlgn="base" hangingPunct="1">
        <a:lnSpc>
          <a:spcPct val="95000"/>
        </a:lnSpc>
        <a:spcBef>
          <a:spcPct val="15000"/>
        </a:spcBef>
        <a:spcAft>
          <a:spcPct val="0"/>
        </a:spcAft>
        <a:buSzPct val="70000"/>
        <a:buChar char="–"/>
        <a:defRPr sz="1600">
          <a:solidFill>
            <a:schemeClr val="tx1"/>
          </a:solidFill>
          <a:latin typeface="+mn-lt"/>
        </a:defRPr>
      </a:lvl6pPr>
      <a:lvl7pPr marL="1801813" indent="-193675" algn="l" rtl="0" eaLnBrk="1" fontAlgn="base" hangingPunct="1">
        <a:lnSpc>
          <a:spcPct val="95000"/>
        </a:lnSpc>
        <a:spcBef>
          <a:spcPct val="15000"/>
        </a:spcBef>
        <a:spcAft>
          <a:spcPct val="0"/>
        </a:spcAft>
        <a:buSzPct val="70000"/>
        <a:buChar char="–"/>
        <a:defRPr sz="1600">
          <a:solidFill>
            <a:schemeClr val="tx1"/>
          </a:solidFill>
          <a:latin typeface="+mn-lt"/>
        </a:defRPr>
      </a:lvl7pPr>
      <a:lvl8pPr marL="2259013" indent="-193675" algn="l" rtl="0" eaLnBrk="1" fontAlgn="base" hangingPunct="1">
        <a:lnSpc>
          <a:spcPct val="95000"/>
        </a:lnSpc>
        <a:spcBef>
          <a:spcPct val="15000"/>
        </a:spcBef>
        <a:spcAft>
          <a:spcPct val="0"/>
        </a:spcAft>
        <a:buSzPct val="70000"/>
        <a:buChar char="–"/>
        <a:defRPr sz="1600">
          <a:solidFill>
            <a:schemeClr val="tx1"/>
          </a:solidFill>
          <a:latin typeface="+mn-lt"/>
        </a:defRPr>
      </a:lvl8pPr>
      <a:lvl9pPr marL="2716213" indent="-193675" algn="l" rtl="0" eaLnBrk="1" fontAlgn="base" hangingPunct="1">
        <a:lnSpc>
          <a:spcPct val="95000"/>
        </a:lnSpc>
        <a:spcBef>
          <a:spcPct val="15000"/>
        </a:spcBef>
        <a:spcAft>
          <a:spcPct val="0"/>
        </a:spcAft>
        <a:buSzPct val="70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="" xmlns:a16="http://schemas.microsoft.com/office/drawing/2014/main" id="{74134B49-A64B-4E99-9E4A-CCF5B3262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F34CE6F0-6E2C-4B10-942F-54811CB1E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81F423F7-4E2B-4D99-AD84-A4BB510C46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4D468A-A4EF-423C-BDB9-F606610DD1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3/11/2021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A9A01F55-E1CA-4F83-BFFF-73D99158E9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376EFD9B-A741-4372-9833-007F794EC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C89ACC0-9C6B-4D5C-AE66-0EE997A199F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82818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186114" y="5124196"/>
            <a:ext cx="731837" cy="232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ct val="0"/>
              </a:spcBef>
              <a:defRPr sz="900">
                <a:solidFill>
                  <a:srgbClr val="DF0024"/>
                </a:solidFill>
              </a:defRPr>
            </a:lvl1pPr>
          </a:lstStyle>
          <a:p>
            <a:fld id="{297ED3E7-5D9C-447A-BAFF-4A7ED303175B}" type="datetime1">
              <a:rPr lang="es-ES" altLang="es-ES" sz="800" smtClean="0"/>
              <a:pPr/>
              <a:t>11/03/2021</a:t>
            </a:fld>
            <a:endParaRPr lang="en-US" altLang="es-ES" sz="800" dirty="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017963" y="5124196"/>
            <a:ext cx="660399" cy="232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ct val="0"/>
              </a:spcBef>
              <a:defRPr sz="800">
                <a:solidFill>
                  <a:srgbClr val="DF0024"/>
                </a:solidFill>
              </a:defRPr>
            </a:lvl1pPr>
          </a:lstStyle>
          <a:p>
            <a:r>
              <a:rPr lang="es-ES" altLang="es-ES" dirty="0"/>
              <a:t>Page </a:t>
            </a:r>
            <a:fld id="{ADB7B702-0172-47B3-A01D-521A891AF2E3}" type="slidenum">
              <a:rPr lang="es-ES" altLang="es-ES" smtClean="0"/>
              <a:pPr/>
              <a:t>‹#›</a:t>
            </a:fld>
            <a:endParaRPr lang="es-ES" altLang="es-ES" dirty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77814" y="5124196"/>
            <a:ext cx="2513153" cy="232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ct val="0"/>
              </a:spcBef>
              <a:tabLst>
                <a:tab pos="2517775" algn="r"/>
              </a:tabLst>
              <a:defRPr sz="800">
                <a:solidFill>
                  <a:srgbClr val="DF0024"/>
                </a:solidFill>
              </a:defRPr>
            </a:lvl1pPr>
          </a:lstStyle>
          <a:p>
            <a:r>
              <a:rPr lang="en-US" altLang="es-ES" dirty="0" err="1"/>
              <a:t>GMVSupportLibrary</a:t>
            </a:r>
            <a:r>
              <a:rPr lang="en-US" altLang="es-ES" dirty="0"/>
              <a:t> integration in CLARA processors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7814" y="1073963"/>
            <a:ext cx="8534400" cy="287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/>
              <a:t>Haga clic para modificar el estilo de texto del patrón</a:t>
            </a:r>
          </a:p>
          <a:p>
            <a:pPr lvl="1"/>
            <a:r>
              <a:rPr lang="es-ES" altLang="es-ES" dirty="0"/>
              <a:t>Segundo nivel</a:t>
            </a:r>
          </a:p>
          <a:p>
            <a:pPr lvl="2"/>
            <a:r>
              <a:rPr lang="es-ES" altLang="es-ES" dirty="0"/>
              <a:t>Tercer nivel</a:t>
            </a:r>
          </a:p>
          <a:p>
            <a:pPr lvl="3"/>
            <a:r>
              <a:rPr lang="es-ES" altLang="es-ES" dirty="0"/>
              <a:t>Cuarto nivel</a:t>
            </a:r>
          </a:p>
          <a:p>
            <a:pPr lvl="4"/>
            <a:r>
              <a:rPr lang="es-ES" altLang="es-ES" dirty="0"/>
              <a:t>Quinto nivel</a:t>
            </a:r>
            <a:endParaRPr lang="en-US" altLang="es-ES" dirty="0"/>
          </a:p>
        </p:txBody>
      </p:sp>
      <p:sp>
        <p:nvSpPr>
          <p:cNvPr id="13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290514" y="178595"/>
            <a:ext cx="8548687" cy="70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6" name="2 Imagen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8113" y="4857750"/>
            <a:ext cx="137318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5140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</p:sldLayoutIdLst>
  <p:hf hdr="0"/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911225" algn="l"/>
          <a:tab pos="8170863" algn="r"/>
        </a:tabLst>
        <a:defRPr sz="2800" b="1">
          <a:solidFill>
            <a:srgbClr val="DF0024"/>
          </a:solidFill>
          <a:latin typeface="Verdana" pitchFamily="34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50000"/>
        </a:spcBef>
        <a:spcAft>
          <a:spcPct val="20000"/>
        </a:spcAft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234950" indent="-233363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rgbClr val="8B8D8E"/>
        </a:buClr>
        <a:buSzPct val="80000"/>
        <a:buFont typeface="Wingdings" pitchFamily="2" charset="2"/>
        <a:buChar char="n"/>
        <a:defRPr sz="1000">
          <a:solidFill>
            <a:schemeClr val="tx1"/>
          </a:solidFill>
          <a:latin typeface="+mn-lt"/>
        </a:defRPr>
      </a:lvl2pPr>
      <a:lvl3pPr marL="457200" indent="-220663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har char="–"/>
        <a:defRPr sz="1000">
          <a:solidFill>
            <a:schemeClr val="tx1"/>
          </a:solidFill>
          <a:latin typeface="+mn-lt"/>
        </a:defRPr>
      </a:lvl3pPr>
      <a:lvl4pPr marL="692150" indent="-233363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SzPct val="70000"/>
        <a:buChar char="•"/>
        <a:defRPr sz="1000">
          <a:solidFill>
            <a:schemeClr val="tx1"/>
          </a:solidFill>
          <a:latin typeface="+mn-lt"/>
        </a:defRPr>
      </a:lvl4pPr>
      <a:lvl5pPr marL="887413" indent="-193675" algn="l" rtl="0" eaLnBrk="1" fontAlgn="base" hangingPunct="1">
        <a:lnSpc>
          <a:spcPct val="95000"/>
        </a:lnSpc>
        <a:spcBef>
          <a:spcPct val="15000"/>
        </a:spcBef>
        <a:spcAft>
          <a:spcPct val="0"/>
        </a:spcAft>
        <a:buSzPct val="70000"/>
        <a:buChar char="–"/>
        <a:defRPr sz="1000">
          <a:solidFill>
            <a:schemeClr val="tx1"/>
          </a:solidFill>
          <a:latin typeface="+mn-lt"/>
        </a:defRPr>
      </a:lvl5pPr>
      <a:lvl6pPr marL="1344613" indent="-193675" algn="l" rtl="0" eaLnBrk="1" fontAlgn="base" hangingPunct="1">
        <a:lnSpc>
          <a:spcPct val="95000"/>
        </a:lnSpc>
        <a:spcBef>
          <a:spcPct val="15000"/>
        </a:spcBef>
        <a:spcAft>
          <a:spcPct val="0"/>
        </a:spcAft>
        <a:buSzPct val="70000"/>
        <a:buChar char="–"/>
        <a:defRPr sz="1600">
          <a:solidFill>
            <a:schemeClr val="tx1"/>
          </a:solidFill>
          <a:latin typeface="+mn-lt"/>
        </a:defRPr>
      </a:lvl6pPr>
      <a:lvl7pPr marL="1801813" indent="-193675" algn="l" rtl="0" eaLnBrk="1" fontAlgn="base" hangingPunct="1">
        <a:lnSpc>
          <a:spcPct val="95000"/>
        </a:lnSpc>
        <a:spcBef>
          <a:spcPct val="15000"/>
        </a:spcBef>
        <a:spcAft>
          <a:spcPct val="0"/>
        </a:spcAft>
        <a:buSzPct val="70000"/>
        <a:buChar char="–"/>
        <a:defRPr sz="1600">
          <a:solidFill>
            <a:schemeClr val="tx1"/>
          </a:solidFill>
          <a:latin typeface="+mn-lt"/>
        </a:defRPr>
      </a:lvl7pPr>
      <a:lvl8pPr marL="2259013" indent="-193675" algn="l" rtl="0" eaLnBrk="1" fontAlgn="base" hangingPunct="1">
        <a:lnSpc>
          <a:spcPct val="95000"/>
        </a:lnSpc>
        <a:spcBef>
          <a:spcPct val="15000"/>
        </a:spcBef>
        <a:spcAft>
          <a:spcPct val="0"/>
        </a:spcAft>
        <a:buSzPct val="70000"/>
        <a:buChar char="–"/>
        <a:defRPr sz="1600">
          <a:solidFill>
            <a:schemeClr val="tx1"/>
          </a:solidFill>
          <a:latin typeface="+mn-lt"/>
        </a:defRPr>
      </a:lvl8pPr>
      <a:lvl9pPr marL="2716213" indent="-193675" algn="l" rtl="0" eaLnBrk="1" fontAlgn="base" hangingPunct="1">
        <a:lnSpc>
          <a:spcPct val="95000"/>
        </a:lnSpc>
        <a:spcBef>
          <a:spcPct val="15000"/>
        </a:spcBef>
        <a:spcAft>
          <a:spcPct val="0"/>
        </a:spcAft>
        <a:buSzPct val="70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0.png"/><Relationship Id="rId9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mp"/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7.tm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1420" name="Rectangle 12"/>
          <p:cNvSpPr>
            <a:spLocks noChangeArrowheads="1"/>
          </p:cNvSpPr>
          <p:nvPr/>
        </p:nvSpPr>
        <p:spPr bwMode="auto">
          <a:xfrm>
            <a:off x="253135" y="640693"/>
            <a:ext cx="8366325" cy="66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lnSpc>
                <a:spcPct val="85000"/>
              </a:lnSpc>
              <a:spcBef>
                <a:spcPct val="0"/>
              </a:spcBef>
              <a:defRPr sz="6400" b="1">
                <a:solidFill>
                  <a:srgbClr val="DF0024"/>
                </a:solidFill>
                <a:latin typeface="Verdana" pitchFamily="34" charset="0"/>
              </a:defRPr>
            </a:lvl1pPr>
            <a:lvl2pPr algn="l">
              <a:lnSpc>
                <a:spcPct val="85000"/>
              </a:lnSpc>
              <a:spcBef>
                <a:spcPct val="0"/>
              </a:spcBef>
              <a:defRPr sz="6400" b="1">
                <a:solidFill>
                  <a:srgbClr val="DF0024"/>
                </a:solidFill>
                <a:latin typeface="Verdana" pitchFamily="34" charset="0"/>
              </a:defRPr>
            </a:lvl2pPr>
            <a:lvl3pPr algn="l">
              <a:lnSpc>
                <a:spcPct val="85000"/>
              </a:lnSpc>
              <a:spcBef>
                <a:spcPct val="0"/>
              </a:spcBef>
              <a:defRPr sz="6400" b="1">
                <a:solidFill>
                  <a:srgbClr val="DF0024"/>
                </a:solidFill>
                <a:latin typeface="Verdana" pitchFamily="34" charset="0"/>
              </a:defRPr>
            </a:lvl3pPr>
            <a:lvl4pPr algn="l">
              <a:lnSpc>
                <a:spcPct val="85000"/>
              </a:lnSpc>
              <a:spcBef>
                <a:spcPct val="0"/>
              </a:spcBef>
              <a:defRPr sz="6400" b="1">
                <a:solidFill>
                  <a:srgbClr val="DF0024"/>
                </a:solidFill>
                <a:latin typeface="Verdana" pitchFamily="34" charset="0"/>
              </a:defRPr>
            </a:lvl4pPr>
            <a:lvl5pPr algn="l">
              <a:lnSpc>
                <a:spcPct val="85000"/>
              </a:lnSpc>
              <a:spcBef>
                <a:spcPct val="0"/>
              </a:spcBef>
              <a:defRPr sz="6400" b="1">
                <a:solidFill>
                  <a:srgbClr val="DF0024"/>
                </a:solidFill>
                <a:latin typeface="Verdana" pitchFamily="34" charset="0"/>
              </a:defRPr>
            </a:lvl5pPr>
            <a:lvl6pPr marL="4572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6400" b="1">
                <a:solidFill>
                  <a:srgbClr val="DF0024"/>
                </a:solidFill>
                <a:latin typeface="Verdana" pitchFamily="34" charset="0"/>
              </a:defRPr>
            </a:lvl6pPr>
            <a:lvl7pPr marL="9144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6400" b="1">
                <a:solidFill>
                  <a:srgbClr val="DF0024"/>
                </a:solidFill>
                <a:latin typeface="Verdana" pitchFamily="34" charset="0"/>
              </a:defRPr>
            </a:lvl7pPr>
            <a:lvl8pPr marL="13716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6400" b="1">
                <a:solidFill>
                  <a:srgbClr val="DF0024"/>
                </a:solidFill>
                <a:latin typeface="Verdana" pitchFamily="34" charset="0"/>
              </a:defRPr>
            </a:lvl8pPr>
            <a:lvl9pPr marL="182880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6400" b="1">
                <a:solidFill>
                  <a:srgbClr val="DF0024"/>
                </a:solidFill>
                <a:latin typeface="Verdana" pitchFamily="34" charset="0"/>
              </a:defRPr>
            </a:lvl9pPr>
          </a:lstStyle>
          <a:p>
            <a:r>
              <a:rPr lang="en-US" altLang="es-ES" sz="4400" dirty="0" smtClean="0"/>
              <a:t>Executive summary</a:t>
            </a:r>
            <a:endParaRPr lang="en-US" altLang="es-ES" sz="4000" dirty="0" smtClean="0"/>
          </a:p>
          <a:p>
            <a:endParaRPr lang="en-US" altLang="es-ES" sz="4000" dirty="0"/>
          </a:p>
        </p:txBody>
      </p:sp>
      <p:sp>
        <p:nvSpPr>
          <p:cNvPr id="1681421" name="Rectangle 13"/>
          <p:cNvSpPr>
            <a:spLocks noChangeArrowheads="1"/>
          </p:cNvSpPr>
          <p:nvPr/>
        </p:nvSpPr>
        <p:spPr bwMode="auto">
          <a:xfrm>
            <a:off x="273772" y="162962"/>
            <a:ext cx="8540750" cy="53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defRPr sz="3200">
                <a:solidFill>
                  <a:srgbClr val="8B8D8E"/>
                </a:solidFill>
                <a:latin typeface="Verdana" pitchFamily="34" charset="0"/>
              </a:defRPr>
            </a:lvl1pPr>
            <a:lvl2pPr>
              <a:lnSpc>
                <a:spcPct val="95000"/>
              </a:lnSpc>
              <a:spcBef>
                <a:spcPct val="20000"/>
              </a:spcBef>
              <a:buClr>
                <a:srgbClr val="8B8D8E"/>
              </a:buClr>
              <a:buSzPct val="80000"/>
              <a:buFont typeface="Wingdings" pitchFamily="2" charset="2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>
              <a:lnSpc>
                <a:spcPct val="95000"/>
              </a:lnSpc>
              <a:spcBef>
                <a:spcPct val="25000"/>
              </a:spcBef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lnSpc>
                <a:spcPct val="95000"/>
              </a:lnSpc>
              <a:spcBef>
                <a:spcPct val="25000"/>
              </a:spcBef>
              <a:buSzPct val="70000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>
              <a:lnSpc>
                <a:spcPct val="95000"/>
              </a:lnSpc>
              <a:spcBef>
                <a:spcPct val="15000"/>
              </a:spcBef>
              <a:buSzPct val="70000"/>
              <a:defRPr sz="1600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defRPr sz="1600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defRPr sz="1600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defRPr sz="1600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fontAlgn="base">
              <a:lnSpc>
                <a:spcPct val="95000"/>
              </a:lnSpc>
              <a:spcBef>
                <a:spcPct val="15000"/>
              </a:spcBef>
              <a:spcAft>
                <a:spcPct val="0"/>
              </a:spcAft>
              <a:buSzPct val="70000"/>
              <a:defRPr sz="16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altLang="es-ES" sz="2800" b="1" dirty="0" smtClean="0">
                <a:solidFill>
                  <a:schemeClr val="tx1"/>
                </a:solidFill>
              </a:rPr>
              <a:t>ICERAD &amp; CLARA</a:t>
            </a:r>
            <a:endParaRPr lang="en-US" altLang="es-ES" sz="2800" dirty="0"/>
          </a:p>
        </p:txBody>
      </p:sp>
      <p:pic>
        <p:nvPicPr>
          <p:cNvPr id="3196930" name="Picture 2" descr="Ionosphere and Space Weather | Royal Meteorological Institut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8543" y="4968948"/>
            <a:ext cx="368633" cy="48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96934" name="Picture 6" descr="Freie Universität – STRENGTHS PROJEC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388" y="4785367"/>
            <a:ext cx="2325687" cy="91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96936" name="Picture 8" descr="eccc-logo-2 | ECO Canada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7992" y="5062434"/>
            <a:ext cx="2708808" cy="38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7085" y="1380726"/>
            <a:ext cx="653009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Carlos Domenech</a:t>
            </a:r>
            <a:r>
              <a:rPr lang="en-GB" sz="1400" b="1" baseline="30000" dirty="0" smtClean="0">
                <a:solidFill>
                  <a:schemeClr val="tx1"/>
                </a:solidFill>
              </a:rPr>
              <a:t>1</a:t>
            </a:r>
            <a:r>
              <a:rPr lang="en-GB" sz="1400" dirty="0" smtClean="0">
                <a:solidFill>
                  <a:schemeClr val="tx1"/>
                </a:solidFill>
              </a:rPr>
              <a:t>, Almudena Velazquez-Blazquez</a:t>
            </a:r>
            <a:r>
              <a:rPr lang="en-GB" sz="1400" baseline="30000" dirty="0" smtClean="0">
                <a:solidFill>
                  <a:schemeClr val="tx1"/>
                </a:solidFill>
              </a:rPr>
              <a:t>2</a:t>
            </a:r>
            <a:r>
              <a:rPr lang="en-GB" sz="1400" dirty="0" smtClean="0">
                <a:solidFill>
                  <a:schemeClr val="tx1"/>
                </a:solidFill>
              </a:rPr>
              <a:t>, Nicolas Clerbaux</a:t>
            </a:r>
            <a:r>
              <a:rPr lang="en-GB" sz="1400" baseline="30000" dirty="0">
                <a:solidFill>
                  <a:schemeClr val="tx1"/>
                </a:solidFill>
              </a:rPr>
              <a:t>2</a:t>
            </a:r>
            <a:r>
              <a:rPr lang="en-GB" sz="1400" dirty="0" smtClean="0">
                <a:solidFill>
                  <a:schemeClr val="tx1"/>
                </a:solidFill>
              </a:rPr>
              <a:t>, Edward Baudrez</a:t>
            </a:r>
            <a:r>
              <a:rPr lang="en-GB" sz="1400" baseline="30000" dirty="0" smtClean="0">
                <a:solidFill>
                  <a:schemeClr val="tx1"/>
                </a:solidFill>
              </a:rPr>
              <a:t>2</a:t>
            </a:r>
            <a:r>
              <a:rPr lang="en-GB" sz="1400" dirty="0">
                <a:solidFill>
                  <a:schemeClr val="tx1"/>
                </a:solidFill>
              </a:rPr>
              <a:t>, Nils </a:t>
            </a:r>
            <a:r>
              <a:rPr lang="en-GB" sz="1400" dirty="0" smtClean="0">
                <a:solidFill>
                  <a:schemeClr val="tx1"/>
                </a:solidFill>
              </a:rPr>
              <a:t>Madenach</a:t>
            </a:r>
            <a:r>
              <a:rPr lang="en-GB" sz="1400" baseline="30000" dirty="0">
                <a:solidFill>
                  <a:schemeClr val="tx1"/>
                </a:solidFill>
              </a:rPr>
              <a:t>3</a:t>
            </a:r>
            <a:r>
              <a:rPr lang="en-GB" sz="1400" dirty="0" smtClean="0">
                <a:solidFill>
                  <a:schemeClr val="tx1"/>
                </a:solidFill>
              </a:rPr>
              <a:t>, Jürgen Fischer</a:t>
            </a:r>
            <a:r>
              <a:rPr lang="en-GB" sz="1400" baseline="30000" dirty="0" smtClean="0">
                <a:solidFill>
                  <a:schemeClr val="tx1"/>
                </a:solidFill>
              </a:rPr>
              <a:t>3</a:t>
            </a:r>
            <a:r>
              <a:rPr lang="en-GB" sz="1400" dirty="0" smtClean="0">
                <a:solidFill>
                  <a:schemeClr val="tx1"/>
                </a:solidFill>
              </a:rPr>
              <a:t>, Howard Barker</a:t>
            </a:r>
            <a:r>
              <a:rPr lang="en-GB" sz="1400" baseline="30000" dirty="0" smtClean="0">
                <a:solidFill>
                  <a:schemeClr val="tx1"/>
                </a:solidFill>
              </a:rPr>
              <a:t>4</a:t>
            </a:r>
            <a:r>
              <a:rPr lang="en-GB" sz="1400" dirty="0" smtClean="0">
                <a:solidFill>
                  <a:schemeClr val="tx1"/>
                </a:solidFill>
              </a:rPr>
              <a:t>, Jason Cole</a:t>
            </a:r>
            <a:r>
              <a:rPr lang="en-GB" sz="1400" baseline="30000" dirty="0">
                <a:solidFill>
                  <a:schemeClr val="tx1"/>
                </a:solidFill>
              </a:rPr>
              <a:t>4</a:t>
            </a:r>
            <a:r>
              <a:rPr lang="en-GB" sz="1400" dirty="0" smtClean="0">
                <a:solidFill>
                  <a:schemeClr val="tx1"/>
                </a:solidFill>
              </a:rPr>
              <a:t>, </a:t>
            </a:r>
            <a:r>
              <a:rPr lang="en-GB" sz="1400" dirty="0" err="1" smtClean="0">
                <a:solidFill>
                  <a:schemeClr val="tx1"/>
                </a:solidFill>
              </a:rPr>
              <a:t>Zhipeng</a:t>
            </a:r>
            <a:r>
              <a:rPr lang="en-GB" sz="1400" dirty="0" smtClean="0">
                <a:solidFill>
                  <a:schemeClr val="tx1"/>
                </a:solidFill>
              </a:rPr>
              <a:t> Qu</a:t>
            </a:r>
            <a:r>
              <a:rPr lang="en-GB" sz="1400" baseline="30000" dirty="0">
                <a:solidFill>
                  <a:schemeClr val="tx1"/>
                </a:solidFill>
              </a:rPr>
              <a:t>4</a:t>
            </a:r>
            <a:r>
              <a:rPr lang="en-GB" sz="1400" dirty="0" smtClean="0">
                <a:solidFill>
                  <a:schemeClr val="tx1"/>
                </a:solidFill>
              </a:rPr>
              <a:t>, Mark Shephard</a:t>
            </a:r>
            <a:r>
              <a:rPr lang="en-GB" sz="1400" baseline="30000" dirty="0">
                <a:solidFill>
                  <a:schemeClr val="tx1"/>
                </a:solidFill>
              </a:rPr>
              <a:t>4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baseline="30000" dirty="0">
                <a:solidFill>
                  <a:schemeClr val="tx1"/>
                </a:solidFill>
              </a:rPr>
              <a:t>1</a:t>
            </a:r>
            <a:r>
              <a:rPr lang="en-GB" sz="1400" dirty="0" smtClean="0">
                <a:solidFill>
                  <a:schemeClr val="tx1"/>
                </a:solidFill>
              </a:rPr>
              <a:t>GMV Aerospace &amp; Defence</a:t>
            </a:r>
          </a:p>
          <a:p>
            <a:r>
              <a:rPr lang="en-GB" sz="1400" baseline="30000" dirty="0">
                <a:solidFill>
                  <a:schemeClr val="tx1"/>
                </a:solidFill>
              </a:rPr>
              <a:t>2</a:t>
            </a:r>
            <a:r>
              <a:rPr lang="en-GB" sz="1400" dirty="0" smtClean="0">
                <a:solidFill>
                  <a:schemeClr val="tx1"/>
                </a:solidFill>
              </a:rPr>
              <a:t>Royal Meteorological Institute of Belgium (RMI)</a:t>
            </a:r>
          </a:p>
          <a:p>
            <a:r>
              <a:rPr lang="en-GB" sz="1400" baseline="30000" dirty="0">
                <a:solidFill>
                  <a:schemeClr val="tx1"/>
                </a:solidFill>
              </a:rPr>
              <a:t>3</a:t>
            </a:r>
            <a:r>
              <a:rPr lang="en-GB" sz="1400" dirty="0" smtClean="0">
                <a:solidFill>
                  <a:schemeClr val="tx1"/>
                </a:solidFill>
              </a:rPr>
              <a:t>Free University of Berlin (FUB)</a:t>
            </a:r>
          </a:p>
          <a:p>
            <a:r>
              <a:rPr lang="en-GB" sz="1400" baseline="30000" dirty="0" smtClean="0">
                <a:solidFill>
                  <a:schemeClr val="tx1"/>
                </a:solidFill>
              </a:rPr>
              <a:t>4 </a:t>
            </a:r>
            <a:r>
              <a:rPr lang="en-GB" sz="1400" dirty="0" smtClean="0">
                <a:solidFill>
                  <a:schemeClr val="tx1"/>
                </a:solidFill>
              </a:rPr>
              <a:t>Environment and Climate Change Canada (ECCC</a:t>
            </a:r>
            <a:r>
              <a:rPr lang="en-GB" sz="1400" dirty="0" smtClean="0">
                <a:solidFill>
                  <a:schemeClr val="tx1"/>
                </a:solidFill>
              </a:rPr>
              <a:t>)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i="1" dirty="0">
                <a:solidFill>
                  <a:schemeClr val="tx1"/>
                </a:solidFill>
              </a:rPr>
              <a:t>cdomenech@gmv.com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448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 altLang="es-ES" dirty="0" smtClean="0"/>
              <a:t>Page </a:t>
            </a:r>
            <a:fld id="{ADB7B702-0172-47B3-A01D-521A891AF2E3}" type="slidenum">
              <a:rPr lang="es-ES" altLang="es-ES" smtClean="0"/>
              <a:pPr/>
              <a:t>2</a:t>
            </a:fld>
            <a:endParaRPr lang="es-ES" alt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90513" y="150124"/>
            <a:ext cx="8548687" cy="479425"/>
          </a:xfrm>
        </p:spPr>
        <p:txBody>
          <a:bodyPr/>
          <a:lstStyle/>
          <a:p>
            <a:r>
              <a:rPr lang="en-GB" dirty="0" smtClean="0"/>
              <a:t>ICERAD &amp; CLARA objective</a:t>
            </a:r>
            <a:endParaRPr lang="en-GB" dirty="0"/>
          </a:p>
        </p:txBody>
      </p:sp>
      <p:sp>
        <p:nvSpPr>
          <p:cNvPr id="15" name="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277814" y="5124196"/>
            <a:ext cx="2677822" cy="232833"/>
          </a:xfrm>
        </p:spPr>
        <p:txBody>
          <a:bodyPr/>
          <a:lstStyle/>
          <a:p>
            <a:r>
              <a:rPr lang="en-US" altLang="es-ES" dirty="0"/>
              <a:t>Executive Summary</a:t>
            </a:r>
          </a:p>
        </p:txBody>
      </p:sp>
      <p:sp>
        <p:nvSpPr>
          <p:cNvPr id="18" name="1 Marcador de fecha"/>
          <p:cNvSpPr>
            <a:spLocks noGrp="1"/>
          </p:cNvSpPr>
          <p:nvPr>
            <p:ph type="dt" sz="half" idx="10"/>
          </p:nvPr>
        </p:nvSpPr>
        <p:spPr>
          <a:xfrm>
            <a:off x="3072862" y="5124196"/>
            <a:ext cx="845090" cy="232833"/>
          </a:xfrm>
        </p:spPr>
        <p:txBody>
          <a:bodyPr/>
          <a:lstStyle/>
          <a:p>
            <a:fld id="{93C45FF7-E35D-464F-9149-3724035DB1E0}" type="datetime1">
              <a:rPr lang="es-ES" altLang="es-ES" sz="800"/>
              <a:pPr/>
              <a:t>11/03/2021</a:t>
            </a:fld>
            <a:endParaRPr lang="en-US" altLang="es-ES" sz="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58" y="2922349"/>
            <a:ext cx="4204033" cy="2462002"/>
          </a:xfrm>
          <a:prstGeom prst="rect">
            <a:avLst/>
          </a:prstGeom>
        </p:spPr>
      </p:pic>
      <p:sp>
        <p:nvSpPr>
          <p:cNvPr id="16" name="object 2"/>
          <p:cNvSpPr txBox="1"/>
          <p:nvPr/>
        </p:nvSpPr>
        <p:spPr>
          <a:xfrm>
            <a:off x="274681" y="821525"/>
            <a:ext cx="8264020" cy="19312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 algn="l">
              <a:spcBef>
                <a:spcPts val="100"/>
              </a:spcBef>
            </a:pPr>
            <a:r>
              <a:rPr lang="en-GB" sz="1400" b="1" dirty="0">
                <a:solidFill>
                  <a:schemeClr val="tx1"/>
                </a:solidFill>
                <a:latin typeface="+mn-lt"/>
                <a:cs typeface="Arial"/>
              </a:rPr>
              <a:t>EarthCARE primary scientific goal</a:t>
            </a:r>
          </a:p>
          <a:p>
            <a:pPr marL="50165" marR="43180" algn="l">
              <a:spcBef>
                <a:spcPts val="1655"/>
              </a:spcBef>
            </a:pPr>
            <a:r>
              <a:rPr lang="en-GB" sz="1300" dirty="0">
                <a:solidFill>
                  <a:schemeClr val="tx1"/>
                </a:solidFill>
                <a:latin typeface="+mn-lt"/>
                <a:cs typeface="Arial"/>
              </a:rPr>
              <a:t>Retrieve cloud/aerosol properties such that TOA radiative fluxes  can be modelled to within ~10 W m-2 for ~100 km2 </a:t>
            </a:r>
            <a:r>
              <a:rPr lang="en-GB" sz="1300" dirty="0" smtClean="0">
                <a:solidFill>
                  <a:schemeClr val="tx1"/>
                </a:solidFill>
                <a:latin typeface="+mn-lt"/>
                <a:cs typeface="Arial"/>
              </a:rPr>
              <a:t>regions</a:t>
            </a:r>
          </a:p>
          <a:p>
            <a:pPr marL="50165" marR="43180" algn="l">
              <a:spcBef>
                <a:spcPts val="1655"/>
              </a:spcBef>
            </a:pPr>
            <a:endParaRPr lang="en-GB" sz="100" dirty="0" smtClean="0">
              <a:solidFill>
                <a:schemeClr val="tx1"/>
              </a:solidFill>
              <a:latin typeface="+mn-lt"/>
              <a:cs typeface="Arial"/>
            </a:endParaRPr>
          </a:p>
          <a:p>
            <a:pPr marL="50800" algn="l">
              <a:lnSpc>
                <a:spcPct val="100000"/>
              </a:lnSpc>
            </a:pPr>
            <a:r>
              <a:rPr lang="en-GB" sz="1400" b="1" dirty="0" smtClean="0">
                <a:solidFill>
                  <a:schemeClr val="tx1"/>
                </a:solidFill>
                <a:latin typeface="+mn-lt"/>
                <a:cs typeface="Arial"/>
              </a:rPr>
              <a:t>CLARA and ICERAD contributes to mission verification</a:t>
            </a:r>
            <a:endParaRPr lang="en-GB" sz="1400" dirty="0" smtClean="0">
              <a:solidFill>
                <a:schemeClr val="tx1"/>
              </a:solidFill>
              <a:latin typeface="+mn-lt"/>
              <a:cs typeface="Arial"/>
            </a:endParaRPr>
          </a:p>
          <a:p>
            <a:pPr marL="50165" algn="l">
              <a:lnSpc>
                <a:spcPct val="100000"/>
              </a:lnSpc>
              <a:spcBef>
                <a:spcPts val="1019"/>
              </a:spcBef>
            </a:pPr>
            <a:r>
              <a:rPr lang="en-GB" sz="1300" dirty="0" smtClean="0">
                <a:solidFill>
                  <a:srgbClr val="C00000"/>
                </a:solidFill>
                <a:latin typeface="+mn-lt"/>
                <a:cs typeface="Arial"/>
              </a:rPr>
              <a:t>Continuous </a:t>
            </a:r>
            <a:r>
              <a:rPr lang="en-GB" sz="1300" b="1" dirty="0" smtClean="0">
                <a:solidFill>
                  <a:srgbClr val="C00000"/>
                </a:solidFill>
                <a:latin typeface="+mn-lt"/>
                <a:cs typeface="Arial"/>
              </a:rPr>
              <a:t>radiative</a:t>
            </a:r>
            <a:r>
              <a:rPr lang="en-GB" sz="1300" b="1" spc="-25" dirty="0" smtClean="0">
                <a:solidFill>
                  <a:srgbClr val="C00000"/>
                </a:solidFill>
                <a:latin typeface="+mn-lt"/>
                <a:cs typeface="Arial"/>
              </a:rPr>
              <a:t> </a:t>
            </a:r>
            <a:r>
              <a:rPr lang="en-GB" sz="1300" b="1" dirty="0" smtClean="0">
                <a:solidFill>
                  <a:srgbClr val="C00000"/>
                </a:solidFill>
                <a:latin typeface="+mn-lt"/>
                <a:cs typeface="Arial"/>
              </a:rPr>
              <a:t>closure</a:t>
            </a:r>
            <a:r>
              <a:rPr lang="en-GB" sz="1300" b="1" spc="-25" dirty="0" smtClean="0">
                <a:solidFill>
                  <a:srgbClr val="C00000"/>
                </a:solidFill>
                <a:latin typeface="+mn-lt"/>
                <a:cs typeface="Arial"/>
              </a:rPr>
              <a:t> </a:t>
            </a:r>
            <a:r>
              <a:rPr lang="en-GB" sz="1300" b="1" dirty="0" smtClean="0">
                <a:solidFill>
                  <a:srgbClr val="C00000"/>
                </a:solidFill>
                <a:latin typeface="+mn-lt"/>
                <a:cs typeface="Arial"/>
              </a:rPr>
              <a:t>assessment</a:t>
            </a:r>
            <a:r>
              <a:rPr lang="en-GB" sz="1300" b="1" dirty="0">
                <a:solidFill>
                  <a:srgbClr val="C00000"/>
                </a:solidFill>
                <a:latin typeface="+mn-lt"/>
                <a:cs typeface="Arial"/>
              </a:rPr>
              <a:t> </a:t>
            </a:r>
            <a:r>
              <a:rPr lang="en-GB" sz="1300" dirty="0" smtClean="0">
                <a:solidFill>
                  <a:srgbClr val="C00000"/>
                </a:solidFill>
                <a:latin typeface="+mn-lt"/>
                <a:cs typeface="Arial"/>
              </a:rPr>
              <a:t>by retrieving and comparing </a:t>
            </a:r>
            <a:r>
              <a:rPr lang="en-GB" sz="1300" b="1" dirty="0" smtClean="0">
                <a:solidFill>
                  <a:srgbClr val="C00000"/>
                </a:solidFill>
                <a:latin typeface="+mn-lt"/>
                <a:cs typeface="Arial"/>
              </a:rPr>
              <a:t>model and BBR-based fluxes</a:t>
            </a:r>
            <a:endParaRPr sz="1300" b="1" dirty="0">
              <a:solidFill>
                <a:srgbClr val="C00000"/>
              </a:solidFill>
              <a:latin typeface="+mn-lt"/>
              <a:cs typeface="Arial"/>
            </a:endParaRPr>
          </a:p>
        </p:txBody>
      </p:sp>
      <p:sp>
        <p:nvSpPr>
          <p:cNvPr id="20" name="object 29"/>
          <p:cNvSpPr txBox="1"/>
          <p:nvPr/>
        </p:nvSpPr>
        <p:spPr>
          <a:xfrm>
            <a:off x="4804743" y="2993550"/>
            <a:ext cx="3967550" cy="1691489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297815" marR="5080" indent="-285750" algn="l" fontAlgn="auto">
              <a:lnSpc>
                <a:spcPts val="2010"/>
              </a:lnSpc>
              <a:spcBef>
                <a:spcPts val="29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453515" algn="l"/>
                <a:tab pos="1961514" algn="l"/>
              </a:tabLst>
            </a:pPr>
            <a:r>
              <a:rPr sz="1400" spc="55" dirty="0" smtClean="0">
                <a:solidFill>
                  <a:prstClr val="black"/>
                </a:solidFill>
                <a:latin typeface="+mj-lt"/>
                <a:cs typeface="Arial"/>
              </a:rPr>
              <a:t>purpose</a:t>
            </a:r>
            <a:r>
              <a:rPr sz="1400" spc="55" dirty="0">
                <a:solidFill>
                  <a:prstClr val="black"/>
                </a:solidFill>
                <a:latin typeface="+mj-lt"/>
                <a:cs typeface="Arial"/>
              </a:rPr>
              <a:t>: </a:t>
            </a:r>
            <a:r>
              <a:rPr sz="1400" spc="-5" dirty="0">
                <a:solidFill>
                  <a:prstClr val="black"/>
                </a:solidFill>
                <a:latin typeface="+mj-lt"/>
                <a:cs typeface="Arial"/>
              </a:rPr>
              <a:t>feedback </a:t>
            </a:r>
            <a:r>
              <a:rPr sz="1400" dirty="0">
                <a:solidFill>
                  <a:prstClr val="black"/>
                </a:solidFill>
                <a:latin typeface="+mj-lt"/>
                <a:cs typeface="Arial"/>
              </a:rPr>
              <a:t>to </a:t>
            </a:r>
            <a:r>
              <a:rPr sz="1400" spc="-5" dirty="0">
                <a:solidFill>
                  <a:prstClr val="black"/>
                </a:solidFill>
                <a:latin typeface="+mj-lt"/>
                <a:cs typeface="Arial"/>
              </a:rPr>
              <a:t>algorithm </a:t>
            </a:r>
            <a:r>
              <a:rPr sz="1400" spc="-5" dirty="0" smtClean="0">
                <a:solidFill>
                  <a:prstClr val="black"/>
                </a:solidFill>
                <a:latin typeface="+mj-lt"/>
                <a:cs typeface="Arial"/>
              </a:rPr>
              <a:t>developers</a:t>
            </a:r>
            <a:r>
              <a:rPr lang="es-ES" sz="1400" spc="-5" dirty="0" smtClean="0">
                <a:solidFill>
                  <a:prstClr val="black"/>
                </a:solidFill>
                <a:latin typeface="+mj-lt"/>
                <a:cs typeface="Arial"/>
              </a:rPr>
              <a:t> </a:t>
            </a:r>
            <a:r>
              <a:rPr sz="1400" i="1" spc="-5" dirty="0" smtClean="0">
                <a:solidFill>
                  <a:prstClr val="black"/>
                </a:solidFill>
                <a:latin typeface="+mj-lt"/>
                <a:cs typeface="Arial"/>
              </a:rPr>
              <a:t>and</a:t>
            </a:r>
            <a:r>
              <a:rPr lang="es-ES" sz="1400" i="1" spc="-5" dirty="0" smtClean="0">
                <a:solidFill>
                  <a:prstClr val="black"/>
                </a:solidFill>
                <a:latin typeface="+mj-lt"/>
                <a:cs typeface="Arial"/>
              </a:rPr>
              <a:t> </a:t>
            </a:r>
            <a:r>
              <a:rPr sz="1400" spc="-5" dirty="0" smtClean="0">
                <a:solidFill>
                  <a:prstClr val="black"/>
                </a:solidFill>
                <a:latin typeface="+mj-lt"/>
                <a:cs typeface="Arial"/>
              </a:rPr>
              <a:t>guidance </a:t>
            </a:r>
            <a:r>
              <a:rPr sz="1400" dirty="0">
                <a:solidFill>
                  <a:prstClr val="black"/>
                </a:solidFill>
                <a:latin typeface="+mj-lt"/>
                <a:cs typeface="Arial"/>
              </a:rPr>
              <a:t>to </a:t>
            </a:r>
            <a:r>
              <a:rPr sz="1400" spc="-5" dirty="0" smtClean="0">
                <a:solidFill>
                  <a:prstClr val="black"/>
                </a:solidFill>
                <a:latin typeface="+mj-lt"/>
                <a:cs typeface="Arial"/>
              </a:rPr>
              <a:t>users</a:t>
            </a:r>
            <a:endParaRPr lang="es-ES" sz="1400" spc="-5" dirty="0" smtClean="0">
              <a:solidFill>
                <a:prstClr val="black"/>
              </a:solidFill>
              <a:latin typeface="+mj-lt"/>
              <a:cs typeface="Arial"/>
            </a:endParaRPr>
          </a:p>
          <a:p>
            <a:pPr marL="297815" marR="5080" indent="-285750" algn="l" fontAlgn="auto">
              <a:lnSpc>
                <a:spcPts val="2010"/>
              </a:lnSpc>
              <a:spcBef>
                <a:spcPts val="29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453515" algn="l"/>
                <a:tab pos="1961514" algn="l"/>
              </a:tabLst>
            </a:pPr>
            <a:r>
              <a:rPr lang="en-GB" sz="1400" spc="65" dirty="0">
                <a:solidFill>
                  <a:prstClr val="black"/>
                </a:solidFill>
                <a:cs typeface="Arial"/>
              </a:rPr>
              <a:t>compare </a:t>
            </a:r>
            <a:r>
              <a:rPr lang="en-GB" sz="1400" spc="-5" dirty="0">
                <a:solidFill>
                  <a:prstClr val="black"/>
                </a:solidFill>
                <a:cs typeface="Arial"/>
              </a:rPr>
              <a:t>simulated fluxes and </a:t>
            </a:r>
            <a:r>
              <a:rPr lang="en-GB" sz="1400" spc="-490" dirty="0">
                <a:solidFill>
                  <a:prstClr val="black"/>
                </a:solidFill>
                <a:cs typeface="Arial"/>
              </a:rPr>
              <a:t> </a:t>
            </a:r>
            <a:r>
              <a:rPr lang="en-GB" sz="1400" spc="-5" dirty="0">
                <a:solidFill>
                  <a:prstClr val="black"/>
                </a:solidFill>
                <a:cs typeface="Arial"/>
              </a:rPr>
              <a:t>radiances </a:t>
            </a:r>
            <a:r>
              <a:rPr lang="en-GB" sz="1400" dirty="0">
                <a:solidFill>
                  <a:prstClr val="black"/>
                </a:solidFill>
                <a:cs typeface="Arial"/>
              </a:rPr>
              <a:t>to BBR</a:t>
            </a:r>
            <a:r>
              <a:rPr lang="en-GB" sz="1400" spc="-5" dirty="0">
                <a:solidFill>
                  <a:prstClr val="black"/>
                </a:solidFill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cs typeface="Arial"/>
              </a:rPr>
              <a:t>data</a:t>
            </a:r>
          </a:p>
          <a:p>
            <a:pPr marL="297815" marR="5080" indent="-285750" algn="l" fontAlgn="auto">
              <a:lnSpc>
                <a:spcPts val="2010"/>
              </a:lnSpc>
              <a:spcBef>
                <a:spcPts val="29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453515" algn="l"/>
                <a:tab pos="1961514" algn="l"/>
              </a:tabLst>
            </a:pPr>
            <a:r>
              <a:rPr lang="en-GB" sz="1400" dirty="0">
                <a:solidFill>
                  <a:prstClr val="black"/>
                </a:solidFill>
                <a:cs typeface="Arial"/>
              </a:rPr>
              <a:t>pre-launch end-to-end simulations</a:t>
            </a:r>
          </a:p>
          <a:p>
            <a:pPr marL="297815" marR="5080" indent="-285750" algn="l" fontAlgn="auto">
              <a:lnSpc>
                <a:spcPts val="2010"/>
              </a:lnSpc>
              <a:spcBef>
                <a:spcPts val="29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453515" algn="l"/>
                <a:tab pos="1961514" algn="l"/>
              </a:tabLst>
            </a:pPr>
            <a:r>
              <a:rPr lang="en-GB" sz="1400" dirty="0" smtClean="0">
                <a:solidFill>
                  <a:prstClr val="black"/>
                </a:solidFill>
                <a:cs typeface="Arial"/>
              </a:rPr>
              <a:t>in-orbit </a:t>
            </a:r>
            <a:r>
              <a:rPr lang="en-GB" sz="1400" dirty="0">
                <a:solidFill>
                  <a:prstClr val="black"/>
                </a:solidFill>
                <a:cs typeface="Arial"/>
              </a:rPr>
              <a:t>continuous </a:t>
            </a:r>
            <a:r>
              <a:rPr lang="en-GB" sz="1400" dirty="0" smtClean="0">
                <a:solidFill>
                  <a:prstClr val="black"/>
                </a:solidFill>
                <a:cs typeface="Arial"/>
              </a:rPr>
              <a:t>assessment</a:t>
            </a:r>
            <a:endParaRPr lang="en-GB" sz="1400" dirty="0">
              <a:solidFill>
                <a:prstClr val="black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800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45FF7-E35D-464F-9149-3724035DB1E0}" type="datetime1">
              <a:rPr lang="es-ES" altLang="es-ES" sz="800" smtClean="0"/>
              <a:t>11/03/2021</a:t>
            </a:fld>
            <a:endParaRPr lang="en-US" altLang="es-ES" sz="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s-ES" smtClean="0"/>
              <a:t>Executive Summary</a:t>
            </a:r>
            <a:endParaRPr lang="en-US" altLang="es-E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002217" y="118485"/>
            <a:ext cx="8015403" cy="4527395"/>
            <a:chOff x="300116" y="386575"/>
            <a:chExt cx="8015403" cy="452739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5" t="3714" b="2167"/>
            <a:stretch/>
          </p:blipFill>
          <p:spPr>
            <a:xfrm>
              <a:off x="380805" y="394009"/>
              <a:ext cx="7934714" cy="4519961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 bwMode="auto">
            <a:xfrm>
              <a:off x="300116" y="386575"/>
              <a:ext cx="1256576" cy="475786"/>
            </a:xfrm>
            <a:prstGeom prst="rect">
              <a:avLst/>
            </a:prstGeom>
            <a:solidFill>
              <a:schemeClr val="bg1"/>
            </a:solidFill>
            <a:ln w="9525" cap="rnd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45720" tIns="45720" rIns="4572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13" name="4 Título"/>
          <p:cNvSpPr>
            <a:spLocks noGrp="1"/>
          </p:cNvSpPr>
          <p:nvPr>
            <p:ph type="title"/>
          </p:nvPr>
        </p:nvSpPr>
        <p:spPr>
          <a:xfrm>
            <a:off x="257796" y="4240798"/>
            <a:ext cx="4630892" cy="479425"/>
          </a:xfrm>
        </p:spPr>
        <p:txBody>
          <a:bodyPr/>
          <a:lstStyle/>
          <a:p>
            <a:r>
              <a:rPr lang="en-GB" dirty="0" smtClean="0"/>
              <a:t>ICERAD &amp; CLARA in the production model</a:t>
            </a:r>
            <a:endParaRPr lang="en-GB" dirty="0"/>
          </a:p>
        </p:txBody>
      </p:sp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4017963" y="5124196"/>
            <a:ext cx="660399" cy="232833"/>
          </a:xfrm>
        </p:spPr>
        <p:txBody>
          <a:bodyPr/>
          <a:lstStyle/>
          <a:p>
            <a:r>
              <a:rPr lang="es-ES" altLang="es-ES" dirty="0" smtClean="0"/>
              <a:t>Page </a:t>
            </a:r>
            <a:fld id="{ADB7B702-0172-47B3-A01D-521A891AF2E3}" type="slidenum">
              <a:rPr lang="es-ES" altLang="es-ES" smtClean="0"/>
              <a:pPr/>
              <a:t>3</a:t>
            </a:fld>
            <a:endParaRPr lang="es-ES" altLang="es-ES" dirty="0"/>
          </a:p>
        </p:txBody>
      </p:sp>
      <p:sp>
        <p:nvSpPr>
          <p:cNvPr id="8" name="Rectangle 7"/>
          <p:cNvSpPr/>
          <p:nvPr/>
        </p:nvSpPr>
        <p:spPr>
          <a:xfrm>
            <a:off x="257796" y="298739"/>
            <a:ext cx="657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kern="0" dirty="0" smtClean="0">
                <a:solidFill>
                  <a:srgbClr val="8B8D8E"/>
                </a:solidFill>
                <a:latin typeface="Verdana"/>
                <a:ea typeface="+mj-ea"/>
                <a:cs typeface="+mj-cs"/>
              </a:rPr>
              <a:t>L1b</a:t>
            </a:r>
            <a:endParaRPr lang="en-GB" sz="1400" dirty="0">
              <a:solidFill>
                <a:srgbClr val="8B8D8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0338" y="986398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/>
                <a:ea typeface="+mj-ea"/>
                <a:cs typeface="+mj-cs"/>
              </a:rPr>
              <a:t>L1c/d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1885" y="1674057"/>
            <a:ext cx="649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kern="0" dirty="0" smtClean="0">
                <a:solidFill>
                  <a:srgbClr val="8B8D8E"/>
                </a:solidFill>
                <a:latin typeface="Verdana"/>
                <a:ea typeface="+mj-ea"/>
                <a:cs typeface="+mj-cs"/>
              </a:rPr>
              <a:t>L2a</a:t>
            </a:r>
            <a:endParaRPr lang="en-GB" sz="1400" dirty="0">
              <a:solidFill>
                <a:srgbClr val="8B8D8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7878" y="3127433"/>
            <a:ext cx="657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kern="0" dirty="0" smtClean="0">
                <a:solidFill>
                  <a:srgbClr val="8B8D8E"/>
                </a:solidFill>
                <a:latin typeface="Verdana"/>
                <a:ea typeface="+mj-ea"/>
                <a:cs typeface="+mj-cs"/>
              </a:rPr>
              <a:t>L2b</a:t>
            </a:r>
            <a:endParaRPr lang="en-GB" sz="1400" dirty="0">
              <a:solidFill>
                <a:srgbClr val="8B8D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13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187985" y="1993038"/>
            <a:ext cx="2109114" cy="3065720"/>
          </a:xfrm>
          <a:prstGeom prst="rect">
            <a:avLst/>
          </a:prstGeom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2455" y="307179"/>
            <a:ext cx="2298614" cy="200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6091" y="143906"/>
            <a:ext cx="3729685" cy="23380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6784" y="2302879"/>
            <a:ext cx="3759612" cy="2360513"/>
          </a:xfrm>
          <a:prstGeom prst="rect">
            <a:avLst/>
          </a:prstGeom>
        </p:spPr>
      </p:pic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45FF7-E35D-464F-9149-3724035DB1E0}" type="datetime1">
              <a:rPr lang="es-ES" altLang="es-ES" sz="800" smtClean="0"/>
              <a:t>11/03/2021</a:t>
            </a:fld>
            <a:endParaRPr lang="en-US" altLang="es-ES" sz="8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 altLang="es-ES" dirty="0" smtClean="0"/>
              <a:t>Page </a:t>
            </a:r>
            <a:fld id="{ADB7B702-0172-47B3-A01D-521A891AF2E3}" type="slidenum">
              <a:rPr lang="es-ES" altLang="es-ES" smtClean="0"/>
              <a:pPr/>
              <a:t>4</a:t>
            </a:fld>
            <a:endParaRPr lang="es-ES" alt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277814" y="5124196"/>
            <a:ext cx="2677822" cy="232833"/>
          </a:xfrm>
        </p:spPr>
        <p:txBody>
          <a:bodyPr/>
          <a:lstStyle/>
          <a:p>
            <a:r>
              <a:rPr lang="en-US" altLang="es-ES" dirty="0" smtClean="0"/>
              <a:t>Executive Summary</a:t>
            </a:r>
            <a:endParaRPr lang="en-US" alt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Radiance </a:t>
            </a:r>
            <a:r>
              <a:rPr lang="en-GB" dirty="0" err="1" smtClean="0"/>
              <a:t>unfiltering</a:t>
            </a:r>
            <a:endParaRPr lang="en-GB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062288" y="1074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Shape 1"/>
          <p:cNvSpPr txBox="1"/>
          <p:nvPr/>
        </p:nvSpPr>
        <p:spPr>
          <a:xfrm>
            <a:off x="107951" y="1118190"/>
            <a:ext cx="5207520" cy="4362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>
                <a:cs typeface="Calibri" pitchFamily="34" charset="0"/>
              </a:rPr>
              <a:t>The BBR will measure </a:t>
            </a:r>
            <a:r>
              <a:rPr lang="en-US" sz="1200" b="1" dirty="0" smtClean="0">
                <a:cs typeface="Calibri" pitchFamily="34" charset="0"/>
              </a:rPr>
              <a:t>SW</a:t>
            </a:r>
            <a:r>
              <a:rPr lang="en-US" sz="1200" dirty="0" smtClean="0">
                <a:cs typeface="Calibri" pitchFamily="34" charset="0"/>
              </a:rPr>
              <a:t> (0.2 - 4µm) and </a:t>
            </a:r>
            <a:r>
              <a:rPr lang="en-US" sz="1200" b="1" dirty="0" smtClean="0">
                <a:cs typeface="Calibri" pitchFamily="34" charset="0"/>
              </a:rPr>
              <a:t>TW</a:t>
            </a:r>
            <a:r>
              <a:rPr lang="en-US" sz="1200" dirty="0" smtClean="0">
                <a:cs typeface="Calibri" pitchFamily="34" charset="0"/>
              </a:rPr>
              <a:t> (0.2 - &gt;50µm) radiances at three fixed viewing zenith angles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>
                <a:cs typeface="Calibri" pitchFamily="34" charset="0"/>
              </a:rPr>
              <a:t>To reduce the effect of a limited and non-uniform spectral response the processor converts the </a:t>
            </a:r>
            <a:r>
              <a:rPr lang="en-US" sz="1200" b="1" dirty="0" smtClean="0">
                <a:cs typeface="Calibri" pitchFamily="34" charset="0"/>
              </a:rPr>
              <a:t>SW</a:t>
            </a:r>
            <a:r>
              <a:rPr lang="en-US" sz="1200" dirty="0" smtClean="0">
                <a:cs typeface="Calibri" pitchFamily="34" charset="0"/>
              </a:rPr>
              <a:t> and </a:t>
            </a:r>
            <a:r>
              <a:rPr lang="en-US" sz="1200" b="1" dirty="0" smtClean="0">
                <a:cs typeface="Calibri" pitchFamily="34" charset="0"/>
              </a:rPr>
              <a:t>TW</a:t>
            </a:r>
            <a:r>
              <a:rPr lang="en-US" sz="1200" dirty="0" smtClean="0">
                <a:cs typeface="Calibri" pitchFamily="34" charset="0"/>
              </a:rPr>
              <a:t> measurements of the BBR into solar and thermal</a:t>
            </a:r>
            <a:r>
              <a:rPr lang="en-US" sz="1200" dirty="0" smtClean="0">
                <a:solidFill>
                  <a:srgbClr val="FF0000"/>
                </a:solidFill>
                <a:cs typeface="Calibri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cs typeface="Calibri" pitchFamily="34" charset="0"/>
              </a:rPr>
              <a:t>unfiltered radiances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cs typeface="Calibri" pitchFamily="34" charset="0"/>
              </a:rPr>
              <a:t>Two unfiltering algorithms: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1" dirty="0" smtClean="0">
                <a:cs typeface="Calibri" pitchFamily="34" charset="0"/>
              </a:rPr>
              <a:t>Stand-alone</a:t>
            </a:r>
            <a:r>
              <a:rPr lang="en-GB" sz="1200" dirty="0" smtClean="0">
                <a:cs typeface="Calibri" pitchFamily="34" charset="0"/>
              </a:rPr>
              <a:t> : BBR L1 and land use classification (SW &amp; LW)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1" dirty="0" smtClean="0">
                <a:cs typeface="Calibri" pitchFamily="34" charset="0"/>
              </a:rPr>
              <a:t>SW MSI-based</a:t>
            </a:r>
            <a:r>
              <a:rPr lang="en-GB" sz="1200" dirty="0" smtClean="0">
                <a:cs typeface="Calibri" pitchFamily="34" charset="0"/>
              </a:rPr>
              <a:t>:  SW BBR L1 and MSI cloud mask and cloud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cs typeface="Calibri" pitchFamily="34" charset="0"/>
              </a:rPr>
              <a:t>The unfiltering is based on a large RT-based database of fine spectral resolution SW and TW radiances convolved with the spectral responses of the BBR channels</a:t>
            </a:r>
          </a:p>
        </p:txBody>
      </p:sp>
      <p:sp>
        <p:nvSpPr>
          <p:cNvPr id="11" name="TextShape 3"/>
          <p:cNvSpPr txBox="1"/>
          <p:nvPr/>
        </p:nvSpPr>
        <p:spPr>
          <a:xfrm>
            <a:off x="5315471" y="4644838"/>
            <a:ext cx="3733800" cy="971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0000" tIns="45000" rIns="90000" bIns="4500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200" spc="-1" dirty="0"/>
              <a:t>Unfiltering </a:t>
            </a:r>
            <a:r>
              <a:rPr lang="en-US" sz="1200" spc="-1" dirty="0" smtClean="0"/>
              <a:t>+ contamination errors</a:t>
            </a:r>
          </a:p>
          <a:p>
            <a:pPr lvl="1" algn="ctr"/>
            <a:r>
              <a:rPr lang="en-US" sz="1200" b="1" spc="-1" dirty="0" smtClean="0"/>
              <a:t>&lt; </a:t>
            </a:r>
            <a:r>
              <a:rPr lang="en-US" sz="1200" b="1" spc="-1" dirty="0"/>
              <a:t>1%</a:t>
            </a:r>
            <a:r>
              <a:rPr lang="en-US" sz="1200" spc="-1" dirty="0"/>
              <a:t> in the </a:t>
            </a:r>
            <a:r>
              <a:rPr lang="en-US" sz="1200" spc="-1" dirty="0" smtClean="0"/>
              <a:t>SW</a:t>
            </a:r>
          </a:p>
          <a:p>
            <a:pPr lvl="1" algn="ctr"/>
            <a:r>
              <a:rPr lang="en-US" sz="1200" b="1" spc="-1" dirty="0" smtClean="0"/>
              <a:t>&lt; </a:t>
            </a:r>
            <a:r>
              <a:rPr lang="en-US" sz="1200" b="1" spc="-1" dirty="0"/>
              <a:t>0.5% </a:t>
            </a:r>
            <a:r>
              <a:rPr lang="en-US" sz="1200" spc="-1" dirty="0"/>
              <a:t>in the LW </a:t>
            </a:r>
            <a:endParaRPr lang="en-US" sz="1200" b="0" strike="noStrike" spc="-1" dirty="0"/>
          </a:p>
        </p:txBody>
      </p:sp>
      <p:sp>
        <p:nvSpPr>
          <p:cNvPr id="13" name="Rectangle 12"/>
          <p:cNvSpPr/>
          <p:nvPr/>
        </p:nvSpPr>
        <p:spPr>
          <a:xfrm>
            <a:off x="139264" y="4402715"/>
            <a:ext cx="5207520" cy="55399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US" sz="1200" b="1" spc="-1" dirty="0">
                <a:solidFill>
                  <a:srgbClr val="000000"/>
                </a:solidFill>
              </a:rPr>
              <a:t>Unfiltering</a:t>
            </a:r>
            <a:r>
              <a:rPr lang="en-US" sz="1200" spc="-1" dirty="0">
                <a:solidFill>
                  <a:srgbClr val="000000"/>
                </a:solidFill>
              </a:rPr>
              <a:t> is crucial </a:t>
            </a:r>
            <a:r>
              <a:rPr lang="en-US" sz="1200" spc="-1" dirty="0" smtClean="0">
                <a:solidFill>
                  <a:srgbClr val="000000"/>
                </a:solidFill>
              </a:rPr>
              <a:t>in the </a:t>
            </a:r>
            <a:r>
              <a:rPr lang="en-US" sz="1200" spc="-1" dirty="0">
                <a:solidFill>
                  <a:srgbClr val="000000"/>
                </a:solidFill>
              </a:rPr>
              <a:t>BBR </a:t>
            </a:r>
            <a:r>
              <a:rPr lang="en-US" sz="1200" spc="-1" dirty="0" smtClean="0">
                <a:solidFill>
                  <a:srgbClr val="000000"/>
                </a:solidFill>
              </a:rPr>
              <a:t>processing</a:t>
            </a:r>
          </a:p>
          <a:p>
            <a:r>
              <a:rPr lang="en-US" sz="1200" spc="-1" dirty="0" smtClean="0">
                <a:solidFill>
                  <a:srgbClr val="FF0000"/>
                </a:solidFill>
              </a:rPr>
              <a:t>→</a:t>
            </a:r>
            <a:r>
              <a:rPr lang="en-US" sz="1200" spc="-1" dirty="0">
                <a:solidFill>
                  <a:srgbClr val="000000"/>
                </a:solidFill>
              </a:rPr>
              <a:t> </a:t>
            </a:r>
            <a:r>
              <a:rPr lang="en-US" sz="1200" spc="-1" dirty="0" smtClean="0">
                <a:solidFill>
                  <a:srgbClr val="000000"/>
                </a:solidFill>
              </a:rPr>
              <a:t>Errors </a:t>
            </a:r>
            <a:r>
              <a:rPr lang="en-US" sz="1200" spc="-1" dirty="0">
                <a:solidFill>
                  <a:srgbClr val="000000"/>
                </a:solidFill>
              </a:rPr>
              <a:t>in the </a:t>
            </a:r>
            <a:r>
              <a:rPr lang="en-US" sz="1200" spc="-1" dirty="0" err="1" smtClean="0">
                <a:solidFill>
                  <a:srgbClr val="000000"/>
                </a:solidFill>
              </a:rPr>
              <a:t>unfiltering</a:t>
            </a:r>
            <a:r>
              <a:rPr lang="en-US" sz="1200" spc="-1" dirty="0" smtClean="0">
                <a:solidFill>
                  <a:srgbClr val="000000"/>
                </a:solidFill>
              </a:rPr>
              <a:t> propagate </a:t>
            </a:r>
            <a:r>
              <a:rPr lang="en-US" sz="1200" spc="-1" dirty="0">
                <a:solidFill>
                  <a:srgbClr val="000000"/>
                </a:solidFill>
              </a:rPr>
              <a:t>to </a:t>
            </a:r>
            <a:r>
              <a:rPr lang="en-US" sz="1200" spc="-1" dirty="0" smtClean="0">
                <a:solidFill>
                  <a:srgbClr val="000000"/>
                </a:solidFill>
              </a:rPr>
              <a:t>fluxes (</a:t>
            </a:r>
            <a:r>
              <a:rPr lang="en-US" sz="1200" b="1" spc="-1" dirty="0" smtClean="0">
                <a:solidFill>
                  <a:srgbClr val="000000"/>
                </a:solidFill>
              </a:rPr>
              <a:t>BMA-FLX</a:t>
            </a:r>
            <a:r>
              <a:rPr lang="en-US" sz="1200" spc="-1" dirty="0" smtClean="0">
                <a:solidFill>
                  <a:srgbClr val="000000"/>
                </a:solidFill>
              </a:rPr>
              <a:t>)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240243" y="674628"/>
            <a:ext cx="12442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BM-RAD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61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45FF7-E35D-464F-9149-3724035DB1E0}" type="datetime1">
              <a:rPr lang="es-ES" altLang="es-ES" sz="800" smtClean="0"/>
              <a:t>11/03/2021</a:t>
            </a:fld>
            <a:endParaRPr lang="en-US" altLang="es-ES" sz="8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 altLang="es-ES" dirty="0" smtClean="0"/>
              <a:t>Page </a:t>
            </a:r>
            <a:fld id="{ADB7B702-0172-47B3-A01D-521A891AF2E3}" type="slidenum">
              <a:rPr lang="es-ES" altLang="es-ES" smtClean="0"/>
              <a:pPr/>
              <a:t>5</a:t>
            </a:fld>
            <a:endParaRPr lang="es-ES" alt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277814" y="5124196"/>
            <a:ext cx="2677822" cy="232833"/>
          </a:xfrm>
        </p:spPr>
        <p:txBody>
          <a:bodyPr/>
          <a:lstStyle/>
          <a:p>
            <a:r>
              <a:rPr lang="en-US" altLang="es-ES" dirty="0" smtClean="0"/>
              <a:t>Executive Summary</a:t>
            </a:r>
            <a:endParaRPr lang="en-US" alt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Flux retrieval</a:t>
            </a:r>
            <a:endParaRPr lang="en-GB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062288" y="1074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64606" y="674628"/>
            <a:ext cx="13293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BMA-FLX</a:t>
            </a:r>
            <a:endParaRPr lang="en-GB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458" y="1007130"/>
            <a:ext cx="4905763" cy="423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"/>
          <p:cNvSpPr>
            <a:spLocks noChangeArrowheads="1"/>
          </p:cNvSpPr>
          <p:nvPr/>
        </p:nvSpPr>
        <p:spPr bwMode="auto">
          <a:xfrm flipV="1">
            <a:off x="1708901" y="4963399"/>
            <a:ext cx="8902932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046864" y="3189825"/>
            <a:ext cx="2735131" cy="290456"/>
          </a:xfrm>
          <a:prstGeom prst="rect">
            <a:avLst/>
          </a:prstGeom>
          <a:solidFill>
            <a:schemeClr val="bg1"/>
          </a:solidFill>
          <a:ln w="9525" cap="rnd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54864" tIns="54864" rIns="54864" bIns="54864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101547" y="2717481"/>
            <a:ext cx="4113240" cy="2176943"/>
            <a:chOff x="5411501" y="2506846"/>
            <a:chExt cx="3427700" cy="1814119"/>
          </a:xfrm>
        </p:grpSpPr>
        <p:sp>
          <p:nvSpPr>
            <p:cNvPr id="35" name="Rectangle 34"/>
            <p:cNvSpPr/>
            <p:nvPr/>
          </p:nvSpPr>
          <p:spPr>
            <a:xfrm>
              <a:off x="5411501" y="2506846"/>
              <a:ext cx="3427700" cy="18141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fontAlgn="base">
                <a:lnSpc>
                  <a:spcPct val="15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1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 the SW </a:t>
              </a:r>
            </a:p>
            <a:p>
              <a:pPr marL="205740" indent="-205740" fontAlgn="base">
                <a:lnSpc>
                  <a:spcPct val="150000"/>
                </a:lnSpc>
                <a:spcBef>
                  <a:spcPct val="50000"/>
                </a:spcBef>
                <a:spcAft>
                  <a:spcPct val="0"/>
                </a:spcAft>
                <a:buBlip>
                  <a:blip r:embed="rId4"/>
                </a:buBlip>
              </a:pPr>
              <a:endParaRPr lang="en-GB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fontAlgn="base">
                <a:lnSpc>
                  <a:spcPct val="150000"/>
                </a:lnSpc>
                <a:spcBef>
                  <a:spcPct val="50000"/>
                </a:spcBef>
                <a:spcAft>
                  <a:spcPct val="0"/>
                </a:spcAft>
              </a:pPr>
              <a:endParaRPr lang="en-GB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 fontAlgn="base">
                <a:lnSpc>
                  <a:spcPct val="15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1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Need a geophysical database for network training:  CERES flux/radiance (SSF Ed. 4), </a:t>
              </a:r>
              <a:r>
                <a:rPr lang="en-GB" sz="11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ECMWF reanalysis, albedo and aerosol climatology</a:t>
              </a:r>
              <a:endParaRPr lang="en-GB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 fontAlgn="base">
                <a:lnSpc>
                  <a:spcPct val="15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1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BBR 3 views flux is estimated as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791200" y="2704331"/>
              <a:ext cx="3048000" cy="6856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fontAlgn="base">
                <a:lnSpc>
                  <a:spcPct val="15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1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ADMs are feed-forward back-propagation artificial neural networks. Inputs selected with variable importance tests</a:t>
              </a:r>
            </a:p>
          </p:txBody>
        </p:sp>
      </p:grp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68625"/>
              </p:ext>
            </p:extLst>
          </p:nvPr>
        </p:nvGraphicFramePr>
        <p:xfrm>
          <a:off x="5159052" y="4910187"/>
          <a:ext cx="3932219" cy="572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033" r:id="rId5" imgW="3505200" imgH="508000" progId="Equation.DSMT4">
                  <p:embed/>
                </p:oleObj>
              </mc:Choice>
              <mc:Fallback>
                <p:oleObj r:id="rId5" imgW="3505200" imgH="508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052" y="4910187"/>
                        <a:ext cx="3932219" cy="57273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" name="Imagen 12" descr="net_4L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4657" y="192024"/>
            <a:ext cx="2702835" cy="2612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32" y="281932"/>
            <a:ext cx="4127468" cy="228818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893" y="2573952"/>
            <a:ext cx="4127468" cy="228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77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="" xmlns:a16="http://schemas.microsoft.com/office/drawing/2014/main" id="{B0B95323-19CC-46AD-994C-3F0B41AA6F63}"/>
                  </a:ext>
                </a:extLst>
              </p:cNvPr>
              <p:cNvSpPr txBox="1"/>
              <p:nvPr/>
            </p:nvSpPr>
            <p:spPr>
              <a:xfrm>
                <a:off x="179101" y="1365493"/>
                <a:ext cx="4124061" cy="3093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57175" indent="-257175" algn="l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State-of-art SW radiance 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to flux conversion (e.g., used for CERES) </a:t>
                </a: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lack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 important </a:t>
                </a: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dependencies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 to e.g., </a:t>
                </a: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cloud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b="1" dirty="0" smtClean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microphysics</a:t>
                </a:r>
              </a:p>
              <a:p>
                <a:pPr marL="257175" indent="-257175" algn="l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1200" b="1" dirty="0">
                  <a:solidFill>
                    <a:prstClr val="black"/>
                  </a:solidFill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257175" indent="-257175" algn="l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For </a:t>
                </a:r>
                <a:r>
                  <a:rPr lang="en-US" sz="1200" b="1" dirty="0" err="1" smtClean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EarthCARE’s</a:t>
                </a:r>
                <a:r>
                  <a:rPr lang="en-US" sz="1200" dirty="0" smtClean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radiative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closure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, improved BBR flux estimates can help to better </a:t>
                </a: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identify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 interesting </a:t>
                </a: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cases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, where radiative closure </a:t>
                </a:r>
                <a:r>
                  <a:rPr lang="en-US" sz="1200" dirty="0" smtClean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failed</a:t>
                </a:r>
              </a:p>
              <a:p>
                <a:pPr marL="257175" indent="-257175" algn="l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1200" dirty="0">
                  <a:solidFill>
                    <a:prstClr val="black"/>
                  </a:solidFill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257175" indent="-257175" algn="l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Newly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 developed flux conversion uses a </a:t>
                </a: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semi-physical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dirty="0" smtClean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approach to 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additionally consider</a:t>
                </a:r>
              </a:p>
              <a:p>
                <a:pPr marL="600075" lvl="1" indent="-257175" algn="l" fontAlgn="auto">
                  <a:spcBef>
                    <a:spcPts val="0"/>
                  </a:spcBef>
                  <a:spcAft>
                    <a:spcPts val="0"/>
                  </a:spcAft>
                  <a:buFont typeface="Courier New" panose="02070309020205020404" pitchFamily="49" charset="0"/>
                  <a:buChar char="o"/>
                </a:pPr>
                <a:endParaRPr lang="en-US" sz="700" b="1" dirty="0" smtClean="0">
                  <a:solidFill>
                    <a:prstClr val="black"/>
                  </a:solidFill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600075" lvl="1" indent="-257175" algn="l" fontAlgn="auto">
                  <a:spcBef>
                    <a:spcPts val="0"/>
                  </a:spcBef>
                  <a:spcAft>
                    <a:spcPts val="0"/>
                  </a:spcAft>
                  <a:buFont typeface="Courier New" panose="02070309020205020404" pitchFamily="49" charset="0"/>
                  <a:buChar char="o"/>
                </a:pPr>
                <a:r>
                  <a:rPr lang="en-US" sz="1200" b="1" dirty="0" smtClean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Cloud </a:t>
                </a: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microphysics 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using cloud-top effective Radius (</a:t>
                </a:r>
                <a:r>
                  <a:rPr lang="en-US" sz="1200" b="1" dirty="0" err="1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R</a:t>
                </a:r>
                <a:r>
                  <a:rPr lang="en-US" sz="1200" b="1" baseline="-25000" dirty="0" err="1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eff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), incorporated via a two-stream albedo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de-DE" sz="1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𝜶</m:t>
                        </m:r>
                      </m:e>
                      <m:sub>
                        <m:r>
                          <a:rPr lang="de-DE" sz="1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𝒕𝒔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600075" lvl="1" indent="-257175" algn="l" fontAlgn="auto">
                  <a:spcBef>
                    <a:spcPts val="0"/>
                  </a:spcBef>
                  <a:spcAft>
                    <a:spcPts val="0"/>
                  </a:spcAft>
                  <a:buFont typeface="Courier New" panose="02070309020205020404" pitchFamily="49" charset="0"/>
                  <a:buChar char="o"/>
                </a:pPr>
                <a:endParaRPr lang="en-US" sz="700" dirty="0" smtClean="0">
                  <a:solidFill>
                    <a:prstClr val="black"/>
                  </a:solidFill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600075" lvl="1" indent="-257175" algn="l" fontAlgn="auto">
                  <a:spcBef>
                    <a:spcPts val="0"/>
                  </a:spcBef>
                  <a:spcAft>
                    <a:spcPts val="0"/>
                  </a:spcAft>
                  <a:buFont typeface="Courier New" panose="02070309020205020404" pitchFamily="49" charset="0"/>
                  <a:buChar char="o"/>
                </a:pPr>
                <a:r>
                  <a:rPr lang="en-US" sz="1200" dirty="0" smtClean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Cloud 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topped water vapor (</a:t>
                </a:r>
                <a:r>
                  <a:rPr lang="en-US" sz="1200" b="1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CTWV</a:t>
                </a:r>
                <a:r>
                  <a:rPr lang="en-US" sz="1200" dirty="0">
                    <a:solidFill>
                      <a:prstClr val="black"/>
                    </a:solidFill>
                    <a:ea typeface="Verdana" panose="020B0604030504040204" pitchFamily="34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0B95323-19CC-46AD-994C-3F0B41AA6F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01" y="1365493"/>
                <a:ext cx="4124061" cy="3093154"/>
              </a:xfrm>
              <a:prstGeom prst="rect">
                <a:avLst/>
              </a:prstGeom>
              <a:blipFill rotWithShape="0">
                <a:blip r:embed="rId2"/>
                <a:stretch>
                  <a:fillRect t="-197" r="-886" b="-5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feld 18">
            <a:extLst>
              <a:ext uri="{FF2B5EF4-FFF2-40B4-BE49-F238E27FC236}">
                <a16:creationId xmlns="" xmlns:a16="http://schemas.microsoft.com/office/drawing/2014/main" id="{CC907BAB-6D93-4ED3-88F4-66D6856038E5}"/>
              </a:ext>
            </a:extLst>
          </p:cNvPr>
          <p:cNvSpPr txBox="1"/>
          <p:nvPr/>
        </p:nvSpPr>
        <p:spPr>
          <a:xfrm>
            <a:off x="277814" y="802925"/>
            <a:ext cx="805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Semi-physical log-linear radiance to flux </a:t>
            </a:r>
            <a:r>
              <a:rPr lang="en-US" sz="1800" dirty="0" smtClean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conversion</a:t>
            </a:r>
            <a:endParaRPr lang="en-US" sz="1800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="" xmlns:a16="http://schemas.microsoft.com/office/drawing/2014/main" id="{B0B95323-19CC-46AD-994C-3F0B41AA6F63}"/>
              </a:ext>
            </a:extLst>
          </p:cNvPr>
          <p:cNvSpPr txBox="1"/>
          <p:nvPr/>
        </p:nvSpPr>
        <p:spPr>
          <a:xfrm>
            <a:off x="4219754" y="1259849"/>
            <a:ext cx="4792761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Results</a:t>
            </a:r>
            <a:r>
              <a:rPr lang="en-US" sz="1200" b="1" dirty="0" smtClean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: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en-US" sz="700" b="1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Additional </a:t>
            </a: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sensitivity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to </a:t>
            </a: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cloud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microphysics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and </a:t>
            </a:r>
            <a:r>
              <a:rPr lang="en-US" sz="1200" b="1" dirty="0" smtClean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CTWV</a:t>
            </a: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700" b="1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Reduced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radiance </a:t>
            </a:r>
            <a:r>
              <a:rPr lang="en-US" sz="1200" b="1" dirty="0" smtClean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residuals</a:t>
            </a: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700" b="1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Deviations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of up to</a:t>
            </a: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±25 W/m</a:t>
            </a:r>
            <a:r>
              <a:rPr lang="en-US" sz="1200" b="1" baseline="300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2</a:t>
            </a: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for instantaneous </a:t>
            </a:r>
            <a:r>
              <a:rPr lang="en-US" sz="1200" dirty="0" smtClean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SW fluxes 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and </a:t>
            </a: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± 10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and </a:t>
            </a: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±5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W/m</a:t>
            </a:r>
            <a:r>
              <a:rPr lang="en-US" sz="1200" b="1" baseline="300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for daily and monthly means, </a:t>
            </a:r>
            <a:r>
              <a:rPr lang="en-US" sz="1200" dirty="0" smtClean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respectively</a:t>
            </a: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700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Largest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deviations due to </a:t>
            </a: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extremes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in </a:t>
            </a:r>
            <a:r>
              <a:rPr lang="en-US" sz="1200" b="1" dirty="0" err="1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R</a:t>
            </a:r>
            <a:r>
              <a:rPr lang="en-US" sz="1200" b="1" baseline="-25000" dirty="0" err="1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eff</a:t>
            </a:r>
            <a:r>
              <a:rPr lang="en-US" sz="1200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and </a:t>
            </a:r>
            <a:r>
              <a:rPr lang="en-US" sz="1200" b="1" dirty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CTWV</a:t>
            </a: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200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200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200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200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200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200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200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14313" indent="-214313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dirty="0">
              <a:solidFill>
                <a:prstClr val="black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="" xmlns:a16="http://schemas.microsoft.com/office/drawing/2014/main" id="{DF1ECA7C-B629-49B5-A8D6-54152DD03A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91049" y="3363809"/>
            <a:ext cx="4933579" cy="172801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feld 16">
            <a:extLst>
              <a:ext uri="{FF2B5EF4-FFF2-40B4-BE49-F238E27FC236}">
                <a16:creationId xmlns="" xmlns:a16="http://schemas.microsoft.com/office/drawing/2014/main" id="{963C0067-01E5-41CF-9338-2301C0507154}"/>
              </a:ext>
            </a:extLst>
          </p:cNvPr>
          <p:cNvSpPr txBox="1"/>
          <p:nvPr/>
        </p:nvSpPr>
        <p:spPr>
          <a:xfrm>
            <a:off x="4602284" y="5007147"/>
            <a:ext cx="38673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Daily fluxes of </a:t>
            </a:r>
            <a:r>
              <a:rPr lang="en-US" sz="105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approach </a:t>
            </a:r>
            <a:r>
              <a:rPr lang="en-US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minus operational radiance to flux conversion on July 11</a:t>
            </a:r>
            <a:r>
              <a:rPr lang="en-US" sz="1050" i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2007 for GERB-SEVIRI observations (</a:t>
            </a:r>
            <a:r>
              <a:rPr lang="en-US" sz="1050" i="1" dirty="0">
                <a:solidFill>
                  <a:prstClr val="black"/>
                </a:solidFill>
                <a:latin typeface="Calibri" panose="020F0502020204030204"/>
              </a:rPr>
              <a:t>Tornow et al. 2021)</a:t>
            </a:r>
          </a:p>
        </p:txBody>
      </p:sp>
      <p:sp>
        <p:nvSpPr>
          <p:cNvPr id="8" name="4 Título"/>
          <p:cNvSpPr txBox="1">
            <a:spLocks/>
          </p:cNvSpPr>
          <p:nvPr/>
        </p:nvSpPr>
        <p:spPr bwMode="auto">
          <a:xfrm>
            <a:off x="290513" y="281932"/>
            <a:ext cx="85486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911225" algn="l"/>
                <a:tab pos="8170863" algn="r"/>
              </a:tabLst>
              <a:defRPr sz="2800" b="1">
                <a:solidFill>
                  <a:srgbClr val="DF002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911225" algn="l"/>
                <a:tab pos="8170863" algn="r"/>
              </a:tabLst>
              <a:defRPr sz="2800" b="1">
                <a:solidFill>
                  <a:srgbClr val="DF0024"/>
                </a:solidFill>
                <a:latin typeface="Verdana" pitchFamily="34" charset="0"/>
              </a:defRPr>
            </a:lvl2pPr>
            <a:lvl3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911225" algn="l"/>
                <a:tab pos="8170863" algn="r"/>
              </a:tabLst>
              <a:defRPr sz="2800" b="1">
                <a:solidFill>
                  <a:srgbClr val="DF0024"/>
                </a:solidFill>
                <a:latin typeface="Verdana" pitchFamily="34" charset="0"/>
              </a:defRPr>
            </a:lvl3pPr>
            <a:lvl4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911225" algn="l"/>
                <a:tab pos="8170863" algn="r"/>
              </a:tabLst>
              <a:defRPr sz="2800" b="1">
                <a:solidFill>
                  <a:srgbClr val="DF0024"/>
                </a:solidFill>
                <a:latin typeface="Verdana" pitchFamily="34" charset="0"/>
              </a:defRPr>
            </a:lvl4pPr>
            <a:lvl5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911225" algn="l"/>
                <a:tab pos="8170863" algn="r"/>
              </a:tabLst>
              <a:defRPr sz="2800" b="1">
                <a:solidFill>
                  <a:srgbClr val="DF0024"/>
                </a:solidFill>
                <a:latin typeface="Verdana" pitchFamily="34" charset="0"/>
              </a:defRPr>
            </a:lvl5pPr>
            <a:lvl6pPr marL="457200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911225" algn="l"/>
                <a:tab pos="8170863" algn="r"/>
              </a:tabLst>
              <a:defRPr sz="2800" b="1">
                <a:solidFill>
                  <a:srgbClr val="DF0024"/>
                </a:solidFill>
                <a:latin typeface="Verdana" pitchFamily="34" charset="0"/>
              </a:defRPr>
            </a:lvl6pPr>
            <a:lvl7pPr marL="914400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911225" algn="l"/>
                <a:tab pos="8170863" algn="r"/>
              </a:tabLst>
              <a:defRPr sz="2800" b="1">
                <a:solidFill>
                  <a:srgbClr val="DF0024"/>
                </a:solidFill>
                <a:latin typeface="Verdana" pitchFamily="34" charset="0"/>
              </a:defRPr>
            </a:lvl7pPr>
            <a:lvl8pPr marL="1371600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911225" algn="l"/>
                <a:tab pos="8170863" algn="r"/>
              </a:tabLst>
              <a:defRPr sz="2800" b="1">
                <a:solidFill>
                  <a:srgbClr val="DF0024"/>
                </a:solidFill>
                <a:latin typeface="Verdana" pitchFamily="34" charset="0"/>
              </a:defRPr>
            </a:lvl8pPr>
            <a:lvl9pPr marL="1828800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911225" algn="l"/>
                <a:tab pos="8170863" algn="r"/>
              </a:tabLst>
              <a:defRPr sz="2800" b="1">
                <a:solidFill>
                  <a:srgbClr val="DF0024"/>
                </a:solidFill>
                <a:latin typeface="Verdana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1225" algn="l"/>
                <a:tab pos="8170863" algn="r"/>
              </a:tabLst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DF002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Beyond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DF002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flux </a:t>
            </a:r>
            <a:r>
              <a:rPr lang="en-GB" kern="0" dirty="0" smtClean="0">
                <a:latin typeface="Verdana"/>
              </a:rPr>
              <a:t>retrieval 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DF002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state-of-the-art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DF0024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15" name="Date Placeholder 1"/>
          <p:cNvSpPr txBox="1">
            <a:spLocks/>
          </p:cNvSpPr>
          <p:nvPr/>
        </p:nvSpPr>
        <p:spPr bwMode="gray">
          <a:xfrm>
            <a:off x="3186114" y="5124196"/>
            <a:ext cx="731837" cy="232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DF002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C45FF7-E35D-464F-9149-3724035DB1E0}" type="datetime1">
              <a:rPr kumimoji="0" lang="es-ES" altLang="es-ES" sz="800" b="0" i="0" u="none" strike="noStrike" kern="1200" cap="none" spc="0" normalizeH="0" baseline="0" noProof="0" smtClean="0">
                <a:ln>
                  <a:noFill/>
                </a:ln>
                <a:solidFill>
                  <a:srgbClr val="DF002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11/03/2021</a:t>
            </a:fld>
            <a:endParaRPr kumimoji="0" lang="en-US" altLang="es-ES" sz="800" b="0" i="0" u="none" strike="noStrike" kern="1200" cap="none" spc="0" normalizeH="0" baseline="0" noProof="0" dirty="0">
              <a:ln>
                <a:noFill/>
              </a:ln>
              <a:solidFill>
                <a:srgbClr val="DF002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8" name="Footer Placeholder 3"/>
          <p:cNvSpPr txBox="1">
            <a:spLocks/>
          </p:cNvSpPr>
          <p:nvPr/>
        </p:nvSpPr>
        <p:spPr bwMode="gray">
          <a:xfrm>
            <a:off x="277814" y="5124196"/>
            <a:ext cx="2513153" cy="232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517775" algn="r"/>
              </a:tabLst>
              <a:defRPr sz="800" kern="1200">
                <a:solidFill>
                  <a:srgbClr val="DF002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FFFFFF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17775" algn="r"/>
              </a:tabLst>
              <a:defRPr/>
            </a:pPr>
            <a:r>
              <a:rPr kumimoji="0" lang="en-US" altLang="es-ES" sz="800" b="0" i="0" u="none" strike="noStrike" kern="1200" cap="none" spc="0" normalizeH="0" baseline="0" noProof="0" smtClean="0">
                <a:ln>
                  <a:noFill/>
                </a:ln>
                <a:solidFill>
                  <a:srgbClr val="DF002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Executive Summary</a:t>
            </a:r>
            <a:endParaRPr kumimoji="0" lang="en-US" altLang="es-ES" sz="800" b="0" i="0" u="none" strike="noStrike" kern="1200" cap="none" spc="0" normalizeH="0" baseline="0" noProof="0" dirty="0">
              <a:ln>
                <a:noFill/>
              </a:ln>
              <a:solidFill>
                <a:srgbClr val="DF002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303162" y="1568642"/>
            <a:ext cx="269859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3867252" y="5177583"/>
            <a:ext cx="660399" cy="232833"/>
          </a:xfrm>
        </p:spPr>
        <p:txBody>
          <a:bodyPr/>
          <a:lstStyle/>
          <a:p>
            <a:r>
              <a:rPr lang="es-ES" altLang="es-ES" sz="800" dirty="0">
                <a:solidFill>
                  <a:srgbClr val="DF0024"/>
                </a:solidFill>
              </a:rPr>
              <a:t>Page </a:t>
            </a:r>
            <a:fld id="{ADB7B702-0172-47B3-A01D-521A891AF2E3}" type="slidenum">
              <a:rPr lang="es-ES" altLang="es-ES" sz="800">
                <a:solidFill>
                  <a:srgbClr val="DF0024"/>
                </a:solidFill>
              </a:rPr>
              <a:pPr/>
              <a:t>6</a:t>
            </a:fld>
            <a:endParaRPr lang="es-ES" altLang="es-ES" sz="800" dirty="0">
              <a:solidFill>
                <a:srgbClr val="DF00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35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45FF7-E35D-464F-9149-3724035DB1E0}" type="datetime1">
              <a:rPr lang="es-ES" altLang="es-ES" sz="800" smtClean="0"/>
              <a:pPr/>
              <a:t>11/03/2021</a:t>
            </a:fld>
            <a:endParaRPr lang="en-US" altLang="es-ES" sz="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s-ES"/>
              <a:t>Executive Summary</a:t>
            </a:r>
            <a:endParaRPr lang="en-US" altLang="es-E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Radiative Transfer </a:t>
            </a:r>
            <a:r>
              <a:rPr lang="en-US" dirty="0" smtClean="0"/>
              <a:t>simulations</a:t>
            </a:r>
            <a:endParaRPr lang="en-GB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21774D01-8223-416C-A918-52076124C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11" y="732640"/>
            <a:ext cx="2042070" cy="1465163"/>
          </a:xfrm>
          <a:prstGeom prst="rect">
            <a:avLst/>
          </a:prstGeom>
        </p:spPr>
      </p:pic>
      <p:pic>
        <p:nvPicPr>
          <p:cNvPr id="11" name="Imagen 10" descr="Diagrama&#10;&#10;Descripción generada automáticamente">
            <a:extLst>
              <a:ext uri="{FF2B5EF4-FFF2-40B4-BE49-F238E27FC236}">
                <a16:creationId xmlns:a16="http://schemas.microsoft.com/office/drawing/2014/main" xmlns="" id="{5BAF984F-3A57-41EE-BFD9-46F4DB3852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587" y="2894310"/>
            <a:ext cx="2087854" cy="1456004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xmlns="" id="{58BD3846-9699-48AB-A2A8-8BCDFA902F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5170" y="1239966"/>
            <a:ext cx="2314235" cy="1769105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01508D4B-8B73-47A8-9987-354BA1E40E9B}"/>
              </a:ext>
            </a:extLst>
          </p:cNvPr>
          <p:cNvSpPr txBox="1"/>
          <p:nvPr/>
        </p:nvSpPr>
        <p:spPr>
          <a:xfrm>
            <a:off x="465216" y="2220762"/>
            <a:ext cx="4560193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Create </a:t>
            </a:r>
            <a:r>
              <a:rPr lang="en-US" sz="1100" dirty="0">
                <a:solidFill>
                  <a:srgbClr val="000000"/>
                </a:solidFill>
              </a:rPr>
              <a:t>L2a </a:t>
            </a:r>
            <a:r>
              <a:rPr lang="en-US" sz="1100" b="1" dirty="0">
                <a:solidFill>
                  <a:srgbClr val="000000"/>
                </a:solidFill>
              </a:rPr>
              <a:t>composite atmosphere</a:t>
            </a:r>
            <a:r>
              <a:rPr lang="en-US" sz="1100" dirty="0">
                <a:solidFill>
                  <a:srgbClr val="000000"/>
                </a:solidFill>
              </a:rPr>
              <a:t>, in addition to ACM-CAP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Prepare </a:t>
            </a:r>
            <a:r>
              <a:rPr lang="en-US" sz="1100" dirty="0">
                <a:solidFill>
                  <a:srgbClr val="000000"/>
                </a:solidFill>
              </a:rPr>
              <a:t>both atmosphere/surface profiles for ACM-RT</a:t>
            </a:r>
            <a:endParaRPr lang="es-ES" sz="1100" dirty="0">
              <a:solidFill>
                <a:srgbClr val="000000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30B06C0D-0371-4985-B62B-F986362A58ED}"/>
              </a:ext>
            </a:extLst>
          </p:cNvPr>
          <p:cNvSpPr txBox="1"/>
          <p:nvPr/>
        </p:nvSpPr>
        <p:spPr>
          <a:xfrm>
            <a:off x="465216" y="4379223"/>
            <a:ext cx="4213146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b="1" dirty="0" smtClean="0">
                <a:solidFill>
                  <a:srgbClr val="000000"/>
                </a:solidFill>
              </a:rPr>
              <a:t>Construct </a:t>
            </a:r>
            <a:r>
              <a:rPr lang="en-US" sz="1100" b="1" dirty="0">
                <a:solidFill>
                  <a:srgbClr val="000000"/>
                </a:solidFill>
              </a:rPr>
              <a:t>3D scenes </a:t>
            </a:r>
            <a:r>
              <a:rPr lang="en-US" sz="1100" dirty="0">
                <a:solidFill>
                  <a:srgbClr val="000000"/>
                </a:solidFill>
              </a:rPr>
              <a:t>(~5 x 21 km) for ACM-RT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Screen </a:t>
            </a:r>
            <a:r>
              <a:rPr lang="en-US" sz="1100" dirty="0">
                <a:solidFill>
                  <a:srgbClr val="000000"/>
                </a:solidFill>
              </a:rPr>
              <a:t>&amp; rank assessment domains</a:t>
            </a:r>
            <a:endParaRPr lang="es-ES" sz="1100" dirty="0">
              <a:solidFill>
                <a:srgbClr val="000000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890F5227-FF4C-4A5B-98F1-E30E91596FA9}"/>
              </a:ext>
            </a:extLst>
          </p:cNvPr>
          <p:cNvSpPr txBox="1"/>
          <p:nvPr/>
        </p:nvSpPr>
        <p:spPr>
          <a:xfrm>
            <a:off x="5324064" y="3195272"/>
            <a:ext cx="351513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Perform </a:t>
            </a:r>
            <a:r>
              <a:rPr lang="en-US" sz="1100" b="1" dirty="0">
                <a:solidFill>
                  <a:srgbClr val="000000"/>
                </a:solidFill>
              </a:rPr>
              <a:t>1D and 3D RT calculations </a:t>
            </a:r>
            <a:r>
              <a:rPr lang="en-US" sz="1100" dirty="0">
                <a:solidFill>
                  <a:srgbClr val="000000"/>
                </a:solidFill>
              </a:rPr>
              <a:t>(HR profiles)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TOA </a:t>
            </a:r>
            <a:r>
              <a:rPr lang="en-US" sz="1100" dirty="0">
                <a:solidFill>
                  <a:srgbClr val="000000"/>
                </a:solidFill>
              </a:rPr>
              <a:t>radiances and fluxes to be used in ACMB-DF</a:t>
            </a:r>
            <a:endParaRPr lang="es-ES" sz="1100" dirty="0">
              <a:solidFill>
                <a:srgbClr val="000000"/>
              </a:solidFill>
            </a:endParaRPr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xmlns="" id="{BFDDFB9A-FF34-4FD7-ABEF-72214EC658D6}"/>
              </a:ext>
            </a:extLst>
          </p:cNvPr>
          <p:cNvSpPr/>
          <p:nvPr/>
        </p:nvSpPr>
        <p:spPr bwMode="auto">
          <a:xfrm>
            <a:off x="2749215" y="1541863"/>
            <a:ext cx="2424172" cy="370532"/>
          </a:xfrm>
          <a:prstGeom prst="rightArrow">
            <a:avLst/>
          </a:prstGeom>
          <a:solidFill>
            <a:srgbClr val="DF0024"/>
          </a:solidFill>
          <a:ln w="9525" cap="rnd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45720" tIns="45720" rIns="45720" bIns="45720" numCol="1" rtlCol="0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xmlns="" id="{CA02F375-53C4-408E-825C-FC6E24CCA83F}"/>
              </a:ext>
            </a:extLst>
          </p:cNvPr>
          <p:cNvSpPr/>
          <p:nvPr/>
        </p:nvSpPr>
        <p:spPr bwMode="auto">
          <a:xfrm>
            <a:off x="2745312" y="3345141"/>
            <a:ext cx="2424172" cy="370532"/>
          </a:xfrm>
          <a:prstGeom prst="rightArrow">
            <a:avLst/>
          </a:prstGeom>
          <a:solidFill>
            <a:srgbClr val="DF0024"/>
          </a:solidFill>
          <a:ln w="9525" cap="rnd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45720" tIns="45720" rIns="45720" bIns="45720" numCol="1" rtlCol="0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6" name="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4017963" y="5124196"/>
            <a:ext cx="660399" cy="232833"/>
          </a:xfrm>
        </p:spPr>
        <p:txBody>
          <a:bodyPr/>
          <a:lstStyle/>
          <a:p>
            <a:r>
              <a:rPr lang="es-ES" altLang="es-ES" dirty="0" smtClean="0"/>
              <a:t>Page </a:t>
            </a:r>
            <a:fld id="{ADB7B702-0172-47B3-A01D-521A891AF2E3}" type="slidenum">
              <a:rPr lang="es-ES" altLang="es-ES" smtClean="0"/>
              <a:pPr/>
              <a:t>7</a:t>
            </a:fld>
            <a:endParaRPr lang="es-ES" altLang="es-ES" dirty="0"/>
          </a:p>
        </p:txBody>
      </p:sp>
      <p:sp>
        <p:nvSpPr>
          <p:cNvPr id="25" name="Rectangle 24"/>
          <p:cNvSpPr/>
          <p:nvPr/>
        </p:nvSpPr>
        <p:spPr>
          <a:xfrm>
            <a:off x="6480890" y="321589"/>
            <a:ext cx="12014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ACM-RT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13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4035178" y="5124196"/>
            <a:ext cx="660399" cy="232833"/>
          </a:xfrm>
        </p:spPr>
        <p:txBody>
          <a:bodyPr/>
          <a:lstStyle/>
          <a:p>
            <a:r>
              <a:rPr lang="es-ES" altLang="es-ES" dirty="0" smtClean="0"/>
              <a:t>Page </a:t>
            </a:r>
            <a:fld id="{ADB7B702-0172-47B3-A01D-521A891AF2E3}" type="slidenum">
              <a:rPr lang="es-ES" altLang="es-ES" smtClean="0"/>
              <a:pPr/>
              <a:t>8</a:t>
            </a:fld>
            <a:endParaRPr lang="es-ES" alt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90513" y="150124"/>
            <a:ext cx="8548687" cy="479425"/>
          </a:xfrm>
        </p:spPr>
        <p:txBody>
          <a:bodyPr/>
          <a:lstStyle/>
          <a:p>
            <a:r>
              <a:rPr lang="en-GB" dirty="0" smtClean="0"/>
              <a:t>Closing the loop: Radiative closure</a:t>
            </a:r>
            <a:endParaRPr lang="en-GB" dirty="0"/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08890" y="2723683"/>
            <a:ext cx="2184904" cy="104293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728" tIns="36364" rIns="72728" bIns="36364">
            <a:spAutoFit/>
          </a:bodyPr>
          <a:lstStyle>
            <a:lvl1pPr eaLnBrk="0" hangingPunct="0">
              <a:spcAft>
                <a:spcPts val="1413"/>
              </a:spcAft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050" b="1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ACM-RT</a:t>
            </a:r>
          </a:p>
          <a:p>
            <a:pPr marL="171450" indent="-171450" algn="l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GB" altLang="en-US" sz="105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1D/3D simulated fluxes </a:t>
            </a:r>
            <a:r>
              <a:rPr lang="en-GB" altLang="en-US" sz="105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at assessment domain</a:t>
            </a:r>
          </a:p>
          <a:p>
            <a:pPr marL="171450" indent="-171450" algn="l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GB" altLang="en-US" sz="105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Simulated collocated radiances at </a:t>
            </a:r>
            <a:r>
              <a:rPr lang="en-GB" altLang="en-US" sz="105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the assessment domain</a:t>
            </a:r>
            <a:endParaRPr lang="en-GB" altLang="en-US" sz="1050" dirty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</p:txBody>
      </p:sp>
      <p:cxnSp>
        <p:nvCxnSpPr>
          <p:cNvPr id="9" name="Elbow Connector 8"/>
          <p:cNvCxnSpPr>
            <a:stCxn id="12" idx="1"/>
            <a:endCxn id="8" idx="0"/>
          </p:cNvCxnSpPr>
          <p:nvPr/>
        </p:nvCxnSpPr>
        <p:spPr>
          <a:xfrm rot="10800000" flipH="1" flipV="1">
            <a:off x="730958" y="1524687"/>
            <a:ext cx="570384" cy="1198996"/>
          </a:xfrm>
          <a:prstGeom prst="bentConnector4">
            <a:avLst>
              <a:gd name="adj1" fmla="val -40078"/>
              <a:gd name="adj2" fmla="val 8185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12" idx="3"/>
            <a:endCxn id="10" idx="0"/>
          </p:cNvCxnSpPr>
          <p:nvPr/>
        </p:nvCxnSpPr>
        <p:spPr>
          <a:xfrm>
            <a:off x="2675087" y="1524687"/>
            <a:ext cx="159620" cy="241017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66"/>
          <p:cNvSpPr txBox="1">
            <a:spLocks noChangeArrowheads="1"/>
          </p:cNvSpPr>
          <p:nvPr/>
        </p:nvSpPr>
        <p:spPr bwMode="auto">
          <a:xfrm>
            <a:off x="730958" y="760846"/>
            <a:ext cx="1944129" cy="15276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728" tIns="36364" rIns="72728" bIns="36364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050" b="1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BMA-FLX </a:t>
            </a:r>
          </a:p>
          <a:p>
            <a:pPr marL="171450" indent="-171450" algn="l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GB" altLang="en-US" sz="105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Assessment </a:t>
            </a:r>
            <a:r>
              <a:rPr lang="en-GB" altLang="en-US" sz="105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domain size (</a:t>
            </a:r>
            <a:r>
              <a:rPr lang="en-GB" altLang="en-US" sz="1050" dirty="0" err="1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MxN</a:t>
            </a:r>
            <a:r>
              <a:rPr lang="en-GB" altLang="en-US" sz="105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)</a:t>
            </a:r>
          </a:p>
          <a:p>
            <a:pPr marL="171450" indent="-171450" algn="l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GB" altLang="en-US" sz="105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Reference level height for LW and SW regimes</a:t>
            </a:r>
          </a:p>
          <a:p>
            <a:pPr marL="171450" indent="-171450" algn="l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GB" altLang="en-US" sz="105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Fluxes at the assessment domain</a:t>
            </a:r>
          </a:p>
          <a:p>
            <a:pPr marL="171450" indent="-171450" algn="l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GB" altLang="en-US" sz="105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Collocated radiances at the assessment domain</a:t>
            </a:r>
          </a:p>
        </p:txBody>
      </p:sp>
      <p:cxnSp>
        <p:nvCxnSpPr>
          <p:cNvPr id="13" name="Elbow Connector 12"/>
          <p:cNvCxnSpPr>
            <a:stCxn id="8" idx="2"/>
            <a:endCxn id="10" idx="1"/>
          </p:cNvCxnSpPr>
          <p:nvPr/>
        </p:nvCxnSpPr>
        <p:spPr>
          <a:xfrm rot="16200000" flipH="1">
            <a:off x="1455675" y="3612283"/>
            <a:ext cx="447333" cy="75599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277814" y="5124196"/>
            <a:ext cx="2677822" cy="232833"/>
          </a:xfrm>
        </p:spPr>
        <p:txBody>
          <a:bodyPr/>
          <a:lstStyle/>
          <a:p>
            <a:r>
              <a:rPr lang="en-US" altLang="es-ES" dirty="0"/>
              <a:t>Executive Summary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66830" y="653015"/>
            <a:ext cx="5208294" cy="348975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72728" tIns="36364" rIns="72728" bIns="36364">
            <a:spAutoFit/>
          </a:bodyPr>
          <a:lstStyle/>
          <a:p>
            <a:pPr algn="l" eaLnBrk="0" hangingPunct="0">
              <a:spcBef>
                <a:spcPct val="0"/>
              </a:spcBef>
              <a:defRPr/>
            </a:pPr>
            <a:r>
              <a:rPr lang="en-US" sz="1200" b="1" dirty="0" smtClean="0">
                <a:solidFill>
                  <a:prstClr val="black"/>
                </a:solidFill>
                <a:latin typeface="+mn-lt"/>
                <a:ea typeface="MS PGothic" charset="0"/>
                <a:cs typeface="MS PGothic" charset="0"/>
              </a:rPr>
              <a:t>ACMB-DF</a:t>
            </a:r>
            <a:endParaRPr lang="en-US" sz="1200" b="1" dirty="0">
              <a:solidFill>
                <a:prstClr val="black"/>
              </a:solidFill>
              <a:latin typeface="+mn-lt"/>
              <a:ea typeface="MS PGothic" charset="0"/>
              <a:cs typeface="MS PGothic" charset="0"/>
            </a:endParaRPr>
          </a:p>
          <a:p>
            <a:pPr marL="171450" indent="-171450" algn="l" eaLnBrk="0" hangingPunct="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prstClr val="black"/>
                </a:solidFill>
                <a:latin typeface="+mn-lt"/>
                <a:ea typeface="MS PGothic" charset="0"/>
                <a:cs typeface="MS PGothic" charset="0"/>
              </a:rPr>
              <a:t>R</a:t>
            </a:r>
            <a:r>
              <a:rPr lang="en-US" sz="1200" dirty="0" smtClean="0">
                <a:solidFill>
                  <a:prstClr val="black"/>
                </a:solidFill>
                <a:latin typeface="+mn-lt"/>
                <a:ea typeface="MS PGothic" charset="0"/>
                <a:cs typeface="MS PGothic" charset="0"/>
              </a:rPr>
              <a:t>eceives</a:t>
            </a:r>
            <a:r>
              <a:rPr lang="en-US" sz="1200" dirty="0">
                <a:solidFill>
                  <a:prstClr val="black"/>
                </a:solidFill>
                <a:latin typeface="+mn-lt"/>
                <a:ea typeface="MS PGothic" charset="0"/>
                <a:cs typeface="MS PGothic" charset="0"/>
              </a:rPr>
              <a:t>: </a:t>
            </a:r>
          </a:p>
          <a:p>
            <a:pPr marL="628650" lvl="2" indent="-171450" algn="l" eaLnBrk="0" hangingPunct="0">
              <a:buFont typeface="Courier New" panose="02070309020205020404" pitchFamily="49" charset="0"/>
              <a:buChar char="o"/>
              <a:defRPr/>
            </a:pPr>
            <a:r>
              <a:rPr lang="en-US" sz="1200" dirty="0">
                <a:solidFill>
                  <a:srgbClr val="000000"/>
                </a:solidFill>
              </a:rPr>
              <a:t>Simulated 1D fluxes at JSG pixel from ACM-RT to be averaged to the assessment domain</a:t>
            </a:r>
          </a:p>
          <a:p>
            <a:pPr marL="628650" lvl="2" indent="-171450" algn="l" eaLnBrk="0" hangingPunct="0">
              <a:buFont typeface="Courier New" panose="02070309020205020404" pitchFamily="49" charset="0"/>
              <a:buChar char="o"/>
              <a:defRPr/>
            </a:pPr>
            <a:r>
              <a:rPr lang="en-US" sz="1200" dirty="0">
                <a:solidFill>
                  <a:srgbClr val="000000"/>
                </a:solidFill>
              </a:rPr>
              <a:t>Simulated 3D collocated radiances at assessment domain from ACM-RT</a:t>
            </a:r>
          </a:p>
          <a:p>
            <a:pPr marL="628650" lvl="2" indent="-171450" algn="l" eaLnBrk="0" hangingPunct="0">
              <a:buFont typeface="Courier New" panose="02070309020205020404" pitchFamily="49" charset="0"/>
              <a:buChar char="o"/>
              <a:defRPr/>
            </a:pPr>
            <a:r>
              <a:rPr lang="en-US" sz="1200" dirty="0">
                <a:solidFill>
                  <a:srgbClr val="000000"/>
                </a:solidFill>
              </a:rPr>
              <a:t>Retrieved fluxes at assessment domain from BMA-FLX</a:t>
            </a:r>
          </a:p>
          <a:p>
            <a:pPr marL="628650" lvl="2" indent="-171450" algn="l" eaLnBrk="0" hangingPunct="0">
              <a:buFont typeface="Courier New" panose="02070309020205020404" pitchFamily="49" charset="0"/>
              <a:buChar char="o"/>
              <a:defRPr/>
            </a:pPr>
            <a:r>
              <a:rPr lang="en-US" sz="1200" dirty="0">
                <a:solidFill>
                  <a:srgbClr val="000000"/>
                </a:solidFill>
              </a:rPr>
              <a:t>Collocated BBR radiances at assessment domain from BMA-FLX</a:t>
            </a:r>
          </a:p>
          <a:p>
            <a:pPr marL="345607" lvl="1" algn="l" eaLnBrk="0" hangingPunct="0">
              <a:spcBef>
                <a:spcPct val="0"/>
              </a:spcBef>
              <a:defRPr/>
            </a:pPr>
            <a:endParaRPr lang="en-US" sz="1200" dirty="0" smtClean="0">
              <a:solidFill>
                <a:prstClr val="black"/>
              </a:solidFill>
              <a:latin typeface="+mn-lt"/>
              <a:ea typeface="MS PGothic" charset="0"/>
              <a:cs typeface="MS PGothic" charset="0"/>
            </a:endParaRPr>
          </a:p>
          <a:p>
            <a:pPr marL="171450" indent="-171450" algn="l" eaLnBrk="0" hangingPunct="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prstClr val="black"/>
                </a:solidFill>
                <a:latin typeface="+mn-lt"/>
                <a:ea typeface="MS PGothic" charset="0"/>
                <a:cs typeface="MS PGothic" charset="0"/>
              </a:rPr>
              <a:t>Provides: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en-US" sz="1200" b="1" dirty="0">
                <a:solidFill>
                  <a:srgbClr val="000000"/>
                </a:solidFill>
              </a:rPr>
              <a:t>Compare model radiances to BBR observations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en-US" sz="1200" b="1" dirty="0">
                <a:solidFill>
                  <a:srgbClr val="000000"/>
                </a:solidFill>
              </a:rPr>
              <a:t>Compare model fluxes to BMA-FLX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000000"/>
                </a:solidFill>
              </a:rPr>
              <a:t>Mission goal: </a:t>
            </a:r>
            <a:r>
              <a:rPr lang="en-US" sz="1200" dirty="0" err="1">
                <a:solidFill>
                  <a:srgbClr val="000000"/>
                </a:solidFill>
              </a:rPr>
              <a:t>Dx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&lt; 10 W m-2</a:t>
            </a:r>
            <a:endParaRPr lang="es-ES" sz="1200" b="1" dirty="0">
              <a:solidFill>
                <a:srgbClr val="000000"/>
              </a:solidFill>
            </a:endParaRPr>
          </a:p>
          <a:p>
            <a:pPr marL="171450" indent="-171450" algn="l" eaLnBrk="0" hangingPunct="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sz="1200" dirty="0">
              <a:solidFill>
                <a:prstClr val="black"/>
              </a:solidFill>
              <a:latin typeface="+mn-lt"/>
              <a:ea typeface="MS PGothic" charset="0"/>
              <a:cs typeface="MS PGothic" charset="0"/>
            </a:endParaRPr>
          </a:p>
        </p:txBody>
      </p:sp>
      <p:sp>
        <p:nvSpPr>
          <p:cNvPr id="18" name="1 Marcador de fecha"/>
          <p:cNvSpPr>
            <a:spLocks noGrp="1"/>
          </p:cNvSpPr>
          <p:nvPr>
            <p:ph type="dt" sz="half" idx="10"/>
          </p:nvPr>
        </p:nvSpPr>
        <p:spPr>
          <a:xfrm>
            <a:off x="3072862" y="5124196"/>
            <a:ext cx="845090" cy="232833"/>
          </a:xfrm>
        </p:spPr>
        <p:txBody>
          <a:bodyPr/>
          <a:lstStyle/>
          <a:p>
            <a:fld id="{93C45FF7-E35D-464F-9149-3724035DB1E0}" type="datetime1">
              <a:rPr lang="es-ES" altLang="es-ES" sz="800"/>
              <a:pPr/>
              <a:t>11/03/2021</a:t>
            </a:fld>
            <a:endParaRPr lang="en-US" altLang="es-ES" sz="800" dirty="0"/>
          </a:p>
        </p:txBody>
      </p:sp>
      <p:pic>
        <p:nvPicPr>
          <p:cNvPr id="36" name="Imagen 16">
            <a:extLst>
              <a:ext uri="{FF2B5EF4-FFF2-40B4-BE49-F238E27FC236}">
                <a16:creationId xmlns:a16="http://schemas.microsoft.com/office/drawing/2014/main" xmlns="" id="{ABC1CE6F-F8CC-4DEB-BAB6-6931FC32E8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1"/>
          <a:stretch/>
        </p:blipFill>
        <p:spPr>
          <a:xfrm>
            <a:off x="1997868" y="4377995"/>
            <a:ext cx="1704337" cy="11781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57341" y="3934857"/>
            <a:ext cx="1554731" cy="5581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728" tIns="36364" rIns="72728" bIns="36364">
            <a:spAutoFit/>
          </a:bodyPr>
          <a:lstStyle/>
          <a:p>
            <a:pPr eaLnBrk="0" hangingPunct="0">
              <a:spcBef>
                <a:spcPct val="0"/>
              </a:spcBef>
              <a:defRPr/>
            </a:pPr>
            <a:r>
              <a:rPr lang="en-US" sz="1050" b="1" dirty="0">
                <a:solidFill>
                  <a:prstClr val="black"/>
                </a:solidFill>
                <a:cs typeface="Arial" panose="020B0604020202020204" pitchFamily="34" charset="0"/>
              </a:rPr>
              <a:t>ACMB-DF</a:t>
            </a:r>
          </a:p>
          <a:p>
            <a:pPr eaLnBrk="0" hangingPunct="0">
              <a:spcBef>
                <a:spcPct val="0"/>
              </a:spcBef>
              <a:defRPr/>
            </a:pPr>
            <a:r>
              <a:rPr lang="es-ES" sz="1050" dirty="0">
                <a:solidFill>
                  <a:prstClr val="black"/>
                </a:solidFill>
                <a:cs typeface="Arial" panose="020B0604020202020204" pitchFamily="34" charset="0"/>
              </a:rPr>
              <a:t>(L</a:t>
            </a:r>
            <a:r>
              <a:rPr lang="es-ES" sz="1050" baseline="30000" dirty="0">
                <a:solidFill>
                  <a:prstClr val="black"/>
                </a:solidFill>
                <a:cs typeface="Arial" panose="020B0604020202020204" pitchFamily="34" charset="0"/>
              </a:rPr>
              <a:t>*</a:t>
            </a:r>
            <a:r>
              <a:rPr lang="es-ES" sz="1050" dirty="0">
                <a:solidFill>
                  <a:prstClr val="black"/>
                </a:solidFill>
                <a:cs typeface="Arial" panose="020B0604020202020204" pitchFamily="34" charset="0"/>
              </a:rPr>
              <a:t> vs </a:t>
            </a:r>
            <a:r>
              <a:rPr lang="es-ES" sz="1050" dirty="0" smtClean="0">
                <a:solidFill>
                  <a:prstClr val="black"/>
                </a:solidFill>
                <a:cs typeface="Arial" panose="020B0604020202020204" pitchFamily="34" charset="0"/>
              </a:rPr>
              <a:t>L)</a:t>
            </a:r>
            <a:endParaRPr lang="es-ES" sz="105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eaLnBrk="0" hangingPunct="0">
              <a:spcBef>
                <a:spcPct val="0"/>
              </a:spcBef>
              <a:defRPr/>
            </a:pPr>
            <a:r>
              <a:rPr lang="es-ES" sz="1050" dirty="0">
                <a:solidFill>
                  <a:prstClr val="black"/>
                </a:solidFill>
                <a:cs typeface="Arial" panose="020B0604020202020204" pitchFamily="34" charset="0"/>
              </a:rPr>
              <a:t>(F</a:t>
            </a:r>
            <a:r>
              <a:rPr lang="es-ES" sz="1050" baseline="30000" dirty="0">
                <a:solidFill>
                  <a:prstClr val="black"/>
                </a:solidFill>
                <a:cs typeface="Arial" panose="020B0604020202020204" pitchFamily="34" charset="0"/>
              </a:rPr>
              <a:t>*</a:t>
            </a:r>
            <a:r>
              <a:rPr lang="es-ES" sz="1050" dirty="0">
                <a:solidFill>
                  <a:prstClr val="black"/>
                </a:solidFill>
                <a:cs typeface="Arial" panose="020B0604020202020204" pitchFamily="34" charset="0"/>
              </a:rPr>
              <a:t> vs </a:t>
            </a:r>
            <a:r>
              <a:rPr lang="es-ES" sz="1050" dirty="0" smtClean="0">
                <a:solidFill>
                  <a:prstClr val="black"/>
                </a:solidFill>
                <a:cs typeface="Arial" panose="020B0604020202020204" pitchFamily="34" charset="0"/>
              </a:rPr>
              <a:t>F)</a:t>
            </a:r>
            <a:endParaRPr lang="en-GB" sz="105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73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4035178" y="5124196"/>
            <a:ext cx="660399" cy="232833"/>
          </a:xfrm>
        </p:spPr>
        <p:txBody>
          <a:bodyPr/>
          <a:lstStyle/>
          <a:p>
            <a:r>
              <a:rPr lang="es-ES" altLang="es-ES" dirty="0" smtClean="0"/>
              <a:t>Page </a:t>
            </a:r>
            <a:fld id="{ADB7B702-0172-47B3-A01D-521A891AF2E3}" type="slidenum">
              <a:rPr lang="es-ES" altLang="es-ES" smtClean="0"/>
              <a:pPr/>
              <a:t>9</a:t>
            </a:fld>
            <a:endParaRPr lang="es-ES" alt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90513" y="150124"/>
            <a:ext cx="8548687" cy="479425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15" name="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277814" y="5124196"/>
            <a:ext cx="2677822" cy="232833"/>
          </a:xfrm>
        </p:spPr>
        <p:txBody>
          <a:bodyPr/>
          <a:lstStyle/>
          <a:p>
            <a:r>
              <a:rPr lang="en-US" altLang="es-ES" dirty="0"/>
              <a:t>Executive Summary</a:t>
            </a:r>
          </a:p>
        </p:txBody>
      </p:sp>
      <p:sp>
        <p:nvSpPr>
          <p:cNvPr id="18" name="1 Marcador de fecha"/>
          <p:cNvSpPr>
            <a:spLocks noGrp="1"/>
          </p:cNvSpPr>
          <p:nvPr>
            <p:ph type="dt" sz="half" idx="10"/>
          </p:nvPr>
        </p:nvSpPr>
        <p:spPr>
          <a:xfrm>
            <a:off x="3072862" y="5124196"/>
            <a:ext cx="845090" cy="232833"/>
          </a:xfrm>
        </p:spPr>
        <p:txBody>
          <a:bodyPr/>
          <a:lstStyle/>
          <a:p>
            <a:fld id="{93C45FF7-E35D-464F-9149-3724035DB1E0}" type="datetime1">
              <a:rPr lang="es-ES" altLang="es-ES" sz="800"/>
              <a:pPr/>
              <a:t>11/03/2021</a:t>
            </a:fld>
            <a:endParaRPr lang="en-US" altLang="es-ES" sz="800" dirty="0"/>
          </a:p>
        </p:txBody>
      </p:sp>
      <p:sp>
        <p:nvSpPr>
          <p:cNvPr id="17" name="object 2"/>
          <p:cNvSpPr txBox="1"/>
          <p:nvPr/>
        </p:nvSpPr>
        <p:spPr>
          <a:xfrm>
            <a:off x="277814" y="830271"/>
            <a:ext cx="8561386" cy="373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indent="-285750" algn="l" fontAlgn="auto">
              <a:lnSpc>
                <a:spcPts val="2355"/>
              </a:lnSpc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spc="40" dirty="0" err="1" smtClean="0">
                <a:solidFill>
                  <a:prstClr val="black"/>
                </a:solidFill>
                <a:latin typeface="+mn-lt"/>
                <a:cs typeface="Arial"/>
              </a:rPr>
              <a:t>EarthCARE’s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primary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scientific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goal: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retrieve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cloud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and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aerosol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properties such</a:t>
            </a:r>
            <a:r>
              <a:rPr lang="en-GB" sz="1400" spc="1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that</a:t>
            </a:r>
            <a:r>
              <a:rPr lang="en-GB" sz="1400" spc="-2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15" dirty="0" smtClean="0">
                <a:solidFill>
                  <a:prstClr val="black"/>
                </a:solidFill>
                <a:latin typeface="+mn-lt"/>
                <a:cs typeface="Arial"/>
              </a:rPr>
              <a:t>TOA</a:t>
            </a:r>
            <a:r>
              <a:rPr lang="en-GB" sz="1400" spc="-10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radiative</a:t>
            </a:r>
            <a:r>
              <a:rPr lang="en-GB" sz="1400" spc="1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fluxes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can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be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modelled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to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within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~10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W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m-2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for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~100</a:t>
            </a:r>
            <a:r>
              <a:rPr lang="en-GB" sz="1400" spc="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km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regions;</a:t>
            </a:r>
            <a:endParaRPr lang="en-GB" sz="1400" dirty="0" smtClean="0">
              <a:solidFill>
                <a:prstClr val="black"/>
              </a:solidFill>
              <a:latin typeface="+mn-lt"/>
              <a:cs typeface="Arial"/>
            </a:endParaRPr>
          </a:p>
          <a:p>
            <a:pPr marL="2984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prstClr val="black"/>
              </a:solidFill>
              <a:latin typeface="+mn-lt"/>
              <a:cs typeface="Arial"/>
            </a:endParaRPr>
          </a:p>
          <a:p>
            <a:pPr marL="2984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spc="110" dirty="0" smtClean="0">
                <a:solidFill>
                  <a:prstClr val="black"/>
                </a:solidFill>
                <a:latin typeface="+mn-lt"/>
                <a:cs typeface="Arial"/>
              </a:rPr>
              <a:t>Goal</a:t>
            </a:r>
            <a:r>
              <a:rPr lang="en-GB" sz="1400" spc="1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verification:</a:t>
            </a:r>
            <a:r>
              <a:rPr lang="en-GB" sz="1400" spc="-3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b="1" spc="-15" dirty="0" smtClean="0">
                <a:solidFill>
                  <a:prstClr val="black"/>
                </a:solidFill>
                <a:latin typeface="+mn-lt"/>
                <a:cs typeface="Arial"/>
              </a:rPr>
              <a:t>TOA</a:t>
            </a:r>
            <a:r>
              <a:rPr lang="en-GB" sz="1400" b="1" spc="-10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b="1" spc="-5" dirty="0" smtClean="0">
                <a:solidFill>
                  <a:prstClr val="black"/>
                </a:solidFill>
                <a:latin typeface="+mn-lt"/>
                <a:cs typeface="Arial"/>
              </a:rPr>
              <a:t>radiative</a:t>
            </a:r>
            <a:r>
              <a:rPr lang="en-GB" sz="1400" b="1" spc="1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b="1" spc="-5" dirty="0" smtClean="0">
                <a:solidFill>
                  <a:prstClr val="black"/>
                </a:solidFill>
                <a:latin typeface="+mn-lt"/>
                <a:cs typeface="Arial"/>
              </a:rPr>
              <a:t>closure</a:t>
            </a:r>
            <a:r>
              <a:rPr lang="en-GB" sz="1400" b="1" spc="1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b="1" dirty="0" smtClean="0">
                <a:solidFill>
                  <a:prstClr val="black"/>
                </a:solidFill>
                <a:latin typeface="+mn-lt"/>
                <a:cs typeface="Arial"/>
              </a:rPr>
              <a:t>assessment</a:t>
            </a:r>
          </a:p>
          <a:p>
            <a:pPr marL="755650" lvl="1" indent="-285750" algn="l" fontAlgn="auto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apply</a:t>
            </a:r>
            <a:r>
              <a:rPr lang="en-GB" sz="1400" spc="1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1D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and</a:t>
            </a:r>
            <a:r>
              <a:rPr lang="en-GB" sz="1400" spc="1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3D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20" dirty="0" smtClean="0">
                <a:solidFill>
                  <a:prstClr val="black"/>
                </a:solidFill>
                <a:latin typeface="+mn-lt"/>
                <a:cs typeface="Arial"/>
              </a:rPr>
              <a:t>RT</a:t>
            </a:r>
            <a:r>
              <a:rPr lang="en-GB" sz="1400" spc="-3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models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to</a:t>
            </a:r>
            <a:r>
              <a:rPr lang="en-GB" sz="1400" spc="1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‘expanded’</a:t>
            </a:r>
            <a:r>
              <a:rPr lang="en-GB" sz="1400" spc="-6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domains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of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retrieved</a:t>
            </a:r>
            <a:r>
              <a:rPr lang="en-GB" sz="1400" spc="1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cloud </a:t>
            </a:r>
            <a:r>
              <a:rPr lang="en-GB" sz="1400" spc="-54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and aerosol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properties</a:t>
            </a:r>
          </a:p>
          <a:p>
            <a:pPr marL="755650" lvl="1" indent="-285750" algn="l" fontAlgn="auto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compare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modelled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radiances</a:t>
            </a:r>
            <a:r>
              <a:rPr lang="en-GB" sz="1400" spc="2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and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fluxes</a:t>
            </a:r>
            <a:r>
              <a:rPr lang="en-GB" sz="1400" spc="2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to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BBR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radiances</a:t>
            </a:r>
            <a:r>
              <a:rPr lang="en-GB" sz="1400" spc="2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and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inferred </a:t>
            </a:r>
            <a:r>
              <a:rPr lang="en-GB" sz="1400" spc="-54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fluxes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 (not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used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 for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retrievals);</a:t>
            </a:r>
            <a:endParaRPr lang="en-GB" sz="1400" dirty="0" smtClean="0">
              <a:solidFill>
                <a:prstClr val="black"/>
              </a:solidFill>
              <a:latin typeface="+mn-lt"/>
              <a:cs typeface="Arial"/>
            </a:endParaRPr>
          </a:p>
          <a:p>
            <a:pPr algn="l" fontAlgn="auto">
              <a:spcBef>
                <a:spcPts val="50"/>
              </a:spcBef>
              <a:spcAft>
                <a:spcPts val="0"/>
              </a:spcAft>
            </a:pPr>
            <a:endParaRPr lang="en-GB" sz="1400" dirty="0" smtClean="0">
              <a:solidFill>
                <a:prstClr val="black"/>
              </a:solidFill>
              <a:latin typeface="+mn-lt"/>
              <a:cs typeface="Arial"/>
            </a:endParaRPr>
          </a:p>
          <a:p>
            <a:pPr marL="297815" marR="5080" indent="-285750" algn="l" fontAlgn="auto">
              <a:lnSpc>
                <a:spcPts val="223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spc="90" dirty="0" smtClean="0">
                <a:solidFill>
                  <a:prstClr val="black"/>
                </a:solidFill>
                <a:latin typeface="+mn-lt"/>
                <a:cs typeface="Arial"/>
              </a:rPr>
              <a:t>First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‘operational’</a:t>
            </a:r>
            <a:r>
              <a:rPr lang="en-GB" sz="1400" spc="-6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application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of</a:t>
            </a:r>
            <a:r>
              <a:rPr lang="en-GB" sz="1400" spc="2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3D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radiative</a:t>
            </a:r>
            <a:r>
              <a:rPr lang="en-GB" sz="1400" spc="2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transfer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models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in</a:t>
            </a:r>
            <a:r>
              <a:rPr lang="en-GB" sz="1400" spc="2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the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atmospheric </a:t>
            </a:r>
            <a:r>
              <a:rPr lang="en-GB" sz="1400" spc="-54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sciences;</a:t>
            </a:r>
            <a:endParaRPr lang="en-GB" sz="1400" dirty="0" smtClean="0">
              <a:solidFill>
                <a:prstClr val="black"/>
              </a:solidFill>
              <a:latin typeface="+mn-lt"/>
              <a:cs typeface="Arial"/>
            </a:endParaRPr>
          </a:p>
          <a:p>
            <a:pPr algn="l" fontAlgn="auto">
              <a:spcBef>
                <a:spcPts val="5"/>
              </a:spcBef>
              <a:spcAft>
                <a:spcPts val="0"/>
              </a:spcAft>
            </a:pPr>
            <a:endParaRPr lang="en-GB" sz="1400" dirty="0" smtClean="0">
              <a:solidFill>
                <a:prstClr val="black"/>
              </a:solidFill>
              <a:latin typeface="+mn-lt"/>
              <a:cs typeface="Arial"/>
            </a:endParaRPr>
          </a:p>
          <a:p>
            <a:pPr marL="2984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spc="25" dirty="0" smtClean="0">
                <a:solidFill>
                  <a:prstClr val="black"/>
                </a:solidFill>
                <a:latin typeface="+mn-lt"/>
                <a:cs typeface="Arial"/>
              </a:rPr>
              <a:t>EarthCARE-specific</a:t>
            </a:r>
            <a:r>
              <a:rPr lang="en-GB" sz="1400" spc="1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b="1" dirty="0" smtClean="0">
                <a:solidFill>
                  <a:prstClr val="black"/>
                </a:solidFill>
                <a:latin typeface="+mn-lt"/>
                <a:cs typeface="Arial"/>
              </a:rPr>
              <a:t>ADM </a:t>
            </a:r>
            <a:r>
              <a:rPr lang="en-GB" sz="1400" b="1" spc="-5" dirty="0" smtClean="0">
                <a:solidFill>
                  <a:prstClr val="black"/>
                </a:solidFill>
                <a:latin typeface="+mn-lt"/>
                <a:cs typeface="Arial"/>
              </a:rPr>
              <a:t>models</a:t>
            </a:r>
            <a:r>
              <a:rPr lang="en-GB" sz="1400" b="1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for</a:t>
            </a:r>
            <a:r>
              <a:rPr lang="en-GB" sz="1400" spc="1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inference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of</a:t>
            </a:r>
            <a:r>
              <a:rPr lang="en-GB" sz="1400" spc="-2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15" dirty="0" smtClean="0">
                <a:solidFill>
                  <a:prstClr val="black"/>
                </a:solidFill>
                <a:latin typeface="+mn-lt"/>
                <a:cs typeface="Arial"/>
              </a:rPr>
              <a:t>TOA solar and thermal</a:t>
            </a:r>
            <a:r>
              <a:rPr lang="en-GB" sz="1400" spc="-10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spc="-5" dirty="0" smtClean="0">
                <a:solidFill>
                  <a:prstClr val="black"/>
                </a:solidFill>
                <a:latin typeface="+mn-lt"/>
                <a:cs typeface="Arial"/>
              </a:rPr>
              <a:t>radiative</a:t>
            </a:r>
            <a:r>
              <a:rPr lang="en-GB" sz="1400" spc="15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en-GB" sz="1400" dirty="0" smtClean="0">
                <a:solidFill>
                  <a:prstClr val="black"/>
                </a:solidFill>
                <a:latin typeface="+mn-lt"/>
                <a:cs typeface="Arial"/>
              </a:rPr>
              <a:t>fluxes;</a:t>
            </a:r>
          </a:p>
          <a:p>
            <a:pPr marL="285750" indent="-285750" algn="l" fontAlgn="auto">
              <a:spcBef>
                <a:spcPts val="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prstClr val="black"/>
              </a:solidFill>
              <a:latin typeface="+mn-lt"/>
              <a:cs typeface="Arial"/>
            </a:endParaRPr>
          </a:p>
          <a:p>
            <a:pPr marL="2984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spc="80" dirty="0" smtClean="0">
                <a:solidFill>
                  <a:prstClr val="black"/>
                </a:solidFill>
                <a:latin typeface="+mn-lt"/>
                <a:cs typeface="Arial"/>
              </a:rPr>
              <a:t>All processors </a:t>
            </a:r>
            <a:r>
              <a:rPr lang="en-GB" sz="1400" b="1" spc="80" dirty="0" smtClean="0">
                <a:solidFill>
                  <a:prstClr val="black"/>
                </a:solidFill>
                <a:latin typeface="+mn-lt"/>
                <a:cs typeface="Arial"/>
              </a:rPr>
              <a:t>compatible with PDGS requirements </a:t>
            </a:r>
            <a:r>
              <a:rPr lang="en-GB" sz="1400" spc="80" dirty="0" smtClean="0">
                <a:solidFill>
                  <a:prstClr val="black"/>
                </a:solidFill>
                <a:latin typeface="+mn-lt"/>
                <a:cs typeface="Arial"/>
              </a:rPr>
              <a:t>(interfaces, naming, etc.)</a:t>
            </a:r>
            <a:r>
              <a:rPr lang="en-GB" sz="1400" spc="-15" dirty="0" smtClean="0">
                <a:solidFill>
                  <a:prstClr val="black"/>
                </a:solidFill>
                <a:latin typeface="+mn-lt"/>
                <a:cs typeface="Arial"/>
              </a:rPr>
              <a:t>;</a:t>
            </a:r>
          </a:p>
          <a:p>
            <a:pPr marL="2984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spc="-15" dirty="0" smtClean="0">
              <a:solidFill>
                <a:prstClr val="black"/>
              </a:solidFill>
              <a:latin typeface="+mn-lt"/>
              <a:cs typeface="Arial"/>
            </a:endParaRPr>
          </a:p>
          <a:p>
            <a:pPr marL="2984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1" spc="-15" dirty="0" smtClean="0">
                <a:solidFill>
                  <a:prstClr val="black"/>
                </a:solidFill>
                <a:latin typeface="+mn-lt"/>
                <a:cs typeface="Arial"/>
              </a:rPr>
              <a:t>Successful chaining </a:t>
            </a:r>
            <a:r>
              <a:rPr lang="en-GB" sz="1400" spc="-15" dirty="0" smtClean="0">
                <a:solidFill>
                  <a:prstClr val="black"/>
                </a:solidFill>
                <a:latin typeface="+mn-lt"/>
                <a:cs typeface="Arial"/>
              </a:rPr>
              <a:t>of CLARA/ICERAD processors </a:t>
            </a:r>
            <a:endParaRPr lang="en-GB" sz="1400" dirty="0">
              <a:solidFill>
                <a:prstClr val="black"/>
              </a:solidFill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918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_presentacion_gmv_eng">
  <a:themeElements>
    <a:clrScheme name="">
      <a:dk1>
        <a:srgbClr val="000000"/>
      </a:dk1>
      <a:lt1>
        <a:srgbClr val="FFFFFF"/>
      </a:lt1>
      <a:dk2>
        <a:srgbClr val="8B8D8E"/>
      </a:dk2>
      <a:lt2>
        <a:srgbClr val="8B8D8E"/>
      </a:lt2>
      <a:accent1>
        <a:srgbClr val="E00034"/>
      </a:accent1>
      <a:accent2>
        <a:srgbClr val="8B8D8E"/>
      </a:accent2>
      <a:accent3>
        <a:srgbClr val="FFFFFF"/>
      </a:accent3>
      <a:accent4>
        <a:srgbClr val="000000"/>
      </a:accent4>
      <a:accent5>
        <a:srgbClr val="EDAAAE"/>
      </a:accent5>
      <a:accent6>
        <a:srgbClr val="7D7F80"/>
      </a:accent6>
      <a:hlink>
        <a:srgbClr val="000000"/>
      </a:hlink>
      <a:folHlink>
        <a:srgbClr val="F4A700"/>
      </a:folHlink>
    </a:clrScheme>
    <a:fontScheme name="Landor Brand Architectur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rgbClr val="000099"/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333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45720" tIns="45720" rIns="4572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s-E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rgbClr val="000099"/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333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45720" tIns="45720" rIns="4572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s-E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andor Brand Architecture 1">
        <a:dk1>
          <a:srgbClr val="000000"/>
        </a:dk1>
        <a:lt1>
          <a:srgbClr val="FFFFFF"/>
        </a:lt1>
        <a:dk2>
          <a:srgbClr val="8B8D8E"/>
        </a:dk2>
        <a:lt2>
          <a:srgbClr val="8B8D8E"/>
        </a:lt2>
        <a:accent1>
          <a:srgbClr val="E00034"/>
        </a:accent1>
        <a:accent2>
          <a:srgbClr val="8B8D8E"/>
        </a:accent2>
        <a:accent3>
          <a:srgbClr val="FFFFFF"/>
        </a:accent3>
        <a:accent4>
          <a:srgbClr val="000000"/>
        </a:accent4>
        <a:accent5>
          <a:srgbClr val="EDAAAE"/>
        </a:accent5>
        <a:accent6>
          <a:srgbClr val="7D7F80"/>
        </a:accent6>
        <a:hlink>
          <a:srgbClr val="000000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_presentacion_gmv_eng">
  <a:themeElements>
    <a:clrScheme name="">
      <a:dk1>
        <a:srgbClr val="000000"/>
      </a:dk1>
      <a:lt1>
        <a:srgbClr val="FFFFFF"/>
      </a:lt1>
      <a:dk2>
        <a:srgbClr val="8B8D8E"/>
      </a:dk2>
      <a:lt2>
        <a:srgbClr val="8B8D8E"/>
      </a:lt2>
      <a:accent1>
        <a:srgbClr val="E00034"/>
      </a:accent1>
      <a:accent2>
        <a:srgbClr val="8B8D8E"/>
      </a:accent2>
      <a:accent3>
        <a:srgbClr val="FFFFFF"/>
      </a:accent3>
      <a:accent4>
        <a:srgbClr val="000000"/>
      </a:accent4>
      <a:accent5>
        <a:srgbClr val="EDAAAE"/>
      </a:accent5>
      <a:accent6>
        <a:srgbClr val="7D7F80"/>
      </a:accent6>
      <a:hlink>
        <a:srgbClr val="000000"/>
      </a:hlink>
      <a:folHlink>
        <a:srgbClr val="F4A700"/>
      </a:folHlink>
    </a:clrScheme>
    <a:fontScheme name="Landor Brand Architectur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rgbClr val="000099"/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333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45720" tIns="45720" rIns="4572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s-E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rgbClr val="000099"/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333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45720" tIns="45720" rIns="4572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s-E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andor Brand Architecture 1">
        <a:dk1>
          <a:srgbClr val="000000"/>
        </a:dk1>
        <a:lt1>
          <a:srgbClr val="FFFFFF"/>
        </a:lt1>
        <a:dk2>
          <a:srgbClr val="8B8D8E"/>
        </a:dk2>
        <a:lt2>
          <a:srgbClr val="8B8D8E"/>
        </a:lt2>
        <a:accent1>
          <a:srgbClr val="E00034"/>
        </a:accent1>
        <a:accent2>
          <a:srgbClr val="8B8D8E"/>
        </a:accent2>
        <a:accent3>
          <a:srgbClr val="FFFFFF"/>
        </a:accent3>
        <a:accent4>
          <a:srgbClr val="000000"/>
        </a:accent4>
        <a:accent5>
          <a:srgbClr val="EDAAAE"/>
        </a:accent5>
        <a:accent6>
          <a:srgbClr val="7D7F80"/>
        </a:accent6>
        <a:hlink>
          <a:srgbClr val="000000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Material Corporativo" ma:contentTypeID="0x0101007B4F0783C7398045A5C3A19E4F33783300017AFDDBEFB1514AB4732F3DFC3112E1" ma:contentTypeVersion="11" ma:contentTypeDescription="" ma:contentTypeScope="" ma:versionID="9bb8470c3ebd8da250f36165c0fffbb4">
  <xsd:schema xmlns:xsd="http://www.w3.org/2001/XMLSchema" xmlns:p="http://schemas.microsoft.com/office/2006/metadata/properties" xmlns:ns2="5bd778ab-591c-4619-b7ec-3da15ed82507" targetNamespace="http://schemas.microsoft.com/office/2006/metadata/properties" ma:root="true" ma:fieldsID="67b9c352eabb31baf239c2f51eafcd5b" ns2:_="">
    <xsd:import namespace="5bd778ab-591c-4619-b7ec-3da15ed82507"/>
    <xsd:element name="properties">
      <xsd:complexType>
        <xsd:sequence>
          <xsd:element name="documentManagement">
            <xsd:complexType>
              <xsd:all>
                <xsd:element ref="ns2:TipoDeMaterial" minOccurs="0"/>
                <xsd:element ref="ns2:Comentario" minOccurs="0"/>
                <xsd:element ref="ns2:Nombre_x0020_Empresa" minOccurs="0"/>
                <xsd:element ref="ns2:isPublished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5bd778ab-591c-4619-b7ec-3da15ed82507" elementFormDefault="qualified">
    <xsd:import namespace="http://schemas.microsoft.com/office/2006/documentManagement/types"/>
    <xsd:element name="TipoDeMaterial" ma:index="2" nillable="true" ma:displayName="Tipo de Material" ma:list="{56A55768-1937-46AE-9843-9CBB442998A4}" ma:internalName="TipoDeMaterial" ma:showField="Titulo_ES" ma:web="5bd778ab-591c-4619-b7ec-3da15ed82507">
      <xsd:simpleType>
        <xsd:restriction base="dms:Lookup"/>
      </xsd:simpleType>
    </xsd:element>
    <xsd:element name="Comentario" ma:index="3" nillable="true" ma:displayName="Comentario" ma:internalName="Comentario">
      <xsd:simpleType>
        <xsd:restriction base="dms:Note"/>
      </xsd:simpleType>
    </xsd:element>
    <xsd:element name="Nombre_x0020_Empresa" ma:index="4" nillable="true" ma:displayName="Nombre Empresa" ma:list="{cd018b17-1e7b-477d-8ce9-fc137ff3e93b}" ma:internalName="Nombre_x0020_Empresa" ma:showField="Titulo_ES" ma:web="5bd778ab-591c-4619-b7ec-3da15ed82507">
      <xsd:simpleType>
        <xsd:restriction base="dms:Lookup"/>
      </xsd:simpleType>
    </xsd:element>
    <xsd:element name="isPublished" ma:index="10" nillable="true" ma:displayName="isPublished" ma:default="0" ma:hidden="true" ma:internalName="isPublished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Tipo de contenido" ma:readOnly="true"/>
        <xsd:element ref="dc:title" minOccurs="0" maxOccurs="1" ma:index="1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Nombre_x0020_Empresa xmlns="5bd778ab-591c-4619-b7ec-3da15ed82507">7</Nombre_x0020_Empresa>
    <TipoDeMaterial xmlns="5bd778ab-591c-4619-b7ec-3da15ed82507">3</TipoDeMaterial>
    <Comentario xmlns="5bd778ab-591c-4619-b7ec-3da15ed82507">Plantilla para presentaciones en Inglés (PowerPoint)</Comentario>
    <isPublished xmlns="5bd778ab-591c-4619-b7ec-3da15ed82507">false</isPublished>
  </documentManagement>
</p:properties>
</file>

<file path=customXml/itemProps1.xml><?xml version="1.0" encoding="utf-8"?>
<ds:datastoreItem xmlns:ds="http://schemas.openxmlformats.org/officeDocument/2006/customXml" ds:itemID="{728F95FF-9177-4B5A-A4C9-0C23FBE956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BD1548-4E64-4B7B-973C-F32FE8A549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d778ab-591c-4619-b7ec-3da15ed82507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6DB2C23-1CEE-45F0-8D88-7D5551780C17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5bd778ab-591c-4619-b7ec-3da15ed8250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GMVSupportLibrary_integration_first_impression</Template>
  <TotalTime>1941</TotalTime>
  <Words>826</Words>
  <Application>Microsoft Office PowerPoint</Application>
  <PresentationFormat>On-screen Show (16:10)</PresentationFormat>
  <Paragraphs>143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MS PGothic</vt:lpstr>
      <vt:lpstr>Arial</vt:lpstr>
      <vt:lpstr>Avenir LT 55 Roman</vt:lpstr>
      <vt:lpstr>Calibri</vt:lpstr>
      <vt:lpstr>Calibri Light</vt:lpstr>
      <vt:lpstr>Cambria Math</vt:lpstr>
      <vt:lpstr>Courier New</vt:lpstr>
      <vt:lpstr>Myriad Landor</vt:lpstr>
      <vt:lpstr>Times New Roman</vt:lpstr>
      <vt:lpstr>Verdana</vt:lpstr>
      <vt:lpstr>Wingdings</vt:lpstr>
      <vt:lpstr>plantilla_presentacion_gmv_eng</vt:lpstr>
      <vt:lpstr>Office</vt:lpstr>
      <vt:lpstr>1_plantilla_presentacion_gmv_eng</vt:lpstr>
      <vt:lpstr>Gráfico</vt:lpstr>
      <vt:lpstr>Equation.DSMT4</vt:lpstr>
      <vt:lpstr>PowerPoint Presentation</vt:lpstr>
      <vt:lpstr>ICERAD &amp; CLARA objective</vt:lpstr>
      <vt:lpstr>ICERAD &amp; CLARA in the production model</vt:lpstr>
      <vt:lpstr>Radiance unfiltering</vt:lpstr>
      <vt:lpstr>Flux retrieval</vt:lpstr>
      <vt:lpstr>PowerPoint Presentation</vt:lpstr>
      <vt:lpstr>Radiative Transfer simulations</vt:lpstr>
      <vt:lpstr>Closing the loop: Radiative closure</vt:lpstr>
      <vt:lpstr>Summary</vt:lpstr>
      <vt:lpstr>PowerPoint Presentation</vt:lpstr>
    </vt:vector>
  </TitlesOfParts>
  <Company>GMV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Integration of GMVSupportLibrary</dc:title>
  <dc:creator>Carlos Doménech</dc:creator>
  <cp:lastModifiedBy>Carlos Doménech García</cp:lastModifiedBy>
  <cp:revision>197</cp:revision>
  <cp:lastPrinted>2006-07-06T11:26:19Z</cp:lastPrinted>
  <dcterms:created xsi:type="dcterms:W3CDTF">2016-07-11T08:26:55Z</dcterms:created>
  <dcterms:modified xsi:type="dcterms:W3CDTF">2021-03-11T16:05:42Z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0x0101007B4F0783C7398045A5C3A19E4F33783300017AFDDBEFB1514AB4732F3DFC3112E1</vt:lpwstr>
  </property>
</Properties>
</file>