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14" r:id="rId2"/>
  </p:sldMasterIdLst>
  <p:notesMasterIdLst>
    <p:notesMasterId r:id="rId15"/>
  </p:notesMasterIdLst>
  <p:sldIdLst>
    <p:sldId id="273" r:id="rId3"/>
    <p:sldId id="329" r:id="rId4"/>
    <p:sldId id="332" r:id="rId5"/>
    <p:sldId id="334" r:id="rId6"/>
    <p:sldId id="325" r:id="rId7"/>
    <p:sldId id="365" r:id="rId8"/>
    <p:sldId id="375" r:id="rId9"/>
    <p:sldId id="371" r:id="rId10"/>
    <p:sldId id="378" r:id="rId11"/>
    <p:sldId id="372" r:id="rId12"/>
    <p:sldId id="374" r:id="rId13"/>
    <p:sldId id="3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39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" y="2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0FDD0-A611-44A7-823B-D79F7F1F734D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57F46-7E06-4C68-A962-CC3B1779A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4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5667" y="8685335"/>
            <a:ext cx="29707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spcBef>
                <a:spcPct val="0"/>
              </a:spcBef>
              <a:buFontTx/>
              <a:buNone/>
            </a:pPr>
            <a:fld id="{069DFB74-ED54-43CE-B284-78C8B94640FD}" type="slidenum">
              <a:rPr lang="en-GB" sz="1200">
                <a:solidFill>
                  <a:schemeClr val="tx1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5" y="4343400"/>
            <a:ext cx="5028132" cy="4114800"/>
          </a:xfrm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868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dia-afbeelding 1">
            <a:extLst>
              <a:ext uri="{FF2B5EF4-FFF2-40B4-BE49-F238E27FC236}">
                <a16:creationId xmlns:a16="http://schemas.microsoft.com/office/drawing/2014/main" id="{324C379C-E0FC-4188-AF98-2A63F992CE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Tijdelijke aanduiding voor notities 2">
            <a:extLst>
              <a:ext uri="{FF2B5EF4-FFF2-40B4-BE49-F238E27FC236}">
                <a16:creationId xmlns:a16="http://schemas.microsoft.com/office/drawing/2014/main" id="{E3064982-EAFE-4D65-A912-FBDABF0F43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NL"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0680FF0-25BD-4CF2-AF43-708C82FF6F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863DABDA-EDCA-482E-93AF-D51C0093D2F2}" type="slidenum">
              <a:rPr lang="nl-NL" altLang="en-NL" sz="1200">
                <a:solidFill>
                  <a:schemeClr val="tx1"/>
                </a:solidFill>
                <a:latin typeface="Calibri" panose="020F0502020204030204" pitchFamily="34" charset="0"/>
              </a:rPr>
              <a:pPr/>
              <a:t>4</a:t>
            </a:fld>
            <a:endParaRPr lang="nl-NL" altLang="en-NL" sz="12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dia-afbeelding 1">
            <a:extLst>
              <a:ext uri="{FF2B5EF4-FFF2-40B4-BE49-F238E27FC236}">
                <a16:creationId xmlns:a16="http://schemas.microsoft.com/office/drawing/2014/main" id="{F3F9475E-6D25-47B0-8A71-25A3D4F858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Tijdelijke aanduiding voor notities 2">
            <a:extLst>
              <a:ext uri="{FF2B5EF4-FFF2-40B4-BE49-F238E27FC236}">
                <a16:creationId xmlns:a16="http://schemas.microsoft.com/office/drawing/2014/main" id="{D30EFA05-EAD4-4BA3-8229-06318E5328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NL"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43CE27D-B92F-4FBD-B36A-C7BF56002C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78371C07-1D24-4AB9-9211-587A8F9291F4}" type="slidenum">
              <a:rPr lang="nl-NL" altLang="en-NL" sz="1200">
                <a:solidFill>
                  <a:schemeClr val="tx1"/>
                </a:solidFill>
                <a:latin typeface="Calibri" panose="020F0502020204030204" pitchFamily="34" charset="0"/>
              </a:rPr>
              <a:pPr/>
              <a:t>5</a:t>
            </a:fld>
            <a:endParaRPr lang="nl-NL" altLang="en-NL" sz="12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1DC0-9130-403F-8EEA-E0133AB08B2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7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44C67-68D4-4307-A754-A40C2611645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3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364E-7916-4095-A285-C8EB10CD72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0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2"/>
            <a:ext cx="9144000" cy="1071563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prstClr val="white"/>
              </a:solidFill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1" y="1233039"/>
            <a:ext cx="7847038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rgbClr val="2494C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1798626"/>
            <a:ext cx="7858180" cy="4273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7" name="shpTitel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4C7800-6544-497D-AB31-C64620A344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hpKleurvlakBoven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hpBeeldmerk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7E733D-E7EA-4BFD-8947-DAB469FF20CE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5130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44626"/>
            <a:ext cx="9144000" cy="5784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solidFill>
                  <a:srgbClr val="333399"/>
                </a:solidFill>
                <a:latin typeface="Calibri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6149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17847-0F74-49FC-96DA-B2A62F06BD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EB21E-7B07-4751-9927-349F0AB4C0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DA0AB-F8B6-43ED-A81C-16BD3A691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29D5-4A7E-4D7D-82F1-5EB2A997CF43}" type="datetime1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13A77-7A28-4156-8854-FD43B2D96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91B22-E40C-4897-87A9-39E94B9B5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28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C097A-D760-4159-ABBB-B502463CA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60669-279E-4419-89EF-9F1A4BB69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0742D-72F7-4A91-ADBB-F8AC3DDEE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834-73DB-40F9-A48A-95D165CF89A0}" type="datetime1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BBF2A-D484-4852-BE2D-33758B8E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61134-3551-48E7-84CE-61552E990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41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47F3E-EAEA-459D-BBB9-DDDB37FCC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65872-F178-4342-9483-A503075BA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0048D-670F-41B0-AF8F-D1A53611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24149-14CE-4F8E-92B8-B0B3F80A8993}" type="datetime1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9E9EB-5C54-476A-8C64-7F2011CE3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8E694-1EF6-4C0B-8332-8325F9E7D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64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9AB8-AB88-4E76-AE55-4947BB7EC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34AAE-3FAC-48DB-B643-843B54C8D8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E2800-CC57-4D3E-B431-DE12F774C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5FF99-C534-457C-97B1-94ED64E9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5A9A7-FC57-4536-A893-7466B3152596}" type="datetime1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6C568-FD7C-4C57-901F-3ED78B882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16EC0-21EA-40DF-8AD9-C7B284F95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39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7182-7E73-4DB9-A50B-1A9E93F2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BC575-562A-4D8E-A2AD-F3C8E5C77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70622-3D58-4E01-A8F0-7E75E4375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309785-A08D-49BE-826A-880F1A09E6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7FC635-3007-4681-9C98-68F61D2E6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1AB097-88D2-45B3-B8F5-5389CEE72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E031-0BD5-4A1B-8DAB-545EA9BFB645}" type="datetime1">
              <a:rPr lang="en-US" smtClean="0"/>
              <a:t>3/9/2021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5E43F9-DCCB-42BC-86EC-CF1758D8C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046D50-16D7-4FCD-8827-E38CCE61F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10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AE967-E14A-4B9E-9388-461FADB1E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D043EA-1197-4219-AF72-C4F8C67E6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7AAA-240D-447F-A2C0-C19CB51FA342}" type="datetime1">
              <a:rPr lang="en-US" smtClean="0"/>
              <a:t>3/9/2021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BE6E94-34D5-4D4F-9A90-B4FA39328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B466D-45AE-463D-9DE6-FAAFB6CB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1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0FDE-236F-43D9-8263-93E8B5D0C5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0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BD0B17-6C4A-418A-90BD-CA05FDE3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B985-377C-4D02-AEE2-7150249998E9}" type="datetime1">
              <a:rPr lang="en-US" smtClean="0"/>
              <a:t>3/9/2021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F55F4E-8240-424C-A01D-D8CCD737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14D9B-4758-4863-87DB-10E5E6B97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95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04301-4DBA-4523-8474-43528623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843A1-FA75-4D13-B0B9-4CA784953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860FDB-E910-4DFE-A1BF-F10EBC4B7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031ED-46E2-4304-8371-A3C04EED9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D44-F6AC-4062-AC7C-21B68102A9CF}" type="datetime1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810C2-61C5-47BF-969F-1AE088FE0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18F9D-26AF-4C1B-ABE4-E39487BC2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5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1A186-31B5-4204-9451-65C24A4CF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0B9B99-CAC2-48CD-9ACD-94095D8506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265BC-78ED-47BA-8346-1C70130729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A1A0A-C238-4662-952B-0305F5793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B9FC-942E-4361-A48F-A338C49D5F61}" type="datetime1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565D22-FB15-4A6D-AF8A-2CC29E1E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D3AD2-3238-4749-9AB4-C77751F9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9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AB4DE-3F9E-4FFF-A697-0045A5C9C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11607-1451-41BB-862F-5885D1A1D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57067-B5BE-4D13-9A04-9E12907D9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3FE1-3CE0-478B-8783-B11F73354E4D}" type="datetime1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EBC22-C783-4161-B577-571F07A7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F6F9F-3FE7-4E09-8855-57037BF0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68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94E83E-F302-4139-A0B6-0CA51D797E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EC861F-BA86-4F10-8CBA-930A41FAFE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02893-1BF3-41E2-8446-CD2B8592A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209F-B65B-4478-B3AD-6D3FCEE1B6A1}" type="datetime1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8D835-AACF-4CA6-B4CE-32D3528E0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923E2-E25D-4A0F-AB76-A7D96FC87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B641-E141-41DE-B3F8-534AE66D2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68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nl-NL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4"/>
            <a:ext cx="9144000" cy="1071563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nl-NL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1" y="1233039"/>
            <a:ext cx="7847038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rgbClr val="2494C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1798626"/>
            <a:ext cx="7858180" cy="4273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7" name="shpTitel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B5810A-73C0-4B22-8721-C0CD9979F0B9}" type="datetime1">
              <a:rPr lang="en-US" smtClean="0"/>
              <a:t>3/9/2021</a:t>
            </a:fld>
            <a:endParaRPr lang="nl-NL"/>
          </a:p>
        </p:txBody>
      </p:sp>
      <p:sp>
        <p:nvSpPr>
          <p:cNvPr id="8" name="shpKleurvlakBoven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hpBeeldmerk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7E733D-E7EA-4BFD-8947-DAB469FF20C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813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A6262-176B-4946-AA75-BEB79F0DCB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22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BC47-CF69-4F34-9702-0C7E9626D5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4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F11C-8966-4762-BADB-D8DF79B37C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19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2237-9C47-4D90-9AAB-21B0A3DDF5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5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821B-E2C0-4980-9D52-6CDD1D6A19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99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8E5B-7E56-49D9-B9B5-EC85AEC80C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3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BFCB-8C53-488E-A36F-2BB02D1E3C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8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>
                <a:alpha val="2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D7FFD-6407-467A-962D-8CCAB50EF5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28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8F85E1-8297-4E8C-9BED-C819D076B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63E1D-8EB3-41D9-9AF3-747E241F3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FC998-2CE0-4925-99E3-9850B2697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8E408-497F-4F5C-8A2D-92E4CDBADC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5010-BE0D-48BA-8912-2B9E473240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B7C34-F140-4DE6-8EF4-C82ED04F9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7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856" y="-87116"/>
            <a:ext cx="9316155" cy="6989783"/>
          </a:xfrm>
          <a:prstGeom prst="rect">
            <a:avLst/>
          </a:prstGeom>
        </p:spPr>
      </p:pic>
      <p:pic>
        <p:nvPicPr>
          <p:cNvPr id="8197" name="Picture 6" descr="BLACK_R_transparentBL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95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-140600" y="620692"/>
            <a:ext cx="56524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  <a:latin typeface="Arial" charset="0"/>
              </a:rPr>
              <a:t>ATLID </a:t>
            </a:r>
            <a:r>
              <a:rPr lang="en-US" sz="3200" b="1" dirty="0" err="1">
                <a:solidFill>
                  <a:schemeClr val="bg1"/>
                </a:solidFill>
                <a:latin typeface="Arial" charset="0"/>
              </a:rPr>
              <a:t>Featuremask</a:t>
            </a:r>
            <a:endParaRPr lang="en-US" sz="32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820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65990" y="5935667"/>
            <a:ext cx="371475" cy="922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201" name="Picture 13"/>
          <p:cNvPicPr>
            <a:picLocks noChangeAspect="1" noChangeArrowheads="1"/>
          </p:cNvPicPr>
          <p:nvPr/>
        </p:nvPicPr>
        <p:blipFill>
          <a:blip r:embed="rId6" cstate="print"/>
          <a:srcRect t="19150" r="16740" b="7968"/>
          <a:stretch>
            <a:fillRect/>
          </a:stretch>
        </p:blipFill>
        <p:spPr bwMode="auto">
          <a:xfrm>
            <a:off x="7585077" y="5940429"/>
            <a:ext cx="1558925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202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65990" y="5935667"/>
            <a:ext cx="371475" cy="922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203" name="Picture 15"/>
          <p:cNvPicPr>
            <a:picLocks noChangeAspect="1" noChangeArrowheads="1"/>
          </p:cNvPicPr>
          <p:nvPr/>
        </p:nvPicPr>
        <p:blipFill>
          <a:blip r:embed="rId6" cstate="print"/>
          <a:srcRect t="19150" r="16740" b="7968"/>
          <a:stretch>
            <a:fillRect/>
          </a:stretch>
        </p:blipFill>
        <p:spPr bwMode="auto">
          <a:xfrm>
            <a:off x="7585077" y="5940429"/>
            <a:ext cx="1558925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" name="Afbeelding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315" y="4"/>
            <a:ext cx="1712686" cy="769257"/>
          </a:xfrm>
          <a:prstGeom prst="rect">
            <a:avLst/>
          </a:prstGeom>
          <a:noFill/>
        </p:spPr>
      </p:pic>
      <p:pic>
        <p:nvPicPr>
          <p:cNvPr id="13" name="Picture 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428" y="6070600"/>
            <a:ext cx="2569029" cy="863600"/>
          </a:xfrm>
          <a:prstGeom prst="rect">
            <a:avLst/>
          </a:prstGeom>
          <a:noFill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F40930-A2B1-4E35-85AD-31C0116F1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6D3965-B3C4-48F9-B823-61D37FD5C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7E733D-E7EA-4BFD-8947-DAB469FF20CE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2F78E4B2-F597-4D47-819B-B749506B8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1704" y="4074076"/>
            <a:ext cx="56524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  <a:latin typeface="Arial" charset="0"/>
              </a:rPr>
              <a:t>Gerd-Jan van Zadelhoff</a:t>
            </a:r>
          </a:p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  <a:latin typeface="Arial" charset="0"/>
              </a:rPr>
              <a:t>zadelhof@knmi.nl</a:t>
            </a:r>
          </a:p>
        </p:txBody>
      </p:sp>
    </p:spTree>
    <p:extLst>
      <p:ext uri="{BB962C8B-B14F-4D97-AF65-F5344CB8AC3E}">
        <p14:creationId xmlns:p14="http://schemas.microsoft.com/office/powerpoint/2010/main" val="1756307615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8D0540-382B-4FE1-B5B9-1D84F02C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2F6F46-E2B9-467E-A01B-E0385FBA7E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6034"/>
            <a:ext cx="9143998" cy="28957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3A64C7-5A1E-4547-ACCB-E5CAF5994D4E}"/>
              </a:ext>
            </a:extLst>
          </p:cNvPr>
          <p:cNvSpPr txBox="1"/>
          <p:nvPr/>
        </p:nvSpPr>
        <p:spPr>
          <a:xfrm>
            <a:off x="1043456" y="673118"/>
            <a:ext cx="3940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MACC Scene (Dust over Sahara)</a:t>
            </a:r>
            <a:endParaRPr lang="en-NL" dirty="0">
              <a:solidFill>
                <a:schemeClr val="bg1"/>
              </a:solidFill>
            </a:endParaRPr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3B1DDF90-9FB9-4A09-A1A9-655B49BE07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r="63299"/>
          <a:stretch/>
        </p:blipFill>
        <p:spPr>
          <a:xfrm>
            <a:off x="659877" y="3009587"/>
            <a:ext cx="2543887" cy="3768510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8019ECA-B29E-4C07-A99C-93B71192C2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819" y="3069485"/>
            <a:ext cx="4670981" cy="33025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F6CFD0-099B-4917-B7F8-FBC352E79C04}"/>
              </a:ext>
            </a:extLst>
          </p:cNvPr>
          <p:cNvSpPr txBox="1"/>
          <p:nvPr/>
        </p:nvSpPr>
        <p:spPr>
          <a:xfrm rot="16200000">
            <a:off x="-1152750" y="4728412"/>
            <a:ext cx="2927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Averaged Feature free profile</a:t>
            </a:r>
            <a:endParaRPr lang="en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A32E4-26D3-48F8-9EAD-A170D7D375C7}"/>
              </a:ext>
            </a:extLst>
          </p:cNvPr>
          <p:cNvSpPr txBox="1"/>
          <p:nvPr/>
        </p:nvSpPr>
        <p:spPr>
          <a:xfrm>
            <a:off x="4931504" y="6372000"/>
            <a:ext cx="306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detection and masking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47804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E434752-5CAB-48D5-B05E-C8DE43DC5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438BEB-E5E1-40C7-88F3-205AE3DE1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D5EE81-C2BA-418F-B225-6547384CE421}"/>
              </a:ext>
            </a:extLst>
          </p:cNvPr>
          <p:cNvSpPr/>
          <p:nvPr/>
        </p:nvSpPr>
        <p:spPr>
          <a:xfrm>
            <a:off x="142043" y="839467"/>
            <a:ext cx="877335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a typeface="Calibri" panose="020F0502020204030204" pitchFamily="34" charset="0"/>
                <a:cs typeface="Consolas" panose="020B0609020204030204" pitchFamily="49" charset="0"/>
              </a:rPr>
              <a:t>The A-FM module has recently been transferred into an Aeolus L2 algorithm. </a:t>
            </a:r>
            <a:endParaRPr lang="en-NL" sz="2000" dirty="0">
              <a:ea typeface="Calibri" panose="020F0502020204030204" pitchFamily="34" charset="0"/>
              <a:cs typeface="Consolas" panose="020B0609020204030204" pitchFamily="49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a typeface="Calibri" panose="020F0502020204030204" pitchFamily="34" charset="0"/>
                <a:cs typeface="Consolas" panose="020B0609020204030204" pitchFamily="49" charset="0"/>
              </a:rPr>
              <a:t>A new Mie, Rayleigh separation algorithm including the retrieval of the local noise have been created by Dave.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a typeface="Calibri" panose="020F0502020204030204" pitchFamily="34" charset="0"/>
                <a:cs typeface="Consolas" panose="020B0609020204030204" pitchFamily="49" charset="0"/>
              </a:rPr>
              <a:t>The AEL-FM will be evaluated in the coming months and updated where necessary.</a:t>
            </a:r>
            <a:endParaRPr lang="en-NL" sz="2000" dirty="0">
              <a:effectLst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462B86-04CC-4BD7-AE51-666AB133B4C7}"/>
              </a:ext>
            </a:extLst>
          </p:cNvPr>
          <p:cNvSpPr/>
          <p:nvPr/>
        </p:nvSpPr>
        <p:spPr>
          <a:xfrm>
            <a:off x="1208315" y="136523"/>
            <a:ext cx="7935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Aeolus </a:t>
            </a:r>
            <a:r>
              <a:rPr lang="en-US" sz="3200" dirty="0" err="1">
                <a:solidFill>
                  <a:srgbClr val="002060"/>
                </a:solidFill>
                <a:latin typeface="Verdana" pitchFamily="34" charset="0"/>
                <a:cs typeface="Arial" charset="0"/>
              </a:rPr>
              <a:t>Featuremask</a:t>
            </a:r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 (AEL-FM)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FA5644E-D3A9-4E8A-86CA-B1FB7EA59D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9" t="26936" b="23129"/>
          <a:stretch/>
        </p:blipFill>
        <p:spPr>
          <a:xfrm>
            <a:off x="319596" y="2470683"/>
            <a:ext cx="8686800" cy="438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89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5133B6-AC76-4095-845F-A1190D431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BAB1E2-4D6C-49B5-AECF-B5BC31669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120144-1AA9-4067-9FF3-485DC041280C}"/>
              </a:ext>
            </a:extLst>
          </p:cNvPr>
          <p:cNvSpPr txBox="1"/>
          <p:nvPr/>
        </p:nvSpPr>
        <p:spPr>
          <a:xfrm>
            <a:off x="334652" y="390915"/>
            <a:ext cx="797507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Conclusions</a:t>
            </a:r>
          </a:p>
          <a:p>
            <a:pPr marL="0" lvl="1"/>
            <a:endParaRPr lang="en-US" sz="3200" dirty="0">
              <a:solidFill>
                <a:srgbClr val="002060"/>
              </a:solidFill>
              <a:latin typeface="Verdana" pitchFamily="34" charset="0"/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A-FM has transformed during APRIL from a relatively simple code into an integrated EarthCARE module.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On the outside the information looks the same on the inside the code has changed drastically.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The output is beside the </a:t>
            </a:r>
            <a:r>
              <a:rPr lang="en-US" sz="2400" dirty="0" err="1"/>
              <a:t>FeatureMask</a:t>
            </a:r>
            <a:r>
              <a:rPr lang="en-US" sz="2400" dirty="0"/>
              <a:t> also the surface detection and (-integrated signals) and a feature-free averaged profile for each channel which can be used for ATLID calibration.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The A-FM code can run parallel and takes ~30 seconds per frame.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In the coming period we hope to learn from the use of Aeolus data (</a:t>
            </a:r>
            <a:r>
              <a:rPr lang="en-US" sz="2400" dirty="0" err="1"/>
              <a:t>Ael</a:t>
            </a:r>
            <a:r>
              <a:rPr lang="en-US" sz="2400" dirty="0"/>
              <a:t>-FM) to improve the A-FM code.  </a:t>
            </a:r>
          </a:p>
        </p:txBody>
      </p:sp>
      <p:pic>
        <p:nvPicPr>
          <p:cNvPr id="6" name="Afbeelding 2052">
            <a:extLst>
              <a:ext uri="{FF2B5EF4-FFF2-40B4-BE49-F238E27FC236}">
                <a16:creationId xmlns:a16="http://schemas.microsoft.com/office/drawing/2014/main" id="{D947E92D-8486-4D94-8B39-EBB13FAD93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839" y="0"/>
            <a:ext cx="5939161" cy="305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3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94" y="109410"/>
            <a:ext cx="1084942" cy="72329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928503"/>
              </p:ext>
            </p:extLst>
          </p:nvPr>
        </p:nvGraphicFramePr>
        <p:xfrm>
          <a:off x="363529" y="0"/>
          <a:ext cx="5476221" cy="2716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0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601">
                <a:tc>
                  <a:txBody>
                    <a:bodyPr/>
                    <a:lstStyle/>
                    <a:p>
                      <a:r>
                        <a:rPr lang="en-US" sz="1600" b="1" dirty="0"/>
                        <a:t>Processor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A-FM (ALTID Feature</a:t>
                      </a:r>
                      <a:r>
                        <a:rPr lang="en-US" sz="1600" baseline="0" dirty="0"/>
                        <a:t> Mask)</a:t>
                      </a:r>
                      <a:endParaRPr lang="en-US" sz="1600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6501">
                <a:tc>
                  <a:txBody>
                    <a:bodyPr/>
                    <a:lstStyle/>
                    <a:p>
                      <a:r>
                        <a:rPr lang="en-US" sz="1600" b="1" dirty="0"/>
                        <a:t>Input Products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/>
                        <a:t>A-NOM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291">
                <a:tc>
                  <a:txBody>
                    <a:bodyPr/>
                    <a:lstStyle/>
                    <a:p>
                      <a:r>
                        <a:rPr lang="en-US" sz="1600" b="1" dirty="0"/>
                        <a:t>Output</a:t>
                      </a:r>
                      <a:r>
                        <a:rPr lang="en-US" sz="1600" b="1" baseline="0" dirty="0"/>
                        <a:t> Products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600" dirty="0"/>
                        <a:t>ATLID </a:t>
                      </a:r>
                      <a:r>
                        <a:rPr lang="en-US" sz="1600" dirty="0" err="1"/>
                        <a:t>Featuremask</a:t>
                      </a:r>
                      <a:endParaRPr lang="en-US" sz="1600" dirty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/>
                        <a:t>Retrieved Lidar Surface pixels, surface backscatter and detection of temporal gaps in observations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/>
                        <a:t>Feature Free mean Co/Cross Mie &amp; Rayleigh signals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22709" y="2248881"/>
            <a:ext cx="178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Brief Description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529" y="2618213"/>
            <a:ext cx="8543987" cy="42780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nl-NL" sz="1600" dirty="0">
                <a:solidFill>
                  <a:prstClr val="black"/>
                </a:solidFill>
              </a:rPr>
              <a:t>Goals: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nl-NL" sz="1600" dirty="0">
                <a:solidFill>
                  <a:prstClr val="black"/>
                </a:solidFill>
              </a:rPr>
              <a:t>Retrieve </a:t>
            </a:r>
            <a:r>
              <a:rPr lang="en-GB" altLang="en-US" sz="1600" dirty="0">
                <a:solidFill>
                  <a:prstClr val="black"/>
                </a:solidFill>
              </a:rPr>
              <a:t>a mask which detects regions  of “significant returns” or “features”.  No difference between aero</a:t>
            </a:r>
            <a:r>
              <a:rPr lang="en-US" altLang="en-US" sz="1600" dirty="0">
                <a:solidFill>
                  <a:prstClr val="black"/>
                </a:solidFill>
              </a:rPr>
              <a:t>sols and clouds is made within the algorithm!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en-US" sz="1600" dirty="0">
                <a:solidFill>
                  <a:prstClr val="black"/>
                </a:solidFill>
              </a:rPr>
              <a:t>Retrieve information on high resolution, preferably a single shot mask, to enable binning strategies to increase SNR of signal (output is on the A-NOM spatial grid)</a:t>
            </a:r>
          </a:p>
          <a:p>
            <a:pPr>
              <a:spcBef>
                <a:spcPct val="50000"/>
              </a:spcBef>
            </a:pPr>
            <a:r>
              <a:rPr lang="en-US" altLang="nl-NL" sz="1600" dirty="0">
                <a:solidFill>
                  <a:prstClr val="black"/>
                </a:solidFill>
              </a:rPr>
              <a:t>Calculation Steps (Based on Image Reconstruction Techniques):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nl-NL" sz="1600" dirty="0">
                <a:solidFill>
                  <a:prstClr val="black"/>
                </a:solidFill>
              </a:rPr>
              <a:t>Determine the lidar surface altitude  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nl-NL" sz="1600" dirty="0">
                <a:solidFill>
                  <a:prstClr val="black"/>
                </a:solidFill>
              </a:rPr>
              <a:t>Calculate signal probability based on the measured signals and noise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nl-NL" sz="1600" dirty="0">
                <a:solidFill>
                  <a:prstClr val="black"/>
                </a:solidFill>
              </a:rPr>
              <a:t>Perform a Median Hybrid calculation to find the strong coherent structures within the image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nl-NL" sz="1600" dirty="0">
                <a:solidFill>
                  <a:prstClr val="black"/>
                </a:solidFill>
              </a:rPr>
              <a:t>Convolve the remaining signals iteratively to enhance signal to noise ratio. </a:t>
            </a:r>
          </a:p>
          <a:p>
            <a:pPr marL="800100" lvl="1" indent="-342900">
              <a:spcBef>
                <a:spcPct val="50000"/>
              </a:spcBef>
              <a:buFont typeface="+mj-lt"/>
              <a:buAutoNum type="arabicPeriod"/>
            </a:pPr>
            <a:r>
              <a:rPr lang="en-US" altLang="nl-NL" sz="1600" dirty="0">
                <a:solidFill>
                  <a:prstClr val="black"/>
                </a:solidFill>
              </a:rPr>
              <a:t>Retrieve low signal features by fitting a multi-Gauss fitting procedure to the derived image histogram in order to distinguish signal from noise</a:t>
            </a:r>
          </a:p>
        </p:txBody>
      </p:sp>
      <p:pic>
        <p:nvPicPr>
          <p:cNvPr id="6" name="Picture 23" descr="logo kleur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67"/>
          <a:stretch>
            <a:fillRect/>
          </a:stretch>
        </p:blipFill>
        <p:spPr bwMode="auto">
          <a:xfrm>
            <a:off x="6901039" y="1219200"/>
            <a:ext cx="263333" cy="6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84849" y="1298055"/>
            <a:ext cx="961923" cy="553814"/>
          </a:xfrm>
          <a:prstGeom prst="rect">
            <a:avLst/>
          </a:prstGeom>
          <a:noFill/>
        </p:spPr>
        <p:txBody>
          <a:bodyPr wrap="square" lIns="91258" tIns="45629" rIns="91258" bIns="45629" rtlCol="0">
            <a:spAutoFit/>
          </a:bodyPr>
          <a:lstStyle/>
          <a:p>
            <a:r>
              <a:rPr lang="en-US" altLang="en-US" sz="600" dirty="0">
                <a:solidFill>
                  <a:prstClr val="black"/>
                </a:solidFill>
                <a:latin typeface="Times New Roman" charset="0"/>
                <a:cs typeface="Times New Roman" charset="0"/>
              </a:rPr>
              <a:t>Royal Netherlands</a:t>
            </a:r>
          </a:p>
          <a:p>
            <a:r>
              <a:rPr lang="en-US" altLang="en-US" sz="600" dirty="0">
                <a:solidFill>
                  <a:prstClr val="black"/>
                </a:solidFill>
                <a:latin typeface="Times New Roman" charset="0"/>
                <a:cs typeface="Times New Roman" charset="0"/>
              </a:rPr>
              <a:t>Meteorological Institute</a:t>
            </a:r>
          </a:p>
          <a:p>
            <a:r>
              <a:rPr lang="en-US" altLang="en-US" sz="600" i="1" dirty="0">
                <a:solidFill>
                  <a:prstClr val="black"/>
                </a:solidFill>
                <a:latin typeface="Times New Roman" charset="0"/>
                <a:cs typeface="Times New Roman" charset="0"/>
              </a:rPr>
              <a:t>Ministry of Infrastructure</a:t>
            </a:r>
          </a:p>
          <a:p>
            <a:r>
              <a:rPr lang="en-US" altLang="en-US" sz="600" i="1" dirty="0">
                <a:solidFill>
                  <a:prstClr val="black"/>
                </a:solidFill>
                <a:latin typeface="Times New Roman" charset="0"/>
                <a:cs typeface="Times New Roman" charset="0"/>
              </a:rPr>
              <a:t>and Environment.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88E169-2362-4064-995E-7F86A7C0D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2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F964CE-6482-4CA1-8818-D910BDE3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9744C6-D602-4F38-8FAA-B1AE286A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C037376D-C64B-48FB-BDF4-A6F87269A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156FBF95-FEF9-4823-9576-D2A2BC425CED}"/>
              </a:ext>
            </a:extLst>
          </p:cNvPr>
          <p:cNvSpPr txBox="1">
            <a:spLocks noChangeArrowheads="1"/>
          </p:cNvSpPr>
          <p:nvPr/>
        </p:nvSpPr>
        <p:spPr>
          <a:xfrm>
            <a:off x="517525" y="495300"/>
            <a:ext cx="8169275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 err="1">
                <a:solidFill>
                  <a:srgbClr val="002060"/>
                </a:solidFill>
                <a:latin typeface="Verdana" pitchFamily="34" charset="0"/>
                <a:ea typeface="+mn-ea"/>
                <a:cs typeface="Arial" charset="0"/>
              </a:rPr>
              <a:t>Featuremask</a:t>
            </a:r>
            <a:r>
              <a:rPr lang="en-GB" sz="3200" dirty="0">
                <a:solidFill>
                  <a:srgbClr val="002060"/>
                </a:solidFill>
                <a:latin typeface="Verdana" pitchFamily="34" charset="0"/>
                <a:ea typeface="+mn-ea"/>
                <a:cs typeface="Arial" charset="0"/>
              </a:rPr>
              <a:t> algorithm Outputs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74D378-AB56-4B42-B6FD-D3BFE09DEB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57529"/>
              </p:ext>
            </p:extLst>
          </p:nvPr>
        </p:nvGraphicFramePr>
        <p:xfrm>
          <a:off x="488950" y="1803082"/>
          <a:ext cx="8153401" cy="3302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423">
                  <a:extLst>
                    <a:ext uri="{9D8B030D-6E8A-4147-A177-3AD203B41FA5}">
                      <a16:colId xmlns:a16="http://schemas.microsoft.com/office/drawing/2014/main" val="239995963"/>
                    </a:ext>
                  </a:extLst>
                </a:gridCol>
                <a:gridCol w="3858577">
                  <a:extLst>
                    <a:ext uri="{9D8B030D-6E8A-4147-A177-3AD203B41FA5}">
                      <a16:colId xmlns:a16="http://schemas.microsoft.com/office/drawing/2014/main" val="3127968958"/>
                    </a:ext>
                  </a:extLst>
                </a:gridCol>
                <a:gridCol w="3581401">
                  <a:extLst>
                    <a:ext uri="{9D8B030D-6E8A-4147-A177-3AD203B41FA5}">
                      <a16:colId xmlns:a16="http://schemas.microsoft.com/office/drawing/2014/main" val="2913165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 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Usable for: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41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Lidar Surface altitude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Ensuring that no surface signals are  binned with aerosol signals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425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Surface returns for the 3 channels (Sigma-0)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Retrieval of surface winds and AOT over ocean and land (i.e. SODA type algorithm)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773555"/>
                  </a:ext>
                </a:extLst>
              </a:tr>
              <a:tr h="371158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Detection of data gaps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Signal binning constraints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468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err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Featuremask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Feature and attenuation Detection mask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21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Feature free Mean channel signals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L1b cross talk correction check and channel calibration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839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3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jdelijke aanduiding voor dianummer 4">
            <a:extLst>
              <a:ext uri="{FF2B5EF4-FFF2-40B4-BE49-F238E27FC236}">
                <a16:creationId xmlns:a16="http://schemas.microsoft.com/office/drawing/2014/main" id="{3D38B046-D3FA-4368-BF41-F0648D430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070D3E6F-CD93-418F-855C-B95DF6DE163F}" type="slidenum">
              <a:rPr lang="nl-NL" altLang="en-NL" sz="1000"/>
              <a:pPr/>
              <a:t>4</a:t>
            </a:fld>
            <a:endParaRPr lang="nl-NL" altLang="en-NL" sz="1000"/>
          </a:p>
        </p:txBody>
      </p:sp>
      <p:sp>
        <p:nvSpPr>
          <p:cNvPr id="20484" name="Rectangle 8">
            <a:extLst>
              <a:ext uri="{FF2B5EF4-FFF2-40B4-BE49-F238E27FC236}">
                <a16:creationId xmlns:a16="http://schemas.microsoft.com/office/drawing/2014/main" id="{6DAD511F-E84F-422C-B113-13A490F90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500" y="169863"/>
            <a:ext cx="81692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NL" sz="2400" dirty="0">
                <a:solidFill>
                  <a:srgbClr val="900079"/>
                </a:solidFill>
              </a:rPr>
              <a:t>A-FM at start of APRIL </a:t>
            </a:r>
          </a:p>
          <a:p>
            <a:pPr eaLnBrk="1" hangingPunct="1"/>
            <a:r>
              <a:rPr lang="en-GB" altLang="en-NL" sz="2400" dirty="0">
                <a:solidFill>
                  <a:srgbClr val="900079"/>
                </a:solidFill>
              </a:rPr>
              <a:t>(2014)</a:t>
            </a:r>
          </a:p>
        </p:txBody>
      </p:sp>
      <p:pic>
        <p:nvPicPr>
          <p:cNvPr id="20485" name="Picture 1" descr="lidar_45s_mie_para">
            <a:extLst>
              <a:ext uri="{FF2B5EF4-FFF2-40B4-BE49-F238E27FC236}">
                <a16:creationId xmlns:a16="http://schemas.microsoft.com/office/drawing/2014/main" id="{4A00389A-BFE2-48CA-88CC-194223B42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2461"/>
            <a:ext cx="4673600" cy="365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 descr="ecsim_snow">
            <a:extLst>
              <a:ext uri="{FF2B5EF4-FFF2-40B4-BE49-F238E27FC236}">
                <a16:creationId xmlns:a16="http://schemas.microsoft.com/office/drawing/2014/main" id="{967BB116-DBCD-4A37-B24F-B84B8AED9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3"/>
          <a:stretch>
            <a:fillRect/>
          </a:stretch>
        </p:blipFill>
        <p:spPr bwMode="auto">
          <a:xfrm>
            <a:off x="4673600" y="2669640"/>
            <a:ext cx="4419600" cy="401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3" descr="test_simple">
            <a:extLst>
              <a:ext uri="{FF2B5EF4-FFF2-40B4-BE49-F238E27FC236}">
                <a16:creationId xmlns:a16="http://schemas.microsoft.com/office/drawing/2014/main" id="{5BC31E63-118E-4950-BC82-1C2F812CF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52"/>
          <a:stretch>
            <a:fillRect/>
          </a:stretch>
        </p:blipFill>
        <p:spPr bwMode="auto">
          <a:xfrm>
            <a:off x="6654800" y="0"/>
            <a:ext cx="24892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023DC21B-E67E-4560-855A-CB5F8FFC9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88" y="1263650"/>
            <a:ext cx="8710612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  <a:defRPr/>
            </a:pP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The modelled test scene was really simple.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But all Features are retrieved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This scene is still used in a number of the functional tests </a:t>
            </a:r>
            <a:endParaRPr lang="en-GB" altLang="ja-JP" sz="2000" dirty="0">
              <a:solidFill>
                <a:srgbClr val="000066"/>
              </a:solidFill>
              <a:ea typeface="ＭＳ Ｐゴシック" pitchFamily="34" charset="-128"/>
              <a:cs typeface="Arial" charset="0"/>
            </a:endParaRPr>
          </a:p>
          <a:p>
            <a:pPr marL="457200" indent="-457200">
              <a:defRPr/>
            </a:pPr>
            <a:r>
              <a:rPr lang="en-GB" altLang="ja-JP" sz="2000" dirty="0">
                <a:solidFill>
                  <a:srgbClr val="000066"/>
                </a:solidFill>
                <a:ea typeface="ＭＳ Ｐゴシック" pitchFamily="34" charset="-128"/>
                <a:cs typeface="Arial" charset="0"/>
              </a:rPr>
              <a:t>					        </a:t>
            </a:r>
            <a:r>
              <a:rPr lang="en-GB" altLang="ja-JP" sz="1100" dirty="0">
                <a:solidFill>
                  <a:srgbClr val="000066"/>
                </a:solidFill>
                <a:ea typeface="ＭＳ Ｐゴシック" pitchFamily="34" charset="-128"/>
                <a:cs typeface="Arial" charset="0"/>
              </a:rPr>
              <a:t>(blue:4, lightblue:5, green:6, yellow:7, orange-red (8 -10)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ijdelijke aanduiding voor voettekst 4">
            <a:extLst>
              <a:ext uri="{FF2B5EF4-FFF2-40B4-BE49-F238E27FC236}">
                <a16:creationId xmlns:a16="http://schemas.microsoft.com/office/drawing/2014/main" id="{7B0D01F2-0CD8-43D6-9515-AEFA28F10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nl-NL" altLang="en-NL" sz="1000"/>
              <a:t>EarthCARE Leve 2 Meeting: Lidar algorithms</a:t>
            </a:r>
          </a:p>
        </p:txBody>
      </p:sp>
      <p:sp>
        <p:nvSpPr>
          <p:cNvPr id="23557" name="Tijdelijke aanduiding voor dianummer 5">
            <a:extLst>
              <a:ext uri="{FF2B5EF4-FFF2-40B4-BE49-F238E27FC236}">
                <a16:creationId xmlns:a16="http://schemas.microsoft.com/office/drawing/2014/main" id="{8EB7AB66-C6D2-405A-A294-F1D3264EA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DB0673E4-218C-49C6-806E-BA5DDB25F70E}" type="slidenum">
              <a:rPr lang="nl-NL" altLang="en-NL" sz="1000"/>
              <a:pPr/>
              <a:t>5</a:t>
            </a:fld>
            <a:endParaRPr lang="nl-NL" altLang="en-NL" sz="1000"/>
          </a:p>
        </p:txBody>
      </p:sp>
      <p:pic>
        <p:nvPicPr>
          <p:cNvPr id="23558" name="Afbeelding 6" descr="combination_all.jpg">
            <a:extLst>
              <a:ext uri="{FF2B5EF4-FFF2-40B4-BE49-F238E27FC236}">
                <a16:creationId xmlns:a16="http://schemas.microsoft.com/office/drawing/2014/main" id="{C6B7AC79-92AA-43CB-AAE9-E11C869B8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2379699"/>
            <a:ext cx="9144000" cy="440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8">
            <a:extLst>
              <a:ext uri="{FF2B5EF4-FFF2-40B4-BE49-F238E27FC236}">
                <a16:creationId xmlns:a16="http://schemas.microsoft.com/office/drawing/2014/main" id="{01B3996E-5F88-419F-A571-E2B4BC7DC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" y="217602"/>
            <a:ext cx="9144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NL" dirty="0" err="1">
                <a:solidFill>
                  <a:srgbClr val="900079"/>
                </a:solidFill>
              </a:rPr>
              <a:t>Calipso</a:t>
            </a:r>
            <a:r>
              <a:rPr lang="en-GB" altLang="en-NL" dirty="0">
                <a:solidFill>
                  <a:srgbClr val="900079"/>
                </a:solidFill>
              </a:rPr>
              <a:t> 1064nm                   </a:t>
            </a:r>
            <a:r>
              <a:rPr lang="en-GB" altLang="en-NL" sz="2000" dirty="0">
                <a:solidFill>
                  <a:srgbClr val="900079"/>
                </a:solidFill>
              </a:rPr>
              <a:t>CAL_LID_L1_ValStage1-V3-(</a:t>
            </a:r>
            <a:r>
              <a:rPr lang="en-GB" altLang="en-NL" dirty="0">
                <a:solidFill>
                  <a:srgbClr val="900079"/>
                </a:solidFill>
              </a:rPr>
              <a:t>2014)</a:t>
            </a:r>
            <a:r>
              <a:rPr lang="en-GB" altLang="en-NL" sz="2000" dirty="0">
                <a:solidFill>
                  <a:srgbClr val="900079"/>
                </a:solidFill>
              </a:rPr>
              <a:t>                                               01.2010-04-18T04-23-44ZN</a:t>
            </a:r>
            <a:r>
              <a:rPr lang="en-GB" altLang="en-NL" dirty="0">
                <a:solidFill>
                  <a:srgbClr val="900079"/>
                </a:solidFill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342817-6BB8-4B7C-805B-9B23ABC34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694" y="1056260"/>
            <a:ext cx="8710612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  <a:defRPr/>
            </a:pP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The 2014 </a:t>
            </a:r>
            <a:r>
              <a:rPr lang="en-GB" altLang="ja-JP" sz="2000" dirty="0" err="1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featuremask</a:t>
            </a: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 code was also capable of processing CALIPSO data (1064nm : Mie channel, 532nm: Rayleigh info).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Should have improved and published this!!!!! (a CALIPSO </a:t>
            </a:r>
            <a:r>
              <a:rPr lang="en-GB" altLang="ja-JP" sz="2000" dirty="0" err="1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featuremask</a:t>
            </a: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 paper was published a few weeks ago; </a:t>
            </a:r>
            <a:r>
              <a:rPr lang="fr-FR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Thibault Vaillant de </a:t>
            </a:r>
            <a:r>
              <a:rPr lang="fr-FR" altLang="ja-JP" sz="2000" dirty="0" err="1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Guélis</a:t>
            </a:r>
            <a:r>
              <a:rPr lang="fr-FR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 et al.</a:t>
            </a:r>
            <a:r>
              <a:rPr lang="en-GB" altLang="ja-JP" sz="2000" dirty="0">
                <a:solidFill>
                  <a:srgbClr val="000099"/>
                </a:solidFill>
                <a:ea typeface="ＭＳ Ｐゴシック" pitchFamily="34" charset="-128"/>
                <a:cs typeface="Arial" charset="0"/>
              </a:rPr>
              <a:t>)</a:t>
            </a:r>
            <a:endParaRPr lang="en-GB" altLang="ja-JP" sz="2000" dirty="0"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147CA20-2257-48A0-BE59-1CBC408CE6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4"/>
          <a:stretch/>
        </p:blipFill>
        <p:spPr>
          <a:xfrm>
            <a:off x="2" y="1007766"/>
            <a:ext cx="9143998" cy="289573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A10B9-1527-4F8D-B294-866E9EEF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755A63-3DED-473E-AC6B-D3D9FB99F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4B66DC-AF31-408B-9D93-C332999EB1C4}"/>
              </a:ext>
            </a:extLst>
          </p:cNvPr>
          <p:cNvSpPr/>
          <p:nvPr/>
        </p:nvSpPr>
        <p:spPr>
          <a:xfrm>
            <a:off x="1685547" y="125349"/>
            <a:ext cx="50461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FM V8.0 Halifax Results</a:t>
            </a:r>
            <a:endParaRPr lang="en-NL" sz="3200" dirty="0">
              <a:solidFill>
                <a:srgbClr val="002060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DA7EBE-1089-4EDE-B646-2504570A3D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3898384"/>
            <a:ext cx="9143998" cy="28957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171C1B-AA3A-4CD0-A918-92347185B80D}"/>
              </a:ext>
            </a:extLst>
          </p:cNvPr>
          <p:cNvSpPr txBox="1"/>
          <p:nvPr/>
        </p:nvSpPr>
        <p:spPr>
          <a:xfrm>
            <a:off x="906381" y="4544346"/>
            <a:ext cx="1839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Halifax Scene </a:t>
            </a:r>
            <a:endParaRPr lang="en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9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A10B9-1527-4F8D-B294-866E9EEF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755A63-3DED-473E-AC6B-D3D9FB99F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4B66DC-AF31-408B-9D93-C332999EB1C4}"/>
              </a:ext>
            </a:extLst>
          </p:cNvPr>
          <p:cNvSpPr/>
          <p:nvPr/>
        </p:nvSpPr>
        <p:spPr>
          <a:xfrm>
            <a:off x="2827964" y="305191"/>
            <a:ext cx="4549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FM V8.0 Baja Results</a:t>
            </a:r>
            <a:endParaRPr lang="en-NL" sz="3200" dirty="0">
              <a:solidFill>
                <a:srgbClr val="002060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B43016-4751-453A-A416-E3CD534FF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3825748"/>
            <a:ext cx="9143998" cy="28957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7CCBA3-5668-48AB-A173-0EC0E4465A45}"/>
              </a:ext>
            </a:extLst>
          </p:cNvPr>
          <p:cNvSpPr txBox="1"/>
          <p:nvPr/>
        </p:nvSpPr>
        <p:spPr>
          <a:xfrm>
            <a:off x="1055279" y="4441212"/>
            <a:ext cx="1839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Baja Scene </a:t>
            </a:r>
            <a:endParaRPr lang="en-NL" dirty="0">
              <a:solidFill>
                <a:schemeClr val="bg1"/>
              </a:solidFill>
            </a:endParaRPr>
          </a:p>
        </p:txBody>
      </p:sp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113B832C-AA59-4A5B-8A06-8D02BABC7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5026"/>
            <a:ext cx="8979409" cy="2870373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48DD2704-4965-461D-BBB8-8D2B8BEF95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42"/>
          <a:stretch/>
        </p:blipFill>
        <p:spPr>
          <a:xfrm>
            <a:off x="0" y="934610"/>
            <a:ext cx="9143998" cy="299120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6BDAB2-50EB-483F-94BC-9ECFF5647E17}"/>
              </a:ext>
            </a:extLst>
          </p:cNvPr>
          <p:cNvSpPr txBox="1"/>
          <p:nvPr/>
        </p:nvSpPr>
        <p:spPr>
          <a:xfrm>
            <a:off x="1055279" y="123465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Baja Scene Origin mask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50264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A10B9-1527-4F8D-B294-866E9EEF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755A63-3DED-473E-AC6B-D3D9FB99F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4B66DC-AF31-408B-9D93-C332999EB1C4}"/>
              </a:ext>
            </a:extLst>
          </p:cNvPr>
          <p:cNvSpPr/>
          <p:nvPr/>
        </p:nvSpPr>
        <p:spPr>
          <a:xfrm>
            <a:off x="2219081" y="136523"/>
            <a:ext cx="4988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FM V8.0 Hawaii Results</a:t>
            </a:r>
            <a:endParaRPr lang="en-NL" sz="3200" dirty="0">
              <a:solidFill>
                <a:srgbClr val="002060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DA7EBE-1089-4EDE-B646-2504570A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825749"/>
            <a:ext cx="9143998" cy="28957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70A595-9A56-4D50-9551-47675ED81617}"/>
              </a:ext>
            </a:extLst>
          </p:cNvPr>
          <p:cNvSpPr txBox="1"/>
          <p:nvPr/>
        </p:nvSpPr>
        <p:spPr>
          <a:xfrm>
            <a:off x="772884" y="1458685"/>
            <a:ext cx="3940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Hawaii Scene </a:t>
            </a:r>
            <a:endParaRPr lang="en-NL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CBA43D-6E8D-4B4D-B859-7511E45D93A9}"/>
              </a:ext>
            </a:extLst>
          </p:cNvPr>
          <p:cNvPicPr/>
          <p:nvPr/>
        </p:nvPicPr>
        <p:blipFill rotWithShape="1">
          <a:blip r:embed="rId3"/>
          <a:srcRect r="-2669"/>
          <a:stretch/>
        </p:blipFill>
        <p:spPr>
          <a:xfrm>
            <a:off x="-2" y="939710"/>
            <a:ext cx="9144000" cy="281335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82894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A10B9-1527-4F8D-B294-866E9EEF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755A63-3DED-473E-AC6B-D3D9FB99F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4800-8D66-4017-A10C-32217594FAE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4B66DC-AF31-408B-9D93-C332999EB1C4}"/>
              </a:ext>
            </a:extLst>
          </p:cNvPr>
          <p:cNvSpPr/>
          <p:nvPr/>
        </p:nvSpPr>
        <p:spPr>
          <a:xfrm>
            <a:off x="1384877" y="209080"/>
            <a:ext cx="63742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FM V8.0 Stratospheric Results</a:t>
            </a:r>
            <a:endParaRPr lang="en-NL" sz="3200" dirty="0">
              <a:solidFill>
                <a:srgbClr val="002060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B43016-4751-453A-A416-E3CD534FF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3825748"/>
            <a:ext cx="9143998" cy="28957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70A595-9A56-4D50-9551-47675ED81617}"/>
              </a:ext>
            </a:extLst>
          </p:cNvPr>
          <p:cNvSpPr txBox="1"/>
          <p:nvPr/>
        </p:nvSpPr>
        <p:spPr>
          <a:xfrm>
            <a:off x="772884" y="1458685"/>
            <a:ext cx="3940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Hawaii Scene 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8F3FDE-033A-4953-83CE-BF402BACCAD0}"/>
              </a:ext>
            </a:extLst>
          </p:cNvPr>
          <p:cNvSpPr txBox="1"/>
          <p:nvPr/>
        </p:nvSpPr>
        <p:spPr>
          <a:xfrm>
            <a:off x="5922166" y="5273612"/>
            <a:ext cx="1839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PSC Scene </a:t>
            </a:r>
            <a:endParaRPr lang="en-NL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8F1BE5-AF23-4AC9-B130-F76ECDCB1B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701"/>
            <a:ext cx="923544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98735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11029</TotalTime>
  <Words>617</Words>
  <Application>Microsoft Office PowerPoint</Application>
  <PresentationFormat>On-screen Show (4:3)</PresentationFormat>
  <Paragraphs>92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Verdana</vt:lpstr>
      <vt:lpstr>Wingdings</vt:lpstr>
      <vt:lpstr>2_Office-thema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Zadelhoff van, Gerd-Jan (KNMI)</dc:creator>
  <cp:lastModifiedBy>Zadelhoff van, Gerd-Jan (KNMI)</cp:lastModifiedBy>
  <cp:revision>82</cp:revision>
  <dcterms:created xsi:type="dcterms:W3CDTF">2020-06-28T07:49:07Z</dcterms:created>
  <dcterms:modified xsi:type="dcterms:W3CDTF">2021-03-15T12:21:33Z</dcterms:modified>
</cp:coreProperties>
</file>