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ldx" ContentType="application/vnd.openxmlformats-officedocument.presentationml.slide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353" r:id="rId2"/>
    <p:sldId id="355" r:id="rId3"/>
    <p:sldId id="537" r:id="rId4"/>
    <p:sldId id="538" r:id="rId5"/>
    <p:sldId id="533" r:id="rId6"/>
    <p:sldId id="354" r:id="rId7"/>
    <p:sldId id="541" r:id="rId8"/>
    <p:sldId id="256" r:id="rId9"/>
    <p:sldId id="405" r:id="rId10"/>
    <p:sldId id="549" r:id="rId11"/>
    <p:sldId id="543" r:id="rId12"/>
    <p:sldId id="550" r:id="rId13"/>
    <p:sldId id="547" r:id="rId14"/>
    <p:sldId id="539" r:id="rId15"/>
    <p:sldId id="551" r:id="rId16"/>
    <p:sldId id="540" r:id="rId17"/>
    <p:sldId id="544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8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804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image" Target="../media/image1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DAA5C7-0C17-43F7-A402-9F98129FE8D6}" type="datetimeFigureOut">
              <a:rPr lang="en-GB" smtClean="0"/>
              <a:t>12/03/2021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F73303-6DD2-4B5A-A51E-A8E0BA3727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1325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ABCA902-51D0-4602-B06E-7B2FCFF5FAD7}" type="slidenum">
              <a:rPr lang="de-DE" smtClean="0"/>
              <a:pPr>
                <a:defRPr/>
              </a:pPr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56952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6A3257-783D-4684-B200-CB6E410F887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FC595FF-9BFF-43BC-814C-EEC16B3D6A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5BD5AA-D896-425C-B5C1-041D9037C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A4CAE-3EBD-4670-AED3-5F9DDAD1A422}" type="datetime1">
              <a:rPr lang="en-GB" smtClean="0"/>
              <a:t>12/03/2021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5ABAFA-EFA0-47C2-A06A-A2343ABF5C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ECARE-WS 2019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547931-B376-4527-A4E4-A2F12D2672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8E95D-B69C-4590-A1B7-1A43D531AD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48371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DDC06E-99E2-435B-A18A-CC1780A688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ADED251-7EDE-4F5D-B035-84A7DC5D48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B5CB89-CD4E-4290-B04B-94E448C63A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B332E-8E84-41C5-BD02-D56191850561}" type="datetime1">
              <a:rPr lang="en-GB" smtClean="0"/>
              <a:t>12/03/2021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CFBF0B-BB6E-4DF3-8E13-EA76204E2C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ECARE-WS 2019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412508-1572-437B-BC78-650698382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8E95D-B69C-4590-A1B7-1A43D531AD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63617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9818E13-4EC4-42DF-A387-56F73919A6E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959BBB6-0973-4A40-AC71-08E7A145F6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5FC0E4-7049-4AC0-B9CF-344AE6DB58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756BD-DE3C-4F6B-9400-741832933C03}" type="datetime1">
              <a:rPr lang="en-GB" smtClean="0"/>
              <a:t>12/03/2021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A60D08-7144-4E16-98D0-5A1A0FF778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ECARE-WS 2019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649437-2496-4924-AF32-F76D371B65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8E95D-B69C-4590-A1B7-1A43D531AD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2640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2C56EA-4322-4C42-95D7-983108B6C7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E77B51-32A4-4BA2-83E7-9BADF388D1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EB6A59-4365-4050-AFF2-DB8EEFAACE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0B98D-D046-459F-9F8C-A70114CF655D}" type="datetime1">
              <a:rPr lang="en-GB" smtClean="0"/>
              <a:t>12/03/2021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A7895D-B1E3-4436-B387-46BF8B7895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ECARE-WS 2019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D16AF5-276B-4A46-924E-5BF48DEC65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8E95D-B69C-4590-A1B7-1A43D531AD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22199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B9EE10-BBCC-4791-9507-BFEC04441D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11A419-61AE-4DC7-B3F5-0F3746E415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526936-313B-411F-8814-123DB31E48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CC880-2491-413D-A608-BACE38188F51}" type="datetime1">
              <a:rPr lang="en-GB" smtClean="0"/>
              <a:t>12/03/2021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2C2306-7A7F-40E3-BD8D-B04529869A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ECARE-WS 2019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95A6A7-01CA-4C99-9193-E877F55DC8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8E95D-B69C-4590-A1B7-1A43D531AD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5618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E6E725-D632-4CA1-91DD-624C310A94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8B56CD-69B6-448B-B351-E898C47200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7FAB6D8-4C76-4DBD-AEA3-2F94830B3F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263B1C9-B551-46AC-9A7A-D89D856F0F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C750E-ADB1-4970-8EF7-498E3DBCE6DA}" type="datetime1">
              <a:rPr lang="en-GB" smtClean="0"/>
              <a:t>12/03/2021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EEA3DB-6084-490E-BD86-DAEC8CFD9F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ECARE-WS 2019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1D51A6B-9775-4222-B13C-16C330CD3E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8E95D-B69C-4590-A1B7-1A43D531AD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71849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A58549-DA64-466B-9715-414A0534C2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909D6F-341E-4694-8F88-626C276E81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7E6BA41-AB40-4BE9-8DC3-FAA33EE540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B6AF9A9-290F-4726-84A1-06C95F0B71A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FA3871-E75F-42BA-9D28-20A573032FE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6A9C93A-4460-4E9D-A28A-6DF05C5005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BE217-003A-4AC9-B222-76191424EB21}" type="datetime1">
              <a:rPr lang="en-GB" smtClean="0"/>
              <a:t>12/03/2021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55B0214-DD41-4627-B93C-CF28DEC361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ECARE-WS 2019 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C7B142-78B6-488F-990A-EE61A2BB94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8E95D-B69C-4590-A1B7-1A43D531AD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3849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051ED9-F9EA-4233-AE88-3B1FF2C2F1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BF4BF3-5568-4BD4-B669-AE387B5C29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DF2DC-2EE0-4028-81A9-B5F28BD12A7B}" type="datetime1">
              <a:rPr lang="en-GB" smtClean="0"/>
              <a:t>12/03/2021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935909-85C5-4599-8493-03FCD1CF0B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ECARE-WS 2019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04D645-4879-40B0-AF56-FB7BA4B895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8E95D-B69C-4590-A1B7-1A43D531AD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40901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3ADBB3E-65F7-4A68-8282-EB87AB9074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3E185-166F-4C0A-A69A-866796E3335B}" type="datetime1">
              <a:rPr lang="en-GB" smtClean="0"/>
              <a:t>12/03/2021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F9C68BC-ECD3-422D-B472-CEFDEB4CDE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ECARE-WS 2019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C5B9A4-86BF-4CA0-8FF2-58505F74DB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8E95D-B69C-4590-A1B7-1A43D531AD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99161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BB507C-3780-40B8-A705-DBE0966AC4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7B7C45-63C0-4C0E-9276-16A00E83F4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BA89EFC-96BE-424B-9332-6EA8EC3F5C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EDAB76F-E0FC-4A44-B7EA-0E417AAB3E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BD0D2-A28E-4D11-8083-D60F7A9908FC}" type="datetime1">
              <a:rPr lang="en-GB" smtClean="0"/>
              <a:t>12/03/2021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A564D6B-D0E0-43D0-ACEF-95A9A10393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ECARE-WS 2019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69779FA-078C-4341-9103-F7379B52FC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8E95D-B69C-4590-A1B7-1A43D531AD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0306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5A7B96-9C6B-4A94-A00C-3E93EF6910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186656C-79F8-47C7-91B1-CD36F210FF5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BD5488-0AA3-419A-9057-6CE22355B2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A38F73F-9F2B-4BBC-8657-A7FCBCA2CF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25DC0-F39D-42AA-B5B6-B8AE8D8D4D1B}" type="datetime1">
              <a:rPr lang="en-GB" smtClean="0"/>
              <a:t>12/03/2021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F7D996-E0C4-456A-96AA-22DA698832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ECARE-WS 2019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EDCC6E-8408-4324-A037-7EB6B1D484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8E95D-B69C-4590-A1B7-1A43D531AD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34112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457F796-D4A6-4F9C-8151-BB6A039561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AEE607-4D90-4849-B1B9-25A6D0376E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D61A61-2499-4984-B7C0-8303316AB16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904F20-A317-47C5-A686-5E75FFF38D64}" type="datetime1">
              <a:rPr lang="en-GB" smtClean="0"/>
              <a:t>12/03/2021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D6DBCC-EBAD-48FA-8B28-6D24851263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ECARE-WS 2019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BA1A35-5021-45BB-A8E5-D49BA3E756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98E95D-B69C-4590-A1B7-1A43D531AD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29325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PowerPoint_Slide.sl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7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PowerPoint_Slide1.sl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8.emf"/><Relationship Id="rId5" Type="http://schemas.openxmlformats.org/officeDocument/2006/relationships/package" Target="../embeddings/Microsoft_PowerPoint_Slide2.sldx"/><Relationship Id="rId4" Type="http://schemas.openxmlformats.org/officeDocument/2006/relationships/image" Target="../media/image17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65019" y="1914438"/>
            <a:ext cx="8660561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D. P. Donovan</a:t>
            </a:r>
            <a:r>
              <a:rPr lang="en-GB" sz="1600" b="1" baseline="30000" dirty="0"/>
              <a:t>1</a:t>
            </a:r>
            <a:r>
              <a:rPr lang="en-GB" sz="1600" b="1" dirty="0"/>
              <a:t>, Gerd-Jan van Zadelhoff</a:t>
            </a:r>
            <a:r>
              <a:rPr lang="en-GB" sz="1600" b="1" baseline="30000" dirty="0"/>
              <a:t>1</a:t>
            </a:r>
            <a:r>
              <a:rPr lang="en-GB" sz="1600" b="1" dirty="0"/>
              <a:t>, J.E. Williams</a:t>
            </a:r>
            <a:r>
              <a:rPr lang="en-GB" sz="1600" b="1" baseline="30000" dirty="0"/>
              <a:t>1</a:t>
            </a:r>
            <a:r>
              <a:rPr lang="en-GB" sz="1600" b="1" dirty="0"/>
              <a:t> </a:t>
            </a:r>
          </a:p>
          <a:p>
            <a:r>
              <a:rPr lang="en-GB" sz="1600" b="1" dirty="0"/>
              <a:t>U. Wandinger</a:t>
            </a:r>
            <a:r>
              <a:rPr lang="en-GB" sz="1600" b="1" baseline="30000" dirty="0"/>
              <a:t>2, </a:t>
            </a:r>
            <a:r>
              <a:rPr lang="en-GB" sz="1600" b="1" dirty="0"/>
              <a:t>M.Haarig</a:t>
            </a:r>
            <a:r>
              <a:rPr lang="en-GB" sz="1600" b="1" baseline="30000" dirty="0"/>
              <a:t>2</a:t>
            </a:r>
            <a:r>
              <a:rPr lang="en-GB" sz="1600" b="1" dirty="0"/>
              <a:t>, A. Hünerbein</a:t>
            </a:r>
            <a:r>
              <a:rPr lang="en-GB" sz="1600" b="1" baseline="30000" dirty="0"/>
              <a:t>2</a:t>
            </a:r>
            <a:r>
              <a:rPr lang="en-GB" sz="1600" b="1" dirty="0"/>
              <a:t> </a:t>
            </a:r>
          </a:p>
          <a:p>
            <a:r>
              <a:rPr lang="en-GB" sz="1600" b="1" dirty="0"/>
              <a:t>N. Doctor</a:t>
            </a:r>
            <a:r>
              <a:rPr lang="en-GB" sz="1600" b="1" baseline="30000" dirty="0"/>
              <a:t>3</a:t>
            </a:r>
            <a:r>
              <a:rPr lang="en-GB" sz="1600" b="1" dirty="0"/>
              <a:t>, R. Preusker</a:t>
            </a:r>
            <a:r>
              <a:rPr lang="en-GB" sz="1600" b="1" baseline="30000" dirty="0"/>
              <a:t>3</a:t>
            </a:r>
          </a:p>
          <a:p>
            <a:r>
              <a:rPr lang="en-GB" sz="1600" b="1" dirty="0"/>
              <a:t>M. </a:t>
            </a:r>
            <a:r>
              <a:rPr lang="en-GB" sz="1600" b="1" dirty="0" err="1"/>
              <a:t>Ángel</a:t>
            </a:r>
            <a:r>
              <a:rPr lang="en-GB" sz="1600" b="1" dirty="0"/>
              <a:t> Ruiz Saldaña</a:t>
            </a:r>
            <a:r>
              <a:rPr lang="en-GB" sz="1600" b="1" baseline="30000" dirty="0"/>
              <a:t>4</a:t>
            </a:r>
            <a:r>
              <a:rPr lang="en-GB" sz="1600" b="1" dirty="0"/>
              <a:t>, C. Bos</a:t>
            </a:r>
            <a:r>
              <a:rPr lang="en-GB" sz="1600" b="1" baseline="30000" dirty="0"/>
              <a:t>4</a:t>
            </a:r>
            <a:r>
              <a:rPr lang="en-GB" sz="1600" b="1" dirty="0"/>
              <a:t>  </a:t>
            </a:r>
          </a:p>
          <a:p>
            <a:r>
              <a:rPr lang="en-GB" sz="1600" b="1" dirty="0"/>
              <a:t>(as well as numerous members of the L2 development teams and ESA staff)</a:t>
            </a:r>
          </a:p>
          <a:p>
            <a:endParaRPr lang="en-GB" sz="1600" dirty="0"/>
          </a:p>
          <a:p>
            <a:r>
              <a:rPr lang="en-GB" sz="1050" dirty="0"/>
              <a:t> </a:t>
            </a:r>
            <a:r>
              <a:rPr lang="en-GB" sz="1050" i="1" baseline="30000" dirty="0"/>
              <a:t>1</a:t>
            </a:r>
            <a:r>
              <a:rPr lang="en-GB" sz="1050" i="1" dirty="0"/>
              <a:t>Royal Netherlands Meteorological Institute (KNMI), Utrecht, Netherlands</a:t>
            </a:r>
            <a:r>
              <a:rPr lang="en-GB" sz="1050" dirty="0"/>
              <a:t>,</a:t>
            </a:r>
          </a:p>
          <a:p>
            <a:r>
              <a:rPr lang="en-GB" sz="1050" dirty="0"/>
              <a:t> </a:t>
            </a:r>
            <a:r>
              <a:rPr lang="en-GB" sz="1050" baseline="30000" dirty="0"/>
              <a:t>2</a:t>
            </a:r>
            <a:r>
              <a:rPr lang="en-US" sz="1050" i="1" dirty="0"/>
              <a:t>Leibniz Institute for Tropospheric Research.  Leipzig, Germany</a:t>
            </a:r>
          </a:p>
          <a:p>
            <a:r>
              <a:rPr lang="en-US" sz="1050" i="1" baseline="30000" dirty="0"/>
              <a:t>3</a:t>
            </a:r>
            <a:r>
              <a:rPr lang="en-US" sz="1050" i="1" dirty="0"/>
              <a:t> Free University of Berlin</a:t>
            </a:r>
          </a:p>
          <a:p>
            <a:r>
              <a:rPr lang="en-US" sz="1050" i="1" baseline="30000" dirty="0"/>
              <a:t>4</a:t>
            </a:r>
            <a:r>
              <a:rPr lang="en-US" sz="1050" i="1" dirty="0"/>
              <a:t> GMV U.K.</a:t>
            </a:r>
            <a:endParaRPr lang="en-GB" sz="1050" dirty="0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0829"/>
          <a:stretch/>
        </p:blipFill>
        <p:spPr bwMode="auto">
          <a:xfrm>
            <a:off x="1865020" y="6086902"/>
            <a:ext cx="8833735" cy="5914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D4450-A6E1-4A64-877D-FD29FFB4E146}" type="slidenum">
              <a:rPr lang="en-US" smtClean="0"/>
              <a:t>1</a:t>
            </a:fld>
            <a:endParaRPr lang="en-US"/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3360" y="5002612"/>
            <a:ext cx="196391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06380" y="3265325"/>
            <a:ext cx="2438400" cy="1600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64BE5984-6231-413B-81AA-A53640CDB8A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8485" y="9882"/>
            <a:ext cx="10251793" cy="150337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8B2E6D4-9BF9-4C3D-BB14-B65E8DC6D7EF}"/>
              </a:ext>
            </a:extLst>
          </p:cNvPr>
          <p:cNvSpPr txBox="1"/>
          <p:nvPr/>
        </p:nvSpPr>
        <p:spPr>
          <a:xfrm>
            <a:off x="1759382" y="1476919"/>
            <a:ext cx="887183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APRIL (Atmospheric Products from Imager and Lidar) Overview</a:t>
            </a:r>
          </a:p>
          <a:p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63839E6-4970-40E4-9F13-5D3663985E8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11740" y="3969989"/>
            <a:ext cx="3181815" cy="238636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FA8C9443-7CEE-4FD5-937F-66D9DF13A55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040278" y="356712"/>
            <a:ext cx="1034093" cy="71135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7E1147F4-9583-4E24-8533-EF0119E5C6A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71151" y="4392896"/>
            <a:ext cx="2776462" cy="1431538"/>
          </a:xfrm>
          <a:prstGeom prst="rect">
            <a:avLst/>
          </a:prstGeom>
        </p:spPr>
      </p:pic>
      <p:sp>
        <p:nvSpPr>
          <p:cNvPr id="18" name="Date Placeholder 17">
            <a:extLst>
              <a:ext uri="{FF2B5EF4-FFF2-40B4-BE49-F238E27FC236}">
                <a16:creationId xmlns:a16="http://schemas.microsoft.com/office/drawing/2014/main" id="{216D8D30-441A-4D81-ACEE-191680BAA1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8FFAE-2D3B-4912-9A52-95FAA32FB90B}" type="datetime1">
              <a:rPr lang="en-GB" smtClean="0"/>
              <a:t>12/03/2021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5613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23FD2EF-0E90-4F01-8448-F5A2BE9AC194}"/>
              </a:ext>
            </a:extLst>
          </p:cNvPr>
          <p:cNvSpPr txBox="1"/>
          <p:nvPr/>
        </p:nvSpPr>
        <p:spPr>
          <a:xfrm>
            <a:off x="1331818" y="3226581"/>
            <a:ext cx="9398612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Referring to the technical side of things</a:t>
            </a:r>
          </a:p>
          <a:p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At the start of APRIL all algorithms used their own product conventions and there was no real `Chaining’ possible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Now….</a:t>
            </a:r>
            <a:r>
              <a:rPr lang="en-US" sz="2000" dirty="0" err="1"/>
              <a:t>NetCDF</a:t>
            </a:r>
            <a:r>
              <a:rPr lang="en-US" sz="2000" dirty="0"/>
              <a:t>/HD5 is used along with CFI conventions and a coherent common grid (X-JSG) is being used to allow for chaining 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Common io/messaging SW base, common install procedures etc..</a:t>
            </a:r>
            <a:endParaRPr lang="en-GB" sz="20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38A8547-219F-4848-BE3F-D309853F696C}"/>
              </a:ext>
            </a:extLst>
          </p:cNvPr>
          <p:cNvSpPr txBox="1"/>
          <p:nvPr/>
        </p:nvSpPr>
        <p:spPr>
          <a:xfrm>
            <a:off x="452642" y="937505"/>
            <a:ext cx="1039897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EarthCARE has always emphasis Synergy (</a:t>
            </a:r>
            <a:r>
              <a:rPr lang="en-US" sz="3200" dirty="0">
                <a:sym typeface="Wingdings" panose="05000000000000000000" pitchFamily="2" charset="2"/>
              </a:rPr>
              <a:t>cooperation  harmonization)</a:t>
            </a:r>
            <a:r>
              <a:rPr lang="en-US" sz="3200" dirty="0"/>
              <a:t>….</a:t>
            </a:r>
            <a:r>
              <a:rPr lang="en-US" sz="2800" dirty="0"/>
              <a:t> </a:t>
            </a:r>
          </a:p>
          <a:p>
            <a:endParaRPr lang="en-US" sz="2800" dirty="0"/>
          </a:p>
          <a:p>
            <a:r>
              <a:rPr lang="en-US" sz="2800" dirty="0"/>
              <a:t>In APRIL(and the other studies) large strides were made in terms of technical and scientific synergy. </a:t>
            </a:r>
          </a:p>
          <a:p>
            <a:endParaRPr lang="en-US" sz="1400" dirty="0"/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FCC277C-C805-4255-B258-B8F68BF160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36C54-8FE4-40D1-AE50-15CAB4778611}" type="datetime1">
              <a:rPr lang="en-GB" smtClean="0"/>
              <a:t>12/03/2021</a:t>
            </a:fld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AEFB8E-9C3A-40D6-8825-ABC1DAF389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8E95D-B69C-4590-A1B7-1A43D531ADF1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3502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23FD2EF-0E90-4F01-8448-F5A2BE9AC194}"/>
              </a:ext>
            </a:extLst>
          </p:cNvPr>
          <p:cNvSpPr txBox="1"/>
          <p:nvPr/>
        </p:nvSpPr>
        <p:spPr>
          <a:xfrm>
            <a:off x="980502" y="826265"/>
            <a:ext cx="982704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At the start of APRIL all algorithms used their own product conventions and there was no real `Chaining’ possible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Now….</a:t>
            </a:r>
            <a:r>
              <a:rPr lang="en-US" dirty="0" err="1"/>
              <a:t>NetCDF</a:t>
            </a:r>
            <a:r>
              <a:rPr lang="en-US" dirty="0"/>
              <a:t>/HD5 is used along with CFI conventions and a coherent common grid (X-JSG) is being used to allow for chaining.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BCBCE8B-3580-4CD0-AB85-4E7D36FE7F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4969" y="0"/>
            <a:ext cx="7702062" cy="6858000"/>
          </a:xfrm>
          <a:prstGeom prst="rect">
            <a:avLst/>
          </a:prstGeom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6709F77-F82E-4309-AD7A-70FBA4C5E2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C3A83-D60B-4332-831A-8F5E43BAFBA2}" type="datetime1">
              <a:rPr lang="en-GB" smtClean="0"/>
              <a:t>12/03/2021</a:t>
            </a:fld>
            <a:endParaRPr lang="en-GB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F77E2F1-F571-4736-8609-220A880E94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8E95D-B69C-4590-A1B7-1A43D531ADF1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79395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0C5E076-3D57-44AE-8AFA-80E6182857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227" y="51133"/>
            <a:ext cx="7811171" cy="402742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776B8EA-83C3-4091-A519-D12585779B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0502" y="2978298"/>
            <a:ext cx="7476667" cy="382856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310B2BB-5221-43A7-8151-F09E65BFAE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25659" y="3604557"/>
            <a:ext cx="5457824" cy="315753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7472D22-4F64-46B5-AFA7-A146332DD6FA}"/>
              </a:ext>
            </a:extLst>
          </p:cNvPr>
          <p:cNvSpPr txBox="1"/>
          <p:nvPr/>
        </p:nvSpPr>
        <p:spPr>
          <a:xfrm>
            <a:off x="8350786" y="517793"/>
            <a:ext cx="33219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ALL ARPIL models have been demonstrated to run in a proper Chain with in the E3SIM environment !</a:t>
            </a:r>
            <a:endParaRPr lang="en-GB" dirty="0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AA55E55D-D55D-4035-BE65-60C2975FAA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6481B-4B0A-43AB-93F6-7D8A4D385CDF}" type="datetime1">
              <a:rPr lang="en-GB" smtClean="0"/>
              <a:t>12/03/2021</a:t>
            </a:fld>
            <a:endParaRPr lang="en-GB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8E9920D-DAC1-445B-868C-39787C3255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8E95D-B69C-4590-A1B7-1A43D531ADF1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14062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6FBCDB0-246B-4C92-AD58-5A7023E19E8C}"/>
              </a:ext>
            </a:extLst>
          </p:cNvPr>
          <p:cNvSpPr txBox="1"/>
          <p:nvPr/>
        </p:nvSpPr>
        <p:spPr>
          <a:xfrm>
            <a:off x="297455" y="473725"/>
            <a:ext cx="1125590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Not only technical unification is necessary !</a:t>
            </a:r>
          </a:p>
          <a:p>
            <a:endParaRPr lang="en-US" sz="3200" b="1" dirty="0"/>
          </a:p>
          <a:p>
            <a:r>
              <a:rPr lang="en-US" sz="3200" b="1" dirty="0"/>
              <a:t>	The Scientific framework must be appropriately consistent !</a:t>
            </a:r>
            <a:endParaRPr lang="en-GB" sz="3200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C91C551-7724-4E2A-90D1-090DC9034A34}"/>
              </a:ext>
            </a:extLst>
          </p:cNvPr>
          <p:cNvSpPr txBox="1"/>
          <p:nvPr/>
        </p:nvSpPr>
        <p:spPr>
          <a:xfrm>
            <a:off x="1134737" y="3062690"/>
            <a:ext cx="10911449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ECSIM was used to create physically consistent simulations across all the instruments.</a:t>
            </a:r>
          </a:p>
          <a:p>
            <a:endParaRPr lang="en-US" dirty="0"/>
          </a:p>
          <a:p>
            <a:r>
              <a:rPr lang="en-US" dirty="0"/>
              <a:t>Scientific assumptions document was created to track the assumptions/methodology used by the different models</a:t>
            </a:r>
          </a:p>
          <a:p>
            <a:r>
              <a:rPr lang="en-US" dirty="0"/>
              <a:t>	e.g. Ice cloud phase function, aerosol-types etc..</a:t>
            </a:r>
          </a:p>
          <a:p>
            <a:endParaRPr lang="en-US" dirty="0"/>
          </a:p>
          <a:p>
            <a:r>
              <a:rPr lang="en-US" dirty="0"/>
              <a:t>	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3846AFB-BD4C-487B-86F2-123FD4941EF8}"/>
              </a:ext>
            </a:extLst>
          </p:cNvPr>
          <p:cNvSpPr txBox="1"/>
          <p:nvPr/>
        </p:nvSpPr>
        <p:spPr>
          <a:xfrm>
            <a:off x="5233012" y="4175392"/>
            <a:ext cx="53540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/>
              <a:t>Heteac</a:t>
            </a:r>
            <a:r>
              <a:rPr lang="en-US" sz="2000" b="1" dirty="0"/>
              <a:t> was formulated in part to fulfil this need</a:t>
            </a:r>
            <a:endParaRPr lang="en-GB" sz="2000" b="1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153C6F-4FC7-4BA9-BB73-7B9821591D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7616B-ABE4-4596-B175-146445B4A186}" type="datetime1">
              <a:rPr lang="en-GB" smtClean="0"/>
              <a:t>12/03/2021</a:t>
            </a:fld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2775DE-813E-49D5-AEFE-D8529F6E03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8E95D-B69C-4590-A1B7-1A43D531ADF1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55254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127CE2-871F-4DD9-8C89-8E8BEEFC1C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unify the treatment of Aerosols (</a:t>
            </a:r>
            <a:r>
              <a:rPr lang="en-US" dirty="0" err="1"/>
              <a:t>lidar,MSI</a:t>
            </a:r>
            <a:r>
              <a:rPr lang="en-US" dirty="0"/>
              <a:t> and RT calculations)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63DBF55-E899-4F28-A272-35204BF687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421" y="2295457"/>
            <a:ext cx="6924560" cy="3789793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F4721A4-B945-4608-A7CD-FF4396AF2AC7}"/>
              </a:ext>
            </a:extLst>
          </p:cNvPr>
          <p:cNvSpPr/>
          <p:nvPr/>
        </p:nvSpPr>
        <p:spPr>
          <a:xfrm>
            <a:off x="6936954" y="1673856"/>
            <a:ext cx="47583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Hybrid End-To-End Aerosol Classification (HETEAC)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E37B920-943A-4023-9D5D-D16347D1A97F}"/>
              </a:ext>
            </a:extLst>
          </p:cNvPr>
          <p:cNvSpPr txBox="1"/>
          <p:nvPr/>
        </p:nvSpPr>
        <p:spPr>
          <a:xfrm>
            <a:off x="7359284" y="3429000"/>
            <a:ext cx="39137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Using a limited number of basis types the phase-space of optical behavior of observed aerosol can be well spanned !</a:t>
            </a:r>
            <a:endParaRPr lang="en-GB" b="1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A8A8A4-3752-470F-8DEE-9614886526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EC171-D91E-424D-A0B7-CE8DD910DE1B}" type="datetime1">
              <a:rPr lang="en-GB" smtClean="0"/>
              <a:t>12/03/2021</a:t>
            </a:fld>
            <a:endParaRPr lang="en-GB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06A8159-932B-43CD-9890-983CB5B5C1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8E95D-B69C-4590-A1B7-1A43D531ADF1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42973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BA46B2-95FD-46EF-926B-07C5364A3C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9348"/>
            <a:ext cx="10515600" cy="2118431"/>
          </a:xfrm>
        </p:spPr>
        <p:txBody>
          <a:bodyPr/>
          <a:lstStyle/>
          <a:p>
            <a:r>
              <a:rPr lang="en-US" dirty="0"/>
              <a:t>Scenes </a:t>
            </a:r>
            <a:br>
              <a:rPr lang="en-US" dirty="0"/>
            </a:br>
            <a:r>
              <a:rPr lang="en-US" sz="3600" dirty="0"/>
              <a:t>Once upon a time 100 km long-scenes was a big-deal !</a:t>
            </a:r>
            <a:br>
              <a:rPr lang="en-US" sz="3600" dirty="0"/>
            </a:br>
            <a:r>
              <a:rPr lang="en-US" sz="3600" dirty="0"/>
              <a:t>Now 6000km will soon be far too small.</a:t>
            </a:r>
            <a:endParaRPr lang="en-GB" dirty="0"/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FA4EED37-B151-45DF-BB9B-8909A356AE0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0164233"/>
              </p:ext>
            </p:extLst>
          </p:nvPr>
        </p:nvGraphicFramePr>
        <p:xfrm>
          <a:off x="976489" y="2349324"/>
          <a:ext cx="5559778" cy="41698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name="Slide" r:id="rId3" imgW="4572191" imgH="3429236" progId="PowerPoint.Slide.12">
                  <p:embed/>
                </p:oleObj>
              </mc:Choice>
              <mc:Fallback>
                <p:oleObj name="Slide" r:id="rId3" imgW="4572191" imgH="3429236" progId="PowerPoint.Slide.12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FA4EED37-B151-45DF-BB9B-8909A356AE0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76489" y="2349324"/>
                        <a:ext cx="5559778" cy="416983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BDB61783-DA9A-44AA-9351-3CBAF806E684}"/>
              </a:ext>
            </a:extLst>
          </p:cNvPr>
          <p:cNvSpPr txBox="1"/>
          <p:nvPr/>
        </p:nvSpPr>
        <p:spPr>
          <a:xfrm>
            <a:off x="7800622" y="3781778"/>
            <a:ext cx="1725280" cy="369332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That was then….</a:t>
            </a:r>
            <a:endParaRPr lang="en-GB" dirty="0"/>
          </a:p>
        </p:txBody>
      </p:sp>
      <p:sp>
        <p:nvSpPr>
          <p:cNvPr id="4" name="Arrow: Right 3">
            <a:extLst>
              <a:ext uri="{FF2B5EF4-FFF2-40B4-BE49-F238E27FC236}">
                <a16:creationId xmlns:a16="http://schemas.microsoft.com/office/drawing/2014/main" id="{CEC513F0-81D9-476C-AA32-D7F11FF24497}"/>
              </a:ext>
            </a:extLst>
          </p:cNvPr>
          <p:cNvSpPr/>
          <p:nvPr/>
        </p:nvSpPr>
        <p:spPr>
          <a:xfrm rot="10800000">
            <a:off x="6999111" y="3846310"/>
            <a:ext cx="564445" cy="29351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35349DC-6814-499E-BB9D-F38B90EA58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95B78-940B-42EE-AB10-68EDE17C1A58}" type="datetime1">
              <a:rPr lang="en-GB" smtClean="0"/>
              <a:t>12/03/2021</a:t>
            </a:fld>
            <a:endParaRPr lang="en-GB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E951BF6-3F50-4883-8B6A-05E18A6EF2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8E95D-B69C-4590-A1B7-1A43D531ADF1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63270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BA46B2-95FD-46EF-926B-07C5364A3C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9348"/>
            <a:ext cx="10515600" cy="2118431"/>
          </a:xfrm>
        </p:spPr>
        <p:txBody>
          <a:bodyPr/>
          <a:lstStyle/>
          <a:p>
            <a:r>
              <a:rPr lang="en-US" dirty="0"/>
              <a:t>Scenes </a:t>
            </a:r>
            <a:br>
              <a:rPr lang="en-US" dirty="0"/>
            </a:br>
            <a:r>
              <a:rPr lang="en-US" sz="3600" dirty="0"/>
              <a:t>Once upon a time 100 km long-scenes was a big-deal !</a:t>
            </a:r>
            <a:br>
              <a:rPr lang="en-US" sz="3600" dirty="0"/>
            </a:br>
            <a:r>
              <a:rPr lang="en-US" sz="3600" dirty="0"/>
              <a:t>Now 6000km will soon be far too small.</a:t>
            </a:r>
            <a:endParaRPr lang="en-GB" dirty="0"/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FA4EED37-B151-45DF-BB9B-8909A356AE0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94950656"/>
              </p:ext>
            </p:extLst>
          </p:nvPr>
        </p:nvGraphicFramePr>
        <p:xfrm>
          <a:off x="536222" y="2875669"/>
          <a:ext cx="4572000" cy="342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0" name="Slide" r:id="rId3" imgW="4572191" imgH="3429236" progId="PowerPoint.Slide.12">
                  <p:embed/>
                </p:oleObj>
              </mc:Choice>
              <mc:Fallback>
                <p:oleObj name="Slide" r:id="rId3" imgW="4572191" imgH="3429236" progId="PowerPoint.Slide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36222" y="2875669"/>
                        <a:ext cx="4572000" cy="3429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>
            <a:extLst>
              <a:ext uri="{FF2B5EF4-FFF2-40B4-BE49-F238E27FC236}">
                <a16:creationId xmlns:a16="http://schemas.microsoft.com/office/drawing/2014/main" id="{E3489B9F-5811-48C7-B4EF-3A53BFC6D57E}"/>
              </a:ext>
            </a:extLst>
          </p:cNvPr>
          <p:cNvSpPr/>
          <p:nvPr/>
        </p:nvSpPr>
        <p:spPr>
          <a:xfrm>
            <a:off x="2985571" y="0"/>
            <a:ext cx="9031112" cy="67733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BE9B6B2A-CA80-491B-B583-E77B4C73E2B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94057436"/>
              </p:ext>
            </p:extLst>
          </p:nvPr>
        </p:nvGraphicFramePr>
        <p:xfrm>
          <a:off x="3160890" y="92249"/>
          <a:ext cx="9031112" cy="67733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1" name="Slide" r:id="rId5" imgW="4572191" imgH="3429236" progId="PowerPoint.Slide.12">
                  <p:embed/>
                </p:oleObj>
              </mc:Choice>
              <mc:Fallback>
                <p:oleObj name="Slide" r:id="rId5" imgW="4572191" imgH="3429236" progId="PowerPoint.Slide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160890" y="92249"/>
                        <a:ext cx="9031112" cy="677333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52469E7A-F0EF-4FEF-B1A9-D37858222264}"/>
              </a:ext>
            </a:extLst>
          </p:cNvPr>
          <p:cNvSpPr txBox="1"/>
          <p:nvPr/>
        </p:nvSpPr>
        <p:spPr>
          <a:xfrm>
            <a:off x="3476977" y="139347"/>
            <a:ext cx="1512711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This is now….</a:t>
            </a:r>
            <a:endParaRPr lang="en-GB" b="1" dirty="0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D0C7DEB-4E7F-42AB-9771-19C9932712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2B0DC-FD48-4888-B459-4BE590FDCF66}" type="datetime1">
              <a:rPr lang="en-GB" smtClean="0"/>
              <a:t>12/03/2021</a:t>
            </a:fld>
            <a:endParaRPr lang="en-GB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9AB53998-E2DD-4DAD-8D10-886A39E100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8E95D-B69C-4590-A1B7-1A43D531ADF1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55231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8065AA-E824-4619-A47B-D0CD504FF5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0913" y="-97583"/>
            <a:ext cx="10515600" cy="1325563"/>
          </a:xfrm>
        </p:spPr>
        <p:txBody>
          <a:bodyPr/>
          <a:lstStyle/>
          <a:p>
            <a:r>
              <a:rPr lang="en-US" dirty="0"/>
              <a:t>Achievements </a:t>
            </a:r>
            <a:r>
              <a:rPr lang="en-US" sz="2800" dirty="0"/>
              <a:t>(an incomplete list..)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46299D-9230-4B71-8D92-028968293D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27980"/>
            <a:ext cx="10515600" cy="435133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Development and implementation of a  suite of state-of-the-art lidar + imager retrieval algorithms.</a:t>
            </a:r>
          </a:p>
          <a:p>
            <a:r>
              <a:rPr lang="en-US" dirty="0"/>
              <a:t>Development of a unified Aerosol scheme.</a:t>
            </a:r>
          </a:p>
          <a:p>
            <a:r>
              <a:rPr lang="en-US" dirty="0"/>
              <a:t>Development of a suite of unique physically consistent high resolution test scenes.</a:t>
            </a:r>
          </a:p>
          <a:p>
            <a:r>
              <a:rPr lang="en-US" dirty="0"/>
              <a:t>Participation in ATLID review</a:t>
            </a:r>
          </a:p>
          <a:p>
            <a:pPr lvl="1"/>
            <a:r>
              <a:rPr lang="en-US" dirty="0"/>
              <a:t>Detailed Investigation of  ATLID polarization response.</a:t>
            </a:r>
          </a:p>
          <a:p>
            <a:r>
              <a:rPr lang="en-US" dirty="0"/>
              <a:t>Investigation of MSI smile effect.</a:t>
            </a:r>
          </a:p>
          <a:p>
            <a:r>
              <a:rPr lang="en-US" dirty="0"/>
              <a:t>Demonstration of ARPIL chain running on a set of common bias inputs (e.g. no fudging or cheating).</a:t>
            </a:r>
          </a:p>
          <a:p>
            <a:pPr marL="457200" lvl="1" indent="0">
              <a:buNone/>
            </a:pP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96A2070-277B-4D2B-BD79-DDA4A529FC3E}"/>
              </a:ext>
            </a:extLst>
          </p:cNvPr>
          <p:cNvSpPr txBox="1"/>
          <p:nvPr/>
        </p:nvSpPr>
        <p:spPr>
          <a:xfrm>
            <a:off x="991519" y="6004193"/>
            <a:ext cx="3309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and yet the work is not done……..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935F4AD-DFBC-4D7A-B894-01EC9E1E3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BDE7C-15DA-4FCC-AAE6-7B45379FB4C1}" type="datetime1">
              <a:rPr lang="en-GB" smtClean="0"/>
              <a:t>12/03/2021</a:t>
            </a:fld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19CEA8-91DB-4D6F-B5FA-5D7D2F422E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8E95D-B69C-4590-A1B7-1A43D531ADF1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99986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65AFBF-5E42-4BFA-8779-65C014D5DB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APRIL goals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E2DB44-9689-4472-9D2C-773739EF34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Scientific development and implementation of</a:t>
            </a:r>
          </a:p>
          <a:p>
            <a:pPr lvl="1"/>
            <a:r>
              <a:rPr lang="en-US" dirty="0"/>
              <a:t>ATLID Algorithms</a:t>
            </a:r>
          </a:p>
          <a:p>
            <a:pPr lvl="1"/>
            <a:r>
              <a:rPr lang="en-US" dirty="0"/>
              <a:t>MSI Algorithms</a:t>
            </a:r>
          </a:p>
          <a:p>
            <a:pPr lvl="1"/>
            <a:r>
              <a:rPr lang="en-US" dirty="0"/>
              <a:t>ATLID+MSI synergy algorithms</a:t>
            </a:r>
          </a:p>
          <a:p>
            <a:r>
              <a:rPr lang="en-US" dirty="0"/>
              <a:t>Creation of realistic test data sets</a:t>
            </a:r>
          </a:p>
          <a:p>
            <a:r>
              <a:rPr lang="en-US" dirty="0"/>
              <a:t>Support to ATLID+MSI instrument testing</a:t>
            </a:r>
          </a:p>
          <a:p>
            <a:pPr lvl="1"/>
            <a:r>
              <a:rPr lang="en-US" dirty="0"/>
              <a:t>E.g. ATLID reviews and polarization issues</a:t>
            </a:r>
            <a:r>
              <a:rPr lang="en-GB" dirty="0"/>
              <a:t>, MSI smile related issues.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8696C0-FAEC-4029-9BA7-FB003F0AED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944ED-A5E6-48D2-B357-8D642973F8B6}" type="datetime1">
              <a:rPr lang="en-GB" smtClean="0"/>
              <a:t>12/03/2021</a:t>
            </a:fld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860D8FB-33AB-4354-8C31-CFAA5788B0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8E95D-B69C-4590-A1B7-1A43D531ADF1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00022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-3048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/>
              <a:t>ECARE-PROCESSORS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D4450-A6E1-4A64-877D-FD29FFB4E146}" type="slidenum">
              <a:rPr lang="en-US" smtClean="0"/>
              <a:t>3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866900" y="609600"/>
          <a:ext cx="8458200" cy="5699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49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533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2729">
                <a:tc>
                  <a:txBody>
                    <a:bodyPr/>
                    <a:lstStyle/>
                    <a:p>
                      <a:r>
                        <a:rPr lang="en-US" sz="1600" dirty="0"/>
                        <a:t>Processor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Description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2729">
                <a:tc>
                  <a:txBody>
                    <a:bodyPr/>
                    <a:lstStyle/>
                    <a:p>
                      <a:r>
                        <a:rPr lang="en-US" sz="1600" dirty="0"/>
                        <a:t>A-FM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ATLID Feature Mask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2729">
                <a:tc>
                  <a:txBody>
                    <a:bodyPr/>
                    <a:lstStyle/>
                    <a:p>
                      <a:r>
                        <a:rPr lang="en-US" sz="1600" dirty="0"/>
                        <a:t>A-PRO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ATLID</a:t>
                      </a:r>
                      <a:r>
                        <a:rPr lang="en-US" sz="1600" baseline="0" dirty="0"/>
                        <a:t> Profiles of extinction, lidar-ratio and target/aerosol type</a:t>
                      </a:r>
                      <a:endParaRPr lang="en-US" sz="160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2729">
                <a:tc>
                  <a:txBody>
                    <a:bodyPr/>
                    <a:lstStyle/>
                    <a:p>
                      <a:r>
                        <a:rPr lang="en-US" sz="1600" dirty="0"/>
                        <a:t>A-LAY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ATLID Layer products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2729">
                <a:tc>
                  <a:txBody>
                    <a:bodyPr/>
                    <a:lstStyle/>
                    <a:p>
                      <a:r>
                        <a:rPr lang="en-US" sz="1600" dirty="0"/>
                        <a:t>C-PRO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CPR Profiles of (corrected) </a:t>
                      </a:r>
                      <a:r>
                        <a:rPr lang="en-US" sz="1600" baseline="0" dirty="0"/>
                        <a:t> </a:t>
                      </a:r>
                      <a:r>
                        <a:rPr lang="en-US" sz="1600" baseline="0" dirty="0" err="1"/>
                        <a:t>Ze</a:t>
                      </a:r>
                      <a:r>
                        <a:rPr lang="en-US" sz="1600" baseline="0" dirty="0"/>
                        <a:t>, </a:t>
                      </a:r>
                      <a:r>
                        <a:rPr lang="en-US" sz="1600" baseline="0" dirty="0" err="1"/>
                        <a:t>Vd</a:t>
                      </a:r>
                      <a:r>
                        <a:rPr lang="en-US" sz="1600" baseline="0" dirty="0"/>
                        <a:t> and Target class</a:t>
                      </a:r>
                      <a:endParaRPr lang="en-US" sz="160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2729">
                <a:tc>
                  <a:txBody>
                    <a:bodyPr/>
                    <a:lstStyle/>
                    <a:p>
                      <a:r>
                        <a:rPr lang="en-US" sz="1600" dirty="0"/>
                        <a:t>C-CLD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CPR Cloud and Precipitation properties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2729">
                <a:tc>
                  <a:txBody>
                    <a:bodyPr/>
                    <a:lstStyle/>
                    <a:p>
                      <a:r>
                        <a:rPr lang="en-US" sz="1600" dirty="0"/>
                        <a:t>M-CLD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MSI Cloud properties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22729">
                <a:tc>
                  <a:txBody>
                    <a:bodyPr/>
                    <a:lstStyle/>
                    <a:p>
                      <a:r>
                        <a:rPr lang="en-US" sz="1600" dirty="0"/>
                        <a:t>M-AOT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MSI Aerosol products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22729">
                <a:tc>
                  <a:txBody>
                    <a:bodyPr/>
                    <a:lstStyle/>
                    <a:p>
                      <a:r>
                        <a:rPr lang="en-US" sz="1600" dirty="0"/>
                        <a:t>AM-COL</a:t>
                      </a: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ATLID+MSI  Synergetic</a:t>
                      </a:r>
                      <a:r>
                        <a:rPr lang="en-US" sz="1600" baseline="0" dirty="0"/>
                        <a:t> </a:t>
                      </a:r>
                      <a:r>
                        <a:rPr lang="en-US" sz="1600" dirty="0"/>
                        <a:t>Cloud</a:t>
                      </a:r>
                      <a:r>
                        <a:rPr lang="en-US" sz="1600" baseline="0" dirty="0"/>
                        <a:t> heights and  aerosol column properties </a:t>
                      </a:r>
                      <a:r>
                        <a:rPr lang="en-US" sz="1600" baseline="0" dirty="0" err="1"/>
                        <a:t>along+cross-track</a:t>
                      </a:r>
                      <a:endParaRPr lang="en-US" sz="1600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22729">
                <a:tc>
                  <a:txBody>
                    <a:bodyPr/>
                    <a:lstStyle/>
                    <a:p>
                      <a:r>
                        <a:rPr lang="en-US" sz="1600" dirty="0"/>
                        <a:t>AC-TC</a:t>
                      </a: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ATLID+CPR Target Classification</a:t>
                      </a: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22729">
                <a:tc>
                  <a:txBody>
                    <a:bodyPr/>
                    <a:lstStyle/>
                    <a:p>
                      <a:r>
                        <a:rPr lang="en-US" sz="1600" dirty="0"/>
                        <a:t>ACM-CAP</a:t>
                      </a: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ATLID+CPR+MSI</a:t>
                      </a:r>
                      <a:r>
                        <a:rPr lang="en-US" sz="1600" baseline="0" dirty="0"/>
                        <a:t> synergetic </a:t>
                      </a:r>
                      <a:r>
                        <a:rPr lang="en-US" sz="1600" baseline="0" dirty="0" err="1"/>
                        <a:t>cloud+aerosol+precip</a:t>
                      </a:r>
                      <a:r>
                        <a:rPr lang="en-US" sz="1600" baseline="0" dirty="0"/>
                        <a:t>. nadir profiles.</a:t>
                      </a:r>
                      <a:endParaRPr lang="en-US" sz="1600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22729">
                <a:tc>
                  <a:txBody>
                    <a:bodyPr/>
                    <a:lstStyle/>
                    <a:p>
                      <a:r>
                        <a:rPr lang="en-US" sz="1600" dirty="0"/>
                        <a:t>BM-RAD</a:t>
                      </a: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BBR+MSI unfiltered LW and SW  radiances.</a:t>
                      </a: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22729">
                <a:tc>
                  <a:txBody>
                    <a:bodyPr/>
                    <a:lstStyle/>
                    <a:p>
                      <a:r>
                        <a:rPr lang="en-US" sz="1600" dirty="0"/>
                        <a:t>BMA-FLX</a:t>
                      </a: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BBR TOA radiative flux processor</a:t>
                      </a: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22729">
                <a:tc>
                  <a:txBody>
                    <a:bodyPr/>
                    <a:lstStyle/>
                    <a:p>
                      <a:r>
                        <a:rPr lang="en-US" sz="1600" dirty="0"/>
                        <a:t>ACM-COM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Construct</a:t>
                      </a:r>
                      <a:r>
                        <a:rPr lang="en-US" sz="1600" baseline="0" dirty="0"/>
                        <a:t> atmospheric scene based on products (1-D)</a:t>
                      </a:r>
                      <a:endParaRPr lang="en-US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22729">
                <a:tc>
                  <a:txBody>
                    <a:bodyPr/>
                    <a:lstStyle/>
                    <a:p>
                      <a:r>
                        <a:rPr lang="en-US" sz="1600" dirty="0"/>
                        <a:t>ACM-3D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Construct 3-D atmospheric scene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22729">
                <a:tc>
                  <a:txBody>
                    <a:bodyPr/>
                    <a:lstStyle/>
                    <a:p>
                      <a:r>
                        <a:rPr lang="en-US" sz="1600" dirty="0"/>
                        <a:t>ACM-RT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 and 3D broad-band </a:t>
                      </a:r>
                      <a:r>
                        <a:rPr lang="en-US" sz="1600" baseline="0" dirty="0"/>
                        <a:t> fluxes and Radiances</a:t>
                      </a:r>
                      <a:endParaRPr lang="en-US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22729">
                <a:tc>
                  <a:txBody>
                    <a:bodyPr/>
                    <a:lstStyle/>
                    <a:p>
                      <a:r>
                        <a:rPr lang="en-US" sz="1600" dirty="0"/>
                        <a:t>ACMB-DF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Closure assessment (Delta Flux)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BD6281E-D78F-4284-909C-E1CE2FFBE7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4ADF6-AE46-488C-98F0-861BEBD9C44E}" type="datetime1">
              <a:rPr lang="en-GB" smtClean="0"/>
              <a:t>12/03/2021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42647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-3048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/>
              <a:t>ECARE-APRIL: PROCESSORS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D4450-A6E1-4A64-877D-FD29FFB4E146}" type="slidenum">
              <a:rPr lang="en-US" smtClean="0"/>
              <a:t>4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5663634"/>
              </p:ext>
            </p:extLst>
          </p:nvPr>
        </p:nvGraphicFramePr>
        <p:xfrm>
          <a:off x="1866900" y="609600"/>
          <a:ext cx="8720310" cy="5699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391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5811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2729">
                <a:tc>
                  <a:txBody>
                    <a:bodyPr/>
                    <a:lstStyle/>
                    <a:p>
                      <a:r>
                        <a:rPr lang="en-US" sz="1600" dirty="0"/>
                        <a:t>Processor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Description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2729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FFFF00"/>
                          </a:solidFill>
                        </a:rPr>
                        <a:t>A-FM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FFFF00"/>
                          </a:solidFill>
                        </a:rPr>
                        <a:t>ATLID Feature Mask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2729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FFFF00"/>
                          </a:solidFill>
                        </a:rPr>
                        <a:t>A-PRO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FFFF00"/>
                          </a:solidFill>
                        </a:rPr>
                        <a:t>ATLID</a:t>
                      </a:r>
                      <a:r>
                        <a:rPr lang="en-US" sz="1600" b="1" baseline="0" dirty="0">
                          <a:solidFill>
                            <a:srgbClr val="FFFF00"/>
                          </a:solidFill>
                        </a:rPr>
                        <a:t> Profiles of extinction, lidar-ratio and target/aerosol type</a:t>
                      </a:r>
                      <a:endParaRPr lang="en-US" sz="1600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2729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FFFF00"/>
                          </a:solidFill>
                        </a:rPr>
                        <a:t>A-LAY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FFFF00"/>
                          </a:solidFill>
                        </a:rPr>
                        <a:t>ATLID Layer products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2729">
                <a:tc>
                  <a:txBody>
                    <a:bodyPr/>
                    <a:lstStyle/>
                    <a:p>
                      <a:r>
                        <a:rPr lang="en-US" sz="1600" dirty="0"/>
                        <a:t>C-PRO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CPR Profiles of (corrected) </a:t>
                      </a:r>
                      <a:r>
                        <a:rPr lang="en-US" sz="1600" baseline="0" dirty="0"/>
                        <a:t> </a:t>
                      </a:r>
                      <a:r>
                        <a:rPr lang="en-US" sz="1600" baseline="0" dirty="0" err="1"/>
                        <a:t>Ze</a:t>
                      </a:r>
                      <a:r>
                        <a:rPr lang="en-US" sz="1600" baseline="0" dirty="0"/>
                        <a:t>, </a:t>
                      </a:r>
                      <a:r>
                        <a:rPr lang="en-US" sz="1600" baseline="0" dirty="0" err="1"/>
                        <a:t>Vd</a:t>
                      </a:r>
                      <a:r>
                        <a:rPr lang="en-US" sz="1600" baseline="0" dirty="0"/>
                        <a:t> and Target class</a:t>
                      </a:r>
                      <a:endParaRPr lang="en-US" sz="160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2729">
                <a:tc>
                  <a:txBody>
                    <a:bodyPr/>
                    <a:lstStyle/>
                    <a:p>
                      <a:r>
                        <a:rPr lang="en-US" sz="1600" dirty="0"/>
                        <a:t>C-CLD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CPR Cloud and Precipitation properties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2729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FFFF00"/>
                          </a:solidFill>
                        </a:rPr>
                        <a:t>M-CLD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FFFF00"/>
                          </a:solidFill>
                        </a:rPr>
                        <a:t>MSI Cloud properties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22729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FFFF00"/>
                          </a:solidFill>
                        </a:rPr>
                        <a:t>M-AOT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FFFF00"/>
                          </a:solidFill>
                        </a:rPr>
                        <a:t>MSI Aerosol products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22729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FFFF00"/>
                          </a:solidFill>
                        </a:rPr>
                        <a:t>AM-COL</a:t>
                      </a: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FFFF00"/>
                          </a:solidFill>
                        </a:rPr>
                        <a:t>ATLID+MSI  Synergetic</a:t>
                      </a:r>
                      <a:r>
                        <a:rPr lang="en-US" sz="1600" b="1" baseline="0" dirty="0">
                          <a:solidFill>
                            <a:srgbClr val="FFFF00"/>
                          </a:solidFill>
                        </a:rPr>
                        <a:t> </a:t>
                      </a:r>
                      <a:r>
                        <a:rPr lang="en-US" sz="1600" b="1" dirty="0">
                          <a:solidFill>
                            <a:srgbClr val="FFFF00"/>
                          </a:solidFill>
                        </a:rPr>
                        <a:t>Cloud</a:t>
                      </a:r>
                      <a:r>
                        <a:rPr lang="en-US" sz="1600" b="1" baseline="0" dirty="0">
                          <a:solidFill>
                            <a:srgbClr val="FFFF00"/>
                          </a:solidFill>
                        </a:rPr>
                        <a:t> heights and  aerosol column properties </a:t>
                      </a:r>
                      <a:r>
                        <a:rPr lang="en-US" sz="1600" b="1" baseline="0" dirty="0" err="1">
                          <a:solidFill>
                            <a:srgbClr val="FFFF00"/>
                          </a:solidFill>
                        </a:rPr>
                        <a:t>along+cross-track</a:t>
                      </a:r>
                      <a:endParaRPr lang="en-US" sz="1600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22729">
                <a:tc>
                  <a:txBody>
                    <a:bodyPr/>
                    <a:lstStyle/>
                    <a:p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AC-TC</a:t>
                      </a: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ATLID+CPR Target Classification</a:t>
                      </a: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22729">
                <a:tc>
                  <a:txBody>
                    <a:bodyPr/>
                    <a:lstStyle/>
                    <a:p>
                      <a:r>
                        <a:rPr lang="en-US" sz="1600" dirty="0"/>
                        <a:t>ACM-CAP</a:t>
                      </a: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ATLID+CPR+MSI</a:t>
                      </a:r>
                      <a:r>
                        <a:rPr lang="en-US" sz="1600" baseline="0" dirty="0"/>
                        <a:t> synergetic </a:t>
                      </a:r>
                      <a:r>
                        <a:rPr lang="en-US" sz="1600" baseline="0" dirty="0" err="1"/>
                        <a:t>cloud+aerosol+precip</a:t>
                      </a:r>
                      <a:r>
                        <a:rPr lang="en-US" sz="1600" baseline="0" dirty="0"/>
                        <a:t>. nadir profiles.</a:t>
                      </a:r>
                      <a:endParaRPr lang="en-US" sz="1600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22729">
                <a:tc>
                  <a:txBody>
                    <a:bodyPr/>
                    <a:lstStyle/>
                    <a:p>
                      <a:r>
                        <a:rPr lang="en-US" sz="1600" dirty="0"/>
                        <a:t>BM-RAD</a:t>
                      </a: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BBR+MSI unfiltered LW and SW  radiances.</a:t>
                      </a: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22729">
                <a:tc>
                  <a:txBody>
                    <a:bodyPr/>
                    <a:lstStyle/>
                    <a:p>
                      <a:r>
                        <a:rPr lang="en-US" sz="1600" dirty="0"/>
                        <a:t>BMA-FLX</a:t>
                      </a: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BBR TOA radiative flux processor</a:t>
                      </a: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22729">
                <a:tc>
                  <a:txBody>
                    <a:bodyPr/>
                    <a:lstStyle/>
                    <a:p>
                      <a:r>
                        <a:rPr lang="en-US" sz="1600" dirty="0"/>
                        <a:t>ACM-COM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Construct</a:t>
                      </a:r>
                      <a:r>
                        <a:rPr lang="en-US" sz="1600" baseline="0" dirty="0"/>
                        <a:t> atmospheric scene based on products (1-D)</a:t>
                      </a:r>
                      <a:endParaRPr lang="en-US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22729">
                <a:tc>
                  <a:txBody>
                    <a:bodyPr/>
                    <a:lstStyle/>
                    <a:p>
                      <a:r>
                        <a:rPr lang="en-US" sz="1600" dirty="0"/>
                        <a:t>ACM-3D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Construct 3-D atmospheric scene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22729">
                <a:tc>
                  <a:txBody>
                    <a:bodyPr/>
                    <a:lstStyle/>
                    <a:p>
                      <a:r>
                        <a:rPr lang="en-US" sz="1600" dirty="0"/>
                        <a:t>ACM-RT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 and 3D broad-band </a:t>
                      </a:r>
                      <a:r>
                        <a:rPr lang="en-US" sz="1600" baseline="0" dirty="0"/>
                        <a:t> fluxes and Radiances</a:t>
                      </a:r>
                      <a:endParaRPr lang="en-US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22729">
                <a:tc>
                  <a:txBody>
                    <a:bodyPr/>
                    <a:lstStyle/>
                    <a:p>
                      <a:r>
                        <a:rPr lang="en-US" sz="1600" dirty="0"/>
                        <a:t>ACMB-DF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Closure assessment (Delta Flux)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32D749-7779-49C5-8547-66BB3355A5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16322-7766-45F6-94B7-D3ABB742B1F0}" type="datetime1">
              <a:rPr lang="en-GB" smtClean="0"/>
              <a:t>12/03/2021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16315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762001"/>
            <a:ext cx="7199194" cy="54560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734939" y="334370"/>
            <a:ext cx="38600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Simplified </a:t>
            </a:r>
            <a:r>
              <a:rPr lang="en-GB" dirty="0" err="1"/>
              <a:t>EarthCARE</a:t>
            </a:r>
            <a:r>
              <a:rPr lang="en-GB" dirty="0"/>
              <a:t> product structure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6B468A-98DC-42F0-816C-5AB9BF70A3B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79CFFCC-07F8-440A-AD50-EC52CF55AD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98E89-AF90-48F9-B008-AA689A02920A}" type="datetime1">
              <a:rPr lang="en-GB" smtClean="0"/>
              <a:t>12/03/2021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19292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BD8C3F9A-EBA5-4A38-A0D7-11A71CF3D9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8421" y="0"/>
            <a:ext cx="9695158" cy="6858000"/>
          </a:xfrm>
          <a:prstGeom prst="rect">
            <a:avLst/>
          </a:prstGeom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566495C-B4DE-4DD0-8E63-EC8F67A58C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C0591-475B-4E54-AFDE-33B12C2B37CD}" type="datetime1">
              <a:rPr lang="en-GB" smtClean="0"/>
              <a:t>12/03/2021</a:t>
            </a:fld>
            <a:endParaRPr lang="en-GB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35CAE95-1727-4CA2-BA28-E5B2C15EC8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8E95D-B69C-4590-A1B7-1A43D531ADF1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05317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DF9223-D4B5-4AE3-97EB-76BA1B7DF2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Back at the start, most of the algorithms were not much past the “toy-code” level of development.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C4918B-B1E6-4510-A187-3C63CD20CB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few algorithms were already coded to ECSIM conventions so there was some kind of structure but this was far away from being operational but it gave us a starting point.</a:t>
            </a:r>
          </a:p>
          <a:p>
            <a:r>
              <a:rPr lang="en-US" dirty="0"/>
              <a:t>All of the algorithms needed a large degree of scientific development.</a:t>
            </a:r>
          </a:p>
          <a:p>
            <a:r>
              <a:rPr lang="en-US" dirty="0"/>
              <a:t>All of the APRIL algorithms codes now use a common interface library and are coded to operations standards and produce output data according to common standards.</a:t>
            </a:r>
          </a:p>
          <a:p>
            <a:r>
              <a:rPr lang="en-US" dirty="0"/>
              <a:t>Decision to use NetCDF-5/HDF-5 was important.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8CF1EE-07F0-4DB8-891E-638E83249C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282D-F53D-48F8-8C27-4200B95A4A75}" type="datetime1">
              <a:rPr lang="en-GB" smtClean="0"/>
              <a:t>12/03/2021</a:t>
            </a:fld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752A74-531E-4850-9149-F3E5DF7BC0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8E95D-B69C-4590-A1B7-1A43D531ADF1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47935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itel 2"/>
          <p:cNvSpPr/>
          <p:nvPr/>
        </p:nvSpPr>
        <p:spPr>
          <a:xfrm>
            <a:off x="2209800" y="116640"/>
            <a:ext cx="7772040" cy="791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3200" b="1" spc="-1">
                <a:solidFill>
                  <a:srgbClr val="1F497D"/>
                </a:solidFill>
                <a:latin typeface="Calibri"/>
              </a:rPr>
              <a:t>M-CLD v8.0 </a:t>
            </a:r>
            <a:endParaRPr lang="en-US" sz="3200" spc="-1">
              <a:latin typeface="Arial"/>
            </a:endParaRPr>
          </a:p>
        </p:txBody>
      </p:sp>
      <p:sp>
        <p:nvSpPr>
          <p:cNvPr id="41" name="Rechteck 3"/>
          <p:cNvSpPr/>
          <p:nvPr/>
        </p:nvSpPr>
        <p:spPr>
          <a:xfrm>
            <a:off x="892366" y="1052641"/>
            <a:ext cx="10234670" cy="603096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000" b="1" spc="-1" dirty="0">
                <a:solidFill>
                  <a:srgbClr val="000000"/>
                </a:solidFill>
                <a:latin typeface="Arial"/>
              </a:rPr>
              <a:t>M-CLD</a:t>
            </a:r>
            <a:r>
              <a:rPr lang="en-US" sz="2000" spc="-1" dirty="0">
                <a:solidFill>
                  <a:srgbClr val="000000"/>
                </a:solidFill>
                <a:latin typeface="Arial"/>
              </a:rPr>
              <a:t> products combine visible to infrared MSI channels to determine cloud microphysical and macro-physical properties for each pixel (500m, swath width 150km)</a:t>
            </a:r>
            <a:endParaRPr lang="en-US" sz="2000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GB" sz="2000" spc="-1" dirty="0">
                <a:solidFill>
                  <a:srgbClr val="000000"/>
                </a:solidFill>
                <a:latin typeface="Arial"/>
              </a:rPr>
              <a:t>Baseline-products comparable to Modis products (follow-on A-Train)  </a:t>
            </a:r>
            <a:endParaRPr lang="en-US" sz="2000" spc="-1" dirty="0">
              <a:latin typeface="Arial"/>
            </a:endParaRPr>
          </a:p>
          <a:p>
            <a:pPr lvl="1" indent="-216000">
              <a:buClr>
                <a:srgbClr val="000000"/>
              </a:buClr>
              <a:buFont typeface="Wingdings" charset="2"/>
              <a:buChar char=""/>
            </a:pPr>
            <a:r>
              <a:rPr lang="en-US" spc="-1" dirty="0">
                <a:solidFill>
                  <a:srgbClr val="000000"/>
                </a:solidFill>
                <a:latin typeface="Arial"/>
              </a:rPr>
              <a:t> cloud cover (M-CF), cloud type (M-</a:t>
            </a:r>
            <a:r>
              <a:rPr lang="en-US" spc="-1" dirty="0" err="1">
                <a:solidFill>
                  <a:srgbClr val="000000"/>
                </a:solidFill>
                <a:latin typeface="Arial"/>
              </a:rPr>
              <a:t>Ctyp</a:t>
            </a:r>
            <a:r>
              <a:rPr lang="en-US" spc="-1" dirty="0">
                <a:solidFill>
                  <a:srgbClr val="000000"/>
                </a:solidFill>
                <a:latin typeface="Arial"/>
              </a:rPr>
              <a:t>) and cloud phase (M-CP)</a:t>
            </a:r>
            <a:endParaRPr lang="en-US" spc="-1" dirty="0">
              <a:latin typeface="Arial"/>
            </a:endParaRPr>
          </a:p>
          <a:p>
            <a:pPr lvl="1" indent="-216000">
              <a:buClr>
                <a:srgbClr val="000000"/>
              </a:buClr>
              <a:buFont typeface="Wingdings" charset="2"/>
              <a:buChar char=""/>
            </a:pPr>
            <a:r>
              <a:rPr lang="en-US" spc="-1" dirty="0">
                <a:solidFill>
                  <a:srgbClr val="000000"/>
                </a:solidFill>
                <a:latin typeface="Arial"/>
              </a:rPr>
              <a:t> cloud optical thickness (M-COT), cloud effective radius (M-REF), cloud top height (M-CTH) and cloud water path (M-CWP) </a:t>
            </a:r>
            <a:endParaRPr lang="en-US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US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2000" b="1" spc="-1" dirty="0">
                <a:solidFill>
                  <a:srgbClr val="000000"/>
                </a:solidFill>
                <a:latin typeface="Arial"/>
              </a:rPr>
              <a:t>M-CLD developments in APRIL:</a:t>
            </a:r>
            <a:endParaRPr lang="en-US" sz="2000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000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000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000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000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000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000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000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000" b="1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2000" b="1" spc="-1" dirty="0">
                <a:solidFill>
                  <a:srgbClr val="000000"/>
                </a:solidFill>
                <a:latin typeface="Arial"/>
              </a:rPr>
              <a:t>M-CLD </a:t>
            </a:r>
            <a:r>
              <a:rPr lang="en-US" spc="-1" dirty="0">
                <a:solidFill>
                  <a:srgbClr val="000000"/>
                </a:solidFill>
                <a:latin typeface="Arial"/>
              </a:rPr>
              <a:t>algorithms have been adapted to passive imager instruments onboard polar and geostationary satellites (MODIS and SEVIRI) and verified successfully against state-of-the-art algorithms</a:t>
            </a:r>
            <a:endParaRPr lang="en-US" spc="-1" dirty="0">
              <a:latin typeface="Arial"/>
            </a:endParaRPr>
          </a:p>
          <a:p>
            <a:pPr>
              <a:spcAft>
                <a:spcPts val="1001"/>
              </a:spcAft>
              <a:tabLst>
                <a:tab pos="449640" algn="l"/>
              </a:tabLst>
            </a:pPr>
            <a:r>
              <a:rPr lang="en-US" spc="-1" dirty="0">
                <a:solidFill>
                  <a:srgbClr val="000000"/>
                </a:solidFill>
                <a:latin typeface="Arial"/>
                <a:ea typeface="WenQuanYi Micro Hei"/>
              </a:rPr>
              <a:t> </a:t>
            </a:r>
            <a:endParaRPr lang="en-US" spc="-1" dirty="0">
              <a:latin typeface="Arial"/>
            </a:endParaRPr>
          </a:p>
        </p:txBody>
      </p:sp>
      <p:grpSp>
        <p:nvGrpSpPr>
          <p:cNvPr id="42" name="Gruppieren 5"/>
          <p:cNvGrpSpPr/>
          <p:nvPr/>
        </p:nvGrpSpPr>
        <p:grpSpPr>
          <a:xfrm>
            <a:off x="1851960" y="3717000"/>
            <a:ext cx="8564400" cy="1800000"/>
            <a:chOff x="327960" y="3717000"/>
            <a:chExt cx="8564400" cy="1800000"/>
          </a:xfrm>
        </p:grpSpPr>
        <p:sp>
          <p:nvSpPr>
            <p:cNvPr id="43" name="Rechteck 15"/>
            <p:cNvSpPr/>
            <p:nvPr/>
          </p:nvSpPr>
          <p:spPr>
            <a:xfrm>
              <a:off x="395640" y="4086360"/>
              <a:ext cx="2736000" cy="143064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>
              <a:noAutofit/>
            </a:bodyPr>
            <a:lstStyle/>
            <a:p>
              <a:pPr>
                <a:tabLst>
                  <a:tab pos="0" algn="l"/>
                </a:tabLst>
              </a:pPr>
              <a:r>
                <a:rPr lang="de-DE" b="1" spc="-1">
                  <a:solidFill>
                    <a:srgbClr val="000000"/>
                  </a:solidFill>
                  <a:latin typeface="Arial"/>
                </a:rPr>
                <a:t>IDL</a:t>
              </a:r>
              <a:r>
                <a:rPr lang="de-DE" spc="-1">
                  <a:solidFill>
                    <a:srgbClr val="000000"/>
                  </a:solidFill>
                  <a:latin typeface="Arial"/>
                </a:rPr>
                <a:t> codes for </a:t>
              </a:r>
              <a:r>
                <a:rPr lang="de-DE" b="1" spc="-1">
                  <a:solidFill>
                    <a:srgbClr val="000000"/>
                  </a:solidFill>
                  <a:latin typeface="Arial"/>
                </a:rPr>
                <a:t>M-COP</a:t>
              </a:r>
              <a:endParaRPr lang="en-US" spc="-1">
                <a:latin typeface="Arial"/>
              </a:endParaRPr>
            </a:p>
            <a:p>
              <a:pPr>
                <a:tabLst>
                  <a:tab pos="0" algn="l"/>
                </a:tabLst>
              </a:pPr>
              <a:r>
                <a:rPr lang="de-DE" spc="-1">
                  <a:solidFill>
                    <a:srgbClr val="000000"/>
                  </a:solidFill>
                  <a:latin typeface="Arial"/>
                </a:rPr>
                <a:t>and some fortran snipped from CASPER project for </a:t>
              </a:r>
              <a:r>
                <a:rPr lang="de-DE" b="1" spc="-1">
                  <a:solidFill>
                    <a:srgbClr val="000000"/>
                  </a:solidFill>
                  <a:latin typeface="Arial"/>
                </a:rPr>
                <a:t>M-CM</a:t>
              </a:r>
              <a:endParaRPr lang="en-US" spc="-1">
                <a:latin typeface="Arial"/>
              </a:endParaRPr>
            </a:p>
          </p:txBody>
        </p:sp>
        <p:sp>
          <p:nvSpPr>
            <p:cNvPr id="44" name="Rechteck 16"/>
            <p:cNvSpPr/>
            <p:nvPr/>
          </p:nvSpPr>
          <p:spPr>
            <a:xfrm>
              <a:off x="3564000" y="4086360"/>
              <a:ext cx="5328360" cy="143064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>
              <a:noAutofit/>
            </a:bodyPr>
            <a:lstStyle/>
            <a:p>
              <a:pPr>
                <a:tabLst>
                  <a:tab pos="0" algn="l"/>
                </a:tabLst>
              </a:pPr>
              <a:r>
                <a:rPr lang="de-DE" b="1" u="sng" spc="-1" dirty="0">
                  <a:solidFill>
                    <a:srgbClr val="000000"/>
                  </a:solidFill>
                  <a:latin typeface="Arial"/>
                </a:rPr>
                <a:t>M-CLD</a:t>
              </a:r>
              <a:r>
                <a:rPr lang="de-DE" u="sng" spc="-1" dirty="0">
                  <a:solidFill>
                    <a:srgbClr val="000000"/>
                  </a:solidFill>
                  <a:latin typeface="Arial"/>
                </a:rPr>
                <a:t> processor build:</a:t>
              </a:r>
              <a:endParaRPr lang="en-US" spc="-1" dirty="0">
                <a:latin typeface="Arial"/>
              </a:endParaRPr>
            </a:p>
            <a:p>
              <a:pPr marL="285840" indent="-285480">
                <a:buClr>
                  <a:srgbClr val="000000"/>
                </a:buClr>
                <a:buFont typeface="Arial"/>
                <a:buChar char="•"/>
                <a:tabLst>
                  <a:tab pos="0" algn="l"/>
                </a:tabLst>
              </a:pPr>
              <a:r>
                <a:rPr lang="en-GB" b="1" spc="-1" dirty="0">
                  <a:solidFill>
                    <a:srgbClr val="000000"/>
                  </a:solidFill>
                  <a:latin typeface="Arial"/>
                </a:rPr>
                <a:t>V1.0 took 20 min (150 second goal) </a:t>
              </a:r>
              <a:endParaRPr lang="en-US" spc="-1" dirty="0">
                <a:latin typeface="Arial"/>
              </a:endParaRPr>
            </a:p>
            <a:p>
              <a:pPr marL="285840" indent="-285480">
                <a:buClr>
                  <a:srgbClr val="000000"/>
                </a:buClr>
                <a:buFont typeface="Arial"/>
                <a:buChar char="•"/>
                <a:tabLst>
                  <a:tab pos="0" algn="l"/>
                </a:tabLst>
              </a:pPr>
              <a:r>
                <a:rPr lang="en-GB" spc="-1" dirty="0">
                  <a:solidFill>
                    <a:srgbClr val="000000"/>
                  </a:solidFill>
                  <a:latin typeface="Arial"/>
                </a:rPr>
                <a:t>Forward operator simplification, improvements, verification with ECSIM test scenes …</a:t>
              </a:r>
              <a:endParaRPr lang="en-US" spc="-1" dirty="0">
                <a:latin typeface="Arial"/>
              </a:endParaRPr>
            </a:p>
            <a:p>
              <a:pPr marL="285840" indent="-285480">
                <a:buClr>
                  <a:srgbClr val="000000"/>
                </a:buClr>
                <a:buFont typeface="Arial"/>
                <a:buChar char="•"/>
                <a:tabLst>
                  <a:tab pos="0" algn="l"/>
                </a:tabLst>
              </a:pPr>
              <a:r>
                <a:rPr lang="en-GB" spc="-1" dirty="0">
                  <a:solidFill>
                    <a:srgbClr val="000000"/>
                  </a:solidFill>
                  <a:latin typeface="Arial"/>
                </a:rPr>
                <a:t>M-CLD v8.0</a:t>
              </a:r>
              <a:endParaRPr lang="en-US" spc="-1" dirty="0">
                <a:latin typeface="Arial"/>
              </a:endParaRPr>
            </a:p>
            <a:p>
              <a:pPr>
                <a:tabLst>
                  <a:tab pos="0" algn="l"/>
                </a:tabLst>
              </a:pPr>
              <a:endParaRPr lang="en-US" spc="-1" dirty="0">
                <a:latin typeface="Arial"/>
              </a:endParaRPr>
            </a:p>
          </p:txBody>
        </p:sp>
        <p:sp>
          <p:nvSpPr>
            <p:cNvPr id="45" name="Textfeld 17"/>
            <p:cNvSpPr/>
            <p:nvPr/>
          </p:nvSpPr>
          <p:spPr>
            <a:xfrm>
              <a:off x="327960" y="3717000"/>
              <a:ext cx="700920" cy="36468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de-DE" b="1" spc="-1">
                  <a:solidFill>
                    <a:srgbClr val="000000"/>
                  </a:solidFill>
                  <a:latin typeface="Arial"/>
                </a:rPr>
                <a:t>Start</a:t>
              </a:r>
              <a:endParaRPr lang="en-US" spc="-1">
                <a:latin typeface="Arial"/>
              </a:endParaRPr>
            </a:p>
          </p:txBody>
        </p:sp>
        <p:sp>
          <p:nvSpPr>
            <p:cNvPr id="46" name="Rechteck 18"/>
            <p:cNvSpPr/>
            <p:nvPr/>
          </p:nvSpPr>
          <p:spPr>
            <a:xfrm>
              <a:off x="3569040" y="3728520"/>
              <a:ext cx="866880" cy="36468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de-DE" b="1" spc="-1">
                  <a:solidFill>
                    <a:srgbClr val="000000"/>
                  </a:solidFill>
                  <a:latin typeface="Arial"/>
                </a:rPr>
                <a:t>APRIL</a:t>
              </a:r>
              <a:endParaRPr lang="en-US" spc="-1">
                <a:latin typeface="Arial"/>
              </a:endParaRPr>
            </a:p>
          </p:txBody>
        </p:sp>
        <p:sp>
          <p:nvSpPr>
            <p:cNvPr id="47" name="Gerade Verbindung mit Pfeil 19"/>
            <p:cNvSpPr/>
            <p:nvPr/>
          </p:nvSpPr>
          <p:spPr>
            <a:xfrm>
              <a:off x="3132000" y="4801680"/>
              <a:ext cx="431640" cy="36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solidFill>
              <a:schemeClr val="accent1"/>
            </a:solidFill>
            <a:ln w="9525">
              <a:solidFill>
                <a:srgbClr val="000000"/>
              </a:solidFill>
              <a:round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50663E0-96DD-4649-9B5F-1FF8B0983C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C2931-62B8-490F-84E7-492B3809B9CB}" type="datetime1">
              <a:rPr lang="en-GB" smtClean="0"/>
              <a:t>12/03/2021</a:t>
            </a:fld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1AEA40C-F4F4-4A53-8A3C-76BCA729A8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8E95D-B69C-4590-A1B7-1A43D531ADF1}" type="slidenum">
              <a:rPr lang="en-GB" smtClean="0"/>
              <a:t>8</a:t>
            </a:fld>
            <a:endParaRPr lang="en-GB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950720" y="906980"/>
            <a:ext cx="8260080" cy="597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/>
              <a:t>M-AOT status at the start of APRIL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old IRMA documents of the MSI aerosol retrieval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revised-IRMA concept of M-AOT: </a:t>
            </a:r>
            <a:br>
              <a:rPr lang="en-GB" sz="1400" dirty="0"/>
            </a:br>
            <a:r>
              <a:rPr lang="en-GB" sz="1400" dirty="0"/>
              <a:t>biggest difference was the then planned optimal </a:t>
            </a:r>
            <a:br>
              <a:rPr lang="en-GB" sz="1400" dirty="0"/>
            </a:br>
            <a:r>
              <a:rPr lang="en-GB" sz="1400" dirty="0"/>
              <a:t>estimation based approach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FU Berlin in-house radiative transfer model MOMO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optimal estimation module written in python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600" dirty="0"/>
          </a:p>
          <a:p>
            <a:r>
              <a:rPr lang="en-GB" sz="1600" dirty="0"/>
              <a:t>Coding of M-AOT processor concept within the first year of APRIL with</a:t>
            </a:r>
          </a:p>
          <a:p>
            <a:r>
              <a:rPr lang="en-GB" sz="1600" dirty="0"/>
              <a:t>refinements of the aerosol optical thickness retrieval approach along the way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r>
              <a:rPr lang="en-GB" sz="1600" b="1" dirty="0"/>
              <a:t>M-AOT status at the end of APRIL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Fortran based processor for the aerosol optical thickness</a:t>
            </a:r>
            <a:br>
              <a:rPr lang="en-GB" sz="1400" dirty="0"/>
            </a:br>
            <a:r>
              <a:rPr lang="en-GB" sz="1400" dirty="0"/>
              <a:t>retrieval over ocean and, where possible, land that uses </a:t>
            </a:r>
            <a:br>
              <a:rPr lang="en-GB" sz="1400" dirty="0"/>
            </a:br>
            <a:r>
              <a:rPr lang="en-GB" sz="1400" dirty="0"/>
              <a:t>multi-spectral imager measurements assuming one central </a:t>
            </a:r>
            <a:br>
              <a:rPr lang="en-GB" sz="1400" dirty="0"/>
            </a:br>
            <a:r>
              <a:rPr lang="en-GB" sz="1400" dirty="0"/>
              <a:t>wavelength per VNS band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optimal estimation based approach used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M-AOT LUTs are following HETEAC aerosol classification</a:t>
            </a:r>
            <a:br>
              <a:rPr lang="en-GB" sz="1400" dirty="0"/>
            </a:br>
            <a:r>
              <a:rPr lang="en-GB" sz="1400" dirty="0"/>
              <a:t>to ensure consistency between EC different instruments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Newly developed empirical land surface parameterization </a:t>
            </a:r>
            <a:br>
              <a:rPr lang="en-GB" sz="1400" dirty="0"/>
            </a:br>
            <a:r>
              <a:rPr lang="en-GB" sz="1400" dirty="0"/>
              <a:t>based on MODIS BRDF/albedo climatology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new, not yet operationally implemented, approach for aerosol </a:t>
            </a:r>
            <a:br>
              <a:rPr lang="en-GB" sz="1400" dirty="0"/>
            </a:br>
            <a:r>
              <a:rPr lang="en-GB" sz="1400" dirty="0"/>
              <a:t>component mixing choice over ocean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M-AOT tested with ECSIM and (successfully) with MODIS L1 based inputs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82626" y="906979"/>
            <a:ext cx="2528174" cy="1683042"/>
          </a:xfrm>
          <a:prstGeom prst="rect">
            <a:avLst/>
          </a:prstGeom>
        </p:spPr>
      </p:pic>
      <p:grpSp>
        <p:nvGrpSpPr>
          <p:cNvPr id="11" name="Group 10"/>
          <p:cNvGrpSpPr>
            <a:grpSpLocks noChangeAspect="1"/>
          </p:cNvGrpSpPr>
          <p:nvPr/>
        </p:nvGrpSpPr>
        <p:grpSpPr>
          <a:xfrm>
            <a:off x="7682626" y="4280099"/>
            <a:ext cx="2528174" cy="1683042"/>
            <a:chOff x="5842286" y="4341297"/>
            <a:chExt cx="2925794" cy="1947743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842286" y="4341297"/>
              <a:ext cx="2925794" cy="1947743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252" b="7937"/>
            <a:stretch/>
          </p:blipFill>
          <p:spPr>
            <a:xfrm>
              <a:off x="7362003" y="5227624"/>
              <a:ext cx="485240" cy="836605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5"/>
            <a:srcRect l="11371" r="20946"/>
            <a:stretch/>
          </p:blipFill>
          <p:spPr>
            <a:xfrm>
              <a:off x="6746081" y="5227624"/>
              <a:ext cx="592932" cy="836605"/>
            </a:xfrm>
            <a:prstGeom prst="rect">
              <a:avLst/>
            </a:prstGeom>
          </p:spPr>
        </p:pic>
      </p:grpSp>
      <p:sp>
        <p:nvSpPr>
          <p:cNvPr id="10" name="Titel 7"/>
          <p:cNvSpPr txBox="1">
            <a:spLocks/>
          </p:cNvSpPr>
          <p:nvPr/>
        </p:nvSpPr>
        <p:spPr>
          <a:xfrm>
            <a:off x="1932310" y="154249"/>
            <a:ext cx="7962150" cy="641306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600" b="0">
                <a:solidFill>
                  <a:srgbClr val="003366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3366"/>
                </a:solidFill>
                <a:latin typeface="Arial" charset="0"/>
              </a:defRPr>
            </a:lvl2pPr>
            <a:lvl3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3366"/>
                </a:solidFill>
                <a:latin typeface="Arial" charset="0"/>
              </a:defRPr>
            </a:lvl3pPr>
            <a:lvl4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3366"/>
                </a:solidFill>
                <a:latin typeface="Arial" charset="0"/>
              </a:defRPr>
            </a:lvl4pPr>
            <a:lvl5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3366"/>
                </a:solidFill>
                <a:latin typeface="Arial" charset="0"/>
              </a:defRPr>
            </a:lvl5pPr>
            <a:lvl6pPr marL="4572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3366"/>
                </a:solidFill>
                <a:latin typeface="Arial" charset="0"/>
              </a:defRPr>
            </a:lvl6pPr>
            <a:lvl7pPr marL="9144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3366"/>
                </a:solidFill>
                <a:latin typeface="Arial" charset="0"/>
              </a:defRPr>
            </a:lvl7pPr>
            <a:lvl8pPr marL="13716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3366"/>
                </a:solidFill>
                <a:latin typeface="Arial" charset="0"/>
              </a:defRPr>
            </a:lvl8pPr>
            <a:lvl9pPr marL="18288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3366"/>
                </a:solidFill>
                <a:latin typeface="Arial" charset="0"/>
              </a:defRPr>
            </a:lvl9pPr>
          </a:lstStyle>
          <a:p>
            <a:r>
              <a:rPr lang="de-DE" sz="2400" kern="0" dirty="0"/>
              <a:t>M-AOT 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09A932D-80C4-4B16-BF7C-92B427746B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14041-EC71-4C5A-A0A6-B1B69386941A}" type="datetime1">
              <a:rPr lang="en-GB" smtClean="0"/>
              <a:t>12/03/2021</a:t>
            </a:fld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45E640-40B1-4660-8B35-AC23A427F4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8E95D-B69C-4590-A1B7-1A43D531ADF1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7024297"/>
      </p:ext>
    </p:extLst>
  </p:cSld>
  <p:clrMapOvr>
    <a:masterClrMapping/>
  </p:clrMapOvr>
  <p:transition spd="slow"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2585</TotalTime>
  <Words>1293</Words>
  <Application>Microsoft Office PowerPoint</Application>
  <PresentationFormat>Widescreen</PresentationFormat>
  <Paragraphs>218</Paragraphs>
  <Slides>17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Arial</vt:lpstr>
      <vt:lpstr>Calibri</vt:lpstr>
      <vt:lpstr>Calibri Light</vt:lpstr>
      <vt:lpstr>Wingdings</vt:lpstr>
      <vt:lpstr>Office Theme</vt:lpstr>
      <vt:lpstr>Slide</vt:lpstr>
      <vt:lpstr>Microsoft PowerPoint Slide</vt:lpstr>
      <vt:lpstr>PowerPoint Presentation</vt:lpstr>
      <vt:lpstr>APRIL goals</vt:lpstr>
      <vt:lpstr>ECARE-PROCESSORS</vt:lpstr>
      <vt:lpstr>ECARE-APRIL: PROCESSORS</vt:lpstr>
      <vt:lpstr>PowerPoint Presentation</vt:lpstr>
      <vt:lpstr>PowerPoint Presentation</vt:lpstr>
      <vt:lpstr>Back at the start, most of the algorithms were not much past the “toy-code” level of development.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How to unify the treatment of Aerosols (lidar,MSI and RT calculations)</vt:lpstr>
      <vt:lpstr>Scenes  Once upon a time 100 km long-scenes was a big-deal ! Now 6000km will soon be far too small.</vt:lpstr>
      <vt:lpstr>Scenes  Once upon a time 100 km long-scenes was a big-deal ! Now 6000km will soon be far too small.</vt:lpstr>
      <vt:lpstr>Achievements (an incomplete list..)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Dave Donovan</dc:creator>
  <cp:lastModifiedBy>Dave Donovan</cp:lastModifiedBy>
  <cp:revision>28</cp:revision>
  <dcterms:created xsi:type="dcterms:W3CDTF">2021-03-08T17:15:57Z</dcterms:created>
  <dcterms:modified xsi:type="dcterms:W3CDTF">2021-03-12T14:25:00Z</dcterms:modified>
</cp:coreProperties>
</file>