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86" r:id="rId2"/>
    <p:sldId id="260" r:id="rId3"/>
    <p:sldId id="407" r:id="rId4"/>
    <p:sldId id="301" r:id="rId5"/>
    <p:sldId id="442" r:id="rId6"/>
    <p:sldId id="429" r:id="rId7"/>
    <p:sldId id="439" r:id="rId8"/>
    <p:sldId id="434" r:id="rId9"/>
    <p:sldId id="340" r:id="rId10"/>
    <p:sldId id="449" r:id="rId11"/>
    <p:sldId id="450" r:id="rId12"/>
    <p:sldId id="451" r:id="rId13"/>
    <p:sldId id="452" r:id="rId14"/>
    <p:sldId id="453" r:id="rId15"/>
    <p:sldId id="454" r:id="rId16"/>
    <p:sldId id="420" r:id="rId17"/>
    <p:sldId id="443" r:id="rId18"/>
    <p:sldId id="437" r:id="rId19"/>
    <p:sldId id="426" r:id="rId20"/>
    <p:sldId id="417" r:id="rId21"/>
    <p:sldId id="487" r:id="rId22"/>
    <p:sldId id="264" r:id="rId23"/>
    <p:sldId id="489" r:id="rId24"/>
    <p:sldId id="551" r:id="rId25"/>
    <p:sldId id="522" r:id="rId26"/>
    <p:sldId id="520" r:id="rId27"/>
    <p:sldId id="519" r:id="rId28"/>
    <p:sldId id="521" r:id="rId29"/>
    <p:sldId id="523" r:id="rId30"/>
    <p:sldId id="556" r:id="rId31"/>
    <p:sldId id="560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176"/>
    <p:restoredTop sz="92462"/>
  </p:normalViewPr>
  <p:slideViewPr>
    <p:cSldViewPr snapToGrid="0" snapToObjects="1">
      <p:cViewPr varScale="1">
        <p:scale>
          <a:sx n="82" d="100"/>
          <a:sy n="82" d="100"/>
        </p:scale>
        <p:origin x="4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1B6C364-000F-B14E-8E06-133DB2D8C4A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3C3EC1-3552-BF4A-9C44-6E20A7F009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B3A99-E048-7545-8919-EFFC599F11E3}" type="datetimeFigureOut">
              <a:rPr lang="en-US" smtClean="0"/>
              <a:t>3/11/21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A6F078-2053-2148-9AEA-5B6706A828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A317B-1D58-B84B-9DC6-0D2E7EE5B22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22B43-0C0E-DD49-B9F6-6BE6F7606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600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7618C-A62F-AF4D-861C-B7C1D387CF95}" type="datetimeFigureOut">
              <a:rPr lang="en-US" smtClean="0"/>
              <a:t>3/11/21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581BD-B0C4-5D4D-A73A-47D294B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14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>
            <a:extLst>
              <a:ext uri="{FF2B5EF4-FFF2-40B4-BE49-F238E27FC236}">
                <a16:creationId xmlns:a16="http://schemas.microsoft.com/office/drawing/2014/main" id="{73D029D0-D0A5-B848-B59B-398C526206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1027">
            <a:extLst>
              <a:ext uri="{FF2B5EF4-FFF2-40B4-BE49-F238E27FC236}">
                <a16:creationId xmlns:a16="http://schemas.microsoft.com/office/drawing/2014/main" id="{4D0D0B9B-DF99-7F4D-885E-EFD7CCEEBF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08617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handling of frame margins, maintaining interfaces with C-PRO products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581BD-B0C4-5D4D-A73A-47D294BAEAD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108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581BD-B0C4-5D4D-A73A-47D294BAEAD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435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581BD-B0C4-5D4D-A73A-47D294BAEAD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3279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581BD-B0C4-5D4D-A73A-47D294BAEAD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670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581BD-B0C4-5D4D-A73A-47D294BAEAD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53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581BD-B0C4-5D4D-A73A-47D294BAEAD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314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A80C2E-9A8C-CF4E-BEEA-E06164B225A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8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A80C2E-9A8C-CF4E-BEEA-E06164B225A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38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Differences can be around 1dB =&gt; uncertainty around 1 dB in Ag estimation only because of selecting specific method for Ag computation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581BD-B0C4-5D4D-A73A-47D294BAEAD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506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uncertainty around 1 dB in Ag estimation because of variability in temperature, pressure and humidity fields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581BD-B0C4-5D4D-A73A-47D294BAEAD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50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581BD-B0C4-5D4D-A73A-47D294BAEAD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44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 = very confident values of sedimentation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velocity,sd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&lt; 0.5 mean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= confident values of sedimentation velocity,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between  0.5 mean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  1 mean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= somewhat  confident values of sedimentation velocity,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between 1 mean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2 mean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= not confident values of sedimentation velocity,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&gt; 2 mean </a:t>
            </a:r>
            <a:r>
              <a:rPr lang="en-CA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sd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 = rejected as  velocity estimate &lt; 0,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11 = rejected as  velocity sample not large enough,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 = not included as  cloud fraction not enough large,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 = not included as reflectivity below threshold 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 = not included as temperature not in required range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581BD-B0C4-5D4D-A73A-47D294BAEAD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929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BLUE  -  </a:t>
            </a:r>
            <a:r>
              <a:rPr lang="en-US" dirty="0" err="1"/>
              <a:t>sd</a:t>
            </a:r>
            <a:r>
              <a:rPr lang="en-US" dirty="0"/>
              <a:t> &lt; </a:t>
            </a:r>
            <a:r>
              <a:rPr lang="en-US" dirty="0" err="1"/>
              <a:t>sd_mean</a:t>
            </a:r>
            <a:endParaRPr lang="en-US" dirty="0"/>
          </a:p>
          <a:p>
            <a:r>
              <a:rPr lang="en-US" dirty="0"/>
              <a:t>Yellow, Sd &gt; </a:t>
            </a:r>
            <a:r>
              <a:rPr lang="en-US" dirty="0" err="1"/>
              <a:t>sd_mean</a:t>
            </a:r>
            <a:r>
              <a:rPr lang="en-US" dirty="0"/>
              <a:t> excluded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4581BD-B0C4-5D4D-A73A-47D294BAEAD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1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A6734-084B-ED49-A063-E8E9E13701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50987B-ED72-5243-B332-3FCA07089C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98B70-AF16-EE4F-B11E-DA46035E1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C9890-3072-CE45-B116-87AA41701B8C}" type="datetime1">
              <a:rPr lang="en-CA" smtClean="0"/>
              <a:t>2021-03-11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41B81-198D-E949-AE3C-0E31EC5F4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27FA7-9D64-9148-968D-31E5B5970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5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78052-25EF-6148-8890-BF6C4854E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90A4EF-2B66-7443-9F3A-983A0231C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EC2F7-D975-254E-89A0-6B4FF62C4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1C107-6938-6A47-AFEC-85E927661272}" type="datetime1">
              <a:rPr lang="en-CA" smtClean="0"/>
              <a:t>2021-03-11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C2588-1895-BE4C-B603-13DE9E91B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464EA-EFC4-E84E-A9B3-D16A15F28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41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98852F-A7F5-D743-AB05-FFD14F065B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80D7D7-0BF5-0A4C-B6C0-0C185C7E15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63557-7625-F84A-9B7E-15B3EACF7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212C-1192-8041-AA86-C06B608D5929}" type="datetime1">
              <a:rPr lang="en-CA" smtClean="0"/>
              <a:t>2021-03-11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5136B-6AB6-CB4E-93F3-2BC2A6068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787CF-A034-AE49-8722-36981A7BA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72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0A5C8-EFBD-F741-94BD-90AF43A56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6D43E-1DDF-8946-9FD9-3972CB26EF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88A6C-E94E-CA4A-A56D-ADC8474CA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861D6-80B2-3545-BAB1-D24824A242D8}" type="datetime1">
              <a:rPr lang="en-CA" smtClean="0"/>
              <a:t>2021-03-11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48AEA-4F87-BD4C-B2E9-9E994B315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58889-353F-2448-837A-BBA4E7A9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51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A0435-0341-A143-9CEB-1B6A9206F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ADCBD-09A7-8549-B28C-376ED13E0E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2D3CC-ACAD-A041-B372-A7002FA08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503CF-DA9A-114B-82CA-0FD2E3B1AADD}" type="datetime1">
              <a:rPr lang="en-CA" smtClean="0"/>
              <a:t>2021-03-11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D04A89-5B38-9649-804B-FDDCA81D1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E1B5A-44E7-4C49-8919-D6817F858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1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FF8D6-0693-5745-88AB-6DD3B23C6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0F562-48F6-2D46-9C55-FC9A1E1775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13EF8A-72C6-5048-B9D4-7E54105767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1FC766-7F2B-DD4A-A4DC-A3F34529E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5EC4E-2DBF-A84F-B637-1035FA6061A1}" type="datetime1">
              <a:rPr lang="en-CA" smtClean="0"/>
              <a:t>2021-03-11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2669C4-917B-C342-8607-84AD06DAC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43F936-9939-D548-91B8-800F2A526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1F7BB-B4CA-7747-B475-2214F8696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8A53A3-5062-C542-9A90-478A95FF7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904DF1-7498-9D4D-88E1-D7ED31F43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7F4867-9522-7B49-8835-5617135ACA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E5EFC4-0457-6644-919E-3CFB4CC6C6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9A5623-421C-744E-B2BE-013C3627F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660C-5F02-BB48-BA36-27C1C3BF620A}" type="datetime1">
              <a:rPr lang="en-CA" smtClean="0"/>
              <a:t>2021-03-11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F5DA32-3078-A246-A50A-10B6C591F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1FC900-A56B-FD47-A8E7-D5BC5A85D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95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F16AD-7762-1F4F-B611-88EF54FE8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F4A939-124D-D94D-A6C1-FDA706A60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71AC6-69A3-704B-961C-D59A9E7D2326}" type="datetime1">
              <a:rPr lang="en-CA" smtClean="0"/>
              <a:t>2021-03-11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C9834F-E831-7940-AE1C-6F8172092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EEC569-DB4F-EC4A-B0A5-9AA2C9DC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467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1A156D-A22B-9047-8F38-7B9A8CA2B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51EFA-467B-DF44-AE1E-3B154600F559}" type="datetime1">
              <a:rPr lang="en-CA" smtClean="0"/>
              <a:t>2021-03-11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905E0C-028D-BA42-A78F-BCE2F932C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515A30-7AA5-1D47-988A-99A927F6A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62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8B78E-3B10-2845-831E-77F32B878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32BC9-6706-CC4A-8CBB-61849E795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8D0518-6B97-DE48-A25B-A9B2DE68DD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E03881-9898-584A-B5F2-ADD5D8C64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8CD7A-D1C8-A646-AF56-EE0243E71C86}" type="datetime1">
              <a:rPr lang="en-CA" smtClean="0"/>
              <a:t>2021-03-11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94226-4C11-4744-913C-DA9C24B19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18F13-3D8E-F749-99A7-D5E11AD5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4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C168D-F839-BF49-8637-89074662B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9EFC4C-24A8-4548-9C27-C2C95D1D41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6FF4BF-F0FC-7F41-909A-D6DFB8A202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7422D6-B446-414E-A97A-58BA85461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96E2A-E26D-B744-B6B0-C0C453DE2252}" type="datetime1">
              <a:rPr lang="en-CA" smtClean="0"/>
              <a:t>2021-03-11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23EFF-7DF2-EA40-B9D7-3F2514763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9AB8F-19D5-4F4A-91DC-2F5D24A9D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38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EF655B-4F9E-5B4E-BAC7-414385528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5F907-C4C8-7349-BD41-342D35EAD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433DF-4F9E-3745-A0BD-16F9477E05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86DED-73F2-834D-B737-B577F236DF12}" type="datetime1">
              <a:rPr lang="en-CA" smtClean="0"/>
              <a:t>2021-03-11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D03EF-5B9C-1547-84CA-9918E4C5D2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FFD97-E008-5D44-A919-B28F14A5F7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84E8A-9C9B-CB49-BD46-27667AEFD8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21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0" descr="001_cover">
            <a:extLst>
              <a:ext uri="{FF2B5EF4-FFF2-40B4-BE49-F238E27FC236}">
                <a16:creationId xmlns:a16="http://schemas.microsoft.com/office/drawing/2014/main" id="{DE2558AC-397F-CA42-BAB1-F0B0BE633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2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3314" name="Rectangle 2">
            <a:extLst>
              <a:ext uri="{FF2B5EF4-FFF2-40B4-BE49-F238E27FC236}">
                <a16:creationId xmlns:a16="http://schemas.microsoft.com/office/drawing/2014/main" id="{D8F2E4E4-1A5A-3C4D-A115-3BF78AAF2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4350" y="1741180"/>
            <a:ext cx="7362825" cy="2062163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txBody>
          <a:bodyPr wrap="none" anchor="ctr"/>
          <a:lstStyle>
            <a:lvl1pPr eaLnBrk="0" hangingPunct="0">
              <a:lnSpc>
                <a:spcPct val="130000"/>
              </a:lnSpc>
              <a:spcBef>
                <a:spcPct val="20000"/>
              </a:spcBef>
              <a:buFont typeface="NotesEsa" pitchFamily="2" charset="0"/>
              <a:buChar char="•"/>
              <a:defRPr sz="1600">
                <a:solidFill>
                  <a:schemeClr val="bg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lnSpc>
                <a:spcPct val="130000"/>
              </a:lnSpc>
              <a:spcBef>
                <a:spcPct val="20000"/>
              </a:spcBef>
              <a:buChar char="–"/>
              <a:defRPr sz="1600">
                <a:solidFill>
                  <a:schemeClr val="bg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lnSpc>
                <a:spcPct val="130000"/>
              </a:lnSpc>
              <a:spcBef>
                <a:spcPct val="20000"/>
              </a:spcBef>
              <a:buChar char="•"/>
              <a:defRPr sz="1600">
                <a:solidFill>
                  <a:schemeClr val="bg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lnSpc>
                <a:spcPct val="130000"/>
              </a:lnSpc>
              <a:spcBef>
                <a:spcPct val="20000"/>
              </a:spcBef>
              <a:buChar char="–"/>
              <a:defRPr sz="1600">
                <a:solidFill>
                  <a:schemeClr val="bg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lnSpc>
                <a:spcPct val="130000"/>
              </a:lnSpc>
              <a:spcBef>
                <a:spcPct val="20000"/>
              </a:spcBef>
              <a:buChar char="»"/>
              <a:defRPr sz="1600">
                <a:solidFill>
                  <a:schemeClr val="bg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bg2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4800" b="1" i="1" spc="600" dirty="0">
                <a:solidFill>
                  <a:schemeClr val="bg1"/>
                </a:solidFill>
                <a:latin typeface="Candara" panose="020E0502030303020204" pitchFamily="34" charset="0"/>
                <a:ea typeface="Ayuthaya" pitchFamily="2" charset="-34"/>
                <a:cs typeface="Blackadder ITC" panose="020F0502020204030204" pitchFamily="34" charset="0"/>
              </a:rPr>
              <a:t>DORSY PROCESSORS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4800" b="1" i="1" spc="600" dirty="0">
                <a:solidFill>
                  <a:schemeClr val="bg1"/>
                </a:solidFill>
                <a:latin typeface="Candara" panose="020E0502030303020204" pitchFamily="34" charset="0"/>
                <a:ea typeface="Ayuthaya" pitchFamily="2" charset="-34"/>
                <a:cs typeface="Blackadder ITC" panose="020F0502020204030204" pitchFamily="34" charset="0"/>
              </a:rPr>
              <a:t>C-PRO &amp; C-CLD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800" b="1" i="1" spc="600" dirty="0">
                <a:solidFill>
                  <a:schemeClr val="bg1"/>
                </a:solidFill>
                <a:latin typeface="Candara" panose="020E0502030303020204" pitchFamily="34" charset="0"/>
                <a:ea typeface="Ayuthaya" pitchFamily="2" charset="-34"/>
                <a:cs typeface="Blackadder ITC" panose="020F0502020204030204" pitchFamily="34" charset="0"/>
              </a:rPr>
              <a:t>Science Presentation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3FF0E3-3129-F740-9171-1A0808C2BAA4}"/>
              </a:ext>
            </a:extLst>
          </p:cNvPr>
          <p:cNvSpPr txBox="1"/>
          <p:nvPr/>
        </p:nvSpPr>
        <p:spPr>
          <a:xfrm>
            <a:off x="1228187" y="208632"/>
            <a:ext cx="4727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err="1">
                <a:solidFill>
                  <a:schemeClr val="bg2"/>
                </a:solidFill>
              </a:rPr>
              <a:t>DO</a:t>
            </a:r>
            <a:r>
              <a:rPr lang="en-US" sz="2800" b="1" i="1" dirty="0" err="1">
                <a:solidFill>
                  <a:schemeClr val="bg2"/>
                </a:solidFill>
              </a:rPr>
              <a:t>ppler</a:t>
            </a:r>
            <a:r>
              <a:rPr lang="en-US" sz="2800" b="1" i="1" dirty="0">
                <a:solidFill>
                  <a:schemeClr val="bg2"/>
                </a:solidFill>
              </a:rPr>
              <a:t> </a:t>
            </a:r>
            <a:r>
              <a:rPr lang="en-US" sz="3600" b="1" i="1" dirty="0">
                <a:solidFill>
                  <a:schemeClr val="bg2"/>
                </a:solidFill>
              </a:rPr>
              <a:t>R</a:t>
            </a:r>
            <a:r>
              <a:rPr lang="en-US" sz="2800" b="1" i="1" dirty="0">
                <a:solidFill>
                  <a:schemeClr val="bg2"/>
                </a:solidFill>
              </a:rPr>
              <a:t>adar and </a:t>
            </a:r>
            <a:r>
              <a:rPr lang="en-US" sz="3600" b="1" i="1" dirty="0" err="1">
                <a:solidFill>
                  <a:schemeClr val="bg2"/>
                </a:solidFill>
              </a:rPr>
              <a:t>SY</a:t>
            </a:r>
            <a:r>
              <a:rPr lang="en-US" sz="2800" b="1" i="1" dirty="0" err="1">
                <a:solidFill>
                  <a:schemeClr val="bg2"/>
                </a:solidFill>
              </a:rPr>
              <a:t>nergy</a:t>
            </a:r>
            <a:r>
              <a:rPr lang="en-US" sz="2800" b="1" i="1" dirty="0">
                <a:solidFill>
                  <a:schemeClr val="bg2"/>
                </a:solidFill>
              </a:rPr>
              <a:t> Products for EarthCARE</a:t>
            </a:r>
            <a:endParaRPr lang="en-US" b="1" i="1" dirty="0">
              <a:solidFill>
                <a:schemeClr val="bg2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ACBFC06-C5C0-9048-AAE1-808CAE0187A5}"/>
              </a:ext>
            </a:extLst>
          </p:cNvPr>
          <p:cNvSpPr txBox="1">
            <a:spLocks/>
          </p:cNvSpPr>
          <p:nvPr/>
        </p:nvSpPr>
        <p:spPr>
          <a:xfrm>
            <a:off x="52528" y="4547412"/>
            <a:ext cx="12139472" cy="10772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en-US" sz="2400" b="1" i="1" dirty="0">
                <a:solidFill>
                  <a:schemeClr val="bg1">
                    <a:lumMod val="95000"/>
                  </a:schemeClr>
                </a:solidFill>
                <a:latin typeface="NotesEsa" pitchFamily="2" charset="0"/>
              </a:rPr>
              <a:t>L2 Earth CARE Science Presentation Meeting</a:t>
            </a:r>
          </a:p>
          <a:p>
            <a:pPr algn="ctr">
              <a:lnSpc>
                <a:spcPct val="100000"/>
              </a:lnSpc>
            </a:pPr>
            <a:r>
              <a:rPr lang="en-US" sz="2400" b="1" i="1" dirty="0">
                <a:solidFill>
                  <a:schemeClr val="bg1">
                    <a:lumMod val="95000"/>
                  </a:schemeClr>
                </a:solidFill>
                <a:latin typeface="NotesEsa" pitchFamily="2" charset="0"/>
              </a:rPr>
              <a:t>10.03.2021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997B98-ADD3-ED4B-9A5D-F8D88510E684}"/>
              </a:ext>
            </a:extLst>
          </p:cNvPr>
          <p:cNvPicPr/>
          <p:nvPr/>
        </p:nvPicPr>
        <p:blipFill rotWithShape="1">
          <a:blip r:embed="rId4"/>
          <a:srcRect t="21247" r="62842" b="8373"/>
          <a:stretch/>
        </p:blipFill>
        <p:spPr>
          <a:xfrm>
            <a:off x="10130942" y="412011"/>
            <a:ext cx="1384387" cy="5016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84E853-B2F0-FD46-99CA-B3147CB870E4}"/>
              </a:ext>
            </a:extLst>
          </p:cNvPr>
          <p:cNvSpPr txBox="1"/>
          <p:nvPr/>
        </p:nvSpPr>
        <p:spPr>
          <a:xfrm>
            <a:off x="73066" y="4902267"/>
            <a:ext cx="232525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</a:rPr>
              <a:t>Pavlos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Kollias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Wanda </a:t>
            </a:r>
            <a:r>
              <a:rPr lang="en-US" sz="2000" dirty="0" err="1">
                <a:solidFill>
                  <a:schemeClr val="bg1"/>
                </a:solidFill>
              </a:rPr>
              <a:t>Szyrmer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Aleksandra Tatarevic</a:t>
            </a:r>
          </a:p>
          <a:p>
            <a:r>
              <a:rPr lang="en-US" sz="2000" dirty="0" err="1">
                <a:solidFill>
                  <a:schemeClr val="bg1"/>
                </a:solidFill>
              </a:rPr>
              <a:t>Bernat</a:t>
            </a:r>
            <a:r>
              <a:rPr lang="en-US" sz="2000" dirty="0">
                <a:solidFill>
                  <a:schemeClr val="bg1"/>
                </a:solidFill>
              </a:rPr>
              <a:t> P. </a:t>
            </a:r>
            <a:r>
              <a:rPr lang="en-US" sz="2000" dirty="0" err="1">
                <a:solidFill>
                  <a:schemeClr val="bg1"/>
                </a:solidFill>
              </a:rPr>
              <a:t>Tresseras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CA" sz="2000" dirty="0">
                <a:solidFill>
                  <a:schemeClr val="bg1"/>
                </a:solidFill>
              </a:rPr>
              <a:t>David Burns</a:t>
            </a:r>
          </a:p>
          <a:p>
            <a:r>
              <a:rPr lang="en-CA" sz="2000" dirty="0">
                <a:solidFill>
                  <a:schemeClr val="bg1"/>
                </a:solidFill>
              </a:rPr>
              <a:t>Alessandro Battaglia</a:t>
            </a:r>
          </a:p>
        </p:txBody>
      </p:sp>
    </p:spTree>
    <p:extLst>
      <p:ext uri="{BB962C8B-B14F-4D97-AF65-F5344CB8AC3E}">
        <p14:creationId xmlns:p14="http://schemas.microsoft.com/office/powerpoint/2010/main" val="308915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5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33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CD1D5C-B4BF-4F41-852F-9FD2D02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10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B322E5-8449-CE40-85AC-5F2535452784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AC150E1-B66C-BB46-8A3A-6885EBE89DB2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pic>
        <p:nvPicPr>
          <p:cNvPr id="5" name="Picture 4" descr="A picture containing table, computer&#10;&#10;Description automatically generated">
            <a:extLst>
              <a:ext uri="{FF2B5EF4-FFF2-40B4-BE49-F238E27FC236}">
                <a16:creationId xmlns:a16="http://schemas.microsoft.com/office/drawing/2014/main" id="{5F8438F0-628E-5845-A892-8C17F47986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759" y="3222058"/>
            <a:ext cx="9893300" cy="3103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7DE2BC-6421-2D43-B829-BB9B9634DBCA}"/>
              </a:ext>
            </a:extLst>
          </p:cNvPr>
          <p:cNvSpPr txBox="1"/>
          <p:nvPr/>
        </p:nvSpPr>
        <p:spPr>
          <a:xfrm>
            <a:off x="1105788" y="2743201"/>
            <a:ext cx="6388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Problem with C-FMR PIA estimates in version 4.x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33E0DF-B9D7-5F4F-97AD-EDEAE6E47B7C}"/>
                  </a:ext>
                </a:extLst>
              </p:cNvPr>
              <p:cNvSpPr/>
              <p:nvPr/>
            </p:nvSpPr>
            <p:spPr>
              <a:xfrm>
                <a:off x="1121332" y="1622436"/>
                <a:ext cx="3623492" cy="4966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𝑷𝑰𝑨</m:t>
                      </m:r>
                      <m:r>
                        <a:rPr lang="en-US" sz="2400" b="1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sz="2400" b="1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𝒏𝒐𝒂𝒕𝒕</m:t>
                          </m:r>
                        </m:sub>
                      </m:sSub>
                      <m:r>
                        <a:rPr lang="en-US" sz="2400" b="1" i="0">
                          <a:latin typeface="Cambria Math" panose="02040503050406030204" pitchFamily="18" charset="0"/>
                        </a:rPr>
                        <m:t>− 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33E0DF-B9D7-5F4F-97AD-EDEAE6E47B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332" y="1622436"/>
                <a:ext cx="3623492" cy="496611"/>
              </a:xfrm>
              <a:prstGeom prst="rect">
                <a:avLst/>
              </a:prstGeom>
              <a:blipFill>
                <a:blip r:embed="rId4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D0EDC86-5EBE-4546-B005-86A0048E6E2D}"/>
              </a:ext>
            </a:extLst>
          </p:cNvPr>
          <p:cNvSpPr txBox="1"/>
          <p:nvPr/>
        </p:nvSpPr>
        <p:spPr>
          <a:xfrm>
            <a:off x="3678862" y="297712"/>
            <a:ext cx="370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C-FMR PIA ESTIMATION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DA847C-CFBC-804F-8BB5-3C2D1E214199}"/>
              </a:ext>
            </a:extLst>
          </p:cNvPr>
          <p:cNvSpPr/>
          <p:nvPr/>
        </p:nvSpPr>
        <p:spPr>
          <a:xfrm>
            <a:off x="1107955" y="1497338"/>
            <a:ext cx="3954871" cy="846550"/>
          </a:xfrm>
          <a:prstGeom prst="rect">
            <a:avLst/>
          </a:prstGeom>
          <a:solidFill>
            <a:schemeClr val="accent4">
              <a:lumMod val="20000"/>
              <a:lumOff val="80000"/>
              <a:alpha val="17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C9D9BA-8EA9-4F4E-8D15-8239C23FF496}"/>
                  </a:ext>
                </a:extLst>
              </p:cNvPr>
              <p:cNvSpPr txBox="1"/>
              <p:nvPr/>
            </p:nvSpPr>
            <p:spPr>
              <a:xfrm>
                <a:off x="6762307" y="1339702"/>
                <a:ext cx="474212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Ag estimated using X-MET profiles and selected method for gaseous  attenuation correction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0  </m:t>
                        </m:r>
                      </m:sub>
                    </m:sSub>
                  </m:oMath>
                </a14:m>
                <a:r>
                  <a:rPr lang="en-US" dirty="0"/>
                  <a:t>reported by C-NOM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𝑛𝑜𝑎𝑡𝑡</m:t>
                        </m:r>
                      </m:sub>
                    </m:sSub>
                  </m:oMath>
                </a14:m>
                <a:r>
                  <a:rPr lang="en-US" dirty="0"/>
                  <a:t> computed using theoretical model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C9D9BA-8EA9-4F4E-8D15-8239C23FF4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2307" y="1339702"/>
                <a:ext cx="4742121" cy="1200329"/>
              </a:xfrm>
              <a:prstGeom prst="rect">
                <a:avLst/>
              </a:prstGeom>
              <a:blipFill>
                <a:blip r:embed="rId5"/>
                <a:stretch>
                  <a:fillRect l="-1070" t="-2083" b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9872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screenshot of a cell phone&#10;&#10;Description automatically generated">
            <a:extLst>
              <a:ext uri="{FF2B5EF4-FFF2-40B4-BE49-F238E27FC236}">
                <a16:creationId xmlns:a16="http://schemas.microsoft.com/office/drawing/2014/main" id="{3630672F-0E31-0347-B01D-094E47E623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79" y="3267364"/>
            <a:ext cx="9639300" cy="316211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CD1D5C-B4BF-4F41-852F-9FD2D02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11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B322E5-8449-CE40-85AC-5F2535452784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AC150E1-B66C-BB46-8A3A-6885EBE89DB2}"/>
              </a:ext>
            </a:extLst>
          </p:cNvPr>
          <p:cNvPicPr/>
          <p:nvPr/>
        </p:nvPicPr>
        <p:blipFill rotWithShape="1">
          <a:blip r:embed="rId3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7DE2BC-6421-2D43-B829-BB9B9634DBCA}"/>
              </a:ext>
            </a:extLst>
          </p:cNvPr>
          <p:cNvSpPr txBox="1"/>
          <p:nvPr/>
        </p:nvSpPr>
        <p:spPr>
          <a:xfrm>
            <a:off x="1105788" y="2743201"/>
            <a:ext cx="1164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C-FMR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33E0DF-B9D7-5F4F-97AD-EDEAE6E47B7C}"/>
                  </a:ext>
                </a:extLst>
              </p:cNvPr>
              <p:cNvSpPr/>
              <p:nvPr/>
            </p:nvSpPr>
            <p:spPr>
              <a:xfrm>
                <a:off x="1121332" y="1622436"/>
                <a:ext cx="3623492" cy="4966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𝑷𝑰𝑨</m:t>
                      </m:r>
                      <m:r>
                        <a:rPr lang="en-US" sz="2400" b="1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sz="2400" b="1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𝒏𝒐𝒂𝒕𝒕</m:t>
                          </m:r>
                        </m:sub>
                      </m:sSub>
                      <m:r>
                        <a:rPr lang="en-US" sz="2400" b="1" i="0">
                          <a:latin typeface="Cambria Math" panose="02040503050406030204" pitchFamily="18" charset="0"/>
                        </a:rPr>
                        <m:t>− 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33E0DF-B9D7-5F4F-97AD-EDEAE6E47B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332" y="1622436"/>
                <a:ext cx="3623492" cy="496611"/>
              </a:xfrm>
              <a:prstGeom prst="rect">
                <a:avLst/>
              </a:prstGeom>
              <a:blipFill>
                <a:blip r:embed="rId4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D0EDC86-5EBE-4546-B005-86A0048E6E2D}"/>
              </a:ext>
            </a:extLst>
          </p:cNvPr>
          <p:cNvSpPr txBox="1"/>
          <p:nvPr/>
        </p:nvSpPr>
        <p:spPr>
          <a:xfrm>
            <a:off x="3678862" y="297712"/>
            <a:ext cx="370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C-FMR PIA ESTIMATION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DA847C-CFBC-804F-8BB5-3C2D1E214199}"/>
              </a:ext>
            </a:extLst>
          </p:cNvPr>
          <p:cNvSpPr/>
          <p:nvPr/>
        </p:nvSpPr>
        <p:spPr>
          <a:xfrm>
            <a:off x="1107955" y="1497338"/>
            <a:ext cx="3954871" cy="846550"/>
          </a:xfrm>
          <a:prstGeom prst="rect">
            <a:avLst/>
          </a:prstGeom>
          <a:solidFill>
            <a:schemeClr val="accent4">
              <a:lumMod val="20000"/>
              <a:lumOff val="80000"/>
              <a:alpha val="17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C9D9BA-8EA9-4F4E-8D15-8239C23FF496}"/>
                  </a:ext>
                </a:extLst>
              </p:cNvPr>
              <p:cNvSpPr txBox="1"/>
              <p:nvPr/>
            </p:nvSpPr>
            <p:spPr>
              <a:xfrm>
                <a:off x="6762307" y="1339702"/>
                <a:ext cx="474212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Ag estimated using X-MET profiles and selected method for gaseous  attenuation correction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0  </m:t>
                        </m:r>
                      </m:sub>
                    </m:sSub>
                  </m:oMath>
                </a14:m>
                <a:r>
                  <a:rPr lang="en-US" dirty="0"/>
                  <a:t>reported by C-NOM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𝑛𝑜𝑎𝑡𝑡</m:t>
                        </m:r>
                      </m:sub>
                    </m:sSub>
                  </m:oMath>
                </a14:m>
                <a:r>
                  <a:rPr lang="en-US" dirty="0"/>
                  <a:t> computed using theoretical model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C9D9BA-8EA9-4F4E-8D15-8239C23FF4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2307" y="1339702"/>
                <a:ext cx="4742121" cy="1200329"/>
              </a:xfrm>
              <a:prstGeom prst="rect">
                <a:avLst/>
              </a:prstGeom>
              <a:blipFill>
                <a:blip r:embed="rId5"/>
                <a:stretch>
                  <a:fillRect l="-1070" t="-2083" b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4340453-37AE-1D48-9851-54D7FAF5AF90}"/>
                  </a:ext>
                </a:extLst>
              </p:cNvPr>
              <p:cNvSpPr/>
              <p:nvPr/>
            </p:nvSpPr>
            <p:spPr>
              <a:xfrm>
                <a:off x="2205849" y="2792013"/>
                <a:ext cx="15022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𝒏𝒐𝒂𝒕𝒕</m:t>
                          </m:r>
                        </m:sub>
                      </m:sSub>
                      <m:r>
                        <a:rPr lang="en-US" b="1" i="0">
                          <a:latin typeface="Cambria Math" panose="02040503050406030204" pitchFamily="18" charset="0"/>
                        </a:rPr>
                        <m:t>− 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4340453-37AE-1D48-9851-54D7FAF5AF9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5849" y="2792013"/>
                <a:ext cx="1502206" cy="369332"/>
              </a:xfrm>
              <a:prstGeom prst="rect">
                <a:avLst/>
              </a:prstGeom>
              <a:blipFill>
                <a:blip r:embed="rId6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D005FCDA-7339-B746-8D07-D9AD9703A8D4}"/>
              </a:ext>
            </a:extLst>
          </p:cNvPr>
          <p:cNvSpPr txBox="1"/>
          <p:nvPr/>
        </p:nvSpPr>
        <p:spPr>
          <a:xfrm>
            <a:off x="4040374" y="2764466"/>
            <a:ext cx="1000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versus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F90F3D-39C5-6742-A75D-57EBAD502D53}"/>
              </a:ext>
            </a:extLst>
          </p:cNvPr>
          <p:cNvSpPr txBox="1"/>
          <p:nvPr/>
        </p:nvSpPr>
        <p:spPr>
          <a:xfrm>
            <a:off x="5869172" y="2828261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TRUE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43A8995-AD8F-D749-919E-ED0E9E1A8140}"/>
                  </a:ext>
                </a:extLst>
              </p:cNvPr>
              <p:cNvSpPr/>
              <p:nvPr/>
            </p:nvSpPr>
            <p:spPr>
              <a:xfrm>
                <a:off x="6951512" y="2795558"/>
                <a:ext cx="15022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𝒏𝒐𝒂𝒕𝒕</m:t>
                          </m:r>
                        </m:sub>
                      </m:sSub>
                      <m:r>
                        <a:rPr lang="en-US" b="1" i="0">
                          <a:latin typeface="Cambria Math" panose="02040503050406030204" pitchFamily="18" charset="0"/>
                        </a:rPr>
                        <m:t>− 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43A8995-AD8F-D749-919E-ED0E9E1A81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1512" y="2795558"/>
                <a:ext cx="1502206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F34BCDD-6BBA-1941-8D2A-9622C8752DB8}"/>
              </a:ext>
            </a:extLst>
          </p:cNvPr>
          <p:cNvSpPr txBox="1"/>
          <p:nvPr/>
        </p:nvSpPr>
        <p:spPr>
          <a:xfrm>
            <a:off x="9921379" y="3784251"/>
            <a:ext cx="17012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=&gt; </a:t>
            </a:r>
          </a:p>
          <a:p>
            <a:r>
              <a:rPr lang="en-US" sz="2400" b="1" i="1" dirty="0"/>
              <a:t>Problem in Ag estimates</a:t>
            </a:r>
          </a:p>
        </p:txBody>
      </p:sp>
    </p:spTree>
    <p:extLst>
      <p:ext uri="{BB962C8B-B14F-4D97-AF65-F5344CB8AC3E}">
        <p14:creationId xmlns:p14="http://schemas.microsoft.com/office/powerpoint/2010/main" val="1792960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close up of a map&#10;&#10;Description automatically generated">
            <a:extLst>
              <a:ext uri="{FF2B5EF4-FFF2-40B4-BE49-F238E27FC236}">
                <a16:creationId xmlns:a16="http://schemas.microsoft.com/office/drawing/2014/main" id="{A9B58F0E-DAA0-024A-B2B7-9F5ABC6E0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94" y="3308338"/>
            <a:ext cx="10015870" cy="301260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CD1D5C-B4BF-4F41-852F-9FD2D02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12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B322E5-8449-CE40-85AC-5F2535452784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AC150E1-B66C-BB46-8A3A-6885EBE89DB2}"/>
              </a:ext>
            </a:extLst>
          </p:cNvPr>
          <p:cNvPicPr/>
          <p:nvPr/>
        </p:nvPicPr>
        <p:blipFill rotWithShape="1">
          <a:blip r:embed="rId4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33E0DF-B9D7-5F4F-97AD-EDEAE6E47B7C}"/>
                  </a:ext>
                </a:extLst>
              </p:cNvPr>
              <p:cNvSpPr/>
              <p:nvPr/>
            </p:nvSpPr>
            <p:spPr>
              <a:xfrm>
                <a:off x="1121332" y="1622436"/>
                <a:ext cx="3623492" cy="4966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𝑷𝑰𝑨</m:t>
                      </m:r>
                      <m:r>
                        <a:rPr lang="en-US" sz="2400" b="1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sz="2400" b="1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𝒏𝒐𝒂𝒕𝒕</m:t>
                          </m:r>
                        </m:sub>
                      </m:sSub>
                      <m:r>
                        <a:rPr lang="en-US" sz="2400" b="1" i="0">
                          <a:latin typeface="Cambria Math" panose="02040503050406030204" pitchFamily="18" charset="0"/>
                        </a:rPr>
                        <m:t>− 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33E0DF-B9D7-5F4F-97AD-EDEAE6E47B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332" y="1622436"/>
                <a:ext cx="3623492" cy="496611"/>
              </a:xfrm>
              <a:prstGeom prst="rect">
                <a:avLst/>
              </a:prstGeom>
              <a:blipFill>
                <a:blip r:embed="rId5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D0EDC86-5EBE-4546-B005-86A0048E6E2D}"/>
              </a:ext>
            </a:extLst>
          </p:cNvPr>
          <p:cNvSpPr txBox="1"/>
          <p:nvPr/>
        </p:nvSpPr>
        <p:spPr>
          <a:xfrm>
            <a:off x="3678862" y="297712"/>
            <a:ext cx="370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C-FMR PIA ESTIMATION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DA847C-CFBC-804F-8BB5-3C2D1E214199}"/>
              </a:ext>
            </a:extLst>
          </p:cNvPr>
          <p:cNvSpPr/>
          <p:nvPr/>
        </p:nvSpPr>
        <p:spPr>
          <a:xfrm>
            <a:off x="1107955" y="1497338"/>
            <a:ext cx="3954871" cy="846550"/>
          </a:xfrm>
          <a:prstGeom prst="rect">
            <a:avLst/>
          </a:prstGeom>
          <a:solidFill>
            <a:schemeClr val="accent4">
              <a:lumMod val="20000"/>
              <a:lumOff val="80000"/>
              <a:alpha val="17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C9D9BA-8EA9-4F4E-8D15-8239C23FF496}"/>
                  </a:ext>
                </a:extLst>
              </p:cNvPr>
              <p:cNvSpPr txBox="1"/>
              <p:nvPr/>
            </p:nvSpPr>
            <p:spPr>
              <a:xfrm>
                <a:off x="6762307" y="1339702"/>
                <a:ext cx="474212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Ag estimated using X-MET profiles and selected method for gaseous  attenuation correction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0  </m:t>
                        </m:r>
                      </m:sub>
                    </m:sSub>
                  </m:oMath>
                </a14:m>
                <a:r>
                  <a:rPr lang="en-US" dirty="0"/>
                  <a:t>reported by C-NOM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𝑛𝑜𝑎𝑡𝑡</m:t>
                        </m:r>
                      </m:sub>
                    </m:sSub>
                  </m:oMath>
                </a14:m>
                <a:r>
                  <a:rPr lang="en-US" dirty="0"/>
                  <a:t> computed using theoretical model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C9D9BA-8EA9-4F4E-8D15-8239C23FF4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2307" y="1339702"/>
                <a:ext cx="4742121" cy="1200329"/>
              </a:xfrm>
              <a:prstGeom prst="rect">
                <a:avLst/>
              </a:prstGeom>
              <a:blipFill>
                <a:blip r:embed="rId6"/>
                <a:stretch>
                  <a:fillRect l="-1070" t="-2083" b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2D6F9EC1-65E2-824B-8352-9D6156DC8130}"/>
              </a:ext>
            </a:extLst>
          </p:cNvPr>
          <p:cNvSpPr txBox="1"/>
          <p:nvPr/>
        </p:nvSpPr>
        <p:spPr>
          <a:xfrm>
            <a:off x="350549" y="2940655"/>
            <a:ext cx="1064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DIFFERENCES BETWEEN DIFFERENT METHODS FOR ATMOSPHERIC ATTENUATION</a:t>
            </a:r>
          </a:p>
        </p:txBody>
      </p:sp>
    </p:spTree>
    <p:extLst>
      <p:ext uri="{BB962C8B-B14F-4D97-AF65-F5344CB8AC3E}">
        <p14:creationId xmlns:p14="http://schemas.microsoft.com/office/powerpoint/2010/main" val="3457812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id="{47FADDD6-A9AC-424E-9F90-E29DA2C24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069" y="3417883"/>
            <a:ext cx="9839320" cy="296809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CD1D5C-B4BF-4F41-852F-9FD2D02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13</a:t>
            </a:fld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B322E5-8449-CE40-85AC-5F2535452784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AC150E1-B66C-BB46-8A3A-6885EBE89DB2}"/>
              </a:ext>
            </a:extLst>
          </p:cNvPr>
          <p:cNvPicPr/>
          <p:nvPr/>
        </p:nvPicPr>
        <p:blipFill rotWithShape="1">
          <a:blip r:embed="rId4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33E0DF-B9D7-5F4F-97AD-EDEAE6E47B7C}"/>
                  </a:ext>
                </a:extLst>
              </p:cNvPr>
              <p:cNvSpPr/>
              <p:nvPr/>
            </p:nvSpPr>
            <p:spPr>
              <a:xfrm>
                <a:off x="1121332" y="1622436"/>
                <a:ext cx="3623492" cy="4966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latin typeface="Cambria Math" panose="02040503050406030204" pitchFamily="18" charset="0"/>
                        </a:rPr>
                        <m:t>𝑷𝑰𝑨</m:t>
                      </m:r>
                      <m:r>
                        <a:rPr lang="en-US" sz="2400" b="1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  <m:r>
                        <a:rPr lang="en-US" sz="2400" b="1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𝒏𝒐𝒂𝒕𝒕</m:t>
                          </m:r>
                        </m:sub>
                      </m:sSub>
                      <m:r>
                        <a:rPr lang="en-US" sz="2400" b="1" i="0">
                          <a:latin typeface="Cambria Math" panose="02040503050406030204" pitchFamily="18" charset="0"/>
                        </a:rPr>
                        <m:t>− </m:t>
                      </m:r>
                      <m:sSub>
                        <m:sSub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33E0DF-B9D7-5F4F-97AD-EDEAE6E47B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332" y="1622436"/>
                <a:ext cx="3623492" cy="496611"/>
              </a:xfrm>
              <a:prstGeom prst="rect">
                <a:avLst/>
              </a:prstGeom>
              <a:blipFill>
                <a:blip r:embed="rId5"/>
                <a:stretch>
                  <a:fillRect b="-12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D0EDC86-5EBE-4546-B005-86A0048E6E2D}"/>
              </a:ext>
            </a:extLst>
          </p:cNvPr>
          <p:cNvSpPr txBox="1"/>
          <p:nvPr/>
        </p:nvSpPr>
        <p:spPr>
          <a:xfrm>
            <a:off x="3678862" y="297712"/>
            <a:ext cx="370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C-FMR PIA ESTIMATION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DA847C-CFBC-804F-8BB5-3C2D1E214199}"/>
              </a:ext>
            </a:extLst>
          </p:cNvPr>
          <p:cNvSpPr/>
          <p:nvPr/>
        </p:nvSpPr>
        <p:spPr>
          <a:xfrm>
            <a:off x="1107955" y="1497338"/>
            <a:ext cx="3954871" cy="846550"/>
          </a:xfrm>
          <a:prstGeom prst="rect">
            <a:avLst/>
          </a:prstGeom>
          <a:solidFill>
            <a:schemeClr val="accent4">
              <a:lumMod val="20000"/>
              <a:lumOff val="80000"/>
              <a:alpha val="17000"/>
            </a:schemeClr>
          </a:solidFill>
          <a:ln w="476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C9D9BA-8EA9-4F4E-8D15-8239C23FF496}"/>
                  </a:ext>
                </a:extLst>
              </p:cNvPr>
              <p:cNvSpPr txBox="1"/>
              <p:nvPr/>
            </p:nvSpPr>
            <p:spPr>
              <a:xfrm>
                <a:off x="6762307" y="1339702"/>
                <a:ext cx="474212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Ag estimated using X-MET profiles and selected method for gaseous  attenuation correction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0  </m:t>
                        </m:r>
                      </m:sub>
                    </m:sSub>
                  </m:oMath>
                </a14:m>
                <a:r>
                  <a:rPr lang="en-US" dirty="0"/>
                  <a:t>reported by C-NOM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𝑛𝑜𝑎𝑡𝑡</m:t>
                        </m:r>
                      </m:sub>
                    </m:sSub>
                  </m:oMath>
                </a14:m>
                <a:r>
                  <a:rPr lang="en-US" dirty="0"/>
                  <a:t> computed using theoretical model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FC9D9BA-8EA9-4F4E-8D15-8239C23FF4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2307" y="1339702"/>
                <a:ext cx="4742121" cy="1200329"/>
              </a:xfrm>
              <a:prstGeom prst="rect">
                <a:avLst/>
              </a:prstGeom>
              <a:blipFill>
                <a:blip r:embed="rId6"/>
                <a:stretch>
                  <a:fillRect l="-1070" t="-2083" b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2D6F9EC1-65E2-824B-8352-9D6156DC8130}"/>
              </a:ext>
            </a:extLst>
          </p:cNvPr>
          <p:cNvSpPr txBox="1"/>
          <p:nvPr/>
        </p:nvSpPr>
        <p:spPr>
          <a:xfrm>
            <a:off x="350549" y="2940655"/>
            <a:ext cx="1064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DIFFERENCES in Ag  estimates when using X-MET and GEM datasets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C7488B-83F2-A648-8728-EDDAEA9569C2}"/>
              </a:ext>
            </a:extLst>
          </p:cNvPr>
          <p:cNvSpPr txBox="1"/>
          <p:nvPr/>
        </p:nvSpPr>
        <p:spPr>
          <a:xfrm>
            <a:off x="9484244" y="3955312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ROZENKRANZ (1998) method</a:t>
            </a:r>
          </a:p>
          <a:p>
            <a:endParaRPr lang="en-US" b="1" dirty="0"/>
          </a:p>
          <a:p>
            <a:r>
              <a:rPr lang="en-US" b="1" dirty="0"/>
              <a:t>differences can reach  1 dB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10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CD1D5C-B4BF-4F41-852F-9FD2D02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14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B322E5-8449-CE40-85AC-5F2535452784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AC150E1-B66C-BB46-8A3A-6885EBE89DB2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0A1087-9B25-DE4A-AC84-323BCD0EBEFC}"/>
              </a:ext>
            </a:extLst>
          </p:cNvPr>
          <p:cNvSpPr txBox="1"/>
          <p:nvPr/>
        </p:nvSpPr>
        <p:spPr>
          <a:xfrm>
            <a:off x="2870791" y="297712"/>
            <a:ext cx="6228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C-FMR PIA ESTIMATION – NEW METHOD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BE28E47-333F-5D4A-A73E-199BAD39F1F7}"/>
                  </a:ext>
                </a:extLst>
              </p:cNvPr>
              <p:cNvSpPr txBox="1"/>
              <p:nvPr/>
            </p:nvSpPr>
            <p:spPr>
              <a:xfrm>
                <a:off x="872236" y="3198329"/>
                <a:ext cx="10592195" cy="34463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𝑐𝑙𝑟</m:t>
                        </m:r>
                      </m:sub>
                    </m:sSub>
                  </m:oMath>
                </a14:m>
                <a:r>
                  <a:rPr lang="en-US" sz="2400" dirty="0"/>
                  <a:t> ==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0  </m:t>
                        </m:r>
                      </m:sub>
                    </m:sSub>
                  </m:oMath>
                </a14:m>
                <a:r>
                  <a:rPr lang="en-US" sz="2400" dirty="0"/>
                  <a:t>  in  cloud-free profiles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𝑐𝑙𝑟</m:t>
                        </m:r>
                      </m:sub>
                    </m:sSub>
                    <m:r>
                      <a:rPr lang="en-CA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~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>
                            <a:latin typeface="Cambria Math" panose="02040503050406030204" pitchFamily="18" charset="0"/>
                          </a:rPr>
                          <m:t>0  </m:t>
                        </m:r>
                      </m:sub>
                    </m:sSub>
                  </m:oMath>
                </a14:m>
                <a:r>
                  <a:rPr lang="en-US" sz="2400" dirty="0"/>
                  <a:t> if lowest cloud base at temperature &lt; 0</a:t>
                </a:r>
              </a:p>
              <a:p>
                <a:endParaRPr lang="en-US" sz="2400" dirty="0"/>
              </a:p>
              <a:p>
                <a:r>
                  <a:rPr lang="en-US" sz="2400" b="1" dirty="0"/>
                  <a:t>IF</a:t>
                </a:r>
                <a:r>
                  <a:rPr lang="en-US" sz="2400" dirty="0"/>
                  <a:t>  distance between cloud free profiles &lt; 250 km </a:t>
                </a:r>
              </a:p>
              <a:p>
                <a:r>
                  <a:rPr lang="en-US" sz="2400" dirty="0"/>
                  <a:t>	</a:t>
                </a:r>
                <a:r>
                  <a:rPr lang="en-US" sz="24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𝑐𝑙𝑟</m:t>
                        </m:r>
                      </m:sub>
                    </m:sSub>
                  </m:oMath>
                </a14:m>
                <a:r>
                  <a:rPr lang="en-US" sz="2400" dirty="0"/>
                  <a:t> from Interpolation of cloud free sigma0 profiles  along-track</a:t>
                </a:r>
              </a:p>
              <a:p>
                <a:r>
                  <a:rPr lang="en-US" sz="2400" b="1" dirty="0"/>
                  <a:t>Otherwise</a:t>
                </a:r>
              </a:p>
              <a:p>
                <a:r>
                  <a:rPr lang="en-US" sz="2400" dirty="0"/>
                  <a:t> 	</a:t>
                </a:r>
                <a:r>
                  <a:rPr lang="en-US" sz="24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𝑐𝑙𝑟</m:t>
                        </m:r>
                      </m:sub>
                    </m:sSub>
                  </m:oMath>
                </a14:m>
                <a:r>
                  <a:rPr lang="en-US" sz="2400" dirty="0"/>
                  <a:t> using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sz="2400" dirty="0"/>
                  <a:t> and theoretically estimated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𝑛𝑜𝑎𝑡𝑡</m:t>
                        </m:r>
                      </m:sub>
                    </m:sSub>
                    <m:r>
                      <a:rPr lang="en-US" sz="24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as function of temperature</a:t>
                </a:r>
              </a:p>
              <a:p>
                <a:r>
                  <a:rPr lang="en-US" sz="2400" dirty="0"/>
                  <a:t>	   and surface wind</a:t>
                </a:r>
              </a:p>
              <a:p>
                <a:r>
                  <a:rPr lang="en-US" sz="2400" dirty="0"/>
                  <a:t>                 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BE28E47-333F-5D4A-A73E-199BAD39F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236" y="3198329"/>
                <a:ext cx="10592195" cy="3446393"/>
              </a:xfrm>
              <a:prstGeom prst="rect">
                <a:avLst/>
              </a:prstGeom>
              <a:blipFill>
                <a:blip r:embed="rId3"/>
                <a:stretch>
                  <a:fillRect l="-958" t="-1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14AA5D3-7E8D-A346-B002-CA0441EA9911}"/>
                  </a:ext>
                </a:extLst>
              </p:cNvPr>
              <p:cNvSpPr/>
              <p:nvPr/>
            </p:nvSpPr>
            <p:spPr>
              <a:xfrm>
                <a:off x="1202907" y="1499226"/>
                <a:ext cx="3504229" cy="4917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𝑃𝐼𝐴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sz="2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𝑛𝑜𝑎𝑡𝑡</m:t>
                          </m:r>
                        </m:sub>
                      </m:sSub>
                      <m:r>
                        <a:rPr lang="en-US" sz="2400" i="0">
                          <a:latin typeface="Cambria Math" panose="02040503050406030204" pitchFamily="18" charset="0"/>
                        </a:rPr>
                        <m:t>−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0  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14AA5D3-7E8D-A346-B002-CA0441EA991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2907" y="1499226"/>
                <a:ext cx="3504229" cy="491738"/>
              </a:xfrm>
              <a:prstGeom prst="rect">
                <a:avLst/>
              </a:prstGeom>
              <a:blipFill>
                <a:blip r:embed="rId4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04BDDED-E383-9D4B-BF1D-C95DF1959562}"/>
                  </a:ext>
                </a:extLst>
              </p:cNvPr>
              <p:cNvSpPr/>
              <p:nvPr/>
            </p:nvSpPr>
            <p:spPr>
              <a:xfrm>
                <a:off x="1194735" y="2132818"/>
                <a:ext cx="6176306" cy="5181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𝑃𝐼𝐴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=   </m:t>
                      </m:r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𝑛𝑜𝑎𝑡𝑡</m:t>
                              </m:r>
                            </m:sub>
                          </m:s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d>
                      <m:r>
                        <a:rPr lang="en-US" sz="2400" i="0">
                          <a:latin typeface="Cambria Math" panose="02040503050406030204" pitchFamily="18" charset="0"/>
                        </a:rPr>
                        <m:t> −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0  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= 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𝑐𝑙𝑟</m:t>
                          </m:r>
                        </m:sub>
                      </m:sSub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400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4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CA" sz="2400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0">
                              <a:latin typeface="Cambria Math" panose="02040503050406030204" pitchFamily="18" charset="0"/>
                            </a:rPr>
                            <m:t>0  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04BDDED-E383-9D4B-BF1D-C95DF19595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735" y="2132818"/>
                <a:ext cx="6176306" cy="518155"/>
              </a:xfrm>
              <a:prstGeom prst="rect">
                <a:avLst/>
              </a:prstGeom>
              <a:blipFill>
                <a:blip r:embed="rId5"/>
                <a:stretch>
                  <a:fillRect b="-146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A8142DCC-3956-6248-BA83-6B73B29BB63C}"/>
              </a:ext>
            </a:extLst>
          </p:cNvPr>
          <p:cNvSpPr/>
          <p:nvPr/>
        </p:nvSpPr>
        <p:spPr>
          <a:xfrm>
            <a:off x="2424223" y="2069023"/>
            <a:ext cx="1998921" cy="674179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3D0E77-9E8A-E547-9FB1-9A0E2E8267BF}"/>
              </a:ext>
            </a:extLst>
          </p:cNvPr>
          <p:cNvSpPr/>
          <p:nvPr/>
        </p:nvSpPr>
        <p:spPr>
          <a:xfrm>
            <a:off x="5652632" y="2136363"/>
            <a:ext cx="769433" cy="518155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54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1D3718-2CF4-F240-9AEF-95DF4ADCC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38F1D2-C0B7-934E-BB35-B231B7466331}"/>
              </a:ext>
            </a:extLst>
          </p:cNvPr>
          <p:cNvSpPr txBox="1"/>
          <p:nvPr/>
        </p:nvSpPr>
        <p:spPr>
          <a:xfrm>
            <a:off x="3678862" y="297712"/>
            <a:ext cx="370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C-FMR PIA ESTIMATION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30F655D-84FB-C548-82E5-2B619F0DE390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4104D2C-72CC-2F4F-BE2D-64792ADA77DD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pic>
        <p:nvPicPr>
          <p:cNvPr id="9" name="Picture 8" descr="A picture containing table, computer&#10;&#10;Description automatically generated">
            <a:extLst>
              <a:ext uri="{FF2B5EF4-FFF2-40B4-BE49-F238E27FC236}">
                <a16:creationId xmlns:a16="http://schemas.microsoft.com/office/drawing/2014/main" id="{AF78FCCB-8754-D94D-B74A-563780D8EC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12" r="4359"/>
          <a:stretch/>
        </p:blipFill>
        <p:spPr>
          <a:xfrm>
            <a:off x="373658" y="2001088"/>
            <a:ext cx="8077600" cy="21714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BC394D-3ADD-A340-A52D-BA1AE8EBA935}"/>
              </a:ext>
            </a:extLst>
          </p:cNvPr>
          <p:cNvSpPr txBox="1"/>
          <p:nvPr/>
        </p:nvSpPr>
        <p:spPr>
          <a:xfrm>
            <a:off x="8685179" y="1801620"/>
            <a:ext cx="1548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OLD METHOD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0FFB9E-D64A-DC41-83B7-9C865DA76E86}"/>
              </a:ext>
            </a:extLst>
          </p:cNvPr>
          <p:cNvSpPr txBox="1"/>
          <p:nvPr/>
        </p:nvSpPr>
        <p:spPr>
          <a:xfrm>
            <a:off x="8718920" y="4264688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NEW METHOD</a:t>
            </a:r>
          </a:p>
        </p:txBody>
      </p:sp>
      <p:pic>
        <p:nvPicPr>
          <p:cNvPr id="8" name="Picture 7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9CEA5012-CD0B-2E45-9C08-60A2FC663D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514" r="3036"/>
          <a:stretch/>
        </p:blipFill>
        <p:spPr>
          <a:xfrm>
            <a:off x="373658" y="4072640"/>
            <a:ext cx="8077600" cy="217144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B0E33BE-CEA3-104F-AC85-377529ECB4B1}"/>
              </a:ext>
            </a:extLst>
          </p:cNvPr>
          <p:cNvSpPr/>
          <p:nvPr/>
        </p:nvSpPr>
        <p:spPr>
          <a:xfrm>
            <a:off x="52527" y="1786270"/>
            <a:ext cx="8398731" cy="4457814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724BA2A-1F9B-0B44-A294-A40249865C62}"/>
                  </a:ext>
                </a:extLst>
              </p:cNvPr>
              <p:cNvSpPr/>
              <p:nvPr/>
            </p:nvSpPr>
            <p:spPr>
              <a:xfrm>
                <a:off x="8573723" y="2409263"/>
                <a:ext cx="3055708" cy="429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𝑷𝑰𝑨</m:t>
                      </m:r>
                      <m:r>
                        <a:rPr lang="en-US" sz="2000" b="1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𝒏𝒐𝒂𝒕𝒕</m:t>
                          </m:r>
                        </m:sub>
                      </m:sSub>
                      <m:r>
                        <a:rPr lang="en-US" sz="2000" b="1" i="0">
                          <a:latin typeface="Cambria Math" panose="02040503050406030204" pitchFamily="18" charset="0"/>
                        </a:rPr>
                        <m:t>− </m:t>
                      </m:r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  <m:r>
                        <a:rPr lang="en-US" sz="2000" b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724BA2A-1F9B-0B44-A294-A40249865C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3723" y="2409263"/>
                <a:ext cx="3055708" cy="429220"/>
              </a:xfrm>
              <a:prstGeom prst="rect">
                <a:avLst/>
              </a:prstGeom>
              <a:blipFill>
                <a:blip r:embed="rId5"/>
                <a:stretch>
                  <a:fillRect b="-1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33CA1B3-F51A-104C-B07F-B955FA2BE07F}"/>
                  </a:ext>
                </a:extLst>
              </p:cNvPr>
              <p:cNvSpPr/>
              <p:nvPr/>
            </p:nvSpPr>
            <p:spPr>
              <a:xfrm>
                <a:off x="8726123" y="5219803"/>
                <a:ext cx="237071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𝑷𝑰𝑨</m:t>
                      </m:r>
                      <m:r>
                        <a:rPr lang="en-US" sz="2000" b="1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𝒄𝒍𝒓</m:t>
                          </m:r>
                        </m:sub>
                      </m:sSub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b="1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sz="2000" b="1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CA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000" b="1" i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33CA1B3-F51A-104C-B07F-B955FA2BE0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6123" y="5219803"/>
                <a:ext cx="2370713" cy="400110"/>
              </a:xfrm>
              <a:prstGeom prst="rect">
                <a:avLst/>
              </a:prstGeom>
              <a:blipFill>
                <a:blip r:embed="rId6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FB91277-6718-D148-BC2D-CD2BFDBCFD4A}"/>
                  </a:ext>
                </a:extLst>
              </p:cNvPr>
              <p:cNvSpPr txBox="1"/>
              <p:nvPr/>
            </p:nvSpPr>
            <p:spPr>
              <a:xfrm>
                <a:off x="9271589" y="5656520"/>
                <a:ext cx="23387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𝒄𝒍𝒓</m:t>
                        </m:r>
                      </m:sub>
                    </m:sSub>
                  </m:oMath>
                </a14:m>
                <a:r>
                  <a:rPr lang="en-US" dirty="0"/>
                  <a:t> from observations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FB91277-6718-D148-BC2D-CD2BFDBCF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1589" y="5656520"/>
                <a:ext cx="2338782" cy="369332"/>
              </a:xfrm>
              <a:prstGeom prst="rect">
                <a:avLst/>
              </a:prstGeom>
              <a:blipFill>
                <a:blip r:embed="rId7"/>
                <a:stretch>
                  <a:fillRect t="-6667" r="-108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2FDA33B2-12BD-0C4C-BE80-DE7A066EC211}"/>
              </a:ext>
            </a:extLst>
          </p:cNvPr>
          <p:cNvSpPr txBox="1"/>
          <p:nvPr/>
        </p:nvSpPr>
        <p:spPr>
          <a:xfrm>
            <a:off x="8548580" y="4848447"/>
            <a:ext cx="3188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Combination of old method and</a:t>
            </a:r>
          </a:p>
        </p:txBody>
      </p:sp>
    </p:spTree>
    <p:extLst>
      <p:ext uri="{BB962C8B-B14F-4D97-AF65-F5344CB8AC3E}">
        <p14:creationId xmlns:p14="http://schemas.microsoft.com/office/powerpoint/2010/main" val="4188070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CD1D5C-B4BF-4F41-852F-9FD2D02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16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B322E5-8449-CE40-85AC-5F2535452784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AC150E1-B66C-BB46-8A3A-6885EBE89DB2}"/>
              </a:ext>
            </a:extLst>
          </p:cNvPr>
          <p:cNvPicPr/>
          <p:nvPr/>
        </p:nvPicPr>
        <p:blipFill rotWithShape="1">
          <a:blip r:embed="rId3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sp>
        <p:nvSpPr>
          <p:cNvPr id="5" name="TextBox 10">
            <a:extLst>
              <a:ext uri="{FF2B5EF4-FFF2-40B4-BE49-F238E27FC236}">
                <a16:creationId xmlns:a16="http://schemas.microsoft.com/office/drawing/2014/main" id="{6FCB6C8B-788D-D040-8477-DCC6EA877D4B}"/>
              </a:ext>
            </a:extLst>
          </p:cNvPr>
          <p:cNvSpPr txBox="1"/>
          <p:nvPr/>
        </p:nvSpPr>
        <p:spPr>
          <a:xfrm>
            <a:off x="1993900" y="146964"/>
            <a:ext cx="90423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/>
              <a:t>C-CD Sedimentation velocity estimate </a:t>
            </a: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807777DC-42D6-204E-A1BF-524B59EE6608}"/>
              </a:ext>
            </a:extLst>
          </p:cNvPr>
          <p:cNvSpPr txBox="1"/>
          <p:nvPr/>
        </p:nvSpPr>
        <p:spPr>
          <a:xfrm>
            <a:off x="538843" y="1590404"/>
            <a:ext cx="10776857" cy="4244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ALGORITHM DESCRIPTION</a:t>
            </a:r>
          </a:p>
          <a:p>
            <a:endParaRPr lang="en-GB" dirty="0"/>
          </a:p>
          <a:p>
            <a:endParaRPr lang="en-GB" dirty="0"/>
          </a:p>
          <a:p>
            <a:r>
              <a:rPr lang="en-US" b="1" dirty="0"/>
              <a:t>VALID INPUT </a:t>
            </a:r>
          </a:p>
          <a:p>
            <a:pPr lvl="1">
              <a:buFont typeface="Arial"/>
              <a:buChar char="•"/>
            </a:pPr>
            <a:r>
              <a:rPr lang="en-US" dirty="0"/>
              <a:t> reflectivity regime : &gt; -21 &lt; Z &lt; 21 </a:t>
            </a:r>
            <a:r>
              <a:rPr lang="en-US" dirty="0" err="1"/>
              <a:t>dBZ</a:t>
            </a:r>
            <a:r>
              <a:rPr lang="en-US" dirty="0"/>
              <a:t>, divided into 3 dB</a:t>
            </a:r>
          </a:p>
          <a:p>
            <a:pPr lvl="1">
              <a:buFont typeface="Arial"/>
              <a:buChar char="•"/>
            </a:pPr>
            <a:r>
              <a:rPr lang="en-US" dirty="0"/>
              <a:t> temperature regime: -60 &lt; T &lt; 0 deg C ,divided into 2 deg bins</a:t>
            </a:r>
          </a:p>
          <a:p>
            <a:pPr lvl="1">
              <a:buFont typeface="Arial"/>
              <a:buChar char="•"/>
            </a:pPr>
            <a:r>
              <a:rPr lang="en-US" dirty="0"/>
              <a:t> Input velocity estimate: Doppler velocity corrected for non-uniform beam filling</a:t>
            </a:r>
          </a:p>
          <a:p>
            <a:endParaRPr lang="en-US" b="1" dirty="0"/>
          </a:p>
          <a:p>
            <a:r>
              <a:rPr lang="en-US" b="1" dirty="0"/>
              <a:t>METHOD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For each pixel inside of valid  Z,T regime, we construct a sampling window (100 km </a:t>
            </a:r>
            <a:r>
              <a:rPr lang="en-US" dirty="0" err="1"/>
              <a:t>x</a:t>
            </a:r>
            <a:r>
              <a:rPr lang="en-US" dirty="0"/>
              <a:t> 300 </a:t>
            </a:r>
            <a:r>
              <a:rPr lang="en-US" dirty="0" err="1"/>
              <a:t>m</a:t>
            </a:r>
            <a:r>
              <a:rPr lang="en-US" dirty="0"/>
              <a:t>)</a:t>
            </a:r>
            <a:endParaRPr lang="en-US" dirty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en-US" dirty="0"/>
              <a:t>A sample of velocity created from velocity values in the reflectivity and temperature bins corresponding to central point </a:t>
            </a:r>
          </a:p>
          <a:p>
            <a:pPr marL="342900" indent="-342900">
              <a:buAutoNum type="arabicPeriod"/>
            </a:pPr>
            <a:r>
              <a:rPr lang="en-US" dirty="0"/>
              <a:t>Sedimentation velocity computed as mean velocity of the sample</a:t>
            </a:r>
          </a:p>
          <a:p>
            <a:pPr marL="342900" indent="-342900">
              <a:buAutoNum type="arabicPeriod"/>
            </a:pPr>
            <a:r>
              <a:rPr lang="en-US" dirty="0"/>
              <a:t>Sedimentation velocity error computed as sample standard deviation 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0771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574CB8-08E5-8544-8250-76EF5317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17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1FB797C-B51C-6A44-97C8-0BEE4F05029B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6318C5F-950C-414C-AFEA-9276418F575F}"/>
              </a:ext>
            </a:extLst>
          </p:cNvPr>
          <p:cNvPicPr/>
          <p:nvPr/>
        </p:nvPicPr>
        <p:blipFill rotWithShape="1">
          <a:blip r:embed="rId3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A60436DA-BED8-6749-B7E7-C04D7EFB13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225"/>
          <a:stretch/>
        </p:blipFill>
        <p:spPr>
          <a:xfrm>
            <a:off x="8922488" y="3960812"/>
            <a:ext cx="2431312" cy="25781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A8E8DE-715E-7546-8022-EBAF2A8CC4E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3903" r="21652" b="15719"/>
          <a:stretch/>
        </p:blipFill>
        <p:spPr>
          <a:xfrm>
            <a:off x="52527" y="1317557"/>
            <a:ext cx="7390264" cy="4477245"/>
          </a:xfrm>
          <a:prstGeom prst="rect">
            <a:avLst/>
          </a:prstGeom>
        </p:spPr>
      </p:pic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FBFC235E-7DBF-0E4D-A058-E59EEC29BC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6371"/>
          <a:stretch/>
        </p:blipFill>
        <p:spPr>
          <a:xfrm>
            <a:off x="8694848" y="1291431"/>
            <a:ext cx="2673276" cy="25781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C1D6DC-0912-5C4E-9BD3-CCA03CE1C1D7}"/>
              </a:ext>
            </a:extLst>
          </p:cNvPr>
          <p:cNvSpPr/>
          <p:nvPr/>
        </p:nvSpPr>
        <p:spPr>
          <a:xfrm>
            <a:off x="8378456" y="1317557"/>
            <a:ext cx="3381153" cy="5221355"/>
          </a:xfrm>
          <a:prstGeom prst="rect">
            <a:avLst/>
          </a:prstGeom>
          <a:solidFill>
            <a:schemeClr val="accent6">
              <a:lumMod val="20000"/>
              <a:lumOff val="80000"/>
              <a:alpha val="11000"/>
            </a:schemeClr>
          </a:solidFill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AC3426B-B71D-EC42-AC52-994BEF2F6F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6914" y="5587472"/>
            <a:ext cx="5927650" cy="986201"/>
          </a:xfrm>
          <a:prstGeom prst="rect">
            <a:avLst/>
          </a:prstGeom>
        </p:spPr>
      </p:pic>
      <p:sp>
        <p:nvSpPr>
          <p:cNvPr id="13" name="TextBox 10">
            <a:extLst>
              <a:ext uri="{FF2B5EF4-FFF2-40B4-BE49-F238E27FC236}">
                <a16:creationId xmlns:a16="http://schemas.microsoft.com/office/drawing/2014/main" id="{D898FF34-F441-D347-BD82-0D9A33F38B11}"/>
              </a:ext>
            </a:extLst>
          </p:cNvPr>
          <p:cNvSpPr txBox="1"/>
          <p:nvPr/>
        </p:nvSpPr>
        <p:spPr>
          <a:xfrm>
            <a:off x="1993900" y="146964"/>
            <a:ext cx="90423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/>
              <a:t>C-CD Sedimentation velocity estimate </a:t>
            </a:r>
          </a:p>
        </p:txBody>
      </p:sp>
    </p:spTree>
    <p:extLst>
      <p:ext uri="{BB962C8B-B14F-4D97-AF65-F5344CB8AC3E}">
        <p14:creationId xmlns:p14="http://schemas.microsoft.com/office/powerpoint/2010/main" val="1814012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574CB8-08E5-8544-8250-76EF53179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18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1FB797C-B51C-6A44-97C8-0BEE4F05029B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6318C5F-950C-414C-AFEA-9276418F575F}"/>
              </a:ext>
            </a:extLst>
          </p:cNvPr>
          <p:cNvPicPr/>
          <p:nvPr/>
        </p:nvPicPr>
        <p:blipFill rotWithShape="1">
          <a:blip r:embed="rId3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pic>
        <p:nvPicPr>
          <p:cNvPr id="7" name="Picture 6" descr="A picture containing calendar&#10;&#10;Description automatically generated">
            <a:extLst>
              <a:ext uri="{FF2B5EF4-FFF2-40B4-BE49-F238E27FC236}">
                <a16:creationId xmlns:a16="http://schemas.microsoft.com/office/drawing/2014/main" id="{FE6E6FA5-9F4D-534F-863C-D81E98C00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" y="1260090"/>
            <a:ext cx="6032500" cy="4787900"/>
          </a:xfrm>
          <a:prstGeom prst="rect">
            <a:avLst/>
          </a:prstGeom>
        </p:spPr>
      </p:pic>
      <p:pic>
        <p:nvPicPr>
          <p:cNvPr id="11" name="Picture 10" descr="A picture containing text, writing implement, stationary, pencil&#10;&#10;Description automatically generated">
            <a:extLst>
              <a:ext uri="{FF2B5EF4-FFF2-40B4-BE49-F238E27FC236}">
                <a16:creationId xmlns:a16="http://schemas.microsoft.com/office/drawing/2014/main" id="{16D0D501-4381-724D-B9F1-9807F8281C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2657"/>
          <a:stretch/>
        </p:blipFill>
        <p:spPr>
          <a:xfrm>
            <a:off x="6936223" y="1111235"/>
            <a:ext cx="2843694" cy="2782515"/>
          </a:xfrm>
          <a:prstGeom prst="rect">
            <a:avLst/>
          </a:prstGeom>
        </p:spPr>
      </p:pic>
      <p:pic>
        <p:nvPicPr>
          <p:cNvPr id="16" name="Picture 15" descr="Timeline&#10;&#10;Description automatically generated">
            <a:extLst>
              <a:ext uri="{FF2B5EF4-FFF2-40B4-BE49-F238E27FC236}">
                <a16:creationId xmlns:a16="http://schemas.microsoft.com/office/drawing/2014/main" id="{384349B4-88D1-7A46-BCE0-2153C4757A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31061" y="2006708"/>
            <a:ext cx="2345293" cy="3939755"/>
          </a:xfrm>
          <a:prstGeom prst="rect">
            <a:avLst/>
          </a:prstGeom>
        </p:spPr>
      </p:pic>
      <p:pic>
        <p:nvPicPr>
          <p:cNvPr id="17" name="Picture 16" descr="A picture containing text, writing implement, stationary, pencil&#10;&#10;Description automatically generated">
            <a:extLst>
              <a:ext uri="{FF2B5EF4-FFF2-40B4-BE49-F238E27FC236}">
                <a16:creationId xmlns:a16="http://schemas.microsoft.com/office/drawing/2014/main" id="{2AF84010-8CB5-B349-B3A5-F9795C78D6A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827"/>
          <a:stretch/>
        </p:blipFill>
        <p:spPr>
          <a:xfrm>
            <a:off x="6797735" y="3556451"/>
            <a:ext cx="3045977" cy="275736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8C03ED8-F430-3A4D-81FF-6F96D7F5E409}"/>
              </a:ext>
            </a:extLst>
          </p:cNvPr>
          <p:cNvSpPr/>
          <p:nvPr/>
        </p:nvSpPr>
        <p:spPr>
          <a:xfrm>
            <a:off x="6797735" y="1260090"/>
            <a:ext cx="5178619" cy="5278822"/>
          </a:xfrm>
          <a:prstGeom prst="rect">
            <a:avLst/>
          </a:prstGeom>
          <a:noFill/>
          <a:ln w="142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F9FED499-315B-A74F-9A7B-2A71EB59B04B}"/>
              </a:ext>
            </a:extLst>
          </p:cNvPr>
          <p:cNvSpPr txBox="1"/>
          <p:nvPr/>
        </p:nvSpPr>
        <p:spPr>
          <a:xfrm>
            <a:off x="1993900" y="146964"/>
            <a:ext cx="90423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/>
              <a:t>C-CD Sedimentation velocity estimate </a:t>
            </a:r>
          </a:p>
        </p:txBody>
      </p:sp>
    </p:spTree>
    <p:extLst>
      <p:ext uri="{BB962C8B-B14F-4D97-AF65-F5344CB8AC3E}">
        <p14:creationId xmlns:p14="http://schemas.microsoft.com/office/powerpoint/2010/main" val="34637780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CD1D5C-B4BF-4F41-852F-9FD2D02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19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B322E5-8449-CE40-85AC-5F2535452784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AC150E1-B66C-BB46-8A3A-6885EBE89DB2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5669801-A5D1-3148-BCEB-6CA4F3598CDB}"/>
              </a:ext>
            </a:extLst>
          </p:cNvPr>
          <p:cNvSpPr txBox="1"/>
          <p:nvPr/>
        </p:nvSpPr>
        <p:spPr>
          <a:xfrm>
            <a:off x="361508" y="1151567"/>
            <a:ext cx="1067479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 How to populate gaps ?</a:t>
            </a:r>
          </a:p>
          <a:p>
            <a:endParaRPr lang="en-GB" sz="2400" dirty="0"/>
          </a:p>
          <a:p>
            <a:pPr lvl="1"/>
            <a:r>
              <a:rPr lang="en-GB" sz="2400" dirty="0"/>
              <a:t>-&gt; Use average value of sedimentation velocity computed using running window </a:t>
            </a:r>
          </a:p>
          <a:p>
            <a:pPr lvl="3"/>
            <a:endParaRPr lang="en-GB" sz="2400" dirty="0"/>
          </a:p>
          <a:p>
            <a:pPr marL="1714500" lvl="3" indent="-342900">
              <a:buFont typeface="Wingdings" pitchFamily="2" charset="2"/>
              <a:buChar char="ü"/>
            </a:pPr>
            <a:r>
              <a:rPr lang="en-GB" sz="2400" dirty="0"/>
              <a:t> Size of running along track window:  10 km along track and 300 m vertical</a:t>
            </a:r>
          </a:p>
          <a:p>
            <a:pPr marL="1714500" lvl="3" indent="-342900">
              <a:buFont typeface="Wingdings" pitchFamily="2" charset="2"/>
              <a:buChar char="ü"/>
            </a:pPr>
            <a:r>
              <a:rPr lang="en-GB" sz="2400" dirty="0"/>
              <a:t> Mean value computed if number of pixels with sed. velocity  &gt; 50 % of max number</a:t>
            </a:r>
          </a:p>
          <a:p>
            <a:pPr marL="1714500" lvl="3" indent="-342900">
              <a:buFont typeface="Wingdings" pitchFamily="2" charset="2"/>
              <a:buChar char="ü"/>
            </a:pPr>
            <a:r>
              <a:rPr lang="en-GB" sz="2400" dirty="0"/>
              <a:t> Number of iteration: 30  </a:t>
            </a:r>
          </a:p>
          <a:p>
            <a:pPr lvl="3">
              <a:buFont typeface="Courier New"/>
              <a:buChar char="o"/>
            </a:pPr>
            <a:endParaRPr lang="en-GB" sz="2400" dirty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dirty="0"/>
              <a:t>Results deteriorate: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	large size of along track window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	low value of threshold for computation of the mean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400" dirty="0"/>
              <a:t>	small number of iteration  </a:t>
            </a:r>
            <a:endParaRPr lang="en-GB" dirty="0"/>
          </a:p>
          <a:p>
            <a:endParaRPr lang="en-GB" dirty="0"/>
          </a:p>
        </p:txBody>
      </p:sp>
      <p:sp>
        <p:nvSpPr>
          <p:cNvPr id="7" name="TextBox 10">
            <a:extLst>
              <a:ext uri="{FF2B5EF4-FFF2-40B4-BE49-F238E27FC236}">
                <a16:creationId xmlns:a16="http://schemas.microsoft.com/office/drawing/2014/main" id="{9308811F-0AB9-364A-A930-F10326D5FA49}"/>
              </a:ext>
            </a:extLst>
          </p:cNvPr>
          <p:cNvSpPr txBox="1"/>
          <p:nvPr/>
        </p:nvSpPr>
        <p:spPr>
          <a:xfrm>
            <a:off x="1993900" y="146964"/>
            <a:ext cx="90423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/>
              <a:t>C-CD Sedimentation velocity estimate </a:t>
            </a:r>
          </a:p>
        </p:txBody>
      </p:sp>
    </p:spTree>
    <p:extLst>
      <p:ext uri="{BB962C8B-B14F-4D97-AF65-F5344CB8AC3E}">
        <p14:creationId xmlns:p14="http://schemas.microsoft.com/office/powerpoint/2010/main" val="108486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2515659" y="2590799"/>
            <a:ext cx="8965140" cy="3589867"/>
            <a:chOff x="1906060" y="2150532"/>
            <a:chExt cx="8965140" cy="3589867"/>
          </a:xfrm>
        </p:grpSpPr>
        <p:grpSp>
          <p:nvGrpSpPr>
            <p:cNvPr id="6" name="Group 5"/>
            <p:cNvGrpSpPr/>
            <p:nvPr/>
          </p:nvGrpSpPr>
          <p:grpSpPr>
            <a:xfrm>
              <a:off x="1906060" y="2517276"/>
              <a:ext cx="8566440" cy="2855141"/>
              <a:chOff x="400571" y="73007"/>
              <a:chExt cx="8566440" cy="2832304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232690" y="467184"/>
                <a:ext cx="1926973" cy="1620517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  <a:alpha val="21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040038" y="2160749"/>
                <a:ext cx="1926973" cy="74456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  <a:alpha val="22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123957" y="2331814"/>
                <a:ext cx="1664203" cy="400110"/>
              </a:xfrm>
              <a:prstGeom prst="rect">
                <a:avLst/>
              </a:prstGeom>
              <a:solidFill>
                <a:schemeClr val="bg2"/>
              </a:solidFill>
              <a:ln w="19050" cmpd="sng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C-CLD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00571" y="385989"/>
                <a:ext cx="1664203" cy="400110"/>
              </a:xfrm>
              <a:prstGeom prst="rect">
                <a:avLst/>
              </a:prstGeom>
              <a:solidFill>
                <a:schemeClr val="bg2"/>
              </a:solidFill>
              <a:ln w="63500" cmpd="sng">
                <a:solidFill>
                  <a:srgbClr val="7030A0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C-NOM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06991" y="1034755"/>
                <a:ext cx="1664203" cy="400110"/>
              </a:xfrm>
              <a:prstGeom prst="rect">
                <a:avLst/>
              </a:prstGeom>
              <a:solidFill>
                <a:schemeClr val="bg2"/>
              </a:solidFill>
              <a:ln w="63500" cmpd="sng">
                <a:solidFill>
                  <a:srgbClr val="7030A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7F7F7F"/>
                    </a:solidFill>
                  </a:rPr>
                  <a:t>C-APC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28009" y="1712719"/>
                <a:ext cx="1664203" cy="400110"/>
              </a:xfrm>
              <a:prstGeom prst="rect">
                <a:avLst/>
              </a:prstGeom>
              <a:solidFill>
                <a:schemeClr val="bg2"/>
              </a:solidFill>
              <a:ln w="19050" cmpd="sng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7F7F7F"/>
                    </a:solidFill>
                  </a:rPr>
                  <a:t>X-MET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372205" y="611384"/>
                <a:ext cx="1664203" cy="400110"/>
              </a:xfrm>
              <a:prstGeom prst="rect">
                <a:avLst/>
              </a:prstGeom>
              <a:solidFill>
                <a:schemeClr val="bg2"/>
              </a:solidFill>
              <a:ln w="19050" cmpd="sng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C-FMR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378625" y="1070363"/>
                <a:ext cx="1664203" cy="400110"/>
              </a:xfrm>
              <a:prstGeom prst="rect">
                <a:avLst/>
              </a:prstGeom>
              <a:solidFill>
                <a:schemeClr val="bg2"/>
              </a:solidFill>
              <a:ln w="19050" cmpd="sng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C-CD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364027" y="1537531"/>
                <a:ext cx="1664203" cy="400110"/>
              </a:xfrm>
              <a:prstGeom prst="rect">
                <a:avLst/>
              </a:prstGeom>
              <a:solidFill>
                <a:schemeClr val="bg2"/>
              </a:solidFill>
              <a:ln w="19050" cmpd="sng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/>
                  <a:t>C-TC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073515" y="73007"/>
                <a:ext cx="985013" cy="461665"/>
              </a:xfrm>
              <a:prstGeom prst="rect">
                <a:avLst/>
              </a:prstGeom>
              <a:solidFill>
                <a:srgbClr val="CCC1DA"/>
              </a:solidFill>
              <a:ln w="12700" cmpd="sng"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C-PRO</a:t>
                </a:r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5042879" y="832165"/>
                <a:ext cx="1234383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>
                <a:stCxn id="17" idx="3"/>
              </p:cNvCxnSpPr>
              <p:nvPr/>
            </p:nvCxnSpPr>
            <p:spPr>
              <a:xfrm flipV="1">
                <a:off x="5042828" y="1261946"/>
                <a:ext cx="983029" cy="847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5041121" y="1764722"/>
                <a:ext cx="696005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2056709" y="590392"/>
                <a:ext cx="454197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2061368" y="1253758"/>
                <a:ext cx="1062665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2111585" y="1893844"/>
                <a:ext cx="399321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6020918" y="1247347"/>
                <a:ext cx="4939" cy="1255324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>
                <a:off x="5737126" y="1750123"/>
                <a:ext cx="12850" cy="81115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6025857" y="2502671"/>
                <a:ext cx="908326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5749976" y="2561279"/>
                <a:ext cx="1205225" cy="20797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V="1">
                <a:off x="2510906" y="1470473"/>
                <a:ext cx="0" cy="42337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2510906" y="1470473"/>
                <a:ext cx="613127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2510906" y="590392"/>
                <a:ext cx="0" cy="421102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2510906" y="1011967"/>
                <a:ext cx="613127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510906" y="1893844"/>
                <a:ext cx="0" cy="746628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2510906" y="2640472"/>
                <a:ext cx="4423277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6262664" y="832165"/>
                <a:ext cx="14598" cy="1587243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6262664" y="2419408"/>
                <a:ext cx="671519" cy="0"/>
              </a:xfrm>
              <a:prstGeom prst="line">
                <a:avLst/>
              </a:prstGeom>
              <a:ln>
                <a:solidFill>
                  <a:srgbClr val="000000"/>
                </a:solidFill>
                <a:headEnd type="none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/>
              <p:cNvSpPr txBox="1"/>
              <p:nvPr/>
            </p:nvSpPr>
            <p:spPr>
              <a:xfrm>
                <a:off x="7933219" y="1772901"/>
                <a:ext cx="928860" cy="461665"/>
              </a:xfrm>
              <a:prstGeom prst="rect">
                <a:avLst/>
              </a:prstGeom>
              <a:solidFill>
                <a:srgbClr val="CCC1DA"/>
              </a:solidFill>
              <a:ln w="12700" cmpd="sng"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C-CLD</a:t>
                </a: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4415716" y="2150532"/>
              <a:ext cx="6455484" cy="3589867"/>
            </a:xfrm>
            <a:prstGeom prst="rect">
              <a:avLst/>
            </a:prstGeom>
            <a:noFill/>
            <a:ln w="28575" cmpd="sng">
              <a:solidFill>
                <a:srgbClr val="40315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95941" y="1127759"/>
            <a:ext cx="564334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C-FMR 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CPR Feature Mask and Reflectivity</a:t>
            </a:r>
          </a:p>
          <a:p>
            <a:r>
              <a:rPr lang="en-US" sz="2000" b="1" dirty="0"/>
              <a:t>C-CD    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Quality Controlled Doppler Measurements</a:t>
            </a:r>
          </a:p>
          <a:p>
            <a:r>
              <a:rPr lang="en-US" sz="2000" b="1" dirty="0"/>
              <a:t>C-TC     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Target Classification</a:t>
            </a:r>
          </a:p>
          <a:p>
            <a:r>
              <a:rPr lang="en-US" sz="2000" b="1" dirty="0"/>
              <a:t>C-CLD  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Cloud and precipitation retrieval</a:t>
            </a:r>
          </a:p>
          <a:p>
            <a:r>
              <a:rPr lang="en-US" sz="2000" b="1" dirty="0"/>
              <a:t>C-APC  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Antenna pointing characterization</a:t>
            </a:r>
          </a:p>
          <a:p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0E30-8978-4A4F-8741-C7ED7010D0A7}" type="slidenum">
              <a:rPr lang="en-US" smtClean="0"/>
              <a:t>2</a:t>
            </a:fld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2AA8D45-4F2F-8449-AB83-3DF05FA763B9}"/>
              </a:ext>
            </a:extLst>
          </p:cNvPr>
          <p:cNvSpPr txBox="1"/>
          <p:nvPr/>
        </p:nvSpPr>
        <p:spPr>
          <a:xfrm>
            <a:off x="1960489" y="246033"/>
            <a:ext cx="759284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400" b="1" dirty="0"/>
              <a:t>CPR  PROCESSORS AND  DATA PRODUCTS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A69CDA22-16B1-CE4B-866E-9241B65873DE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56350"/>
            <a:ext cx="1384387" cy="50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0669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D0E30-8978-4A4F-8741-C7ED7010D0A7}" type="slidenum">
              <a:rPr lang="en-US" smtClean="0"/>
              <a:t>20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170F6B-74E7-9443-AFC9-45E4F1007450}"/>
              </a:ext>
            </a:extLst>
          </p:cNvPr>
          <p:cNvSpPr txBox="1"/>
          <p:nvPr/>
        </p:nvSpPr>
        <p:spPr>
          <a:xfrm>
            <a:off x="2041818" y="246033"/>
            <a:ext cx="615559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400" b="1" dirty="0"/>
              <a:t>C-CLD: Summary of development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AB7FE4-8468-1444-B43A-3564E5AF713E}"/>
              </a:ext>
            </a:extLst>
          </p:cNvPr>
          <p:cNvSpPr txBox="1"/>
          <p:nvPr/>
        </p:nvSpPr>
        <p:spPr>
          <a:xfrm>
            <a:off x="443345" y="15794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F556A0-388A-334C-B7D3-67A1F5BCDA7F}"/>
              </a:ext>
            </a:extLst>
          </p:cNvPr>
          <p:cNvPicPr/>
          <p:nvPr/>
        </p:nvPicPr>
        <p:blipFill rotWithShape="1">
          <a:blip r:embed="rId3"/>
          <a:srcRect t="21247" r="62842" b="8373"/>
          <a:stretch/>
        </p:blipFill>
        <p:spPr>
          <a:xfrm>
            <a:off x="52527" y="6356350"/>
            <a:ext cx="1384387" cy="5016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5878D60-4C4E-7C41-898C-D1637243FE13}"/>
              </a:ext>
            </a:extLst>
          </p:cNvPr>
          <p:cNvSpPr txBox="1"/>
          <p:nvPr/>
        </p:nvSpPr>
        <p:spPr>
          <a:xfrm>
            <a:off x="540328" y="1722007"/>
            <a:ext cx="111667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v5-v6</a:t>
            </a:r>
            <a:r>
              <a:rPr lang="en-GB" sz="2400" dirty="0"/>
              <a:t>: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/>
              <a:t>C-CLD code optimization (</a:t>
            </a:r>
            <a:r>
              <a:rPr lang="en-CA" sz="2000" dirty="0"/>
              <a:t>parallelisation</a:t>
            </a:r>
            <a:r>
              <a:rPr lang="en-US" sz="2000" dirty="0"/>
              <a:t>): </a:t>
            </a:r>
            <a:r>
              <a:rPr lang="en-GB" sz="2000" dirty="0"/>
              <a:t>The processor’s source code has been restructured to allow an easier implementation of multithreading . The performance requirements are met for Halifax and Baja scene.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GB" sz="2000" dirty="0"/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2000" dirty="0"/>
              <a:t>Maintaining the interface with C-PRO products (modified definition of height coordinate in all C-XXX products, changes in definition of the C-TC variables  )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GB" sz="2000" dirty="0"/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2000" dirty="0"/>
              <a:t>C-CLD retrieval has been verified for physical consistency using three nominal test scenes (</a:t>
            </a:r>
            <a:r>
              <a:rPr lang="en-GB" sz="2000" dirty="0" err="1"/>
              <a:t>fixPRF</a:t>
            </a:r>
            <a:r>
              <a:rPr lang="en-GB" sz="2000" dirty="0"/>
              <a:t> and </a:t>
            </a:r>
            <a:r>
              <a:rPr lang="en-GB" sz="2000" dirty="0" err="1"/>
              <a:t>varPRF</a:t>
            </a:r>
            <a:r>
              <a:rPr lang="en-GB" sz="2000" dirty="0"/>
              <a:t>)</a:t>
            </a:r>
          </a:p>
          <a:p>
            <a:pPr marL="800100" lvl="1" indent="-342900">
              <a:buFont typeface="Wingdings" pitchFamily="2" charset="2"/>
              <a:buChar char="§"/>
            </a:pPr>
            <a:endParaRPr lang="en-GB" sz="2000" dirty="0"/>
          </a:p>
          <a:p>
            <a:pPr marL="800100" lvl="1" indent="-342900">
              <a:buFont typeface="Wingdings" pitchFamily="2" charset="2"/>
              <a:buChar char="§"/>
            </a:pPr>
            <a:r>
              <a:rPr lang="en-GB" sz="2000" dirty="0"/>
              <a:t>Refinements of different algorithms  (improved stability of the solution when retrieving the profiles with cold rain and ice/snow layer due to low quality of the input Doppler measurements) </a:t>
            </a:r>
            <a:endParaRPr lang="en-CA" sz="2000" dirty="0"/>
          </a:p>
          <a:p>
            <a:r>
              <a:rPr lang="en-GB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39905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/>
          <p:nvPr/>
        </p:nvGrpSpPr>
        <p:grpSpPr>
          <a:xfrm>
            <a:off x="208058" y="1011642"/>
            <a:ext cx="11647591" cy="5641200"/>
            <a:chOff x="208058" y="1011642"/>
            <a:chExt cx="11647591" cy="5639414"/>
          </a:xfrm>
        </p:grpSpPr>
        <p:sp>
          <p:nvSpPr>
            <p:cNvPr id="9" name="Rectangle 8"/>
            <p:cNvSpPr/>
            <p:nvPr/>
          </p:nvSpPr>
          <p:spPr>
            <a:xfrm>
              <a:off x="317675" y="1175147"/>
              <a:ext cx="469595" cy="54422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83335" y="4778287"/>
              <a:ext cx="10672314" cy="187276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83335" y="2878487"/>
              <a:ext cx="10672314" cy="165051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83335" y="1430928"/>
              <a:ext cx="10672314" cy="1339466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83334" y="1250578"/>
              <a:ext cx="3159818" cy="5324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000" dirty="0"/>
            </a:p>
            <a:p>
              <a:r>
                <a:rPr lang="en-US" sz="2000" dirty="0"/>
                <a:t>Ice </a:t>
              </a:r>
            </a:p>
            <a:p>
              <a:r>
                <a:rPr lang="en-US" sz="2000" dirty="0"/>
                <a:t>Snow </a:t>
              </a:r>
            </a:p>
            <a:p>
              <a:r>
                <a:rPr lang="en-US" sz="2000" dirty="0"/>
                <a:t>Rimed snow</a:t>
              </a:r>
            </a:p>
            <a:p>
              <a:endParaRPr lang="en-US" sz="2000" dirty="0"/>
            </a:p>
            <a:p>
              <a:endParaRPr lang="en-US" sz="2000" dirty="0"/>
            </a:p>
            <a:p>
              <a:endParaRPr lang="en-US" sz="2000" dirty="0"/>
            </a:p>
            <a:p>
              <a:r>
                <a:rPr lang="en-US" sz="2000" dirty="0"/>
                <a:t>Rain from melting </a:t>
              </a:r>
            </a:p>
            <a:p>
              <a:endParaRPr lang="en-US" sz="2000" dirty="0"/>
            </a:p>
            <a:p>
              <a:r>
                <a:rPr lang="en-US" sz="2000" dirty="0"/>
                <a:t>Warm rain </a:t>
              </a:r>
            </a:p>
            <a:p>
              <a:endParaRPr lang="en-US" sz="2000" dirty="0"/>
            </a:p>
            <a:p>
              <a:endParaRPr lang="en-US" sz="2000" dirty="0"/>
            </a:p>
            <a:p>
              <a:endParaRPr lang="en-US" sz="2000" dirty="0"/>
            </a:p>
            <a:p>
              <a:r>
                <a:rPr lang="en-US" sz="2000" dirty="0"/>
                <a:t>Drizzle free cloud</a:t>
              </a:r>
            </a:p>
            <a:p>
              <a:endParaRPr lang="en-US" sz="2000" dirty="0"/>
            </a:p>
            <a:p>
              <a:r>
                <a:rPr lang="en-US" sz="2000" dirty="0"/>
                <a:t>Cloud with light drizzle </a:t>
              </a:r>
              <a:endParaRPr lang="en-US" sz="2000" b="1" i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endParaRPr lang="en-US" sz="2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6199" y="1021885"/>
              <a:ext cx="3218772" cy="2951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i="1" dirty="0"/>
                <a:t>from C-TC classification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13614" y="1011642"/>
              <a:ext cx="2340143" cy="2951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retrieval method 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17914" y="1624082"/>
              <a:ext cx="7237735" cy="1254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-</a:t>
              </a:r>
              <a:r>
                <a:rPr lang="en-US" sz="1600" b="1" i="1" dirty="0">
                  <a:solidFill>
                    <a:schemeClr val="tx2"/>
                  </a:solidFill>
                </a:rPr>
                <a:t>OE technique, with/without Doppler </a:t>
              </a:r>
            </a:p>
            <a:p>
              <a:r>
                <a:rPr lang="en-US" sz="1600" dirty="0"/>
                <a:t>-</a:t>
              </a:r>
              <a:r>
                <a:rPr lang="en-US" sz="1600" b="1" dirty="0"/>
                <a:t>Measurement vector</a:t>
              </a:r>
              <a:r>
                <a:rPr lang="en-US" sz="1600" dirty="0"/>
                <a:t>: reflectivity, Doppler velocity (as proxy of reflectivity weighted velocity)</a:t>
              </a:r>
            </a:p>
            <a:p>
              <a:r>
                <a:rPr lang="en-US" sz="1600" dirty="0"/>
                <a:t>-</a:t>
              </a:r>
              <a:r>
                <a:rPr lang="en-US" sz="1600" b="1" dirty="0"/>
                <a:t>State vector</a:t>
              </a:r>
              <a:r>
                <a:rPr lang="en-US" sz="1600" dirty="0"/>
                <a:t>: logarithms of water content and mean mass-weighted diameter</a:t>
              </a:r>
            </a:p>
            <a:p>
              <a:endParaRPr lang="en-US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80533" y="2939982"/>
              <a:ext cx="7237735" cy="1844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-</a:t>
              </a:r>
              <a:r>
                <a:rPr lang="en-US" sz="1600" b="1" i="1" dirty="0">
                  <a:solidFill>
                    <a:srgbClr val="1F497D"/>
                  </a:solidFill>
                </a:rPr>
                <a:t>OE technique, with/without Doppler; with/without PIA</a:t>
              </a:r>
            </a:p>
            <a:p>
              <a:r>
                <a:rPr lang="en-US" sz="1600" b="1" dirty="0"/>
                <a:t>-Measurement vector</a:t>
              </a:r>
              <a:r>
                <a:rPr lang="en-US" sz="1600" dirty="0"/>
                <a:t>: reflectivity, Doppler velocity (as proxy of reflectivity weighted velocity)</a:t>
              </a:r>
            </a:p>
            <a:p>
              <a:r>
                <a:rPr lang="en-US" sz="1600" dirty="0"/>
                <a:t>-</a:t>
              </a:r>
              <a:r>
                <a:rPr lang="en-US" sz="1600" b="1" dirty="0"/>
                <a:t>State vector</a:t>
              </a:r>
              <a:r>
                <a:rPr lang="en-US" sz="1600" dirty="0"/>
                <a:t>: logarithms of water content and mean mass-weighted diameter</a:t>
              </a:r>
            </a:p>
            <a:p>
              <a:r>
                <a:rPr lang="en-US" sz="1600" dirty="0"/>
                <a:t>-Warm rain subcategories: </a:t>
              </a:r>
              <a:r>
                <a:rPr lang="en-US" sz="1600" b="1" dirty="0"/>
                <a:t>heavy drizzle and very light rain, light rain, moderate rain</a:t>
              </a:r>
            </a:p>
            <a:p>
              <a:r>
                <a:rPr lang="en-US" sz="1600" dirty="0"/>
                <a:t>- PIA and melting layer used as constraints </a:t>
              </a:r>
            </a:p>
            <a:p>
              <a:endParaRPr lang="en-US" sz="1600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4481135" y="1326755"/>
              <a:ext cx="56452" cy="520016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580220" y="4801530"/>
              <a:ext cx="7243765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-</a:t>
              </a:r>
              <a:r>
                <a:rPr lang="en-US" sz="1600" b="1" i="1" dirty="0">
                  <a:solidFill>
                    <a:srgbClr val="1F497D"/>
                  </a:solidFill>
                </a:rPr>
                <a:t>Retrieval based on the empirical relationships </a:t>
              </a:r>
              <a:r>
                <a:rPr lang="en-CA" sz="1600" dirty="0"/>
                <a:t>( reflectivity and liquid water content and effective radius, reflectivity and precipitation rate, cloud profile from adiabatic model, …)</a:t>
              </a:r>
              <a:endParaRPr lang="en-US" sz="1600" b="1" i="1" dirty="0">
                <a:solidFill>
                  <a:srgbClr val="1F497D"/>
                </a:solidFill>
              </a:endParaRPr>
            </a:p>
            <a:p>
              <a:r>
                <a:rPr lang="en-US" sz="1600" dirty="0"/>
                <a:t>-Separation of the profiles into two categories is due to inapplicability of Z-LWC relationship in the presence of drizzle-sized drops</a:t>
              </a:r>
            </a:p>
            <a:p>
              <a:r>
                <a:rPr lang="en-US" sz="1600" dirty="0"/>
                <a:t>-Separate methods for PIA available and not available</a:t>
              </a:r>
            </a:p>
            <a:p>
              <a:r>
                <a:rPr lang="en-US" sz="1600" dirty="0"/>
                <a:t>-Retrieved: cloud water content and effective radius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249161" y="1936925"/>
              <a:ext cx="5517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/>
                <a:t>ice</a:t>
              </a:r>
              <a:endParaRPr lang="en-US" sz="24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233268" y="3542399"/>
              <a:ext cx="548825" cy="599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rain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251182" y="5291179"/>
              <a:ext cx="707116" cy="5992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cloud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60309" y="1483200"/>
              <a:ext cx="3858749" cy="1256302"/>
            </a:xfrm>
            <a:prstGeom prst="rect">
              <a:avLst/>
            </a:prstGeom>
            <a:noFill/>
            <a:ln w="2857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05119" y="2915819"/>
              <a:ext cx="3913939" cy="1564856"/>
            </a:xfrm>
            <a:prstGeom prst="rect">
              <a:avLst/>
            </a:prstGeom>
            <a:noFill/>
            <a:ln w="2857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60311" y="4801529"/>
              <a:ext cx="3879199" cy="1833488"/>
            </a:xfrm>
            <a:prstGeom prst="rect">
              <a:avLst/>
            </a:prstGeom>
            <a:noFill/>
            <a:ln w="28575" cmpd="sng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60311" y="3243284"/>
              <a:ext cx="389101" cy="2734035"/>
            </a:xfrm>
            <a:prstGeom prst="rect">
              <a:avLst/>
            </a:prstGeom>
            <a:noFill/>
            <a:ln w="57150" cmpd="sng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0177808" y="953875"/>
            <a:ext cx="1646177" cy="46732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200" b="1" i="1" dirty="0"/>
              <a:t>C-CLD </a:t>
            </a:r>
          </a:p>
        </p:txBody>
      </p:sp>
      <p:sp>
        <p:nvSpPr>
          <p:cNvPr id="34" name="TextBox 6"/>
          <p:cNvSpPr txBox="1"/>
          <p:nvPr/>
        </p:nvSpPr>
        <p:spPr>
          <a:xfrm>
            <a:off x="1410745" y="126776"/>
            <a:ext cx="829842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400" b="1" dirty="0"/>
              <a:t>C-CLD – BRIEF DESCRIPTION AND OVERVIEW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5D87888-73D6-F345-BE90-7AC54F84FF27}"/>
              </a:ext>
            </a:extLst>
          </p:cNvPr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CE6DC7A3-E9D7-EF42-8C20-1A0422094AB7}"/>
              </a:ext>
            </a:extLst>
          </p:cNvPr>
          <p:cNvPicPr/>
          <p:nvPr/>
        </p:nvPicPr>
        <p:blipFill rotWithShape="1">
          <a:blip r:embed="rId3"/>
          <a:srcRect t="21247" r="62842" b="8373"/>
          <a:stretch/>
        </p:blipFill>
        <p:spPr>
          <a:xfrm>
            <a:off x="52527" y="6356350"/>
            <a:ext cx="1384387" cy="50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968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d_pr299_profile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30" y="1265612"/>
            <a:ext cx="4216400" cy="524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" descr="cld_pr289_profile01.pn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730" y="1256087"/>
            <a:ext cx="424815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43697" y="246033"/>
            <a:ext cx="702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C-CLD  Retrieval Example </a:t>
            </a:r>
            <a:r>
              <a:rPr lang="mr-IN" sz="2800" b="1" dirty="0"/>
              <a:t>–</a:t>
            </a:r>
            <a:r>
              <a:rPr lang="en-US" sz="2800" b="1" dirty="0"/>
              <a:t> Precipitating Snow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268463" y="1951736"/>
            <a:ext cx="683342" cy="3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9273524" y="2254392"/>
            <a:ext cx="683342" cy="388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974219" y="1695645"/>
            <a:ext cx="21226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</a:t>
            </a:r>
          </a:p>
          <a:p>
            <a:r>
              <a:rPr lang="en-US" dirty="0"/>
              <a:t>input ± input error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input modified,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Uin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*</a:t>
            </a: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Uin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*± error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forward</a:t>
            </a:r>
            <a:endParaRPr lang="en-US" dirty="0"/>
          </a:p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9290878" y="2500211"/>
            <a:ext cx="683342" cy="3887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9268463" y="2761470"/>
            <a:ext cx="683342" cy="3887"/>
          </a:xfrm>
          <a:prstGeom prst="line">
            <a:avLst/>
          </a:prstGeom>
          <a:ln w="28575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9282074" y="3012970"/>
            <a:ext cx="683342" cy="38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932820" y="3730134"/>
            <a:ext cx="17351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true profiles*</a:t>
            </a: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apriori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apriori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± error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retrieved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retrieved ± error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222320" y="5515173"/>
            <a:ext cx="28745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dirty="0"/>
              <a:t>Obtained using </a:t>
            </a:r>
            <a:r>
              <a:rPr lang="en-GB" altLang="x-none" sz="1200" dirty="0"/>
              <a:t>collocated X- and W‑band vertically pointing Doppler radars</a:t>
            </a:r>
            <a:r>
              <a:rPr lang="en-US" sz="1200" dirty="0"/>
              <a:t> </a:t>
            </a:r>
          </a:p>
          <a:p>
            <a:pPr marL="171450" indent="-171450">
              <a:buFont typeface="Arial" charset="0"/>
              <a:buChar char="•"/>
            </a:pPr>
            <a:r>
              <a:rPr lang="en-US" altLang="x-none" sz="1200" b="1" i="1" dirty="0"/>
              <a:t>Microphysical calculations in validation profiles different from CLD-model microphysical relations </a:t>
            </a:r>
          </a:p>
          <a:p>
            <a:pPr marL="171450" indent="-171450">
              <a:buFont typeface="Arial" charset="0"/>
              <a:buChar char="•"/>
            </a:pPr>
            <a:endParaRPr lang="en-US" sz="12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910667" y="1256087"/>
            <a:ext cx="0" cy="52562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28699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ld_pr289_profile01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730" y="1256087"/>
            <a:ext cx="4248150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43697" y="246033"/>
            <a:ext cx="7026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C-CLD  Retrieval Example </a:t>
            </a:r>
            <a:r>
              <a:rPr lang="mr-IN" sz="2800" b="1" dirty="0"/>
              <a:t>–</a:t>
            </a:r>
            <a:r>
              <a:rPr lang="en-US" sz="2800" b="1" dirty="0"/>
              <a:t> Precipitating Snow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9268463" y="1951736"/>
            <a:ext cx="683342" cy="38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9273524" y="2254392"/>
            <a:ext cx="683342" cy="3887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974219" y="1695645"/>
            <a:ext cx="21226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</a:t>
            </a:r>
          </a:p>
          <a:p>
            <a:r>
              <a:rPr lang="en-US" dirty="0"/>
              <a:t>input ± input error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input modified,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Uin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*</a:t>
            </a: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Uin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*± error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forward</a:t>
            </a:r>
            <a:endParaRPr lang="en-US" dirty="0"/>
          </a:p>
          <a:p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9290878" y="2500211"/>
            <a:ext cx="683342" cy="3887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9268463" y="2761470"/>
            <a:ext cx="683342" cy="3887"/>
          </a:xfrm>
          <a:prstGeom prst="line">
            <a:avLst/>
          </a:prstGeom>
          <a:ln w="28575">
            <a:solidFill>
              <a:schemeClr val="accent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9282074" y="3012970"/>
            <a:ext cx="683342" cy="38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932820" y="3730134"/>
            <a:ext cx="17351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true profiles*</a:t>
            </a: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apriori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apriori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± error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retrieved</a:t>
            </a: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retrieved ± error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222320" y="5515173"/>
            <a:ext cx="28745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sz="1200" dirty="0"/>
              <a:t>Obtained using </a:t>
            </a:r>
            <a:r>
              <a:rPr lang="en-GB" altLang="x-none" sz="1200" dirty="0"/>
              <a:t>collocated X- and W‑band vertically pointing Doppler radars</a:t>
            </a:r>
            <a:r>
              <a:rPr lang="en-US" sz="1200" dirty="0"/>
              <a:t> </a:t>
            </a:r>
          </a:p>
          <a:p>
            <a:pPr marL="171450" indent="-171450">
              <a:buFont typeface="Arial" charset="0"/>
              <a:buChar char="•"/>
            </a:pPr>
            <a:r>
              <a:rPr lang="en-US" altLang="x-none" sz="1200" b="1" i="1" dirty="0"/>
              <a:t>Microphysical calculations in validation profiles different from CLD-model microphysical relations </a:t>
            </a:r>
          </a:p>
          <a:p>
            <a:pPr marL="171450" indent="-171450">
              <a:buFont typeface="Arial" charset="0"/>
              <a:buChar char="•"/>
            </a:pPr>
            <a:endParaRPr lang="en-US" sz="12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910667" y="1256087"/>
            <a:ext cx="0" cy="52562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2C5DB1B-5D99-1646-A9C5-73F4A0C0A4C7}"/>
              </a:ext>
            </a:extLst>
          </p:cNvPr>
          <p:cNvSpPr txBox="1"/>
          <p:nvPr/>
        </p:nvSpPr>
        <p:spPr>
          <a:xfrm>
            <a:off x="100013" y="1392378"/>
            <a:ext cx="466771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Input Doppler Velocity  =  a proxy for reflectivity weighted velocity</a:t>
            </a:r>
          </a:p>
          <a:p>
            <a:r>
              <a:rPr lang="en-US" dirty="0"/>
              <a:t>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Uncertainty in retrieval due to presence of the vertical air motion</a:t>
            </a:r>
          </a:p>
          <a:p>
            <a:pPr lvl="2">
              <a:defRPr/>
            </a:pPr>
            <a:endParaRPr lang="en-CA" sz="1400" dirty="0"/>
          </a:p>
          <a:p>
            <a:pPr lvl="2">
              <a:defRPr/>
            </a:pPr>
            <a:r>
              <a:rPr lang="en-CA" sz="1400" dirty="0"/>
              <a:t>when we are in transition regime and convective situations, we do not have reliable  Doppler measurements and this will impact our retrieval ( Dm mainly)</a:t>
            </a:r>
          </a:p>
          <a:p>
            <a:pPr lvl="2">
              <a:defRPr/>
            </a:pPr>
            <a:endParaRPr lang="en-CA" sz="1400" dirty="0"/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CA" sz="1400" dirty="0"/>
              <a:t>In addition, an unknown presence of LWC  (CPR only measurements ) will make impossible to account for attenuation and restore </a:t>
            </a:r>
            <a:r>
              <a:rPr lang="en-CA" sz="1400" dirty="0" err="1"/>
              <a:t>unatenuated</a:t>
            </a:r>
            <a:r>
              <a:rPr lang="en-CA" sz="1400" dirty="0"/>
              <a:t> Z (Dm and WC)</a:t>
            </a:r>
          </a:p>
          <a:p>
            <a:pPr lvl="2">
              <a:defRPr/>
            </a:pPr>
            <a:endParaRPr lang="en-CA" sz="1400" dirty="0"/>
          </a:p>
          <a:p>
            <a:pPr lvl="1">
              <a:defRPr/>
            </a:pPr>
            <a:r>
              <a:rPr lang="en-CA" sz="1400" b="1" dirty="0"/>
              <a:t>=&gt; Retrieval results progressively less trusting/confiding when entering into transition regime from stratiform to convective </a:t>
            </a:r>
          </a:p>
          <a:p>
            <a:pPr lvl="0">
              <a:defRPr/>
            </a:pPr>
            <a:endParaRPr lang="en-CA" dirty="0"/>
          </a:p>
          <a:p>
            <a:pPr marL="285750" lvl="0" indent="-285750">
              <a:buFont typeface="Wingdings" pitchFamily="2" charset="2"/>
              <a:buChar char="v"/>
              <a:defRPr/>
            </a:pPr>
            <a:r>
              <a:rPr lang="en-CA" dirty="0"/>
              <a:t>For CPR reflectivity &lt; ~ -21 dBZ , measured Doppler velocity doesn’t provide any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335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28E98F-54EE-3247-A442-DB517DF5FC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31"/>
          <a:stretch/>
        </p:blipFill>
        <p:spPr>
          <a:xfrm>
            <a:off x="877260" y="2756356"/>
            <a:ext cx="7824988" cy="42429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DB1395-825A-4849-91F2-5CBCDC0D1E2F}"/>
              </a:ext>
            </a:extLst>
          </p:cNvPr>
          <p:cNvSpPr txBox="1"/>
          <p:nvPr/>
        </p:nvSpPr>
        <p:spPr>
          <a:xfrm>
            <a:off x="8964708" y="3108114"/>
            <a:ext cx="28687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1400" b="1" dirty="0"/>
              <a:t>Line Color:</a:t>
            </a:r>
          </a:p>
          <a:p>
            <a:r>
              <a:rPr lang="en-US" sz="1400" dirty="0"/>
              <a:t>Ice: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Deng &amp; Mace 2008 cirrus clouds for different </a:t>
            </a: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</a:rPr>
              <a:t>Ts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</a:rPr>
              <a:t>Kalesse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 et al. 2013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</a:rPr>
              <a:t>midlat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. ice clouds for different cloud depths</a:t>
            </a:r>
          </a:p>
          <a:p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1400" dirty="0">
                <a:solidFill>
                  <a:srgbClr val="7030A0"/>
                </a:solidFill>
              </a:rPr>
              <a:t>Snow: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Maahn</a:t>
            </a:r>
            <a:r>
              <a:rPr lang="en-US" sz="14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et al 2015 lower </a:t>
            </a:r>
            <a:r>
              <a:rPr lang="en-US" sz="14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Ts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rgbClr val="FF0000"/>
                </a:solidFill>
              </a:rPr>
              <a:t>Maahn</a:t>
            </a:r>
            <a:r>
              <a:rPr lang="en-US" sz="1400" dirty="0">
                <a:solidFill>
                  <a:srgbClr val="FF0000"/>
                </a:solidFill>
              </a:rPr>
              <a:t> et al. 2015, higher </a:t>
            </a:r>
            <a:r>
              <a:rPr lang="en-US" sz="1400" dirty="0" err="1">
                <a:solidFill>
                  <a:srgbClr val="FF0000"/>
                </a:solidFill>
              </a:rPr>
              <a:t>Ts</a:t>
            </a:r>
            <a:endParaRPr lang="en-US" sz="1400" dirty="0">
              <a:solidFill>
                <a:srgbClr val="FF0000"/>
              </a:solidFill>
            </a:endParaRPr>
          </a:p>
          <a:p>
            <a:endParaRPr lang="en-US" sz="1400" dirty="0"/>
          </a:p>
          <a:p>
            <a:endParaRPr lang="en-US" sz="1400" dirty="0"/>
          </a:p>
          <a:p>
            <a:pPr algn="just"/>
            <a:r>
              <a:rPr lang="en-US" sz="1400" i="1" dirty="0"/>
              <a:t>Assumed habits for transfer from Ka-band to W-band: bullet-</a:t>
            </a:r>
            <a:r>
              <a:rPr lang="en-US" sz="1400" i="1" dirty="0" err="1"/>
              <a:t>rossetes</a:t>
            </a:r>
            <a:r>
              <a:rPr lang="en-US" sz="1400" i="1" dirty="0"/>
              <a:t>  for ice,  aggregates for snow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8E26F7-F24C-9A48-8094-C49BD30FD27F}"/>
              </a:ext>
            </a:extLst>
          </p:cNvPr>
          <p:cNvSpPr txBox="1"/>
          <p:nvPr/>
        </p:nvSpPr>
        <p:spPr>
          <a:xfrm>
            <a:off x="500742" y="1184549"/>
            <a:ext cx="11168743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identification of profile parts with important </a:t>
            </a:r>
            <a:r>
              <a:rPr lang="en-US" sz="2000" b="1" u="sng" dirty="0"/>
              <a:t>contribution of air motion </a:t>
            </a:r>
            <a:r>
              <a:rPr lang="en-US" sz="2000" b="1" dirty="0"/>
              <a:t>(</a:t>
            </a:r>
            <a:r>
              <a:rPr lang="en-US" sz="2000" b="1" i="1" dirty="0" err="1"/>
              <a:t>w</a:t>
            </a:r>
            <a:r>
              <a:rPr lang="en-US" sz="2000" b="1" i="1" baseline="-25000" dirty="0" err="1"/>
              <a:t>air</a:t>
            </a:r>
            <a:r>
              <a:rPr lang="en-US" sz="2000" b="1" dirty="0"/>
              <a:t>) to the input Doppler velocity, </a:t>
            </a:r>
            <a:r>
              <a:rPr lang="en-US" sz="2000" b="1" i="1" dirty="0" err="1"/>
              <a:t>U</a:t>
            </a:r>
            <a:r>
              <a:rPr lang="en-US" sz="2000" b="1" i="1" baseline="-25000" dirty="0" err="1"/>
              <a:t>d</a:t>
            </a:r>
            <a:r>
              <a:rPr lang="en-US" sz="2000" b="1" dirty="0"/>
              <a:t>, deduced  </a:t>
            </a:r>
            <a:r>
              <a:rPr lang="en-US" sz="2000" b="1" u="sng" dirty="0">
                <a:solidFill>
                  <a:srgbClr val="C00000"/>
                </a:solidFill>
              </a:rPr>
              <a:t>from the deviation of </a:t>
            </a:r>
            <a:r>
              <a:rPr lang="en-US" sz="2000" b="1" i="1" u="sng" dirty="0" err="1">
                <a:solidFill>
                  <a:srgbClr val="C00000"/>
                </a:solidFill>
              </a:rPr>
              <a:t>U</a:t>
            </a:r>
            <a:r>
              <a:rPr lang="en-US" sz="2000" b="1" i="1" u="sng" baseline="-25000" dirty="0" err="1">
                <a:solidFill>
                  <a:srgbClr val="C00000"/>
                </a:solidFill>
              </a:rPr>
              <a:t>d</a:t>
            </a:r>
            <a:r>
              <a:rPr lang="en-US" sz="2000" b="1" u="sng" dirty="0">
                <a:solidFill>
                  <a:srgbClr val="C00000"/>
                </a:solidFill>
              </a:rPr>
              <a:t> from the reference reflectivity-weighted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b="1" u="sng" dirty="0">
                <a:solidFill>
                  <a:srgbClr val="C00000"/>
                </a:solidFill>
              </a:rPr>
              <a:t>hydrometeor velocity </a:t>
            </a:r>
            <a:r>
              <a:rPr lang="en-US" sz="2000" b="1" i="1" u="sng" dirty="0" err="1">
                <a:solidFill>
                  <a:srgbClr val="C00000"/>
                </a:solidFill>
              </a:rPr>
              <a:t>U</a:t>
            </a:r>
            <a:r>
              <a:rPr lang="en-US" sz="2000" b="1" i="1" u="sng" baseline="-25000" dirty="0" err="1">
                <a:solidFill>
                  <a:srgbClr val="C00000"/>
                </a:solidFill>
              </a:rPr>
              <a:t>ref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b="1" dirty="0"/>
              <a:t> (computed from average empirical relationships between reflectivity-weighted velocity and reflectivity).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4D264FC-8F1B-F749-81C2-471627D30589}"/>
              </a:ext>
            </a:extLst>
          </p:cNvPr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2CD7CB2-D3F8-B04D-B89F-0C6B11388CC0}"/>
              </a:ext>
            </a:extLst>
          </p:cNvPr>
          <p:cNvSpPr txBox="1"/>
          <p:nvPr/>
        </p:nvSpPr>
        <p:spPr>
          <a:xfrm>
            <a:off x="427508" y="178280"/>
            <a:ext cx="115185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C-CLD : contribution of air motion to Doppler velocity</a:t>
            </a:r>
          </a:p>
        </p:txBody>
      </p:sp>
    </p:spTree>
    <p:extLst>
      <p:ext uri="{BB962C8B-B14F-4D97-AF65-F5344CB8AC3E}">
        <p14:creationId xmlns:p14="http://schemas.microsoft.com/office/powerpoint/2010/main" val="9253882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810C85-0C99-FF44-A4B4-4079DD4B5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25</a:t>
            </a:fld>
            <a:endParaRPr lang="en-US"/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7D59E818-800B-C54A-A31F-5328190C5D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787"/>
          <a:stretch/>
        </p:blipFill>
        <p:spPr>
          <a:xfrm>
            <a:off x="877625" y="1315355"/>
            <a:ext cx="5641636" cy="1789841"/>
          </a:xfrm>
          <a:prstGeom prst="rect">
            <a:avLst/>
          </a:prstGeom>
        </p:spPr>
      </p:pic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1225F834-A03B-994D-96D1-FE1A37FEC4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828"/>
          <a:stretch/>
        </p:blipFill>
        <p:spPr>
          <a:xfrm>
            <a:off x="6273472" y="1215967"/>
            <a:ext cx="5614528" cy="18936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92F5B52-EDF8-C148-B571-298C3F0963FB}"/>
              </a:ext>
            </a:extLst>
          </p:cNvPr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C6DE897-7025-CC47-A2A0-D80C304B4965}"/>
              </a:ext>
            </a:extLst>
          </p:cNvPr>
          <p:cNvSpPr txBox="1"/>
          <p:nvPr/>
        </p:nvSpPr>
        <p:spPr>
          <a:xfrm>
            <a:off x="1086723" y="178280"/>
            <a:ext cx="99534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C-CLD : retrieved water content &amp; particle size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7A6CAD-A9E0-B946-93AF-AB50535FD034}"/>
              </a:ext>
            </a:extLst>
          </p:cNvPr>
          <p:cNvPicPr/>
          <p:nvPr/>
        </p:nvPicPr>
        <p:blipFill rotWithShape="1">
          <a:blip r:embed="rId4"/>
          <a:srcRect t="21247" r="62842" b="8373"/>
          <a:stretch/>
        </p:blipFill>
        <p:spPr>
          <a:xfrm>
            <a:off x="52527" y="6356350"/>
            <a:ext cx="1384387" cy="501650"/>
          </a:xfrm>
          <a:prstGeom prst="rect">
            <a:avLst/>
          </a:prstGeom>
        </p:spPr>
      </p:pic>
      <p:pic>
        <p:nvPicPr>
          <p:cNvPr id="19" name="Picture 18" descr="Chart, histogram&#10;&#10;Description automatically generated">
            <a:extLst>
              <a:ext uri="{FF2B5EF4-FFF2-40B4-BE49-F238E27FC236}">
                <a16:creationId xmlns:a16="http://schemas.microsoft.com/office/drawing/2014/main" id="{6C748958-AD60-D14D-8853-C72E40D9A2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787"/>
          <a:stretch/>
        </p:blipFill>
        <p:spPr>
          <a:xfrm>
            <a:off x="877625" y="4944104"/>
            <a:ext cx="5641636" cy="1853610"/>
          </a:xfrm>
          <a:prstGeom prst="rect">
            <a:avLst/>
          </a:prstGeom>
        </p:spPr>
      </p:pic>
      <p:pic>
        <p:nvPicPr>
          <p:cNvPr id="23" name="Picture 22" descr="Chart, scatter chart&#10;&#10;Description automatically generated">
            <a:extLst>
              <a:ext uri="{FF2B5EF4-FFF2-40B4-BE49-F238E27FC236}">
                <a16:creationId xmlns:a16="http://schemas.microsoft.com/office/drawing/2014/main" id="{D5F42FED-4D5F-9041-9EAB-FB2F293ABE0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797"/>
          <a:stretch/>
        </p:blipFill>
        <p:spPr>
          <a:xfrm>
            <a:off x="6230033" y="4957588"/>
            <a:ext cx="5685075" cy="1855992"/>
          </a:xfrm>
          <a:prstGeom prst="rect">
            <a:avLst/>
          </a:prstGeom>
        </p:spPr>
      </p:pic>
      <p:pic>
        <p:nvPicPr>
          <p:cNvPr id="25" name="Picture 24" descr="Chart, scatter chart&#10;&#10;Description automatically generated">
            <a:extLst>
              <a:ext uri="{FF2B5EF4-FFF2-40B4-BE49-F238E27FC236}">
                <a16:creationId xmlns:a16="http://schemas.microsoft.com/office/drawing/2014/main" id="{9622E530-8C51-AC4F-A2C1-3ADFECED163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808"/>
          <a:stretch/>
        </p:blipFill>
        <p:spPr>
          <a:xfrm>
            <a:off x="6289800" y="2982337"/>
            <a:ext cx="5625308" cy="1944245"/>
          </a:xfrm>
          <a:prstGeom prst="rect">
            <a:avLst/>
          </a:prstGeom>
        </p:spPr>
      </p:pic>
      <p:pic>
        <p:nvPicPr>
          <p:cNvPr id="27" name="Picture 26" descr="Chart, scatter chart&#10;&#10;Description automatically generated">
            <a:extLst>
              <a:ext uri="{FF2B5EF4-FFF2-40B4-BE49-F238E27FC236}">
                <a16:creationId xmlns:a16="http://schemas.microsoft.com/office/drawing/2014/main" id="{9F8F2760-559A-5141-90DA-7B695415642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6512"/>
          <a:stretch/>
        </p:blipFill>
        <p:spPr>
          <a:xfrm>
            <a:off x="921062" y="2994645"/>
            <a:ext cx="5598199" cy="185360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DA3F273-626F-9B49-82D2-8149C4B81E1B}"/>
              </a:ext>
            </a:extLst>
          </p:cNvPr>
          <p:cNvSpPr txBox="1"/>
          <p:nvPr/>
        </p:nvSpPr>
        <p:spPr>
          <a:xfrm>
            <a:off x="148856" y="1977654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Fix PRF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7E01DC1-A2EF-CF4C-818A-B607B81D7C60}"/>
              </a:ext>
            </a:extLst>
          </p:cNvPr>
          <p:cNvSpPr txBox="1"/>
          <p:nvPr/>
        </p:nvSpPr>
        <p:spPr>
          <a:xfrm>
            <a:off x="191386" y="3763926"/>
            <a:ext cx="915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Var PRF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7E0D578-E0CB-324B-BFE2-104A0D695662}"/>
              </a:ext>
            </a:extLst>
          </p:cNvPr>
          <p:cNvSpPr txBox="1"/>
          <p:nvPr/>
        </p:nvSpPr>
        <p:spPr>
          <a:xfrm>
            <a:off x="297712" y="5486400"/>
            <a:ext cx="607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True</a:t>
            </a:r>
          </a:p>
        </p:txBody>
      </p:sp>
    </p:spTree>
    <p:extLst>
      <p:ext uri="{BB962C8B-B14F-4D97-AF65-F5344CB8AC3E}">
        <p14:creationId xmlns:p14="http://schemas.microsoft.com/office/powerpoint/2010/main" val="21567700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C92CDF-4C40-DF4B-9187-B5620F77E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26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DA00E04-862A-A841-B986-E88D40045777}"/>
              </a:ext>
            </a:extLst>
          </p:cNvPr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B485AA4-B39D-8747-9B54-E59196B44005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56350"/>
            <a:ext cx="1384387" cy="501650"/>
          </a:xfrm>
          <a:prstGeom prst="rect">
            <a:avLst/>
          </a:prstGeom>
        </p:spPr>
      </p:pic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D1057492-5A4A-3D43-BB5F-1AA22237E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59" y="1676778"/>
            <a:ext cx="6192184" cy="1884976"/>
          </a:xfrm>
          <a:prstGeom prst="rect">
            <a:avLst/>
          </a:prstGeom>
        </p:spPr>
      </p:pic>
      <p:pic>
        <p:nvPicPr>
          <p:cNvPr id="18" name="Picture 17" descr="Chart, scatter chart&#10;&#10;Description automatically generated">
            <a:extLst>
              <a:ext uri="{FF2B5EF4-FFF2-40B4-BE49-F238E27FC236}">
                <a16:creationId xmlns:a16="http://schemas.microsoft.com/office/drawing/2014/main" id="{B19250B1-3C17-3E4E-B9E7-786DE6E072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1831" y="1676778"/>
            <a:ext cx="6192184" cy="1975826"/>
          </a:xfrm>
          <a:prstGeom prst="rect">
            <a:avLst/>
          </a:prstGeom>
        </p:spPr>
      </p:pic>
      <p:pic>
        <p:nvPicPr>
          <p:cNvPr id="15" name="Picture 14" descr="Chart, scatter chart&#10;&#10;Description automatically generated">
            <a:extLst>
              <a:ext uri="{FF2B5EF4-FFF2-40B4-BE49-F238E27FC236}">
                <a16:creationId xmlns:a16="http://schemas.microsoft.com/office/drawing/2014/main" id="{6A305068-D3AE-1A40-9719-EC4D7D6B05D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496"/>
          <a:stretch/>
        </p:blipFill>
        <p:spPr>
          <a:xfrm>
            <a:off x="260004" y="3812879"/>
            <a:ext cx="6087139" cy="1888901"/>
          </a:xfrm>
          <a:prstGeom prst="rect">
            <a:avLst/>
          </a:prstGeom>
        </p:spPr>
      </p:pic>
      <p:pic>
        <p:nvPicPr>
          <p:cNvPr id="17" name="Picture 16" descr="Chart, scatter chart&#10;&#10;Description automatically generated">
            <a:extLst>
              <a:ext uri="{FF2B5EF4-FFF2-40B4-BE49-F238E27FC236}">
                <a16:creationId xmlns:a16="http://schemas.microsoft.com/office/drawing/2014/main" id="{ADC417BF-51B5-CE41-A685-81351461FD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3849" y="3759342"/>
            <a:ext cx="5988147" cy="20351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2BAA60-4DB0-B247-AD19-DDDF847EEB4B}"/>
              </a:ext>
            </a:extLst>
          </p:cNvPr>
          <p:cNvSpPr txBox="1"/>
          <p:nvPr/>
        </p:nvSpPr>
        <p:spPr>
          <a:xfrm>
            <a:off x="1086723" y="178280"/>
            <a:ext cx="10620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C-CLD : Forward-modelled Reflectivity &amp; Doppler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9FC7565-6659-744D-B790-83C96831A801}"/>
              </a:ext>
            </a:extLst>
          </p:cNvPr>
          <p:cNvSpPr txBox="1"/>
          <p:nvPr/>
        </p:nvSpPr>
        <p:spPr>
          <a:xfrm>
            <a:off x="7240117" y="3902526"/>
            <a:ext cx="3117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Doppler Velocity used in C-CLD</a:t>
            </a:r>
          </a:p>
        </p:txBody>
      </p:sp>
    </p:spTree>
    <p:extLst>
      <p:ext uri="{BB962C8B-B14F-4D97-AF65-F5344CB8AC3E}">
        <p14:creationId xmlns:p14="http://schemas.microsoft.com/office/powerpoint/2010/main" val="8313466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C92CDF-4C40-DF4B-9187-B5620F77E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27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DA00E04-862A-A841-B986-E88D40045777}"/>
              </a:ext>
            </a:extLst>
          </p:cNvPr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B485AA4-B39D-8747-9B54-E59196B44005}"/>
              </a:ext>
            </a:extLst>
          </p:cNvPr>
          <p:cNvPicPr/>
          <p:nvPr/>
        </p:nvPicPr>
        <p:blipFill rotWithShape="1">
          <a:blip r:embed="rId3"/>
          <a:srcRect t="21247" r="62842" b="8373"/>
          <a:stretch/>
        </p:blipFill>
        <p:spPr>
          <a:xfrm>
            <a:off x="52527" y="6356350"/>
            <a:ext cx="1384387" cy="501650"/>
          </a:xfrm>
          <a:prstGeom prst="rect">
            <a:avLst/>
          </a:prstGeom>
        </p:spPr>
      </p:pic>
      <p:pic>
        <p:nvPicPr>
          <p:cNvPr id="16" name="Picture 15" descr="Chart, scatter chart&#10;&#10;Description automatically generated">
            <a:extLst>
              <a:ext uri="{FF2B5EF4-FFF2-40B4-BE49-F238E27FC236}">
                <a16:creationId xmlns:a16="http://schemas.microsoft.com/office/drawing/2014/main" id="{E3F39A0C-F7E7-D844-8FA4-64276D846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501" y="1728157"/>
            <a:ext cx="5988147" cy="2035144"/>
          </a:xfrm>
          <a:prstGeom prst="rect">
            <a:avLst/>
          </a:prstGeom>
        </p:spPr>
      </p:pic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2BE0EBF7-7340-CE4D-883D-0F7E8B6F270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555"/>
          <a:stretch/>
        </p:blipFill>
        <p:spPr>
          <a:xfrm>
            <a:off x="6313648" y="1838563"/>
            <a:ext cx="5732952" cy="1888826"/>
          </a:xfrm>
          <a:prstGeom prst="rect">
            <a:avLst/>
          </a:prstGeom>
        </p:spPr>
      </p:pic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99A9EE4B-F590-4244-B26A-366D99CF2B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764" y="4046110"/>
            <a:ext cx="6037356" cy="1956183"/>
          </a:xfrm>
          <a:prstGeom prst="rect">
            <a:avLst/>
          </a:prstGeom>
        </p:spPr>
      </p:pic>
      <p:pic>
        <p:nvPicPr>
          <p:cNvPr id="17" name="Picture 16" descr="Graphical user interface, chart, scatter chart&#10;&#10;Description automatically generated">
            <a:extLst>
              <a:ext uri="{FF2B5EF4-FFF2-40B4-BE49-F238E27FC236}">
                <a16:creationId xmlns:a16="http://schemas.microsoft.com/office/drawing/2014/main" id="{91B11C12-70B4-5747-BB81-9AC6B28099E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6779"/>
          <a:stretch/>
        </p:blipFill>
        <p:spPr>
          <a:xfrm>
            <a:off x="6261123" y="4218038"/>
            <a:ext cx="5732952" cy="181139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FC86EAC-B8FC-064F-8A3F-EA7CB5DADBA1}"/>
              </a:ext>
            </a:extLst>
          </p:cNvPr>
          <p:cNvSpPr txBox="1"/>
          <p:nvPr/>
        </p:nvSpPr>
        <p:spPr>
          <a:xfrm>
            <a:off x="1086723" y="178280"/>
            <a:ext cx="9669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C-CLD : Doppler velocity used in the retrieval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27654E-A97D-D341-A806-69814328A27A}"/>
              </a:ext>
            </a:extLst>
          </p:cNvPr>
          <p:cNvSpPr txBox="1"/>
          <p:nvPr/>
        </p:nvSpPr>
        <p:spPr>
          <a:xfrm>
            <a:off x="8456756" y="1571805"/>
            <a:ext cx="2265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100x|Vpar.-Vfor|/</a:t>
            </a:r>
            <a:r>
              <a:rPr lang="en-US" dirty="0" err="1"/>
              <a:t>Vfor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F71251-684F-3B4A-80CD-5FD9EA4B52B6}"/>
              </a:ext>
            </a:extLst>
          </p:cNvPr>
          <p:cNvSpPr txBox="1"/>
          <p:nvPr/>
        </p:nvSpPr>
        <p:spPr>
          <a:xfrm>
            <a:off x="8275327" y="3915861"/>
            <a:ext cx="2189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100x|Vin-Vpar|/</a:t>
            </a:r>
            <a:r>
              <a:rPr lang="en-US" dirty="0" err="1"/>
              <a:t>Vpar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DD197A-FCB1-284E-A949-CCDD8425CE58}"/>
              </a:ext>
            </a:extLst>
          </p:cNvPr>
          <p:cNvSpPr txBox="1"/>
          <p:nvPr/>
        </p:nvSpPr>
        <p:spPr>
          <a:xfrm>
            <a:off x="972457" y="1915886"/>
            <a:ext cx="62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Vpar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96FF1B5-0893-784F-BA02-F63D86970E7E}"/>
              </a:ext>
            </a:extLst>
          </p:cNvPr>
          <p:cNvSpPr txBox="1"/>
          <p:nvPr/>
        </p:nvSpPr>
        <p:spPr>
          <a:xfrm>
            <a:off x="979716" y="4245431"/>
            <a:ext cx="490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8EAB4E-A527-6849-9FF7-548B4D140719}"/>
              </a:ext>
            </a:extLst>
          </p:cNvPr>
          <p:cNvSpPr txBox="1"/>
          <p:nvPr/>
        </p:nvSpPr>
        <p:spPr>
          <a:xfrm>
            <a:off x="2728686" y="4180113"/>
            <a:ext cx="2860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C-CD Best Estimate Velocity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D1B5B7-8F15-FA4E-BF99-71C270D0485D}"/>
              </a:ext>
            </a:extLst>
          </p:cNvPr>
          <p:cNvSpPr txBox="1"/>
          <p:nvPr/>
        </p:nvSpPr>
        <p:spPr>
          <a:xfrm>
            <a:off x="2605314" y="1894113"/>
            <a:ext cx="3117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Doppler Velocity used in C-CLD</a:t>
            </a:r>
          </a:p>
        </p:txBody>
      </p:sp>
    </p:spTree>
    <p:extLst>
      <p:ext uri="{BB962C8B-B14F-4D97-AF65-F5344CB8AC3E}">
        <p14:creationId xmlns:p14="http://schemas.microsoft.com/office/powerpoint/2010/main" val="28931927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6D8002-14DD-314F-AA2E-C2FAAA096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28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B784875-12E3-8746-B263-06C3B92ADBA5}"/>
              </a:ext>
            </a:extLst>
          </p:cNvPr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07E751F-1E88-754D-9B56-E7067518E110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56350"/>
            <a:ext cx="1384387" cy="5016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1425B6-AD32-ED48-8027-F59764029E5B}"/>
              </a:ext>
            </a:extLst>
          </p:cNvPr>
          <p:cNvSpPr txBox="1"/>
          <p:nvPr/>
        </p:nvSpPr>
        <p:spPr>
          <a:xfrm>
            <a:off x="1086723" y="178280"/>
            <a:ext cx="9669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C-CLD : Doppler velocity used in the retrieval</a:t>
            </a:r>
          </a:p>
        </p:txBody>
      </p:sp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C274A1A5-6663-6D4C-9507-0FA4CF0BE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0950" y="1144888"/>
            <a:ext cx="9155645" cy="539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055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DE17F1-694A-4540-AD86-98EEA19F8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29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8BFA11C-5017-9943-A440-EDAFA3E593E8}"/>
              </a:ext>
            </a:extLst>
          </p:cNvPr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5F596EC-F13B-944F-BE8D-002F66D3622E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56350"/>
            <a:ext cx="1384387" cy="501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73BCC8-7E5F-564C-B434-3744421620B5}"/>
              </a:ext>
            </a:extLst>
          </p:cNvPr>
          <p:cNvSpPr txBox="1"/>
          <p:nvPr/>
        </p:nvSpPr>
        <p:spPr>
          <a:xfrm>
            <a:off x="1086723" y="178280"/>
            <a:ext cx="9669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C-CLD : Doppler velocity used in the retrieval</a:t>
            </a:r>
          </a:p>
        </p:txBody>
      </p:sp>
      <p:pic>
        <p:nvPicPr>
          <p:cNvPr id="7" name="Picture 6" descr="Chart&#10;&#10;Description automatically generated with low confidence">
            <a:extLst>
              <a:ext uri="{FF2B5EF4-FFF2-40B4-BE49-F238E27FC236}">
                <a16:creationId xmlns:a16="http://schemas.microsoft.com/office/drawing/2014/main" id="{4B13BF31-35E0-0844-82B9-F0281D5432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331" y="1180346"/>
            <a:ext cx="9227288" cy="517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648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7EE9A7-81BA-3D45-82A0-5A321212F114}"/>
              </a:ext>
            </a:extLst>
          </p:cNvPr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B6B3B9D-2237-AD47-9C87-B76024118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59FD5F-6503-9D4F-8EB3-B2FCCEBBC0AC}"/>
              </a:ext>
            </a:extLst>
          </p:cNvPr>
          <p:cNvSpPr txBox="1"/>
          <p:nvPr/>
        </p:nvSpPr>
        <p:spPr>
          <a:xfrm>
            <a:off x="215270" y="1293974"/>
            <a:ext cx="1208279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en-US" sz="2400" b="1" i="1" dirty="0"/>
              <a:t>Work on C-PRO interfaces (v5 &amp; v6)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800" b="1" i="1" dirty="0">
                <a:solidFill>
                  <a:srgbClr val="002060"/>
                </a:solidFill>
              </a:rPr>
              <a:t>C-PRO &amp; C-NOM product developed by McGill &amp; JAXA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400" i="1" dirty="0"/>
              <a:t>C-PRO &amp; C-APC aux file &amp; antenna </a:t>
            </a:r>
            <a:r>
              <a:rPr lang="en-US" sz="2400" i="1" dirty="0" err="1"/>
              <a:t>mispointing</a:t>
            </a:r>
            <a:r>
              <a:rPr lang="en-US" sz="2400" i="1" dirty="0"/>
              <a:t> </a:t>
            </a:r>
          </a:p>
          <a:p>
            <a:pPr marL="342900" indent="-342900">
              <a:buFont typeface="Wingdings" pitchFamily="2" charset="2"/>
              <a:buChar char="v"/>
            </a:pPr>
            <a:endParaRPr lang="en-US" sz="2400" i="1" dirty="0"/>
          </a:p>
          <a:p>
            <a:pPr marL="342900" indent="-342900">
              <a:buFont typeface="Wingdings" pitchFamily="2" charset="2"/>
              <a:buChar char="v"/>
            </a:pPr>
            <a:endParaRPr lang="en-US" sz="2400" i="1" dirty="0"/>
          </a:p>
          <a:p>
            <a:pPr marL="342900" indent="-342900">
              <a:buFont typeface="Wingdings" pitchFamily="2" charset="2"/>
              <a:buChar char="v"/>
            </a:pPr>
            <a:r>
              <a:rPr lang="en-US" sz="2400" b="1" i="1" dirty="0"/>
              <a:t>Scientific testing &amp; algorithm refinements  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800" b="1" i="1" dirty="0">
                <a:solidFill>
                  <a:srgbClr val="002060"/>
                </a:solidFill>
              </a:rPr>
              <a:t>C-FMR: PIA </a:t>
            </a:r>
            <a:r>
              <a:rPr lang="en-US" sz="2400" i="1" dirty="0"/>
              <a:t>and  reflectivity estimates (</a:t>
            </a:r>
            <a:r>
              <a:rPr lang="en-US" sz="2400" b="1" i="1" dirty="0"/>
              <a:t>v5</a:t>
            </a:r>
            <a:r>
              <a:rPr lang="en-US" sz="2400" i="1" dirty="0"/>
              <a:t>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800" b="1" i="1" dirty="0"/>
              <a:t>C-CD</a:t>
            </a:r>
            <a:r>
              <a:rPr lang="en-US" sz="2400" b="1" i="1" dirty="0">
                <a:solidFill>
                  <a:srgbClr val="7030A0"/>
                </a:solidFill>
              </a:rPr>
              <a:t>:</a:t>
            </a:r>
            <a:r>
              <a:rPr lang="en-US" sz="2400" i="1" dirty="0">
                <a:solidFill>
                  <a:srgbClr val="7030A0"/>
                </a:solidFill>
              </a:rPr>
              <a:t> </a:t>
            </a:r>
            <a:r>
              <a:rPr lang="en-US" sz="2400" i="1" dirty="0"/>
              <a:t>focus on</a:t>
            </a:r>
            <a:r>
              <a:rPr lang="en-US" sz="2800" i="1" dirty="0"/>
              <a:t> </a:t>
            </a:r>
            <a:r>
              <a:rPr lang="en-US" sz="2800" b="1" i="1" dirty="0">
                <a:solidFill>
                  <a:srgbClr val="002060"/>
                </a:solidFill>
              </a:rPr>
              <a:t>correction for </a:t>
            </a:r>
            <a:r>
              <a:rPr lang="en-US" sz="2800" b="1" i="1" dirty="0" err="1">
                <a:solidFill>
                  <a:srgbClr val="002060"/>
                </a:solidFill>
              </a:rPr>
              <a:t>mispointing</a:t>
            </a:r>
            <a:r>
              <a:rPr lang="en-US" sz="2800" b="1" i="1" dirty="0">
                <a:solidFill>
                  <a:srgbClr val="002060"/>
                </a:solidFill>
              </a:rPr>
              <a:t> </a:t>
            </a:r>
            <a:r>
              <a:rPr lang="en-US" sz="2400" i="1" dirty="0"/>
              <a:t>(</a:t>
            </a:r>
            <a:r>
              <a:rPr lang="en-US" sz="2400" b="1" i="1" dirty="0"/>
              <a:t>v5 &amp; v6</a:t>
            </a:r>
            <a:r>
              <a:rPr lang="en-US" sz="2400" i="1" dirty="0"/>
              <a:t>)</a:t>
            </a:r>
          </a:p>
          <a:p>
            <a:pPr lvl="1"/>
            <a:r>
              <a:rPr lang="en-US" sz="2400" i="1" dirty="0"/>
              <a:t>                            &amp;</a:t>
            </a:r>
            <a:r>
              <a:rPr lang="en-US" sz="2400" i="1" dirty="0">
                <a:solidFill>
                  <a:srgbClr val="7030A0"/>
                </a:solidFill>
              </a:rPr>
              <a:t> </a:t>
            </a:r>
            <a:r>
              <a:rPr lang="en-US" sz="2800" b="1" i="1" dirty="0">
                <a:solidFill>
                  <a:srgbClr val="002060"/>
                </a:solidFill>
              </a:rPr>
              <a:t>sedimentation velocity best estimate </a:t>
            </a:r>
            <a:r>
              <a:rPr lang="en-US" sz="2400" i="1" dirty="0"/>
              <a:t>(</a:t>
            </a:r>
            <a:r>
              <a:rPr lang="en-US" sz="2400" b="1" i="1" dirty="0"/>
              <a:t>v6</a:t>
            </a:r>
            <a:r>
              <a:rPr lang="en-US" sz="2400" i="1" dirty="0"/>
              <a:t>)</a:t>
            </a:r>
          </a:p>
          <a:p>
            <a:pPr marL="800100" lvl="1" indent="-342900">
              <a:buFont typeface="Wingdings" pitchFamily="2" charset="2"/>
              <a:buChar char="Ø"/>
            </a:pPr>
            <a:r>
              <a:rPr lang="en-US" sz="2400" i="1" dirty="0"/>
              <a:t>C-TC: various improvements and changes in definition of classification variables (</a:t>
            </a:r>
            <a:r>
              <a:rPr lang="en-US" sz="2400" b="1" i="1" dirty="0"/>
              <a:t>v5 &amp; v6</a:t>
            </a:r>
            <a:r>
              <a:rPr lang="en-US" sz="2400" i="1" dirty="0"/>
              <a:t>)</a:t>
            </a:r>
          </a:p>
          <a:p>
            <a:pPr marL="800100" lvl="1" indent="-342900">
              <a:buFont typeface="Wingdings" pitchFamily="2" charset="2"/>
              <a:buChar char="Ø"/>
            </a:pPr>
            <a:endParaRPr lang="en-US" sz="24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806F1A-276C-D745-84A3-94795DE142D5}"/>
              </a:ext>
            </a:extLst>
          </p:cNvPr>
          <p:cNvPicPr/>
          <p:nvPr/>
        </p:nvPicPr>
        <p:blipFill rotWithShape="1">
          <a:blip r:embed="rId3"/>
          <a:srcRect t="21247" r="62842" b="8373"/>
          <a:stretch/>
        </p:blipFill>
        <p:spPr>
          <a:xfrm>
            <a:off x="52527" y="6356350"/>
            <a:ext cx="1384387" cy="5016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4C74D98-AADD-1A43-9802-2E9FDDCDED4B}"/>
              </a:ext>
            </a:extLst>
          </p:cNvPr>
          <p:cNvSpPr txBox="1"/>
          <p:nvPr/>
        </p:nvSpPr>
        <p:spPr>
          <a:xfrm>
            <a:off x="1932800" y="246033"/>
            <a:ext cx="764824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400" b="1" dirty="0"/>
              <a:t>SUMMARY OF WORK FOR C-PRO v5 &amp; v6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C20CD1-8A45-F541-B1AC-828EDEB6A195}"/>
              </a:ext>
            </a:extLst>
          </p:cNvPr>
          <p:cNvSpPr/>
          <p:nvPr/>
        </p:nvSpPr>
        <p:spPr>
          <a:xfrm>
            <a:off x="489098" y="1697030"/>
            <a:ext cx="8825023" cy="4890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AD1039-6E4F-1F4A-B0A2-9E3D391592EA}"/>
              </a:ext>
            </a:extLst>
          </p:cNvPr>
          <p:cNvSpPr/>
          <p:nvPr/>
        </p:nvSpPr>
        <p:spPr>
          <a:xfrm>
            <a:off x="489098" y="3593169"/>
            <a:ext cx="2381693" cy="4890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7ADE1-AA09-B14E-9EED-3ABBF2D1A17B}"/>
              </a:ext>
            </a:extLst>
          </p:cNvPr>
          <p:cNvSpPr/>
          <p:nvPr/>
        </p:nvSpPr>
        <p:spPr>
          <a:xfrm>
            <a:off x="3023191" y="4000749"/>
            <a:ext cx="3866707" cy="4890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0D26D6-A052-0341-B57E-FBC20489F486}"/>
              </a:ext>
            </a:extLst>
          </p:cNvPr>
          <p:cNvSpPr/>
          <p:nvPr/>
        </p:nvSpPr>
        <p:spPr>
          <a:xfrm>
            <a:off x="2920411" y="4408329"/>
            <a:ext cx="5458045" cy="4890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B5DD91-D421-BD46-98DD-208459984DF2}"/>
              </a:ext>
            </a:extLst>
          </p:cNvPr>
          <p:cNvSpPr/>
          <p:nvPr/>
        </p:nvSpPr>
        <p:spPr>
          <a:xfrm>
            <a:off x="513909" y="4082267"/>
            <a:ext cx="1418891" cy="4890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9459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DE17F1-694A-4540-AD86-98EEA19F8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30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8BFA11C-5017-9943-A440-EDAFA3E593E8}"/>
              </a:ext>
            </a:extLst>
          </p:cNvPr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5F596EC-F13B-944F-BE8D-002F66D3622E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56350"/>
            <a:ext cx="1384387" cy="50165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E19A6C4-EB3B-694B-8BDD-35B951A2A192}"/>
              </a:ext>
            </a:extLst>
          </p:cNvPr>
          <p:cNvCxnSpPr/>
          <p:nvPr/>
        </p:nvCxnSpPr>
        <p:spPr>
          <a:xfrm flipV="1">
            <a:off x="0" y="897469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649EA194-A8F5-4D4E-8E5B-5AF99479217B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56350"/>
            <a:ext cx="1384387" cy="5016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3C113C-BB0E-CC4E-AB75-DE4661EE38D6}"/>
              </a:ext>
            </a:extLst>
          </p:cNvPr>
          <p:cNvSpPr txBox="1"/>
          <p:nvPr/>
        </p:nvSpPr>
        <p:spPr>
          <a:xfrm>
            <a:off x="2702873" y="178280"/>
            <a:ext cx="7143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Summary of our developments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0C503E-2EC1-8C49-9954-DB56FEC38129}"/>
              </a:ext>
            </a:extLst>
          </p:cNvPr>
          <p:cNvSpPr txBox="1"/>
          <p:nvPr/>
        </p:nvSpPr>
        <p:spPr>
          <a:xfrm>
            <a:off x="182880" y="1204885"/>
            <a:ext cx="113568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sz="2800" b="1" dirty="0"/>
              <a:t>C-FMR: Improved  C-FMR reflectivity and PIA estimates</a:t>
            </a:r>
          </a:p>
          <a:p>
            <a:pPr marL="457200" indent="-457200">
              <a:buFontTx/>
              <a:buChar char="-"/>
            </a:pPr>
            <a:r>
              <a:rPr lang="en-US" sz="2800" b="1" dirty="0"/>
              <a:t>C-CD:  Verified processing of Doppler velocity and ongoing work on </a:t>
            </a:r>
            <a:r>
              <a:rPr lang="en-US" sz="2800" b="1" dirty="0" err="1"/>
              <a:t>sedimentation_velocity_best_estimate</a:t>
            </a:r>
            <a:endParaRPr lang="en-US" sz="2800" b="1" dirty="0"/>
          </a:p>
          <a:p>
            <a:pPr marL="457200" indent="-457200">
              <a:buFontTx/>
              <a:buChar char="-"/>
            </a:pPr>
            <a:r>
              <a:rPr lang="en-US" sz="2800" b="1" dirty="0"/>
              <a:t>C-TC: Improved definition of classification variables</a:t>
            </a:r>
          </a:p>
          <a:p>
            <a:pPr marL="457200" indent="-457200">
              <a:buFontTx/>
              <a:buChar char="-"/>
            </a:pPr>
            <a:endParaRPr lang="en-US" sz="2800" b="1" dirty="0"/>
          </a:p>
          <a:p>
            <a:pPr marL="457200" indent="-457200">
              <a:buFontTx/>
              <a:buChar char="-"/>
            </a:pPr>
            <a:r>
              <a:rPr lang="en-US" sz="2800" b="1" dirty="0"/>
              <a:t>C-CLD:  processor parallelization  and other technical work, starting faze of algorithm verification and improvement</a:t>
            </a:r>
          </a:p>
          <a:p>
            <a:pPr marL="457200" indent="-457200">
              <a:buFontTx/>
              <a:buChar char="-"/>
            </a:pPr>
            <a:endParaRPr lang="en-US" sz="2800" b="1" dirty="0"/>
          </a:p>
          <a:p>
            <a:pPr marL="457200" indent="-457200">
              <a:buFontTx/>
              <a:buChar char="-"/>
            </a:pPr>
            <a:r>
              <a:rPr lang="en-US" sz="2800" b="1" dirty="0"/>
              <a:t>the algorithm  for </a:t>
            </a:r>
            <a:r>
              <a:rPr lang="en-US" sz="2800" b="1" dirty="0" err="1"/>
              <a:t>mispointing</a:t>
            </a:r>
            <a:r>
              <a:rPr lang="en-US" sz="2800" b="1" dirty="0"/>
              <a:t> correction introduced and completed interface with C-APC product</a:t>
            </a:r>
          </a:p>
          <a:p>
            <a:pPr marL="457200" indent="-457200">
              <a:buFontTx/>
              <a:buChar char="-"/>
            </a:pPr>
            <a:r>
              <a:rPr lang="en-US" sz="2800" b="1" dirty="0"/>
              <a:t>Interface with L1 </a:t>
            </a:r>
            <a:r>
              <a:rPr lang="en-GB" sz="2800" b="1" dirty="0"/>
              <a:t>CPR data completed to the best of our knowledge (McGill’s C-NOMs ~ C-NOMs produced by JAXA)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427314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CD1D5C-B4BF-4F41-852F-9FD2D02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31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C150E1-B66C-BB46-8A3A-6885EBE89DB2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13BC3F-0395-A94F-8B28-D6998C683F24}"/>
              </a:ext>
            </a:extLst>
          </p:cNvPr>
          <p:cNvSpPr txBox="1"/>
          <p:nvPr/>
        </p:nvSpPr>
        <p:spPr>
          <a:xfrm>
            <a:off x="2808513" y="1792352"/>
            <a:ext cx="605569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i="1" dirty="0">
                <a:solidFill>
                  <a:srgbClr val="002060"/>
                </a:solidFill>
              </a:rPr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1536609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0A6F33-ADB8-354F-9E27-9DF57431C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5" name="Picture 34" descr="Diagram&#10;&#10;Description automatically generated">
            <a:extLst>
              <a:ext uri="{FF2B5EF4-FFF2-40B4-BE49-F238E27FC236}">
                <a16:creationId xmlns:a16="http://schemas.microsoft.com/office/drawing/2014/main" id="{4CCDF051-ECA4-6040-81CB-799146D70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63" y="1147812"/>
            <a:ext cx="3467100" cy="53594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A0FC17E7-E079-7B47-A729-23F17671EE9C}"/>
              </a:ext>
            </a:extLst>
          </p:cNvPr>
          <p:cNvSpPr txBox="1"/>
          <p:nvPr/>
        </p:nvSpPr>
        <p:spPr>
          <a:xfrm>
            <a:off x="4300538" y="1471604"/>
            <a:ext cx="76438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r2_threshold  -&gt; value to assess the goodness of the antenna </a:t>
            </a:r>
            <a:r>
              <a:rPr lang="en-US" sz="1200" dirty="0" err="1"/>
              <a:t>mispointing</a:t>
            </a:r>
            <a:r>
              <a:rPr lang="en-US" sz="1200" dirty="0"/>
              <a:t> fit</a:t>
            </a:r>
          </a:p>
          <a:p>
            <a:r>
              <a:rPr lang="en-US" sz="1200" dirty="0"/>
              <a:t>regression_r2 -&gt; regression r-square statistic</a:t>
            </a:r>
          </a:p>
          <a:p>
            <a:r>
              <a:rPr lang="en-US" sz="1200" dirty="0"/>
              <a:t>polynomial_r2-&gt; polynomial r-square statistic</a:t>
            </a:r>
          </a:p>
          <a:p>
            <a:endParaRPr lang="en-US" sz="1200" dirty="0"/>
          </a:p>
          <a:p>
            <a:r>
              <a:rPr lang="en-US" sz="1200" dirty="0"/>
              <a:t>reference time -&gt; fixed timestamp for any processor execution</a:t>
            </a:r>
          </a:p>
          <a:p>
            <a:r>
              <a:rPr lang="en-US" sz="1200" dirty="0"/>
              <a:t>satellite orbital period -&gt; time for satellite to complete one full orbit around the Earth</a:t>
            </a:r>
          </a:p>
          <a:p>
            <a:endParaRPr lang="en-US" sz="1200" dirty="0"/>
          </a:p>
          <a:p>
            <a:r>
              <a:rPr lang="en-US" sz="1200" b="1" dirty="0"/>
              <a:t>3 regression coefficients of the harmonic model fit to the entire orbit </a:t>
            </a:r>
            <a:r>
              <a:rPr lang="en-US" sz="1200" b="1" dirty="0" err="1"/>
              <a:t>mispointing</a:t>
            </a:r>
            <a:r>
              <a:rPr lang="en-US" sz="1200" b="1" dirty="0"/>
              <a:t> angles </a:t>
            </a:r>
          </a:p>
          <a:p>
            <a:r>
              <a:rPr lang="en-US" sz="1200" b="1" dirty="0"/>
              <a:t>5 polynomial coefficients of  the polynomial fit to the difference between the entire orbit </a:t>
            </a:r>
            <a:r>
              <a:rPr lang="en-US" sz="1200" b="1" dirty="0" err="1"/>
              <a:t>mispointing</a:t>
            </a:r>
            <a:r>
              <a:rPr lang="en-US" sz="1200" b="1" dirty="0"/>
              <a:t> angles and regression fit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060B69-3A65-134B-9BA5-6728C315D476}"/>
              </a:ext>
            </a:extLst>
          </p:cNvPr>
          <p:cNvSpPr txBox="1"/>
          <p:nvPr/>
        </p:nvSpPr>
        <p:spPr>
          <a:xfrm>
            <a:off x="4414838" y="1100134"/>
            <a:ext cx="198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C-APC parameters: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406356A-E515-4649-B190-61B9F19E65E8}"/>
              </a:ext>
            </a:extLst>
          </p:cNvPr>
          <p:cNvSpPr txBox="1"/>
          <p:nvPr/>
        </p:nvSpPr>
        <p:spPr>
          <a:xfrm>
            <a:off x="4357686" y="4186228"/>
            <a:ext cx="666240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C-CD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CA" sz="1400" b="1" dirty="0" err="1"/>
              <a:t>doppler_velocity_pointing_bias</a:t>
            </a:r>
            <a:r>
              <a:rPr lang="en-CA" sz="1400" b="1" dirty="0"/>
              <a:t> </a:t>
            </a:r>
            <a:r>
              <a:rPr lang="en-CA" sz="1400" dirty="0"/>
              <a:t>(</a:t>
            </a:r>
            <a:r>
              <a:rPr lang="en-CA" sz="1400" dirty="0" err="1"/>
              <a:t>Va</a:t>
            </a:r>
            <a:r>
              <a:rPr lang="en-CA" sz="1400" dirty="0"/>
              <a:t>): Doppler velocity component introduced by </a:t>
            </a:r>
          </a:p>
          <a:p>
            <a:r>
              <a:rPr lang="en-CA" sz="1400" dirty="0"/>
              <a:t> pointing :  </a:t>
            </a:r>
            <a:r>
              <a:rPr lang="en-CA" sz="1400" dirty="0" err="1"/>
              <a:t>Va</a:t>
            </a:r>
            <a:r>
              <a:rPr lang="en-CA" sz="1400" dirty="0"/>
              <a:t> = </a:t>
            </a:r>
            <a:r>
              <a:rPr lang="en-CA" sz="1400" dirty="0" err="1"/>
              <a:t>Vsat</a:t>
            </a:r>
            <a:r>
              <a:rPr lang="en-CA" sz="1400" dirty="0"/>
              <a:t> * sin 𝛉</a:t>
            </a:r>
            <a:r>
              <a:rPr lang="en-CA" sz="1400" baseline="-25000" dirty="0" err="1"/>
              <a:t>mispointing</a:t>
            </a:r>
            <a:r>
              <a:rPr lang="en-CA" sz="1400" dirty="0"/>
              <a:t>  </a:t>
            </a:r>
          </a:p>
          <a:p>
            <a:r>
              <a:rPr lang="en-US" sz="1400" dirty="0"/>
              <a:t>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CA" sz="1400" b="1" dirty="0" err="1"/>
              <a:t>doppler_velocity_corrected_for_mispointing</a:t>
            </a:r>
            <a:endParaRPr lang="en-CA" sz="1400" b="1" dirty="0"/>
          </a:p>
          <a:p>
            <a:r>
              <a:rPr lang="en-CA" sz="1400" dirty="0"/>
              <a:t>Correction phase 𝛉c =  </a:t>
            </a:r>
            <a:r>
              <a:rPr lang="en-CA" sz="1400" dirty="0" err="1"/>
              <a:t>Va</a:t>
            </a:r>
            <a:r>
              <a:rPr lang="en-CA" sz="1400" dirty="0"/>
              <a:t> * 4 𝛑/ ( 𝛌 PRF)</a:t>
            </a:r>
          </a:p>
          <a:p>
            <a:endParaRPr lang="en-CA" sz="1400" dirty="0"/>
          </a:p>
          <a:p>
            <a:r>
              <a:rPr lang="en-CA" sz="1400" dirty="0"/>
              <a:t>R[Ra] = | R[R] + I[R] |    cos (  atan2 (R[R],I[R]) )   -  𝛉c ) </a:t>
            </a:r>
          </a:p>
          <a:p>
            <a:r>
              <a:rPr lang="en-CA" sz="1400" dirty="0"/>
              <a:t>I [Ra] =  | R[R] + I[R] |    sin (  atan2 (R[R],I[R]) )   -  𝛉c ) </a:t>
            </a:r>
          </a:p>
          <a:p>
            <a:endParaRPr lang="en-CA" sz="1400" dirty="0"/>
          </a:p>
          <a:p>
            <a:r>
              <a:rPr lang="en-CA" sz="1400" dirty="0" err="1"/>
              <a:t>Vd_a</a:t>
            </a:r>
            <a:r>
              <a:rPr lang="en-CA" sz="1400" dirty="0"/>
              <a:t> =  𝛌 PRF/ (4 pi) atan2 (R[Ra],I[Ra]) </a:t>
            </a:r>
            <a:endParaRPr lang="en-CA" dirty="0"/>
          </a:p>
          <a:p>
            <a:endParaRPr lang="en-CA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4EF6370-ABD5-E644-B18A-F31292223FD0}"/>
              </a:ext>
            </a:extLst>
          </p:cNvPr>
          <p:cNvSpPr/>
          <p:nvPr/>
        </p:nvSpPr>
        <p:spPr>
          <a:xfrm>
            <a:off x="4443416" y="6415092"/>
            <a:ext cx="2928935" cy="242888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79219A0-D7B7-614B-9C7A-B84385ACD18C}"/>
              </a:ext>
            </a:extLst>
          </p:cNvPr>
          <p:cNvSpPr/>
          <p:nvPr/>
        </p:nvSpPr>
        <p:spPr>
          <a:xfrm>
            <a:off x="4414839" y="5067299"/>
            <a:ext cx="4100516" cy="304401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itchFamily="2" charset="2"/>
              <a:buChar char="v"/>
            </a:pPr>
            <a:endParaRPr lang="en-US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989262B-D141-7A47-9F7F-9F4C11A0F5D1}"/>
              </a:ext>
            </a:extLst>
          </p:cNvPr>
          <p:cNvSpPr txBox="1"/>
          <p:nvPr/>
        </p:nvSpPr>
        <p:spPr>
          <a:xfrm>
            <a:off x="8372467" y="5715004"/>
            <a:ext cx="29718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Real and imaginary parts of the lag-1 autocovariance of the complex radar signal corrected for antenna </a:t>
            </a:r>
            <a:r>
              <a:rPr lang="en-US" sz="1000" dirty="0" err="1"/>
              <a:t>mispointing</a:t>
            </a:r>
            <a:endParaRPr lang="en-US" sz="10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B04E2BC-76C4-BB4F-A4D0-8B8EA8C71BF6}"/>
              </a:ext>
            </a:extLst>
          </p:cNvPr>
          <p:cNvSpPr txBox="1"/>
          <p:nvPr/>
        </p:nvSpPr>
        <p:spPr>
          <a:xfrm>
            <a:off x="7553313" y="6367470"/>
            <a:ext cx="31055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Doppler velocity corrected for antenna  </a:t>
            </a:r>
            <a:r>
              <a:rPr lang="en-US" sz="1000" dirty="0" err="1"/>
              <a:t>mispointing</a:t>
            </a:r>
            <a:r>
              <a:rPr lang="en-US" sz="1000" dirty="0"/>
              <a:t>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84C82F-F190-3A41-A583-9B8B4E4E2AD7}"/>
              </a:ext>
            </a:extLst>
          </p:cNvPr>
          <p:cNvSpPr txBox="1"/>
          <p:nvPr/>
        </p:nvSpPr>
        <p:spPr>
          <a:xfrm>
            <a:off x="4386263" y="3529002"/>
            <a:ext cx="4793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=&gt; computation of </a:t>
            </a:r>
            <a:r>
              <a:rPr lang="en-US" dirty="0" err="1"/>
              <a:t>mispointing</a:t>
            </a:r>
            <a:r>
              <a:rPr lang="en-US" dirty="0"/>
              <a:t> angle </a:t>
            </a:r>
            <a:r>
              <a:rPr lang="en-CA" dirty="0"/>
              <a:t>𝛉</a:t>
            </a:r>
            <a:r>
              <a:rPr lang="en-CA" baseline="-25000" dirty="0" err="1"/>
              <a:t>mispointing</a:t>
            </a:r>
            <a:r>
              <a:rPr lang="en-US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905FFC5-E1AF-F841-B65D-95C333C61F54}"/>
              </a:ext>
            </a:extLst>
          </p:cNvPr>
          <p:cNvSpPr txBox="1"/>
          <p:nvPr/>
        </p:nvSpPr>
        <p:spPr>
          <a:xfrm>
            <a:off x="1151427" y="213419"/>
            <a:ext cx="8788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C-APC &amp; </a:t>
            </a:r>
            <a:r>
              <a:rPr lang="en-US" sz="3200" b="1" dirty="0" err="1"/>
              <a:t>mispointing</a:t>
            </a:r>
            <a:r>
              <a:rPr lang="en-US" sz="3200" b="1" dirty="0"/>
              <a:t> correction</a:t>
            </a:r>
            <a:endParaRPr lang="en-US" sz="3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AD53A0C-7FB3-AC44-B96A-16AC7793339F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E9289C62-83AA-3844-8719-DA4511F790A3}"/>
              </a:ext>
            </a:extLst>
          </p:cNvPr>
          <p:cNvPicPr/>
          <p:nvPr/>
        </p:nvPicPr>
        <p:blipFill rotWithShape="1">
          <a:blip r:embed="rId4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201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0A6F33-ADB8-354F-9E27-9DF57431C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5" name="Picture 34" descr="Diagram&#10;&#10;Description automatically generated">
            <a:extLst>
              <a:ext uri="{FF2B5EF4-FFF2-40B4-BE49-F238E27FC236}">
                <a16:creationId xmlns:a16="http://schemas.microsoft.com/office/drawing/2014/main" id="{4CCDF051-ECA4-6040-81CB-799146D70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63" y="1147812"/>
            <a:ext cx="3467100" cy="535940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AD53A0C-7FB3-AC44-B96A-16AC7793339F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E9289C62-83AA-3844-8719-DA4511F790A3}"/>
              </a:ext>
            </a:extLst>
          </p:cNvPr>
          <p:cNvPicPr/>
          <p:nvPr/>
        </p:nvPicPr>
        <p:blipFill rotWithShape="1">
          <a:blip r:embed="rId4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pic>
        <p:nvPicPr>
          <p:cNvPr id="17" name="Picture 16" descr="A diagram of a plant&#10;&#10;Description automatically generated with low confidence">
            <a:extLst>
              <a:ext uri="{FF2B5EF4-FFF2-40B4-BE49-F238E27FC236}">
                <a16:creationId xmlns:a16="http://schemas.microsoft.com/office/drawing/2014/main" id="{61440131-1384-3642-82AB-BD7FA2C37D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3234" y="1051006"/>
            <a:ext cx="6258415" cy="55956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A20FD7A-4FF6-1D48-9E65-BD7A5CCD5981}"/>
              </a:ext>
            </a:extLst>
          </p:cNvPr>
          <p:cNvSpPr txBox="1"/>
          <p:nvPr/>
        </p:nvSpPr>
        <p:spPr>
          <a:xfrm>
            <a:off x="1151427" y="213419"/>
            <a:ext cx="8788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C-APC &amp; </a:t>
            </a:r>
            <a:r>
              <a:rPr lang="en-US" sz="3200" b="1" dirty="0" err="1"/>
              <a:t>mispointing</a:t>
            </a:r>
            <a:r>
              <a:rPr lang="en-US" sz="3200" b="1" dirty="0"/>
              <a:t> correction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61899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CD1D5C-B4BF-4F41-852F-9FD2D02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6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B322E5-8449-CE40-85AC-5F2535452784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AC150E1-B66C-BB46-8A3A-6885EBE89DB2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pic>
        <p:nvPicPr>
          <p:cNvPr id="21" name="Picture 20" descr="A picture containing calendar&#10;&#10;Description automatically generated">
            <a:extLst>
              <a:ext uri="{FF2B5EF4-FFF2-40B4-BE49-F238E27FC236}">
                <a16:creationId xmlns:a16="http://schemas.microsoft.com/office/drawing/2014/main" id="{AC5DCE0C-B8E9-5645-AF6E-AD228C6E9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848" y="1383693"/>
            <a:ext cx="9225952" cy="515355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9B3EF86-DA35-CA4D-8476-6CD642F1D64C}"/>
              </a:ext>
            </a:extLst>
          </p:cNvPr>
          <p:cNvSpPr txBox="1"/>
          <p:nvPr/>
        </p:nvSpPr>
        <p:spPr>
          <a:xfrm>
            <a:off x="1670829" y="304800"/>
            <a:ext cx="8828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C-CD  Doppler Estimates : fix PRF, </a:t>
            </a:r>
            <a:r>
              <a:rPr lang="en-US" sz="2800" b="1" dirty="0" err="1"/>
              <a:t>varPRF</a:t>
            </a:r>
            <a:r>
              <a:rPr lang="en-US" sz="2800" b="1" dirty="0"/>
              <a:t> &amp; JAXA dataset   </a:t>
            </a:r>
            <a:endParaRPr lang="en-US" sz="28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D71632D-DE98-B845-BBAD-97F79F322CD9}"/>
              </a:ext>
            </a:extLst>
          </p:cNvPr>
          <p:cNvSpPr txBox="1"/>
          <p:nvPr/>
        </p:nvSpPr>
        <p:spPr>
          <a:xfrm>
            <a:off x="425303" y="2232839"/>
            <a:ext cx="14260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horizontal sampling and prior to any correction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60D47E-DC63-8245-9ADA-93BB4C8AF56C}"/>
              </a:ext>
            </a:extLst>
          </p:cNvPr>
          <p:cNvSpPr txBox="1"/>
          <p:nvPr/>
        </p:nvSpPr>
        <p:spPr>
          <a:xfrm>
            <a:off x="446569" y="4465677"/>
            <a:ext cx="16374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all corrections:</a:t>
            </a:r>
          </a:p>
          <a:p>
            <a:r>
              <a:rPr lang="en-US" dirty="0"/>
              <a:t>Doppler Velocity Best Estimate</a:t>
            </a:r>
          </a:p>
        </p:txBody>
      </p:sp>
    </p:spTree>
    <p:extLst>
      <p:ext uri="{BB962C8B-B14F-4D97-AF65-F5344CB8AC3E}">
        <p14:creationId xmlns:p14="http://schemas.microsoft.com/office/powerpoint/2010/main" val="2330241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CD1D5C-B4BF-4F41-852F-9FD2D02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7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B322E5-8449-CE40-85AC-5F2535452784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AC150E1-B66C-BB46-8A3A-6885EBE89DB2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8C3FADC3-A48B-8642-8866-37018C46C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742" y="1259226"/>
            <a:ext cx="4586369" cy="50971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C6A52-DBC8-744F-B9E5-D9264212E05A}"/>
              </a:ext>
            </a:extLst>
          </p:cNvPr>
          <p:cNvSpPr txBox="1"/>
          <p:nvPr/>
        </p:nvSpPr>
        <p:spPr>
          <a:xfrm>
            <a:off x="1670829" y="304800"/>
            <a:ext cx="8828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C-CD  Doppler Estimates : fix PRF, </a:t>
            </a:r>
            <a:r>
              <a:rPr lang="en-US" sz="2800" b="1" dirty="0" err="1"/>
              <a:t>varPRF</a:t>
            </a:r>
            <a:r>
              <a:rPr lang="en-US" sz="2800" b="1" dirty="0"/>
              <a:t> &amp; JAXA dataset   </a:t>
            </a:r>
            <a:endParaRPr lang="en-US" sz="2800" dirty="0"/>
          </a:p>
        </p:txBody>
      </p:sp>
      <p:pic>
        <p:nvPicPr>
          <p:cNvPr id="6" name="Picture 5" descr="Chart, diagram&#10;&#10;Description automatically generated">
            <a:extLst>
              <a:ext uri="{FF2B5EF4-FFF2-40B4-BE49-F238E27FC236}">
                <a16:creationId xmlns:a16="http://schemas.microsoft.com/office/drawing/2014/main" id="{C5AAA716-9F03-DD4C-9730-F7F0E2A4A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7721" y="1397527"/>
            <a:ext cx="4010035" cy="2533322"/>
          </a:xfrm>
          <a:prstGeom prst="rect">
            <a:avLst/>
          </a:prstGeom>
        </p:spPr>
      </p:pic>
      <p:pic>
        <p:nvPicPr>
          <p:cNvPr id="12" name="Picture 11" descr="A picture containing text, stationary, writing implement&#10;&#10;Description automatically generated">
            <a:extLst>
              <a:ext uri="{FF2B5EF4-FFF2-40B4-BE49-F238E27FC236}">
                <a16:creationId xmlns:a16="http://schemas.microsoft.com/office/drawing/2014/main" id="{81439408-42BD-204C-9A57-1453983F44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6337" y="3946694"/>
            <a:ext cx="4600606" cy="25127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0ECE40E-FBC5-C04B-AA4F-B145FDFDE478}"/>
              </a:ext>
            </a:extLst>
          </p:cNvPr>
          <p:cNvSpPr txBox="1"/>
          <p:nvPr/>
        </p:nvSpPr>
        <p:spPr>
          <a:xfrm>
            <a:off x="7634174" y="1169581"/>
            <a:ext cx="9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FIX PRF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FBF9E4-54A6-1248-BAFA-AE43509C1536}"/>
              </a:ext>
            </a:extLst>
          </p:cNvPr>
          <p:cNvSpPr txBox="1"/>
          <p:nvPr/>
        </p:nvSpPr>
        <p:spPr>
          <a:xfrm>
            <a:off x="8892358" y="1151861"/>
            <a:ext cx="1018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VAR PRF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29BAE6-EC47-6E44-B521-921F6E765717}"/>
              </a:ext>
            </a:extLst>
          </p:cNvPr>
          <p:cNvSpPr txBox="1"/>
          <p:nvPr/>
        </p:nvSpPr>
        <p:spPr>
          <a:xfrm>
            <a:off x="10108014" y="1155406"/>
            <a:ext cx="640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JAXA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641DAA-F001-6440-BA41-A60F7C4C61AB}"/>
              </a:ext>
            </a:extLst>
          </p:cNvPr>
          <p:cNvSpPr txBox="1"/>
          <p:nvPr/>
        </p:nvSpPr>
        <p:spPr>
          <a:xfrm>
            <a:off x="5701206" y="2247464"/>
            <a:ext cx="1550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C-NOM Reflectivity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322199-BC0D-D840-921B-A07D225722E2}"/>
              </a:ext>
            </a:extLst>
          </p:cNvPr>
          <p:cNvSpPr txBox="1"/>
          <p:nvPr/>
        </p:nvSpPr>
        <p:spPr>
          <a:xfrm>
            <a:off x="5847903" y="4827178"/>
            <a:ext cx="1105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C-NOM Doppler</a:t>
            </a:r>
          </a:p>
        </p:txBody>
      </p:sp>
    </p:spTree>
    <p:extLst>
      <p:ext uri="{BB962C8B-B14F-4D97-AF65-F5344CB8AC3E}">
        <p14:creationId xmlns:p14="http://schemas.microsoft.com/office/powerpoint/2010/main" val="1673745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CD1D5C-B4BF-4F41-852F-9FD2D02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4E8A-9C9B-CB49-BD46-27667AEFD8BB}" type="slidenum">
              <a:rPr lang="en-US" smtClean="0"/>
              <a:t>8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CB322E5-8449-CE40-85AC-5F2535452784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AC150E1-B66C-BB46-8A3A-6885EBE89DB2}"/>
              </a:ext>
            </a:extLst>
          </p:cNvPr>
          <p:cNvPicPr/>
          <p:nvPr/>
        </p:nvPicPr>
        <p:blipFill rotWithShape="1">
          <a:blip r:embed="rId2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339C3121-74CA-2A47-BC47-A4C1FE7BDF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6571" y="1453629"/>
            <a:ext cx="6742753" cy="491678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C6A52-DBC8-744F-B9E5-D9264212E05A}"/>
              </a:ext>
            </a:extLst>
          </p:cNvPr>
          <p:cNvSpPr txBox="1"/>
          <p:nvPr/>
        </p:nvSpPr>
        <p:spPr>
          <a:xfrm>
            <a:off x="1670829" y="304800"/>
            <a:ext cx="8828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C-CD  Doppler Estimates : fix PRF, </a:t>
            </a:r>
            <a:r>
              <a:rPr lang="en-US" sz="2800" b="1" dirty="0" err="1"/>
              <a:t>varPRF</a:t>
            </a:r>
            <a:r>
              <a:rPr lang="en-US" sz="2800" b="1" dirty="0"/>
              <a:t> &amp; JAXA dataset   </a:t>
            </a:r>
            <a:endParaRPr lang="en-US" sz="2800" dirty="0"/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4FE8FC16-A933-BF46-A841-F8ABB57E48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742" y="1259226"/>
            <a:ext cx="4586369" cy="509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820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663A73-BD09-3A43-9531-382FC494E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1667" y="6356350"/>
            <a:ext cx="2743200" cy="365125"/>
          </a:xfrm>
        </p:spPr>
        <p:txBody>
          <a:bodyPr/>
          <a:lstStyle/>
          <a:p>
            <a:fld id="{204855A9-F416-0444-98D2-B9E1B4FB5A69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 descr="A picture containing sitting, colorful, table, different&#10;&#10;Description automatically generated">
            <a:extLst>
              <a:ext uri="{FF2B5EF4-FFF2-40B4-BE49-F238E27FC236}">
                <a16:creationId xmlns:a16="http://schemas.microsoft.com/office/drawing/2014/main" id="{B57A8CFB-34C2-B44B-9F57-851CBFF89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023" y="2590829"/>
            <a:ext cx="4654644" cy="36386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8F3F616-9683-E242-909A-AD0500CD1843}"/>
              </a:ext>
            </a:extLst>
          </p:cNvPr>
          <p:cNvSpPr txBox="1"/>
          <p:nvPr/>
        </p:nvSpPr>
        <p:spPr>
          <a:xfrm>
            <a:off x="548201" y="2898484"/>
            <a:ext cx="1192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McGill  DATASET,</a:t>
            </a:r>
          </a:p>
          <a:p>
            <a:r>
              <a:rPr lang="en-US" b="1" dirty="0"/>
              <a:t> fix PRF</a:t>
            </a: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E7704CAD-9CDB-1C45-ADFE-944778D50D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69"/>
          <a:stretch/>
        </p:blipFill>
        <p:spPr>
          <a:xfrm>
            <a:off x="1792821" y="4423936"/>
            <a:ext cx="2110436" cy="1543453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6CBBB964-A7F7-C841-A306-946BA75B93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996"/>
          <a:stretch/>
        </p:blipFill>
        <p:spPr>
          <a:xfrm>
            <a:off x="1825726" y="2763757"/>
            <a:ext cx="2106499" cy="15434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BC8047-ABA5-7C4C-BBA8-CEA7185BCF44}"/>
              </a:ext>
            </a:extLst>
          </p:cNvPr>
          <p:cNvSpPr txBox="1"/>
          <p:nvPr/>
        </p:nvSpPr>
        <p:spPr>
          <a:xfrm>
            <a:off x="580681" y="4819720"/>
            <a:ext cx="1192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JAXA  DATASET</a:t>
            </a:r>
          </a:p>
          <a:p>
            <a:r>
              <a:rPr lang="en-US" b="1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E2554A-7A63-BB4C-9F86-944A26471367}"/>
              </a:ext>
            </a:extLst>
          </p:cNvPr>
          <p:cNvSpPr txBox="1"/>
          <p:nvPr/>
        </p:nvSpPr>
        <p:spPr>
          <a:xfrm>
            <a:off x="1724056" y="1944498"/>
            <a:ext cx="233365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C-CD  Unfolded Doppler Velocity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42ADB7-5066-C54A-B488-AA583C274C11}"/>
              </a:ext>
            </a:extLst>
          </p:cNvPr>
          <p:cNvSpPr txBox="1"/>
          <p:nvPr/>
        </p:nvSpPr>
        <p:spPr>
          <a:xfrm>
            <a:off x="3903257" y="1883391"/>
            <a:ext cx="4790094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VELOCITY DIFFERENCE </a:t>
            </a:r>
          </a:p>
          <a:p>
            <a:r>
              <a:rPr lang="en-US" sz="1100" b="1" dirty="0"/>
              <a:t>C-CD JAXA FINAL VELOCTY ESTIMATE – C-CD McGill FINAL VELOCTY ESTIMATE  </a:t>
            </a:r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D1494792-1223-3246-9A14-4F080D94A9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1667" y="2663918"/>
            <a:ext cx="2961752" cy="356552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C71A6E8-5C62-C744-90CD-643B098D2609}"/>
              </a:ext>
            </a:extLst>
          </p:cNvPr>
          <p:cNvSpPr txBox="1"/>
          <p:nvPr/>
        </p:nvSpPr>
        <p:spPr>
          <a:xfrm>
            <a:off x="8670197" y="2006221"/>
            <a:ext cx="3425938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MEAN PROFILE OF </a:t>
            </a:r>
          </a:p>
          <a:p>
            <a:pPr algn="ctr"/>
            <a:r>
              <a:rPr lang="en-US" b="1" dirty="0"/>
              <a:t>VELOCITY DIFFERENCES </a:t>
            </a:r>
          </a:p>
          <a:p>
            <a:r>
              <a:rPr lang="en-US" sz="1100" b="1" dirty="0"/>
              <a:t>FOR ALONG-TRACK SEGMENT Lat=-15 deg to Lat =5 deg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1A4FA38-D50E-B141-B021-62480934C14B}"/>
              </a:ext>
            </a:extLst>
          </p:cNvPr>
          <p:cNvCxnSpPr/>
          <p:nvPr/>
        </p:nvCxnSpPr>
        <p:spPr>
          <a:xfrm flipV="1">
            <a:off x="0" y="911537"/>
            <a:ext cx="12192000" cy="26126"/>
          </a:xfrm>
          <a:prstGeom prst="line">
            <a:avLst/>
          </a:pr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14DFDE1-B70E-BC40-AF97-02EDC63A9C68}"/>
              </a:ext>
            </a:extLst>
          </p:cNvPr>
          <p:cNvSpPr txBox="1"/>
          <p:nvPr/>
        </p:nvSpPr>
        <p:spPr>
          <a:xfrm>
            <a:off x="1670829" y="304800"/>
            <a:ext cx="8828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C-CD  Doppler Estimates : fix PRF, </a:t>
            </a:r>
            <a:r>
              <a:rPr lang="en-US" sz="2800" b="1" dirty="0" err="1"/>
              <a:t>varPRF</a:t>
            </a:r>
            <a:r>
              <a:rPr lang="en-US" sz="2800" b="1" dirty="0"/>
              <a:t> &amp; JAXA dataset   </a:t>
            </a:r>
            <a:endParaRPr lang="en-US" sz="28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AF8697C-1F4D-FE42-A4FE-2DB75E793991}"/>
              </a:ext>
            </a:extLst>
          </p:cNvPr>
          <p:cNvPicPr/>
          <p:nvPr/>
        </p:nvPicPr>
        <p:blipFill rotWithShape="1">
          <a:blip r:embed="rId6"/>
          <a:srcRect t="21247" r="62842" b="8373"/>
          <a:stretch/>
        </p:blipFill>
        <p:spPr>
          <a:xfrm>
            <a:off x="52527" y="6370418"/>
            <a:ext cx="1384387" cy="5016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E810D6E-0130-FC41-A417-3EA6D83A26FB}"/>
              </a:ext>
            </a:extLst>
          </p:cNvPr>
          <p:cNvSpPr/>
          <p:nvPr/>
        </p:nvSpPr>
        <p:spPr>
          <a:xfrm>
            <a:off x="8693351" y="1467293"/>
            <a:ext cx="3402784" cy="4903125"/>
          </a:xfrm>
          <a:prstGeom prst="rect">
            <a:avLst/>
          </a:prstGeom>
          <a:noFill/>
          <a:ln w="889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62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3055</TotalTime>
  <Words>2050</Words>
  <Application>Microsoft Macintosh PowerPoint</Application>
  <PresentationFormat>Widescreen</PresentationFormat>
  <Paragraphs>342</Paragraphs>
  <Slides>31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Calibri Light</vt:lpstr>
      <vt:lpstr>Cambria Math</vt:lpstr>
      <vt:lpstr>Candara</vt:lpstr>
      <vt:lpstr>Courier New</vt:lpstr>
      <vt:lpstr>NotesEsa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124</cp:revision>
  <cp:lastPrinted>2021-03-08T05:46:39Z</cp:lastPrinted>
  <dcterms:created xsi:type="dcterms:W3CDTF">2021-03-05T23:20:16Z</dcterms:created>
  <dcterms:modified xsi:type="dcterms:W3CDTF">2021-03-11T16:04:22Z</dcterms:modified>
</cp:coreProperties>
</file>