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4"/>
  </p:sldMasterIdLst>
  <p:notesMasterIdLst>
    <p:notesMasterId r:id="rId14"/>
  </p:notesMasterIdLst>
  <p:handoutMasterIdLst>
    <p:handoutMasterId r:id="rId15"/>
  </p:handoutMasterIdLst>
  <p:sldIdLst>
    <p:sldId id="305" r:id="rId5"/>
    <p:sldId id="257" r:id="rId6"/>
    <p:sldId id="272" r:id="rId7"/>
    <p:sldId id="315" r:id="rId8"/>
    <p:sldId id="310" r:id="rId9"/>
    <p:sldId id="317" r:id="rId10"/>
    <p:sldId id="318" r:id="rId11"/>
    <p:sldId id="316" r:id="rId12"/>
    <p:sldId id="319" r:id="rId13"/>
  </p:sldIdLst>
  <p:sldSz cx="9144000" cy="5143500" type="screen16x9"/>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F4FF"/>
    <a:srgbClr val="D4FBD1"/>
    <a:srgbClr val="006EA1"/>
    <a:srgbClr val="FEFBCE"/>
    <a:srgbClr val="0098DB"/>
    <a:srgbClr val="339933"/>
    <a:srgbClr val="CC0000"/>
    <a:srgbClr val="FFDB93"/>
    <a:srgbClr val="0099FF"/>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7994" autoAdjust="0"/>
    <p:restoredTop sz="94660"/>
  </p:normalViewPr>
  <p:slideViewPr>
    <p:cSldViewPr snapToGrid="0">
      <p:cViewPr varScale="1">
        <p:scale>
          <a:sx n="121" d="100"/>
          <a:sy n="121" d="100"/>
        </p:scale>
        <p:origin x="-125" y="-72"/>
      </p:cViewPr>
      <p:guideLst>
        <p:guide orient="horz" pos="1620"/>
        <p:guide pos="2880"/>
      </p:guideLst>
    </p:cSldViewPr>
  </p:slideViewPr>
  <p:notesTextViewPr>
    <p:cViewPr>
      <p:scale>
        <a:sx n="100" d="100"/>
        <a:sy n="100" d="100"/>
      </p:scale>
      <p:origin x="0" y="0"/>
    </p:cViewPr>
  </p:notesTextViewPr>
  <p:notesViewPr>
    <p:cSldViewPr snapToGrid="0">
      <p:cViewPr varScale="1">
        <p:scale>
          <a:sx n="117" d="100"/>
          <a:sy n="117" d="100"/>
        </p:scale>
        <p:origin x="5052" y="1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dirty="0"/>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dirty="0"/>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dirty="0"/>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2021-03-10</a:t>
            </a:fld>
            <a:endParaRPr lang="en-US" dirty="0"/>
          </a:p>
        </p:txBody>
      </p:sp>
      <p:sp>
        <p:nvSpPr>
          <p:cNvPr id="11268" name="Rectangle 4"/>
          <p:cNvSpPr>
            <a:spLocks noGrp="1" noRot="1" noChangeAspect="1" noChangeArrowheads="1" noTextEdit="1"/>
          </p:cNvSpPr>
          <p:nvPr>
            <p:ph type="sldImg" idx="2"/>
          </p:nvPr>
        </p:nvSpPr>
        <p:spPr bwMode="auto">
          <a:xfrm>
            <a:off x="463550" y="693738"/>
            <a:ext cx="6157913" cy="34655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dirty="0"/>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dirty="0"/>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a:t>
            </a:fld>
            <a:endParaRPr lang="en-US" dirty="0"/>
          </a:p>
        </p:txBody>
      </p:sp>
    </p:spTree>
    <p:extLst>
      <p:ext uri="{BB962C8B-B14F-4D97-AF65-F5344CB8AC3E}">
        <p14:creationId xmlns:p14="http://schemas.microsoft.com/office/powerpoint/2010/main" val="3202482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2</a:t>
            </a:fld>
            <a:endParaRPr lang="en-US" dirty="0"/>
          </a:p>
        </p:txBody>
      </p:sp>
    </p:spTree>
    <p:extLst>
      <p:ext uri="{BB962C8B-B14F-4D97-AF65-F5344CB8AC3E}">
        <p14:creationId xmlns:p14="http://schemas.microsoft.com/office/powerpoint/2010/main" val="3269765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478058-01D0-4B92-AA9E-9C9B09D0C210}" type="slidenum">
              <a:rPr lang="en-GB" smtClean="0"/>
              <a:pPr/>
              <a:t>3</a:t>
            </a:fld>
            <a:endParaRPr lang="en-GB"/>
          </a:p>
        </p:txBody>
      </p:sp>
    </p:spTree>
    <p:extLst>
      <p:ext uri="{BB962C8B-B14F-4D97-AF65-F5344CB8AC3E}">
        <p14:creationId xmlns:p14="http://schemas.microsoft.com/office/powerpoint/2010/main" val="2140197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on CPR</a:t>
            </a:r>
          </a:p>
          <a:p>
            <a:endParaRPr lang="en-GB" dirty="0"/>
          </a:p>
          <a:p>
            <a:pPr marL="171450" indent="-171450">
              <a:buFont typeface="Arial" panose="020B0604020202020204" pitchFamily="34" charset="0"/>
              <a:buChar char="•"/>
            </a:pPr>
            <a:r>
              <a:rPr lang="en-GB" dirty="0" smtClean="0"/>
              <a:t>Baseline delivery date April 2021 refers to the delivery of the CPR with redundant High Power Transmitters (HPT)</a:t>
            </a:r>
          </a:p>
          <a:p>
            <a:pPr marL="171450" indent="-171450">
              <a:buFont typeface="Arial" panose="020B0604020202020204" pitchFamily="34" charset="0"/>
              <a:buChar char="•"/>
            </a:pPr>
            <a:r>
              <a:rPr lang="en-GB" dirty="0" smtClean="0"/>
              <a:t>JAXA indicated new issues with one the HPTs (HPT-A). This could have schedule impact.</a:t>
            </a:r>
          </a:p>
          <a:p>
            <a:pPr marL="171450" indent="-171450">
              <a:buFont typeface="Arial" panose="020B0604020202020204" pitchFamily="34" charset="0"/>
              <a:buChar char="•"/>
            </a:pPr>
            <a:r>
              <a:rPr lang="en-GB" dirty="0" smtClean="0"/>
              <a:t>Work-around under consideration in order to maintain launch schedule: delivery of CPR to Airbus with non-redundant HPT configuration at target delivery date, so that integration/testing can proceed. Later replace dummy HPT with spare transmitter once it becomes available.</a:t>
            </a:r>
          </a:p>
          <a:p>
            <a:pPr marL="171450" indent="-171450">
              <a:buFont typeface="Arial" panose="020B0604020202020204" pitchFamily="34" charset="0"/>
              <a:buChar char="•"/>
            </a:pPr>
            <a:r>
              <a:rPr lang="en-GB" dirty="0" smtClean="0"/>
              <a:t>HPT repair also affected by closure of “non essential” industries in Italy</a:t>
            </a:r>
          </a:p>
          <a:p>
            <a:endParaRPr lang="en-GB"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a:t>
            </a:fld>
            <a:endParaRPr lang="en-US" dirty="0"/>
          </a:p>
        </p:txBody>
      </p:sp>
    </p:spTree>
    <p:extLst>
      <p:ext uri="{BB962C8B-B14F-4D97-AF65-F5344CB8AC3E}">
        <p14:creationId xmlns:p14="http://schemas.microsoft.com/office/powerpoint/2010/main" val="28664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5</a:t>
            </a:fld>
            <a:endParaRPr lang="en-US" dirty="0"/>
          </a:p>
        </p:txBody>
      </p:sp>
    </p:spTree>
    <p:extLst>
      <p:ext uri="{BB962C8B-B14F-4D97-AF65-F5344CB8AC3E}">
        <p14:creationId xmlns:p14="http://schemas.microsoft.com/office/powerpoint/2010/main" val="1019598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on CPR</a:t>
            </a:r>
          </a:p>
          <a:p>
            <a:endParaRPr lang="en-GB" dirty="0"/>
          </a:p>
          <a:p>
            <a:pPr marL="171450" indent="-171450">
              <a:buFont typeface="Arial" panose="020B0604020202020204" pitchFamily="34" charset="0"/>
              <a:buChar char="•"/>
            </a:pPr>
            <a:r>
              <a:rPr lang="en-GB" dirty="0" smtClean="0"/>
              <a:t>Baseline delivery date April 2021 refers to the delivery of the CPR with redundant High Power Transmitters (HPT)</a:t>
            </a:r>
          </a:p>
          <a:p>
            <a:pPr marL="171450" indent="-171450">
              <a:buFont typeface="Arial" panose="020B0604020202020204" pitchFamily="34" charset="0"/>
              <a:buChar char="•"/>
            </a:pPr>
            <a:r>
              <a:rPr lang="en-GB" dirty="0" smtClean="0"/>
              <a:t>JAXA indicated new issues with one the HPTs (HPT-A). This could have schedule impact.</a:t>
            </a:r>
          </a:p>
          <a:p>
            <a:pPr marL="171450" indent="-171450">
              <a:buFont typeface="Arial" panose="020B0604020202020204" pitchFamily="34" charset="0"/>
              <a:buChar char="•"/>
            </a:pPr>
            <a:r>
              <a:rPr lang="en-GB" dirty="0" smtClean="0"/>
              <a:t>Work-around under consideration in order to maintain launch schedule: delivery of CPR to Airbus with non-redundant HPT configuration at target delivery date, so that integration/testing can proceed. Later replace dummy HPT with spare transmitter once it becomes available.</a:t>
            </a:r>
          </a:p>
          <a:p>
            <a:pPr marL="171450" indent="-171450">
              <a:buFont typeface="Arial" panose="020B0604020202020204" pitchFamily="34" charset="0"/>
              <a:buChar char="•"/>
            </a:pPr>
            <a:r>
              <a:rPr lang="en-GB" dirty="0" smtClean="0"/>
              <a:t>HPT repair also affected by closure of “non essential” industries in Italy</a:t>
            </a:r>
          </a:p>
          <a:p>
            <a:endParaRPr lang="en-GB"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6</a:t>
            </a:fld>
            <a:endParaRPr lang="en-US" dirty="0"/>
          </a:p>
        </p:txBody>
      </p:sp>
    </p:spTree>
    <p:extLst>
      <p:ext uri="{BB962C8B-B14F-4D97-AF65-F5344CB8AC3E}">
        <p14:creationId xmlns:p14="http://schemas.microsoft.com/office/powerpoint/2010/main" val="2866453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on CPR</a:t>
            </a:r>
          </a:p>
          <a:p>
            <a:endParaRPr lang="en-GB" dirty="0"/>
          </a:p>
          <a:p>
            <a:pPr marL="171450" indent="-171450">
              <a:buFont typeface="Arial" panose="020B0604020202020204" pitchFamily="34" charset="0"/>
              <a:buChar char="•"/>
            </a:pPr>
            <a:r>
              <a:rPr lang="en-GB" dirty="0" smtClean="0"/>
              <a:t>Baseline delivery date April 2021 refers to the delivery of the CPR with redundant High Power Transmitters (HPT)</a:t>
            </a:r>
          </a:p>
          <a:p>
            <a:pPr marL="171450" indent="-171450">
              <a:buFont typeface="Arial" panose="020B0604020202020204" pitchFamily="34" charset="0"/>
              <a:buChar char="•"/>
            </a:pPr>
            <a:r>
              <a:rPr lang="en-GB" dirty="0" smtClean="0"/>
              <a:t>JAXA indicated new issues with one the HPTs (HPT-A). This could have schedule impact.</a:t>
            </a:r>
          </a:p>
          <a:p>
            <a:pPr marL="171450" indent="-171450">
              <a:buFont typeface="Arial" panose="020B0604020202020204" pitchFamily="34" charset="0"/>
              <a:buChar char="•"/>
            </a:pPr>
            <a:r>
              <a:rPr lang="en-GB" dirty="0" smtClean="0"/>
              <a:t>Work-around under consideration in order to maintain launch schedule: delivery of CPR to Airbus with non-redundant HPT configuration at target delivery date, so that integration/testing can proceed. Later replace dummy HPT with spare transmitter once it becomes available.</a:t>
            </a:r>
          </a:p>
          <a:p>
            <a:pPr marL="171450" indent="-171450">
              <a:buFont typeface="Arial" panose="020B0604020202020204" pitchFamily="34" charset="0"/>
              <a:buChar char="•"/>
            </a:pPr>
            <a:r>
              <a:rPr lang="en-GB" dirty="0" smtClean="0"/>
              <a:t>HPT repair also affected by closure of “non essential” industries in Italy</a:t>
            </a:r>
          </a:p>
          <a:p>
            <a:endParaRPr lang="en-GB"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7</a:t>
            </a:fld>
            <a:endParaRPr lang="en-US" dirty="0"/>
          </a:p>
        </p:txBody>
      </p:sp>
    </p:spTree>
    <p:extLst>
      <p:ext uri="{BB962C8B-B14F-4D97-AF65-F5344CB8AC3E}">
        <p14:creationId xmlns:p14="http://schemas.microsoft.com/office/powerpoint/2010/main" val="2866453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on CPR</a:t>
            </a:r>
          </a:p>
          <a:p>
            <a:endParaRPr lang="en-GB" dirty="0"/>
          </a:p>
          <a:p>
            <a:pPr marL="171450" indent="-171450">
              <a:buFont typeface="Arial" panose="020B0604020202020204" pitchFamily="34" charset="0"/>
              <a:buChar char="•"/>
            </a:pPr>
            <a:r>
              <a:rPr lang="en-GB" dirty="0" smtClean="0"/>
              <a:t>Baseline delivery date April 2021 refers to the delivery of the CPR with redundant High Power Transmitters (HPT)</a:t>
            </a:r>
          </a:p>
          <a:p>
            <a:pPr marL="171450" indent="-171450">
              <a:buFont typeface="Arial" panose="020B0604020202020204" pitchFamily="34" charset="0"/>
              <a:buChar char="•"/>
            </a:pPr>
            <a:r>
              <a:rPr lang="en-GB" dirty="0" smtClean="0"/>
              <a:t>JAXA indicated new issues with one the HPTs (HPT-A). This could have schedule impact.</a:t>
            </a:r>
          </a:p>
          <a:p>
            <a:pPr marL="171450" indent="-171450">
              <a:buFont typeface="Arial" panose="020B0604020202020204" pitchFamily="34" charset="0"/>
              <a:buChar char="•"/>
            </a:pPr>
            <a:r>
              <a:rPr lang="en-GB" dirty="0" smtClean="0"/>
              <a:t>Work-around under consideration in order to maintain launch schedule: delivery of CPR to Airbus with non-redundant HPT configuration at target delivery date, so that integration/testing can proceed. Later replace dummy HPT with spare transmitter once it becomes available.</a:t>
            </a:r>
          </a:p>
          <a:p>
            <a:pPr marL="171450" indent="-171450">
              <a:buFont typeface="Arial" panose="020B0604020202020204" pitchFamily="34" charset="0"/>
              <a:buChar char="•"/>
            </a:pPr>
            <a:r>
              <a:rPr lang="en-GB" dirty="0" smtClean="0"/>
              <a:t>HPT repair also affected by closure of “non essential” industries in Italy</a:t>
            </a:r>
          </a:p>
          <a:p>
            <a:endParaRPr lang="en-GB"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8</a:t>
            </a:fld>
            <a:endParaRPr lang="en-US" dirty="0"/>
          </a:p>
        </p:txBody>
      </p:sp>
    </p:spTree>
    <p:extLst>
      <p:ext uri="{BB962C8B-B14F-4D97-AF65-F5344CB8AC3E}">
        <p14:creationId xmlns:p14="http://schemas.microsoft.com/office/powerpoint/2010/main" val="2866453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on CPR</a:t>
            </a:r>
          </a:p>
          <a:p>
            <a:endParaRPr lang="en-GB" dirty="0"/>
          </a:p>
          <a:p>
            <a:pPr marL="171450" indent="-171450">
              <a:buFont typeface="Arial" panose="020B0604020202020204" pitchFamily="34" charset="0"/>
              <a:buChar char="•"/>
            </a:pPr>
            <a:r>
              <a:rPr lang="en-GB" dirty="0" smtClean="0"/>
              <a:t>Baseline delivery date April 2021 refers to the delivery of the CPR with redundant High Power Transmitters (HPT)</a:t>
            </a:r>
          </a:p>
          <a:p>
            <a:pPr marL="171450" indent="-171450">
              <a:buFont typeface="Arial" panose="020B0604020202020204" pitchFamily="34" charset="0"/>
              <a:buChar char="•"/>
            </a:pPr>
            <a:r>
              <a:rPr lang="en-GB" dirty="0" smtClean="0"/>
              <a:t>JAXA indicated new issues with one the HPTs (HPT-A). This could have schedule impact.</a:t>
            </a:r>
          </a:p>
          <a:p>
            <a:pPr marL="171450" indent="-171450">
              <a:buFont typeface="Arial" panose="020B0604020202020204" pitchFamily="34" charset="0"/>
              <a:buChar char="•"/>
            </a:pPr>
            <a:r>
              <a:rPr lang="en-GB" dirty="0" smtClean="0"/>
              <a:t>Work-around under consideration in order to maintain launch schedule: delivery of CPR to Airbus with non-redundant HPT configuration at target delivery date, so that integration/testing can proceed. Later replace dummy HPT with spare transmitter once it becomes available.</a:t>
            </a:r>
          </a:p>
          <a:p>
            <a:pPr marL="171450" indent="-171450">
              <a:buFont typeface="Arial" panose="020B0604020202020204" pitchFamily="34" charset="0"/>
              <a:buChar char="•"/>
            </a:pPr>
            <a:r>
              <a:rPr lang="en-GB" dirty="0" smtClean="0"/>
              <a:t>HPT repair also affected by closure of “non essential” industries in Italy</a:t>
            </a:r>
          </a:p>
          <a:p>
            <a:endParaRPr lang="en-GB"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9</a:t>
            </a:fld>
            <a:endParaRPr lang="en-US" dirty="0"/>
          </a:p>
        </p:txBody>
      </p:sp>
    </p:spTree>
    <p:extLst>
      <p:ext uri="{BB962C8B-B14F-4D97-AF65-F5344CB8AC3E}">
        <p14:creationId xmlns:p14="http://schemas.microsoft.com/office/powerpoint/2010/main" val="286645380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27.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image" Target="../media/image26.jpeg"/><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8.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6323" name="Rectangle 2"/>
          <p:cNvSpPr>
            <a:spLocks noGrp="1" noChangeArrowheads="1"/>
          </p:cNvSpPr>
          <p:nvPr>
            <p:ph type="subTitle" idx="1"/>
          </p:nvPr>
        </p:nvSpPr>
        <p:spPr>
          <a:xfrm>
            <a:off x="614361" y="2914650"/>
            <a:ext cx="7948800" cy="421975"/>
          </a:xfrm>
        </p:spPr>
        <p:txBody>
          <a:bodyPr wrap="square">
            <a:spAutoFit/>
          </a:bodyPr>
          <a:lstStyle>
            <a:lvl1pPr marL="0" indent="0">
              <a:buFont typeface="Verdana" pitchFamily="34" charset="0"/>
              <a:buNone/>
              <a:defRPr sz="1800"/>
            </a:lvl1pPr>
          </a:lstStyle>
          <a:p>
            <a:pPr lvl="0"/>
            <a:r>
              <a:rPr lang="en-US" noProof="0" smtClean="0"/>
              <a:t>Click to edit Master subtitle style</a:t>
            </a:r>
            <a:endParaRPr lang="en-GB" noProof="0" dirty="0" smtClean="0"/>
          </a:p>
        </p:txBody>
      </p:sp>
      <p:sp>
        <p:nvSpPr>
          <p:cNvPr id="56325" name="Rectangle 6"/>
          <p:cNvSpPr>
            <a:spLocks noGrp="1" noChangeArrowheads="1"/>
          </p:cNvSpPr>
          <p:nvPr>
            <p:ph type="ctrTitle"/>
          </p:nvPr>
        </p:nvSpPr>
        <p:spPr>
          <a:xfrm>
            <a:off x="587375" y="1856096"/>
            <a:ext cx="7947025" cy="584775"/>
          </a:xfrm>
          <a:prstGeom prst="rect">
            <a:avLst/>
          </a:prstGeom>
        </p:spPr>
        <p:txBody>
          <a:bodyPr/>
          <a:lstStyle>
            <a:lvl1pPr>
              <a:defRPr sz="3200">
                <a:solidFill>
                  <a:schemeClr val="accent1"/>
                </a:solidFill>
              </a:defRPr>
            </a:lvl1pPr>
          </a:lstStyle>
          <a:p>
            <a:pPr lvl="0"/>
            <a:r>
              <a:rPr lang="en-US" noProof="0" smtClean="0"/>
              <a:t>Click to edit Master title style</a:t>
            </a:r>
            <a:endParaRPr lang="en-GB" noProof="0" dirty="0" smtClean="0"/>
          </a:p>
        </p:txBody>
      </p:sp>
      <p:sp>
        <p:nvSpPr>
          <p:cNvPr id="56347" name="Text Box 27"/>
          <p:cNvSpPr txBox="1">
            <a:spLocks noChangeArrowheads="1"/>
          </p:cNvSpPr>
          <p:nvPr userDrawn="1"/>
        </p:nvSpPr>
        <p:spPr bwMode="auto">
          <a:xfrm>
            <a:off x="631825" y="4822032"/>
            <a:ext cx="50165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800" noProof="0" smtClean="0"/>
              <a:t>ESA UNCLASSIFIED – For Official Use</a:t>
            </a:r>
            <a:endParaRPr lang="en-GB" sz="800" noProof="0" dirty="0"/>
          </a:p>
        </p:txBody>
      </p:sp>
      <p:pic>
        <p:nvPicPr>
          <p:cNvPr id="8" name="Picture 7" descr="16950723446_e7d8e1bfb9_o.jpg"/>
          <p:cNvPicPr>
            <a:picLocks noChangeAspect="1"/>
          </p:cNvPicPr>
          <p:nvPr userDrawn="1"/>
        </p:nvPicPr>
        <p:blipFill rotWithShape="1">
          <a:blip r:embed="rId2" cstate="print">
            <a:extLst>
              <a:ext uri="{28A0092B-C50C-407E-A947-70E740481C1C}">
                <a14:useLocalDpi xmlns:a14="http://schemas.microsoft.com/office/drawing/2010/main" val="0"/>
              </a:ext>
            </a:extLst>
          </a:blip>
          <a:srcRect l="28852" b="48267"/>
          <a:stretch/>
        </p:blipFill>
        <p:spPr>
          <a:xfrm rot="5400000">
            <a:off x="2000249" y="-2000250"/>
            <a:ext cx="5143501" cy="9144001"/>
          </a:xfrm>
          <a:prstGeom prst="rect">
            <a:avLst/>
          </a:prstGeom>
        </p:spPr>
      </p:pic>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t="-2" b="28614"/>
          <a:stretch/>
        </p:blipFill>
        <p:spPr>
          <a:xfrm>
            <a:off x="7787917" y="156199"/>
            <a:ext cx="1210456" cy="468000"/>
          </a:xfrm>
          <a:prstGeom prst="rect">
            <a:avLst/>
          </a:prstGeom>
        </p:spPr>
      </p:pic>
      <p:sp>
        <p:nvSpPr>
          <p:cNvPr id="10" name="Text Box 58"/>
          <p:cNvSpPr txBox="1">
            <a:spLocks noChangeArrowheads="1"/>
          </p:cNvSpPr>
          <p:nvPr userDrawn="1"/>
        </p:nvSpPr>
        <p:spPr bwMode="auto">
          <a:xfrm>
            <a:off x="162824" y="4571668"/>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US" sz="800" noProof="0" smtClean="0">
                <a:solidFill>
                  <a:schemeClr val="bg1">
                    <a:lumMod val="85000"/>
                  </a:schemeClr>
                </a:solidFill>
              </a:rPr>
              <a:t>ESA UNCLASSIFIED - For Official Use</a:t>
            </a:r>
            <a:endParaRPr lang="en-GB" sz="800" noProof="0" dirty="0">
              <a:solidFill>
                <a:schemeClr val="bg1">
                  <a:lumMod val="85000"/>
                </a:schemeClr>
              </a:solidFill>
            </a:endParaRPr>
          </a:p>
        </p:txBody>
      </p:sp>
      <p:pic>
        <p:nvPicPr>
          <p:cNvPr id="35" name="Picture 34"/>
          <p:cNvPicPr>
            <a:picLocks noChangeAspect="1"/>
          </p:cNvPicPr>
          <p:nvPr userDrawn="1"/>
        </p:nvPicPr>
        <p:blipFill rotWithShape="1">
          <a:blip r:embed="rId4" cstate="print">
            <a:extLst>
              <a:ext uri="{28A0092B-C50C-407E-A947-70E740481C1C}">
                <a14:useLocalDpi xmlns:a14="http://schemas.microsoft.com/office/drawing/2010/main" val="0"/>
              </a:ext>
            </a:extLst>
          </a:blip>
          <a:srcRect t="83098" b="-5313"/>
          <a:stretch/>
        </p:blipFill>
        <p:spPr>
          <a:xfrm>
            <a:off x="7790400" y="4899600"/>
            <a:ext cx="1196912" cy="144000"/>
          </a:xfrm>
          <a:prstGeom prst="rect">
            <a:avLst/>
          </a:prstGeom>
        </p:spPr>
      </p:pic>
      <p:cxnSp>
        <p:nvCxnSpPr>
          <p:cNvPr id="36" name="Straight Connector 35"/>
          <p:cNvCxnSpPr/>
          <p:nvPr userDrawn="1"/>
        </p:nvCxnSpPr>
        <p:spPr>
          <a:xfrm>
            <a:off x="165932" y="4789188"/>
            <a:ext cx="8824779" cy="0"/>
          </a:xfrm>
          <a:prstGeom prst="line">
            <a:avLst/>
          </a:prstGeom>
          <a:ln w="6350"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171652" y="4905803"/>
            <a:ext cx="6436141" cy="111519"/>
            <a:chOff x="171652" y="4905803"/>
            <a:chExt cx="6436141" cy="111519"/>
          </a:xfrm>
        </p:grpSpPr>
        <p:grpSp>
          <p:nvGrpSpPr>
            <p:cNvPr id="11" name="Group 10"/>
            <p:cNvGrpSpPr/>
            <p:nvPr userDrawn="1"/>
          </p:nvGrpSpPr>
          <p:grpSpPr>
            <a:xfrm>
              <a:off x="171652" y="4905803"/>
              <a:ext cx="6436141" cy="111519"/>
              <a:chOff x="171652" y="6621093"/>
              <a:chExt cx="6436141" cy="111519"/>
            </a:xfrm>
          </p:grpSpPr>
          <p:pic>
            <p:nvPicPr>
              <p:cNvPr id="12" name="Picture 11" descr="at.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71652" y="6624268"/>
                <a:ext cx="163906" cy="108344"/>
              </a:xfrm>
              <a:prstGeom prst="rect">
                <a:avLst/>
              </a:prstGeom>
              <a:ln>
                <a:noFill/>
              </a:ln>
            </p:spPr>
          </p:pic>
          <p:pic>
            <p:nvPicPr>
              <p:cNvPr id="13" name="Picture 12" descr="be.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50180" y="6624268"/>
                <a:ext cx="163906" cy="108344"/>
              </a:xfrm>
              <a:prstGeom prst="rect">
                <a:avLst/>
              </a:prstGeom>
              <a:ln>
                <a:noFill/>
              </a:ln>
            </p:spPr>
          </p:pic>
          <p:pic>
            <p:nvPicPr>
              <p:cNvPr id="14" name="Picture 13" descr="ca.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443887" y="6621093"/>
                <a:ext cx="163906" cy="108344"/>
              </a:xfrm>
              <a:prstGeom prst="rect">
                <a:avLst/>
              </a:prstGeom>
              <a:ln>
                <a:noFill/>
              </a:ln>
            </p:spPr>
          </p:pic>
          <p:pic>
            <p:nvPicPr>
              <p:cNvPr id="15" name="Picture 14" descr="ch.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5758225" y="6624268"/>
                <a:ext cx="163906" cy="108344"/>
              </a:xfrm>
              <a:prstGeom prst="rect">
                <a:avLst/>
              </a:prstGeom>
              <a:ln>
                <a:noFill/>
              </a:ln>
            </p:spPr>
          </p:pic>
          <p:pic>
            <p:nvPicPr>
              <p:cNvPr id="16" name="Picture 15" descr="cz.pn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30914" y="6624268"/>
                <a:ext cx="163906" cy="108344"/>
              </a:xfrm>
              <a:prstGeom prst="rect">
                <a:avLst/>
              </a:prstGeom>
              <a:ln>
                <a:noFill/>
              </a:ln>
            </p:spPr>
          </p:pic>
          <p:pic>
            <p:nvPicPr>
              <p:cNvPr id="17" name="Picture 16" descr="de.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129855" y="6624268"/>
                <a:ext cx="163906" cy="108344"/>
              </a:xfrm>
              <a:prstGeom prst="rect">
                <a:avLst/>
              </a:prstGeom>
              <a:ln>
                <a:noFill/>
              </a:ln>
            </p:spPr>
          </p:pic>
          <p:pic>
            <p:nvPicPr>
              <p:cNvPr id="18" name="Picture 17" descr="dk.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09149" y="6624268"/>
                <a:ext cx="163906" cy="108344"/>
              </a:xfrm>
              <a:prstGeom prst="rect">
                <a:avLst/>
              </a:prstGeom>
              <a:ln>
                <a:noFill/>
              </a:ln>
            </p:spPr>
          </p:pic>
          <p:pic>
            <p:nvPicPr>
              <p:cNvPr id="19" name="Picture 18" descr="ee.pn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287681" y="6624268"/>
                <a:ext cx="163906" cy="108344"/>
              </a:xfrm>
              <a:prstGeom prst="rect">
                <a:avLst/>
              </a:prstGeom>
              <a:ln>
                <a:noFill/>
              </a:ln>
            </p:spPr>
          </p:pic>
          <p:pic>
            <p:nvPicPr>
              <p:cNvPr id="20" name="Picture 19" descr="es.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199705" y="6624268"/>
                <a:ext cx="163906" cy="108344"/>
              </a:xfrm>
              <a:prstGeom prst="rect">
                <a:avLst/>
              </a:prstGeom>
              <a:ln>
                <a:noFill/>
              </a:ln>
            </p:spPr>
          </p:pic>
          <p:pic>
            <p:nvPicPr>
              <p:cNvPr id="21" name="Picture 20" descr="fi.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571339" y="6624268"/>
                <a:ext cx="163906" cy="108344"/>
              </a:xfrm>
              <a:prstGeom prst="rect">
                <a:avLst/>
              </a:prstGeom>
              <a:ln>
                <a:noFill/>
              </a:ln>
            </p:spPr>
          </p:pic>
          <p:pic>
            <p:nvPicPr>
              <p:cNvPr id="22" name="Picture 21" descr="fr.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848698" y="6624268"/>
                <a:ext cx="163906" cy="108344"/>
              </a:xfrm>
              <a:prstGeom prst="rect">
                <a:avLst/>
              </a:prstGeom>
              <a:ln>
                <a:noFill/>
              </a:ln>
            </p:spPr>
          </p:pic>
          <p:pic>
            <p:nvPicPr>
              <p:cNvPr id="23" name="Picture 22" descr="gr.png"/>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2407216" y="6624268"/>
                <a:ext cx="163906" cy="108344"/>
              </a:xfrm>
              <a:prstGeom prst="rect">
                <a:avLst/>
              </a:prstGeom>
              <a:ln>
                <a:noFill/>
              </a:ln>
            </p:spPr>
          </p:pic>
          <p:pic>
            <p:nvPicPr>
              <p:cNvPr id="24" name="Picture 23" descr="hu.pn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684578" y="6624268"/>
                <a:ext cx="163906" cy="108344"/>
              </a:xfrm>
              <a:prstGeom prst="rect">
                <a:avLst/>
              </a:prstGeom>
              <a:ln>
                <a:noFill/>
              </a:ln>
            </p:spPr>
          </p:pic>
          <p:pic>
            <p:nvPicPr>
              <p:cNvPr id="25" name="Picture 24" descr="ie.png" hidden="1"/>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961938" y="6624268"/>
                <a:ext cx="163906" cy="108344"/>
              </a:xfrm>
              <a:prstGeom prst="rect">
                <a:avLst/>
              </a:prstGeom>
              <a:ln>
                <a:noFill/>
              </a:ln>
            </p:spPr>
          </p:pic>
          <p:pic>
            <p:nvPicPr>
              <p:cNvPr id="26" name="Picture 25" descr="it.png"/>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3239296" y="6624268"/>
                <a:ext cx="163906" cy="108344"/>
              </a:xfrm>
              <a:prstGeom prst="rect">
                <a:avLst/>
              </a:prstGeom>
              <a:ln>
                <a:noFill/>
              </a:ln>
            </p:spPr>
          </p:pic>
          <p:pic>
            <p:nvPicPr>
              <p:cNvPr id="27" name="Picture 26" descr="lu.png"/>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3517855" y="6624268"/>
                <a:ext cx="163906" cy="108344"/>
              </a:xfrm>
              <a:prstGeom prst="rect">
                <a:avLst/>
              </a:prstGeom>
              <a:ln>
                <a:noFill/>
              </a:ln>
            </p:spPr>
          </p:pic>
          <p:pic>
            <p:nvPicPr>
              <p:cNvPr id="28" name="Picture 27" descr="nl.png"/>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3799012" y="6624268"/>
                <a:ext cx="163906" cy="108344"/>
              </a:xfrm>
              <a:prstGeom prst="rect">
                <a:avLst/>
              </a:prstGeom>
              <a:ln>
                <a:noFill/>
              </a:ln>
            </p:spPr>
          </p:pic>
          <p:pic>
            <p:nvPicPr>
              <p:cNvPr id="29" name="Picture 28" descr="no.png"/>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4082770" y="6624268"/>
                <a:ext cx="163906" cy="108344"/>
              </a:xfrm>
              <a:prstGeom prst="rect">
                <a:avLst/>
              </a:prstGeom>
              <a:ln>
                <a:noFill/>
              </a:ln>
            </p:spPr>
          </p:pic>
          <p:pic>
            <p:nvPicPr>
              <p:cNvPr id="30" name="Picture 29" descr="pl.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4358830" y="6624268"/>
                <a:ext cx="163906" cy="108344"/>
              </a:xfrm>
              <a:prstGeom prst="rect">
                <a:avLst/>
              </a:prstGeom>
              <a:ln>
                <a:noFill/>
              </a:ln>
            </p:spPr>
          </p:pic>
          <p:pic>
            <p:nvPicPr>
              <p:cNvPr id="31" name="Picture 30" descr="pt.png"/>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4638686" y="6624268"/>
                <a:ext cx="163906" cy="108344"/>
              </a:xfrm>
              <a:prstGeom prst="rect">
                <a:avLst/>
              </a:prstGeom>
              <a:ln>
                <a:noFill/>
              </a:ln>
            </p:spPr>
          </p:pic>
          <p:pic>
            <p:nvPicPr>
              <p:cNvPr id="32" name="Picture 31" descr="ro.png"/>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4919843" y="6624268"/>
                <a:ext cx="163906" cy="108344"/>
              </a:xfrm>
              <a:prstGeom prst="rect">
                <a:avLst/>
              </a:prstGeom>
              <a:ln>
                <a:noFill/>
              </a:ln>
            </p:spPr>
          </p:pic>
          <p:pic>
            <p:nvPicPr>
              <p:cNvPr id="33" name="Picture 32" descr="se.png"/>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5478359" y="6624268"/>
                <a:ext cx="163906" cy="108344"/>
              </a:xfrm>
              <a:prstGeom prst="rect">
                <a:avLst/>
              </a:prstGeom>
              <a:ln>
                <a:noFill/>
              </a:ln>
            </p:spPr>
          </p:pic>
          <p:pic>
            <p:nvPicPr>
              <p:cNvPr id="34" name="Picture 33" descr="uk.png"/>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6033093" y="6624268"/>
                <a:ext cx="163906" cy="108344"/>
              </a:xfrm>
              <a:prstGeom prst="rect">
                <a:avLst/>
              </a:prstGeom>
              <a:ln>
                <a:noFill/>
              </a:ln>
            </p:spPr>
          </p:pic>
        </p:grpSp>
        <p:pic>
          <p:nvPicPr>
            <p:cNvPr id="37" name="Picture 36" descr="ie.pn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976169" y="4908978"/>
              <a:ext cx="163906" cy="108344"/>
            </a:xfrm>
            <a:prstGeom prst="rect">
              <a:avLst/>
            </a:prstGeom>
            <a:ln>
              <a:noFill/>
            </a:ln>
          </p:spPr>
        </p:pic>
      </p:grpSp>
    </p:spTree>
  </p:cSld>
  <p:clrMapOvr>
    <a:masterClrMapping/>
  </p:clrMapOvr>
  <p:timing>
    <p:tnLst>
      <p:par>
        <p:cTn id="1" dur="indefinite" restart="never" nodeType="tmRoot"/>
      </p:par>
    </p:tn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lvl1pPr marL="0">
              <a:defRPr baseline="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noProof="0" dirty="0" smtClean="0"/>
          </a:p>
        </p:txBody>
      </p:sp>
    </p:spTree>
    <p:extLst>
      <p:ext uri="{BB962C8B-B14F-4D97-AF65-F5344CB8AC3E}">
        <p14:creationId xmlns:p14="http://schemas.microsoft.com/office/powerpoint/2010/main" val="21188019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6"/>
          <p:cNvSpPr>
            <a:spLocks noGrp="1" noChangeArrowheads="1"/>
          </p:cNvSpPr>
          <p:nvPr>
            <p:ph type="title"/>
          </p:nvPr>
        </p:nvSpPr>
        <p:spPr bwMode="auto">
          <a:xfrm>
            <a:off x="143086" y="149150"/>
            <a:ext cx="7174846" cy="430887"/>
          </a:xfrm>
          <a:prstGeom prst="rect">
            <a:avLst/>
          </a:prstGeom>
          <a:noFill/>
          <a:ln>
            <a:noFill/>
          </a:ln>
          <a:extLst/>
        </p:spPr>
        <p:txBody>
          <a:bodyPr vert="horz" wrap="square" lIns="91440" tIns="45720" rIns="91440" bIns="45720" numCol="1" anchor="ctr" anchorCtr="0" compatLnSpc="1">
            <a:prstTxWarp prst="textNoShape">
              <a:avLst/>
            </a:prstTxWarp>
            <a:spAutoFit/>
          </a:bodyPr>
          <a:lstStyle>
            <a:lvl1pPr>
              <a:defRPr lang="en-GB" sz="2200" b="0" dirty="0" smtClean="0">
                <a:solidFill>
                  <a:srgbClr val="0070C0"/>
                </a:solidFill>
                <a:latin typeface="Verdana"/>
                <a:ea typeface="+mj-ea"/>
                <a:cs typeface="Verdana"/>
              </a:defRPr>
            </a:lvl1pPr>
          </a:lstStyle>
          <a:p>
            <a:pPr lvl="0" algn="l" rtl="0" eaLnBrk="1" fontAlgn="base" hangingPunct="1">
              <a:spcBef>
                <a:spcPct val="0"/>
              </a:spcBef>
              <a:spcAft>
                <a:spcPct val="0"/>
              </a:spcAft>
            </a:pPr>
            <a:r>
              <a:rPr lang="en-US" smtClean="0"/>
              <a:t>Click to edit Master title style</a:t>
            </a:r>
            <a:endParaRPr lang="en-GB" dirty="0" smtClean="0"/>
          </a:p>
        </p:txBody>
      </p:sp>
    </p:spTree>
    <p:extLst>
      <p:ext uri="{BB962C8B-B14F-4D97-AF65-F5344CB8AC3E}">
        <p14:creationId xmlns:p14="http://schemas.microsoft.com/office/powerpoint/2010/main" val="21188019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18" Type="http://schemas.openxmlformats.org/officeDocument/2006/relationships/image" Target="../media/image14.png"/><Relationship Id="rId26" Type="http://schemas.openxmlformats.org/officeDocument/2006/relationships/image" Target="../media/image22.png"/><Relationship Id="rId3" Type="http://schemas.openxmlformats.org/officeDocument/2006/relationships/slideLayout" Target="../slideLayouts/slideLayout3.xml"/><Relationship Id="rId21" Type="http://schemas.openxmlformats.org/officeDocument/2006/relationships/image" Target="../media/image17.png"/><Relationship Id="rId7" Type="http://schemas.openxmlformats.org/officeDocument/2006/relationships/image" Target="../media/image3.png"/><Relationship Id="rId12" Type="http://schemas.openxmlformats.org/officeDocument/2006/relationships/image" Target="../media/image8.png"/><Relationship Id="rId17" Type="http://schemas.openxmlformats.org/officeDocument/2006/relationships/image" Target="../media/image13.png"/><Relationship Id="rId25" Type="http://schemas.openxmlformats.org/officeDocument/2006/relationships/image" Target="../media/image21.png"/><Relationship Id="rId2" Type="http://schemas.openxmlformats.org/officeDocument/2006/relationships/slideLayout" Target="../slideLayouts/slideLayout2.xml"/><Relationship Id="rId16" Type="http://schemas.openxmlformats.org/officeDocument/2006/relationships/image" Target="../media/image12.png"/><Relationship Id="rId20" Type="http://schemas.openxmlformats.org/officeDocument/2006/relationships/image" Target="../media/image16.png"/><Relationship Id="rId29"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7.png"/><Relationship Id="rId24" Type="http://schemas.openxmlformats.org/officeDocument/2006/relationships/image" Target="../media/image20.png"/><Relationship Id="rId5" Type="http://schemas.openxmlformats.org/officeDocument/2006/relationships/image" Target="../media/image1.jpeg"/><Relationship Id="rId15" Type="http://schemas.openxmlformats.org/officeDocument/2006/relationships/image" Target="../media/image11.png"/><Relationship Id="rId23" Type="http://schemas.openxmlformats.org/officeDocument/2006/relationships/image" Target="../media/image19.png"/><Relationship Id="rId28" Type="http://schemas.openxmlformats.org/officeDocument/2006/relationships/image" Target="../media/image24.png"/><Relationship Id="rId10" Type="http://schemas.openxmlformats.org/officeDocument/2006/relationships/image" Target="../media/image6.png"/><Relationship Id="rId19" Type="http://schemas.openxmlformats.org/officeDocument/2006/relationships/image" Target="../media/image15.png"/><Relationship Id="rId4" Type="http://schemas.openxmlformats.org/officeDocument/2006/relationships/theme" Target="../theme/theme1.xml"/><Relationship Id="rId9" Type="http://schemas.openxmlformats.org/officeDocument/2006/relationships/image" Target="../media/image5.png"/><Relationship Id="rId14" Type="http://schemas.openxmlformats.org/officeDocument/2006/relationships/image" Target="../media/image10.png"/><Relationship Id="rId22" Type="http://schemas.openxmlformats.org/officeDocument/2006/relationships/image" Target="../media/image18.png"/><Relationship Id="rId27" Type="http://schemas.openxmlformats.org/officeDocument/2006/relationships/image" Target="../media/image2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 name="Picture 11" descr="PPT_Foot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776787"/>
            <a:ext cx="9144000" cy="366713"/>
          </a:xfrm>
          <a:prstGeom prst="rect">
            <a:avLst/>
          </a:prstGeom>
        </p:spPr>
      </p:pic>
      <p:sp>
        <p:nvSpPr>
          <p:cNvPr id="55299" name="Rectangle 2"/>
          <p:cNvSpPr>
            <a:spLocks noGrp="1" noChangeArrowheads="1"/>
          </p:cNvSpPr>
          <p:nvPr>
            <p:ph type="body" idx="1"/>
          </p:nvPr>
        </p:nvSpPr>
        <p:spPr bwMode="auto">
          <a:xfrm>
            <a:off x="172800" y="727200"/>
            <a:ext cx="8748000" cy="382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9" name="Text Box DG"/>
          <p:cNvSpPr txBox="1">
            <a:spLocks noChangeArrowheads="1"/>
          </p:cNvSpPr>
          <p:nvPr/>
        </p:nvSpPr>
        <p:spPr bwMode="auto">
          <a:xfrm>
            <a:off x="578164" y="335522"/>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800" noProof="0" dirty="0"/>
          </a:p>
        </p:txBody>
      </p:sp>
      <p:sp>
        <p:nvSpPr>
          <p:cNvPr id="10" name="Rectangle 6"/>
          <p:cNvSpPr>
            <a:spLocks noGrp="1" noChangeArrowheads="1"/>
          </p:cNvSpPr>
          <p:nvPr>
            <p:ph type="title"/>
          </p:nvPr>
        </p:nvSpPr>
        <p:spPr bwMode="auto">
          <a:xfrm>
            <a:off x="143086" y="149150"/>
            <a:ext cx="7174846" cy="430887"/>
          </a:xfrm>
          <a:prstGeom prst="rect">
            <a:avLst/>
          </a:prstGeom>
          <a:noFill/>
          <a:ln>
            <a:noFill/>
          </a:ln>
          <a:extLst/>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US" smtClean="0"/>
              <a:t>Click to edit Master title style</a:t>
            </a:r>
            <a:endParaRPr lang="en-GB" dirty="0" smtClean="0"/>
          </a:p>
        </p:txBody>
      </p:sp>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t="-1" b="23122"/>
          <a:stretch/>
        </p:blipFill>
        <p:spPr>
          <a:xfrm>
            <a:off x="7787917" y="155435"/>
            <a:ext cx="1210456" cy="504000"/>
          </a:xfrm>
          <a:prstGeom prst="rect">
            <a:avLst/>
          </a:prstGeom>
        </p:spPr>
      </p:pic>
      <p:sp>
        <p:nvSpPr>
          <p:cNvPr id="14" name="Text Box 38"/>
          <p:cNvSpPr txBox="1">
            <a:spLocks noChangeArrowheads="1"/>
          </p:cNvSpPr>
          <p:nvPr/>
        </p:nvSpPr>
        <p:spPr bwMode="auto">
          <a:xfrm>
            <a:off x="165600" y="4575600"/>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spAutoFit/>
          </a:bodyPr>
          <a:lstStyle/>
          <a:p>
            <a:pPr algn="l">
              <a:spcBef>
                <a:spcPct val="50000"/>
              </a:spcBef>
            </a:pPr>
            <a:r>
              <a:rPr lang="en-US" sz="800" noProof="0" smtClean="0">
                <a:solidFill>
                  <a:schemeClr val="tx1">
                    <a:lumMod val="75000"/>
                    <a:lumOff val="25000"/>
                  </a:schemeClr>
                </a:solidFill>
              </a:rPr>
              <a:t>ESA UNCLASSIFIED – For Official Use</a:t>
            </a:r>
            <a:endParaRPr lang="en-GB" sz="800" noProof="0" dirty="0">
              <a:solidFill>
                <a:schemeClr val="tx1">
                  <a:lumMod val="75000"/>
                  <a:lumOff val="25000"/>
                </a:schemeClr>
              </a:solidFill>
            </a:endParaRPr>
          </a:p>
        </p:txBody>
      </p:sp>
      <p:sp>
        <p:nvSpPr>
          <p:cNvPr id="39" name="Text Box 34"/>
          <p:cNvSpPr txBox="1">
            <a:spLocks noChangeAspect="1" noChangeArrowheads="1"/>
          </p:cNvSpPr>
          <p:nvPr/>
        </p:nvSpPr>
        <p:spPr bwMode="auto">
          <a:xfrm>
            <a:off x="4480339" y="4580702"/>
            <a:ext cx="4520474" cy="147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lstStyle/>
          <a:p>
            <a:pPr algn="r">
              <a:spcBef>
                <a:spcPct val="50000"/>
              </a:spcBef>
            </a:pPr>
            <a:r>
              <a:rPr lang="en-GB" sz="800" noProof="1" smtClean="0">
                <a:solidFill>
                  <a:schemeClr val="bg2"/>
                </a:solidFill>
              </a:rPr>
              <a:t>EarthCARE | 10-03-2021 | Slide  </a:t>
            </a:r>
            <a:fld id="{0954C468-FB19-4777-AF34-661EF4E79FD7}" type="slidenum">
              <a:rPr lang="en-GB" sz="800" noProof="1" smtClean="0">
                <a:solidFill>
                  <a:schemeClr val="bg2"/>
                </a:solidFill>
              </a:rPr>
              <a:t>‹#›</a:t>
            </a:fld>
            <a:endParaRPr lang="en-GB" sz="800" noProof="1">
              <a:solidFill>
                <a:schemeClr val="bg2"/>
              </a:solidFill>
            </a:endParaRPr>
          </a:p>
        </p:txBody>
      </p:sp>
      <p:grpSp>
        <p:nvGrpSpPr>
          <p:cNvPr id="40" name="Group 39"/>
          <p:cNvGrpSpPr/>
          <p:nvPr userDrawn="1"/>
        </p:nvGrpSpPr>
        <p:grpSpPr>
          <a:xfrm>
            <a:off x="171652" y="4905803"/>
            <a:ext cx="6436141" cy="111519"/>
            <a:chOff x="171652" y="6621093"/>
            <a:chExt cx="6436141" cy="111519"/>
          </a:xfrm>
        </p:grpSpPr>
        <p:pic>
          <p:nvPicPr>
            <p:cNvPr id="41" name="Picture 40" descr="at.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71652" y="6624268"/>
              <a:ext cx="163906" cy="108344"/>
            </a:xfrm>
            <a:prstGeom prst="rect">
              <a:avLst/>
            </a:prstGeom>
            <a:ln>
              <a:noFill/>
            </a:ln>
          </p:spPr>
        </p:pic>
        <p:pic>
          <p:nvPicPr>
            <p:cNvPr id="42" name="Picture 41" descr="be.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450180" y="6624268"/>
              <a:ext cx="163906" cy="108344"/>
            </a:xfrm>
            <a:prstGeom prst="rect">
              <a:avLst/>
            </a:prstGeom>
            <a:ln>
              <a:noFill/>
            </a:ln>
          </p:spPr>
        </p:pic>
        <p:pic>
          <p:nvPicPr>
            <p:cNvPr id="43" name="Picture 42" descr="ca.pn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3887" y="6621093"/>
              <a:ext cx="163906" cy="108344"/>
            </a:xfrm>
            <a:prstGeom prst="rect">
              <a:avLst/>
            </a:prstGeom>
            <a:ln>
              <a:noFill/>
            </a:ln>
          </p:spPr>
        </p:pic>
        <p:pic>
          <p:nvPicPr>
            <p:cNvPr id="44" name="Picture 43" descr="ch.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5758225" y="6624268"/>
              <a:ext cx="163906" cy="108344"/>
            </a:xfrm>
            <a:prstGeom prst="rect">
              <a:avLst/>
            </a:prstGeom>
            <a:ln>
              <a:noFill/>
            </a:ln>
          </p:spPr>
        </p:pic>
        <p:pic>
          <p:nvPicPr>
            <p:cNvPr id="45" name="Picture 44" descr="cz.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30914" y="6624268"/>
              <a:ext cx="163906" cy="108344"/>
            </a:xfrm>
            <a:prstGeom prst="rect">
              <a:avLst/>
            </a:prstGeom>
            <a:ln>
              <a:noFill/>
            </a:ln>
          </p:spPr>
        </p:pic>
        <p:pic>
          <p:nvPicPr>
            <p:cNvPr id="46" name="Picture 45" descr="de.pn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129855" y="6624268"/>
              <a:ext cx="163906" cy="108344"/>
            </a:xfrm>
            <a:prstGeom prst="rect">
              <a:avLst/>
            </a:prstGeom>
            <a:ln>
              <a:noFill/>
            </a:ln>
          </p:spPr>
        </p:pic>
        <p:pic>
          <p:nvPicPr>
            <p:cNvPr id="47" name="Picture 46" descr="dk.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09149" y="6624268"/>
              <a:ext cx="163906" cy="108344"/>
            </a:xfrm>
            <a:prstGeom prst="rect">
              <a:avLst/>
            </a:prstGeom>
            <a:ln>
              <a:noFill/>
            </a:ln>
          </p:spPr>
        </p:pic>
        <p:pic>
          <p:nvPicPr>
            <p:cNvPr id="48" name="Picture 47" descr="ee.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287681" y="6624268"/>
              <a:ext cx="163906" cy="108344"/>
            </a:xfrm>
            <a:prstGeom prst="rect">
              <a:avLst/>
            </a:prstGeom>
            <a:ln>
              <a:noFill/>
            </a:ln>
          </p:spPr>
        </p:pic>
        <p:pic>
          <p:nvPicPr>
            <p:cNvPr id="49" name="Picture 48" descr="es.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199705" y="6624268"/>
              <a:ext cx="163906" cy="108344"/>
            </a:xfrm>
            <a:prstGeom prst="rect">
              <a:avLst/>
            </a:prstGeom>
            <a:ln>
              <a:noFill/>
            </a:ln>
          </p:spPr>
        </p:pic>
        <p:pic>
          <p:nvPicPr>
            <p:cNvPr id="50" name="Picture 49" descr="fi.png"/>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571339" y="6624268"/>
              <a:ext cx="163906" cy="108344"/>
            </a:xfrm>
            <a:prstGeom prst="rect">
              <a:avLst/>
            </a:prstGeom>
            <a:ln>
              <a:noFill/>
            </a:ln>
          </p:spPr>
        </p:pic>
        <p:pic>
          <p:nvPicPr>
            <p:cNvPr id="51" name="Picture 50" descr="fr.pn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848698" y="6624268"/>
              <a:ext cx="163906" cy="108344"/>
            </a:xfrm>
            <a:prstGeom prst="rect">
              <a:avLst/>
            </a:prstGeom>
            <a:ln>
              <a:noFill/>
            </a:ln>
          </p:spPr>
        </p:pic>
        <p:pic>
          <p:nvPicPr>
            <p:cNvPr id="52" name="Picture 51" descr="gr.pn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407216" y="6624268"/>
              <a:ext cx="163906" cy="108344"/>
            </a:xfrm>
            <a:prstGeom prst="rect">
              <a:avLst/>
            </a:prstGeom>
            <a:ln>
              <a:noFill/>
            </a:ln>
          </p:spPr>
        </p:pic>
        <p:pic>
          <p:nvPicPr>
            <p:cNvPr id="53" name="Picture 52" descr="hu.png"/>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2684578" y="6624268"/>
              <a:ext cx="163906" cy="108344"/>
            </a:xfrm>
            <a:prstGeom prst="rect">
              <a:avLst/>
            </a:prstGeom>
            <a:ln>
              <a:noFill/>
            </a:ln>
          </p:spPr>
        </p:pic>
        <p:pic>
          <p:nvPicPr>
            <p:cNvPr id="54" name="Picture 53" descr="ie.png"/>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2961938" y="6624268"/>
              <a:ext cx="163906" cy="108344"/>
            </a:xfrm>
            <a:prstGeom prst="rect">
              <a:avLst/>
            </a:prstGeom>
            <a:ln>
              <a:noFill/>
            </a:ln>
          </p:spPr>
        </p:pic>
        <p:pic>
          <p:nvPicPr>
            <p:cNvPr id="55" name="Picture 54" descr="it.png"/>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3239296" y="6624268"/>
              <a:ext cx="163906" cy="108344"/>
            </a:xfrm>
            <a:prstGeom prst="rect">
              <a:avLst/>
            </a:prstGeom>
            <a:ln>
              <a:noFill/>
            </a:ln>
          </p:spPr>
        </p:pic>
        <p:pic>
          <p:nvPicPr>
            <p:cNvPr id="56" name="Picture 55" descr="lu.png"/>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3517855" y="6624268"/>
              <a:ext cx="163906" cy="108344"/>
            </a:xfrm>
            <a:prstGeom prst="rect">
              <a:avLst/>
            </a:prstGeom>
            <a:ln>
              <a:noFill/>
            </a:ln>
          </p:spPr>
        </p:pic>
        <p:pic>
          <p:nvPicPr>
            <p:cNvPr id="57" name="Picture 56" descr="nl.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3799012" y="6624268"/>
              <a:ext cx="163906" cy="108344"/>
            </a:xfrm>
            <a:prstGeom prst="rect">
              <a:avLst/>
            </a:prstGeom>
            <a:ln>
              <a:noFill/>
            </a:ln>
          </p:spPr>
        </p:pic>
        <p:pic>
          <p:nvPicPr>
            <p:cNvPr id="58" name="Picture 57" descr="no.png"/>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4082770" y="6624268"/>
              <a:ext cx="163906" cy="108344"/>
            </a:xfrm>
            <a:prstGeom prst="rect">
              <a:avLst/>
            </a:prstGeom>
            <a:ln>
              <a:noFill/>
            </a:ln>
          </p:spPr>
        </p:pic>
        <p:pic>
          <p:nvPicPr>
            <p:cNvPr id="59" name="Picture 58" descr="pl.png"/>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4358830" y="6624268"/>
              <a:ext cx="163906" cy="108344"/>
            </a:xfrm>
            <a:prstGeom prst="rect">
              <a:avLst/>
            </a:prstGeom>
            <a:ln>
              <a:noFill/>
            </a:ln>
          </p:spPr>
        </p:pic>
        <p:pic>
          <p:nvPicPr>
            <p:cNvPr id="60" name="Picture 59" descr="pt.png"/>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4638686" y="6624268"/>
              <a:ext cx="163906" cy="108344"/>
            </a:xfrm>
            <a:prstGeom prst="rect">
              <a:avLst/>
            </a:prstGeom>
            <a:ln>
              <a:noFill/>
            </a:ln>
          </p:spPr>
        </p:pic>
        <p:pic>
          <p:nvPicPr>
            <p:cNvPr id="61" name="Picture 60" descr="ro.png"/>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4919843" y="6624268"/>
              <a:ext cx="163906" cy="108344"/>
            </a:xfrm>
            <a:prstGeom prst="rect">
              <a:avLst/>
            </a:prstGeom>
            <a:ln>
              <a:noFill/>
            </a:ln>
          </p:spPr>
        </p:pic>
        <p:pic>
          <p:nvPicPr>
            <p:cNvPr id="62" name="Picture 61" descr="se.png"/>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5478359" y="6624268"/>
              <a:ext cx="163906" cy="108344"/>
            </a:xfrm>
            <a:prstGeom prst="rect">
              <a:avLst/>
            </a:prstGeom>
            <a:ln>
              <a:noFill/>
            </a:ln>
          </p:spPr>
        </p:pic>
        <p:pic>
          <p:nvPicPr>
            <p:cNvPr id="63" name="Picture 62" descr="uk.png"/>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6033093" y="6624268"/>
              <a:ext cx="163906" cy="108344"/>
            </a:xfrm>
            <a:prstGeom prst="rect">
              <a:avLst/>
            </a:prstGeom>
            <a:ln>
              <a:noFill/>
            </a:ln>
          </p:spPr>
        </p:pic>
      </p:grpSp>
    </p:spTree>
  </p:cSld>
  <p:clrMap bg1="lt1" tx1="dk1" bg2="lt2" tx2="dk2" accent1="accent1" accent2="accent2" accent3="accent3" accent4="accent4" accent5="accent5" accent6="accent6" hlink="hlink" folHlink="folHlink"/>
  <p:sldLayoutIdLst>
    <p:sldLayoutId id="2147483929" r:id="rId1"/>
    <p:sldLayoutId id="2147483931" r:id="rId2"/>
    <p:sldLayoutId id="2147483930" r:id="rId3"/>
  </p:sldLayoutIdLst>
  <p:timing>
    <p:tnLst>
      <p:par>
        <p:cTn id="1" dur="indefinite" restart="never" nodeType="tmRoot"/>
      </p:par>
    </p:tnLst>
  </p:timing>
  <p:hf sldNum="0" hdr="0" dt="0"/>
  <p:txStyles>
    <p:titleStyle>
      <a:lvl1pPr algn="l" rtl="0" eaLnBrk="1" fontAlgn="base" hangingPunct="1">
        <a:spcBef>
          <a:spcPct val="0"/>
        </a:spcBef>
        <a:spcAft>
          <a:spcPct val="0"/>
        </a:spcAft>
        <a:defRPr lang="en-GB" sz="2200" b="0" dirty="0" smtClean="0">
          <a:solidFill>
            <a:srgbClr val="0070C0"/>
          </a:solidFill>
          <a:latin typeface="Verdana"/>
          <a:ea typeface="+mj-ea"/>
          <a:cs typeface="Verdana"/>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p:titleStyle>
    <p:bodyStyle>
      <a:lvl1pPr marL="0" indent="-342900" algn="l" rtl="0" eaLnBrk="1" fontAlgn="base" hangingPunct="1">
        <a:lnSpc>
          <a:spcPct val="119000"/>
        </a:lnSpc>
        <a:spcBef>
          <a:spcPct val="20000"/>
        </a:spcBef>
        <a:spcAft>
          <a:spcPct val="0"/>
        </a:spcAft>
        <a:buClr>
          <a:schemeClr val="accent1"/>
        </a:buClr>
        <a:buFontTx/>
        <a:buNone/>
        <a:defRPr lang="en-GB" sz="1600" dirty="0" smtClean="0">
          <a:solidFill>
            <a:schemeClr val="bg2"/>
          </a:solidFill>
          <a:latin typeface="Verdana"/>
          <a:ea typeface="+mn-ea"/>
          <a:cs typeface="Verdana"/>
        </a:defRPr>
      </a:lvl1pPr>
      <a:lvl2pPr marL="8100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2pPr>
      <a:lvl3pPr marL="14076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3pPr>
      <a:lvl4pPr marL="20052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4pPr>
      <a:lvl5pPr marL="2602800" indent="0" algn="l" rtl="0" eaLnBrk="1" fontAlgn="base" hangingPunct="1">
        <a:lnSpc>
          <a:spcPct val="119000"/>
        </a:lnSpc>
        <a:spcBef>
          <a:spcPct val="20000"/>
        </a:spcBef>
        <a:spcAft>
          <a:spcPct val="0"/>
        </a:spcAft>
        <a:buClr>
          <a:schemeClr val="accent1"/>
        </a:buClr>
        <a:buFont typeface="Verdana" pitchFamily="34" charset="0"/>
        <a:buNone/>
        <a:defRPr lang="en-GB" sz="1600" dirty="0" smtClean="0">
          <a:solidFill>
            <a:schemeClr val="bg2"/>
          </a:solidFill>
          <a:latin typeface="Verdana"/>
          <a:ea typeface="+mn-ea"/>
          <a:cs typeface="Verdana"/>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9.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notesSlide" Target="../notesSlides/notesSlide2.xml"/><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30.gif"/><Relationship Id="rId1" Type="http://schemas.openxmlformats.org/officeDocument/2006/relationships/slideLayout" Target="../slideLayouts/slideLayout3.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31.ti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9"/>
          <p:cNvSpPr>
            <a:spLocks noGrp="1" noChangeArrowheads="1"/>
          </p:cNvSpPr>
          <p:nvPr>
            <p:ph type="ctrTitle"/>
          </p:nvPr>
        </p:nvSpPr>
        <p:spPr>
          <a:xfrm>
            <a:off x="714441" y="706368"/>
            <a:ext cx="7949333" cy="3385542"/>
          </a:xfrm>
        </p:spPr>
        <p:txBody>
          <a:bodyPr/>
          <a:lstStyle/>
          <a:p>
            <a:r>
              <a:rPr lang="en-GB" dirty="0" smtClean="0">
                <a:solidFill>
                  <a:schemeClr val="bg1"/>
                </a:solidFill>
                <a:effectLst>
                  <a:outerShdw blurRad="38100" dist="38100" dir="2700000" algn="tl">
                    <a:srgbClr val="000000">
                      <a:alpha val="43137"/>
                    </a:srgbClr>
                  </a:outerShdw>
                </a:effectLst>
              </a:rPr>
              <a:t>EarthCARE Geophysical Data Products and Retrievals </a:t>
            </a:r>
            <a:br>
              <a:rPr lang="en-GB" dirty="0" smtClean="0">
                <a:solidFill>
                  <a:schemeClr val="bg1"/>
                </a:solidFill>
                <a:effectLst>
                  <a:outerShdw blurRad="38100" dist="38100" dir="2700000" algn="tl">
                    <a:srgbClr val="000000">
                      <a:alpha val="43137"/>
                    </a:srgbClr>
                  </a:outerShdw>
                </a:effectLst>
              </a:rPr>
            </a:br>
            <a:r>
              <a:rPr lang="en-GB" sz="2400" dirty="0" smtClean="0">
                <a:solidFill>
                  <a:schemeClr val="bg1"/>
                </a:solidFill>
                <a:effectLst>
                  <a:outerShdw blurRad="38100" dist="38100" dir="2700000" algn="tl">
                    <a:srgbClr val="000000">
                      <a:alpha val="43137"/>
                    </a:srgbClr>
                  </a:outerShdw>
                </a:effectLst>
              </a:rPr>
              <a:t> </a:t>
            </a:r>
            <a:r>
              <a:rPr lang="en-GB" dirty="0" smtClean="0">
                <a:solidFill>
                  <a:schemeClr val="bg1"/>
                </a:solidFill>
                <a:effectLst>
                  <a:outerShdw blurRad="38100" dist="38100" dir="2700000" algn="tl">
                    <a:srgbClr val="000000">
                      <a:alpha val="43137"/>
                    </a:srgbClr>
                  </a:outerShdw>
                </a:effectLst>
              </a:rPr>
              <a:t/>
            </a:r>
            <a:br>
              <a:rPr lang="en-GB" dirty="0" smtClean="0">
                <a:solidFill>
                  <a:schemeClr val="bg1"/>
                </a:solidFill>
                <a:effectLst>
                  <a:outerShdw blurRad="38100" dist="38100" dir="2700000" algn="tl">
                    <a:srgbClr val="000000">
                      <a:alpha val="43137"/>
                    </a:srgbClr>
                  </a:outerShdw>
                </a:effectLst>
              </a:rPr>
            </a:br>
            <a:r>
              <a:rPr lang="en-GB" sz="2400" dirty="0" smtClean="0">
                <a:solidFill>
                  <a:schemeClr val="bg1"/>
                </a:solidFill>
                <a:effectLst>
                  <a:outerShdw blurRad="38100" dist="38100" dir="2700000" algn="tl">
                    <a:srgbClr val="000000">
                      <a:alpha val="43137"/>
                    </a:srgbClr>
                  </a:outerShdw>
                </a:effectLst>
              </a:rPr>
              <a:t>Final Presentation of APRIL, DORSY, CLARA/ICERAD Contracts</a:t>
            </a:r>
            <a:br>
              <a:rPr lang="en-GB" sz="2400" dirty="0" smtClean="0">
                <a:solidFill>
                  <a:schemeClr val="bg1"/>
                </a:solidFill>
                <a:effectLst>
                  <a:outerShdw blurRad="38100" dist="38100" dir="2700000" algn="tl">
                    <a:srgbClr val="000000">
                      <a:alpha val="43137"/>
                    </a:srgbClr>
                  </a:outerShdw>
                </a:effectLst>
              </a:rPr>
            </a:br>
            <a:r>
              <a:rPr lang="en-GB" sz="2400" dirty="0" smtClean="0">
                <a:solidFill>
                  <a:schemeClr val="bg1"/>
                </a:solidFill>
                <a:effectLst>
                  <a:outerShdw blurRad="38100" dist="38100" dir="2700000" algn="tl">
                    <a:srgbClr val="000000">
                      <a:alpha val="43137"/>
                    </a:srgbClr>
                  </a:outerShdw>
                </a:effectLst>
              </a:rPr>
              <a:t/>
            </a:r>
            <a:br>
              <a:rPr lang="en-GB" sz="2400" dirty="0" smtClean="0">
                <a:solidFill>
                  <a:schemeClr val="bg1"/>
                </a:solidFill>
                <a:effectLst>
                  <a:outerShdw blurRad="38100" dist="38100" dir="2700000" algn="tl">
                    <a:srgbClr val="000000">
                      <a:alpha val="43137"/>
                    </a:srgbClr>
                  </a:outerShdw>
                </a:effectLst>
              </a:rPr>
            </a:br>
            <a:r>
              <a:rPr lang="en-US" sz="1800" dirty="0" smtClean="0">
                <a:solidFill>
                  <a:schemeClr val="bg1"/>
                </a:solidFill>
                <a:effectLst>
                  <a:outerShdw blurRad="38100" dist="38100" dir="2700000" algn="tl">
                    <a:srgbClr val="000000">
                      <a:alpha val="43137"/>
                    </a:srgbClr>
                  </a:outerShdw>
                </a:effectLst>
              </a:rPr>
              <a:t/>
            </a:r>
            <a:br>
              <a:rPr lang="en-US" sz="1800" dirty="0" smtClean="0">
                <a:solidFill>
                  <a:schemeClr val="bg1"/>
                </a:solidFill>
                <a:effectLst>
                  <a:outerShdw blurRad="38100" dist="38100" dir="2700000" algn="tl">
                    <a:srgbClr val="000000">
                      <a:alpha val="43137"/>
                    </a:srgbClr>
                  </a:outerShdw>
                </a:effectLst>
              </a:rPr>
            </a:br>
            <a:r>
              <a:rPr lang="en-US" sz="1800" dirty="0" smtClean="0">
                <a:solidFill>
                  <a:schemeClr val="bg1"/>
                </a:solidFill>
                <a:effectLst>
                  <a:outerShdw blurRad="38100" dist="38100" dir="2700000" algn="tl">
                    <a:srgbClr val="000000">
                      <a:alpha val="43137"/>
                    </a:srgbClr>
                  </a:outerShdw>
                </a:effectLst>
              </a:rPr>
              <a:t/>
            </a:r>
            <a:br>
              <a:rPr lang="en-US" sz="1800" dirty="0" smtClean="0">
                <a:solidFill>
                  <a:schemeClr val="bg1"/>
                </a:solidFill>
                <a:effectLst>
                  <a:outerShdw blurRad="38100" dist="38100" dir="2700000" algn="tl">
                    <a:srgbClr val="000000">
                      <a:alpha val="43137"/>
                    </a:srgbClr>
                  </a:outerShdw>
                </a:effectLst>
              </a:rPr>
            </a:br>
            <a:r>
              <a:rPr lang="en-US" sz="1800" dirty="0" smtClean="0">
                <a:solidFill>
                  <a:schemeClr val="bg1"/>
                </a:solidFill>
                <a:effectLst>
                  <a:outerShdw blurRad="38100" dist="38100" dir="2700000" algn="tl">
                    <a:srgbClr val="000000">
                      <a:alpha val="43137"/>
                    </a:srgbClr>
                  </a:outerShdw>
                </a:effectLst>
              </a:rPr>
              <a:t>European Space Agency</a:t>
            </a:r>
            <a:endParaRPr lang="en-GB" sz="24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67819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144000" y="147600"/>
            <a:ext cx="7174800" cy="430887"/>
          </a:xfrm>
        </p:spPr>
        <p:txBody>
          <a:bodyPr/>
          <a:lstStyle/>
          <a:p>
            <a:endParaRPr lang="en-GB" dirty="0"/>
          </a:p>
        </p:txBody>
      </p:sp>
      <p:sp>
        <p:nvSpPr>
          <p:cNvPr id="117763" name="Rectangle 3"/>
          <p:cNvSpPr>
            <a:spLocks noGrp="1" noChangeArrowheads="1"/>
          </p:cNvSpPr>
          <p:nvPr>
            <p:ph type="body" idx="4294967295"/>
          </p:nvPr>
        </p:nvSpPr>
        <p:spPr>
          <a:xfrm>
            <a:off x="172800" y="727200"/>
            <a:ext cx="8748000" cy="3823200"/>
          </a:xfrm>
        </p:spPr>
        <p:txBody>
          <a:bodyPr/>
          <a:lstStyle/>
          <a:p>
            <a:pPr marL="0" indent="0"/>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6578"/>
            <a:ext cx="9253637" cy="522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 name="Text Box 27"/>
          <p:cNvSpPr txBox="1">
            <a:spLocks noChangeArrowheads="1"/>
          </p:cNvSpPr>
          <p:nvPr/>
        </p:nvSpPr>
        <p:spPr bwMode="auto">
          <a:xfrm>
            <a:off x="631825" y="4822032"/>
            <a:ext cx="50165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800" noProof="0" smtClean="0"/>
              <a:t>ESA UNCLASSIFIED – For Official Use</a:t>
            </a:r>
            <a:endParaRPr lang="en-GB" sz="800" noProof="0" dirty="0"/>
          </a:p>
        </p:txBody>
      </p:sp>
      <p:sp>
        <p:nvSpPr>
          <p:cNvPr id="60" name="Text Box 58"/>
          <p:cNvSpPr txBox="1">
            <a:spLocks noChangeArrowheads="1"/>
          </p:cNvSpPr>
          <p:nvPr/>
        </p:nvSpPr>
        <p:spPr bwMode="auto">
          <a:xfrm>
            <a:off x="162824" y="4571668"/>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US" sz="800" noProof="0" smtClean="0">
                <a:solidFill>
                  <a:schemeClr val="bg1">
                    <a:lumMod val="85000"/>
                  </a:schemeClr>
                </a:solidFill>
              </a:rPr>
              <a:t>ESA UNCLASSIFIED - For Official Use</a:t>
            </a:r>
            <a:endParaRPr lang="en-GB" sz="800" noProof="0" dirty="0">
              <a:solidFill>
                <a:schemeClr val="bg1">
                  <a:lumMod val="85000"/>
                </a:schemeClr>
              </a:solidFill>
            </a:endParaRPr>
          </a:p>
        </p:txBody>
      </p:sp>
      <p:grpSp>
        <p:nvGrpSpPr>
          <p:cNvPr id="61" name="Group 60"/>
          <p:cNvGrpSpPr/>
          <p:nvPr/>
        </p:nvGrpSpPr>
        <p:grpSpPr>
          <a:xfrm>
            <a:off x="171652" y="4905803"/>
            <a:ext cx="6436141" cy="111519"/>
            <a:chOff x="171652" y="6621093"/>
            <a:chExt cx="6436141" cy="111519"/>
          </a:xfrm>
        </p:grpSpPr>
        <p:pic>
          <p:nvPicPr>
            <p:cNvPr id="62" name="Picture 61" descr="at.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1652" y="6624268"/>
              <a:ext cx="163906" cy="108344"/>
            </a:xfrm>
            <a:prstGeom prst="rect">
              <a:avLst/>
            </a:prstGeom>
            <a:ln>
              <a:noFill/>
            </a:ln>
          </p:spPr>
        </p:pic>
        <p:pic>
          <p:nvPicPr>
            <p:cNvPr id="63" name="Picture 62" descr="be.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50180" y="6624268"/>
              <a:ext cx="163906" cy="108344"/>
            </a:xfrm>
            <a:prstGeom prst="rect">
              <a:avLst/>
            </a:prstGeom>
            <a:ln>
              <a:noFill/>
            </a:ln>
          </p:spPr>
        </p:pic>
        <p:pic>
          <p:nvPicPr>
            <p:cNvPr id="64" name="Picture 63" descr="ca.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443887" y="6621093"/>
              <a:ext cx="163906" cy="108344"/>
            </a:xfrm>
            <a:prstGeom prst="rect">
              <a:avLst/>
            </a:prstGeom>
            <a:ln>
              <a:noFill/>
            </a:ln>
          </p:spPr>
        </p:pic>
        <p:pic>
          <p:nvPicPr>
            <p:cNvPr id="65" name="Picture 64" descr="ch.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758225" y="6624268"/>
              <a:ext cx="163906" cy="108344"/>
            </a:xfrm>
            <a:prstGeom prst="rect">
              <a:avLst/>
            </a:prstGeom>
            <a:ln>
              <a:noFill/>
            </a:ln>
          </p:spPr>
        </p:pic>
        <p:pic>
          <p:nvPicPr>
            <p:cNvPr id="66" name="Picture 65" descr="cz.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0914" y="6624268"/>
              <a:ext cx="163906" cy="108344"/>
            </a:xfrm>
            <a:prstGeom prst="rect">
              <a:avLst/>
            </a:prstGeom>
            <a:ln>
              <a:noFill/>
            </a:ln>
          </p:spPr>
        </p:pic>
        <p:pic>
          <p:nvPicPr>
            <p:cNvPr id="67" name="Picture 66" descr="de.pn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129855" y="6624268"/>
              <a:ext cx="163906" cy="108344"/>
            </a:xfrm>
            <a:prstGeom prst="rect">
              <a:avLst/>
            </a:prstGeom>
            <a:ln>
              <a:noFill/>
            </a:ln>
          </p:spPr>
        </p:pic>
        <p:pic>
          <p:nvPicPr>
            <p:cNvPr id="68" name="Picture 67" descr="dk.png"/>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09149" y="6624268"/>
              <a:ext cx="163906" cy="108344"/>
            </a:xfrm>
            <a:prstGeom prst="rect">
              <a:avLst/>
            </a:prstGeom>
            <a:ln>
              <a:noFill/>
            </a:ln>
          </p:spPr>
        </p:pic>
        <p:pic>
          <p:nvPicPr>
            <p:cNvPr id="69" name="Picture 68" descr="ee.pn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287681" y="6624268"/>
              <a:ext cx="163906" cy="108344"/>
            </a:xfrm>
            <a:prstGeom prst="rect">
              <a:avLst/>
            </a:prstGeom>
            <a:ln>
              <a:noFill/>
            </a:ln>
          </p:spPr>
        </p:pic>
        <p:pic>
          <p:nvPicPr>
            <p:cNvPr id="70" name="Picture 69" descr="es.pn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5199705" y="6624268"/>
              <a:ext cx="163906" cy="108344"/>
            </a:xfrm>
            <a:prstGeom prst="rect">
              <a:avLst/>
            </a:prstGeom>
            <a:ln>
              <a:noFill/>
            </a:ln>
          </p:spPr>
        </p:pic>
        <p:pic>
          <p:nvPicPr>
            <p:cNvPr id="71" name="Picture 70" descr="fi.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571339" y="6624268"/>
              <a:ext cx="163906" cy="108344"/>
            </a:xfrm>
            <a:prstGeom prst="rect">
              <a:avLst/>
            </a:prstGeom>
            <a:ln>
              <a:noFill/>
            </a:ln>
          </p:spPr>
        </p:pic>
        <p:pic>
          <p:nvPicPr>
            <p:cNvPr id="72" name="Picture 71" descr="fr.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848698" y="6624268"/>
              <a:ext cx="163906" cy="108344"/>
            </a:xfrm>
            <a:prstGeom prst="rect">
              <a:avLst/>
            </a:prstGeom>
            <a:ln>
              <a:noFill/>
            </a:ln>
          </p:spPr>
        </p:pic>
        <p:pic>
          <p:nvPicPr>
            <p:cNvPr id="73" name="Picture 72" descr="gr.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2407216" y="6624268"/>
              <a:ext cx="163906" cy="108344"/>
            </a:xfrm>
            <a:prstGeom prst="rect">
              <a:avLst/>
            </a:prstGeom>
            <a:ln>
              <a:noFill/>
            </a:ln>
          </p:spPr>
        </p:pic>
        <p:pic>
          <p:nvPicPr>
            <p:cNvPr id="74" name="Picture 73" descr="hu.png"/>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2684578" y="6624268"/>
              <a:ext cx="163906" cy="108344"/>
            </a:xfrm>
            <a:prstGeom prst="rect">
              <a:avLst/>
            </a:prstGeom>
            <a:ln>
              <a:noFill/>
            </a:ln>
          </p:spPr>
        </p:pic>
        <p:pic>
          <p:nvPicPr>
            <p:cNvPr id="75" name="Picture 74" descr="ie.png" hidden="1"/>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961938" y="6624268"/>
              <a:ext cx="163906" cy="108344"/>
            </a:xfrm>
            <a:prstGeom prst="rect">
              <a:avLst/>
            </a:prstGeom>
            <a:ln>
              <a:noFill/>
            </a:ln>
          </p:spPr>
        </p:pic>
        <p:pic>
          <p:nvPicPr>
            <p:cNvPr id="76" name="Picture 75" descr="it.png"/>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239296" y="6624268"/>
              <a:ext cx="163906" cy="108344"/>
            </a:xfrm>
            <a:prstGeom prst="rect">
              <a:avLst/>
            </a:prstGeom>
            <a:ln>
              <a:noFill/>
            </a:ln>
          </p:spPr>
        </p:pic>
        <p:pic>
          <p:nvPicPr>
            <p:cNvPr id="77" name="Picture 76" descr="lu.png"/>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3517855" y="6624268"/>
              <a:ext cx="163906" cy="108344"/>
            </a:xfrm>
            <a:prstGeom prst="rect">
              <a:avLst/>
            </a:prstGeom>
            <a:ln>
              <a:noFill/>
            </a:ln>
          </p:spPr>
        </p:pic>
        <p:pic>
          <p:nvPicPr>
            <p:cNvPr id="78" name="Picture 77" descr="nl.png"/>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3799012" y="6624268"/>
              <a:ext cx="163906" cy="108344"/>
            </a:xfrm>
            <a:prstGeom prst="rect">
              <a:avLst/>
            </a:prstGeom>
            <a:ln>
              <a:noFill/>
            </a:ln>
          </p:spPr>
        </p:pic>
        <p:pic>
          <p:nvPicPr>
            <p:cNvPr id="79" name="Picture 78" descr="no.png"/>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4082770" y="6624268"/>
              <a:ext cx="163906" cy="108344"/>
            </a:xfrm>
            <a:prstGeom prst="rect">
              <a:avLst/>
            </a:prstGeom>
            <a:ln>
              <a:noFill/>
            </a:ln>
          </p:spPr>
        </p:pic>
        <p:pic>
          <p:nvPicPr>
            <p:cNvPr id="80" name="Picture 79" descr="pl.png"/>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4358830" y="6624268"/>
              <a:ext cx="163906" cy="108344"/>
            </a:xfrm>
            <a:prstGeom prst="rect">
              <a:avLst/>
            </a:prstGeom>
            <a:ln>
              <a:noFill/>
            </a:ln>
          </p:spPr>
        </p:pic>
        <p:pic>
          <p:nvPicPr>
            <p:cNvPr id="81" name="Picture 80" descr="pt.png"/>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4638686" y="6624268"/>
              <a:ext cx="163906" cy="108344"/>
            </a:xfrm>
            <a:prstGeom prst="rect">
              <a:avLst/>
            </a:prstGeom>
            <a:ln>
              <a:noFill/>
            </a:ln>
          </p:spPr>
        </p:pic>
        <p:pic>
          <p:nvPicPr>
            <p:cNvPr id="82" name="Picture 81" descr="ro.png"/>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4919843" y="6624268"/>
              <a:ext cx="163906" cy="108344"/>
            </a:xfrm>
            <a:prstGeom prst="rect">
              <a:avLst/>
            </a:prstGeom>
            <a:ln>
              <a:noFill/>
            </a:ln>
          </p:spPr>
        </p:pic>
        <p:pic>
          <p:nvPicPr>
            <p:cNvPr id="83" name="Picture 82" descr="se.png"/>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478359" y="6624268"/>
              <a:ext cx="163906" cy="108344"/>
            </a:xfrm>
            <a:prstGeom prst="rect">
              <a:avLst/>
            </a:prstGeom>
            <a:ln>
              <a:noFill/>
            </a:ln>
          </p:spPr>
        </p:pic>
        <p:pic>
          <p:nvPicPr>
            <p:cNvPr id="84" name="Picture 83" descr="uk.png"/>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6033093" y="6624268"/>
              <a:ext cx="163906" cy="108344"/>
            </a:xfrm>
            <a:prstGeom prst="rect">
              <a:avLst/>
            </a:prstGeom>
            <a:ln>
              <a:noFill/>
            </a:ln>
          </p:spPr>
        </p:pic>
      </p:grpSp>
      <p:pic>
        <p:nvPicPr>
          <p:cNvPr id="85" name="Picture 84"/>
          <p:cNvPicPr>
            <a:picLocks noChangeAspect="1"/>
          </p:cNvPicPr>
          <p:nvPr/>
        </p:nvPicPr>
        <p:blipFill rotWithShape="1">
          <a:blip r:embed="rId27" cstate="print">
            <a:extLst>
              <a:ext uri="{28A0092B-C50C-407E-A947-70E740481C1C}">
                <a14:useLocalDpi xmlns:a14="http://schemas.microsoft.com/office/drawing/2010/main" val="0"/>
              </a:ext>
            </a:extLst>
          </a:blip>
          <a:srcRect t="83098" b="-5313"/>
          <a:stretch/>
        </p:blipFill>
        <p:spPr>
          <a:xfrm>
            <a:off x="7790400" y="4899600"/>
            <a:ext cx="1196912" cy="144000"/>
          </a:xfrm>
          <a:prstGeom prst="rect">
            <a:avLst/>
          </a:prstGeom>
        </p:spPr>
      </p:pic>
      <p:cxnSp>
        <p:nvCxnSpPr>
          <p:cNvPr id="86" name="Straight Connector 85"/>
          <p:cNvCxnSpPr/>
          <p:nvPr/>
        </p:nvCxnSpPr>
        <p:spPr>
          <a:xfrm>
            <a:off x="165932" y="4789188"/>
            <a:ext cx="8824779" cy="0"/>
          </a:xfrm>
          <a:prstGeom prst="line">
            <a:avLst/>
          </a:prstGeom>
          <a:ln w="6350"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98459" y="920578"/>
            <a:ext cx="4785290" cy="3693319"/>
          </a:xfrm>
          <a:prstGeom prst="rect">
            <a:avLst/>
          </a:prstGeom>
          <a:noFill/>
        </p:spPr>
        <p:txBody>
          <a:bodyPr wrap="square" rtlCol="0">
            <a:spAutoFit/>
          </a:bodyPr>
          <a:lstStyle/>
          <a:p>
            <a:r>
              <a:rPr lang="en-US" dirty="0" smtClean="0">
                <a:solidFill>
                  <a:srgbClr val="FFFF00"/>
                </a:solidFill>
                <a:effectLst>
                  <a:outerShdw blurRad="38100" dist="38100" dir="2700000" algn="tl">
                    <a:srgbClr val="000000">
                      <a:alpha val="43137"/>
                    </a:srgbClr>
                  </a:outerShdw>
                </a:effectLst>
              </a:rPr>
              <a:t>ESA’s sixths Earth Explorer Mission, implemented in cooperation with JAXA</a:t>
            </a:r>
          </a:p>
          <a:p>
            <a:endParaRPr lang="en-US" dirty="0">
              <a:solidFill>
                <a:srgbClr val="FFFF00"/>
              </a:solidFill>
              <a:effectLst>
                <a:outerShdw blurRad="38100" dist="38100" dir="2700000" algn="tl">
                  <a:srgbClr val="000000">
                    <a:alpha val="43137"/>
                  </a:srgbClr>
                </a:outerShdw>
              </a:effectLst>
            </a:endParaRPr>
          </a:p>
          <a:p>
            <a:r>
              <a:rPr lang="en-US" dirty="0" smtClean="0">
                <a:solidFill>
                  <a:srgbClr val="FFFF00"/>
                </a:solidFill>
                <a:effectLst>
                  <a:outerShdw blurRad="38100" dist="38100" dir="2700000" algn="tl">
                    <a:srgbClr val="000000">
                      <a:alpha val="43137"/>
                    </a:srgbClr>
                  </a:outerShdw>
                </a:effectLst>
              </a:rPr>
              <a:t>Mission goal: relationship of clouds, aerosol and radiation</a:t>
            </a:r>
          </a:p>
          <a:p>
            <a:endParaRPr lang="en-US" dirty="0" smtClean="0">
              <a:solidFill>
                <a:srgbClr val="FFFF00"/>
              </a:solidFill>
              <a:effectLst>
                <a:outerShdw blurRad="38100" dist="38100" dir="2700000" algn="tl">
                  <a:srgbClr val="000000">
                    <a:alpha val="43137"/>
                  </a:srgbClr>
                </a:outerShdw>
              </a:effectLst>
            </a:endParaRPr>
          </a:p>
          <a:p>
            <a:r>
              <a:rPr lang="en-US" dirty="0" smtClean="0">
                <a:solidFill>
                  <a:srgbClr val="FFFF00"/>
                </a:solidFill>
                <a:effectLst>
                  <a:outerShdw blurRad="38100" dist="38100" dir="2700000" algn="tl">
                    <a:srgbClr val="000000">
                      <a:alpha val="43137"/>
                    </a:srgbClr>
                  </a:outerShdw>
                </a:effectLst>
              </a:rPr>
              <a:t>Observations:</a:t>
            </a:r>
          </a:p>
          <a:p>
            <a:pPr marL="285750" indent="-285750">
              <a:buFont typeface="Arial" panose="020B0604020202020204" pitchFamily="34" charset="0"/>
              <a:buChar char="•"/>
            </a:pPr>
            <a:r>
              <a:rPr lang="en-US" dirty="0" smtClean="0">
                <a:solidFill>
                  <a:srgbClr val="FFFF00"/>
                </a:solidFill>
                <a:effectLst>
                  <a:outerShdw blurRad="38100" dist="38100" dir="2700000" algn="tl">
                    <a:srgbClr val="000000">
                      <a:alpha val="43137"/>
                    </a:srgbClr>
                  </a:outerShdw>
                </a:effectLst>
              </a:rPr>
              <a:t>Cloud profiles</a:t>
            </a:r>
          </a:p>
          <a:p>
            <a:pPr marL="285750" indent="-285750">
              <a:buFont typeface="Arial" panose="020B0604020202020204" pitchFamily="34" charset="0"/>
              <a:buChar char="•"/>
            </a:pPr>
            <a:r>
              <a:rPr lang="en-US" dirty="0" smtClean="0">
                <a:solidFill>
                  <a:srgbClr val="FFFF00"/>
                </a:solidFill>
                <a:effectLst>
                  <a:outerShdw blurRad="38100" dist="38100" dir="2700000" algn="tl">
                    <a:srgbClr val="000000">
                      <a:alpha val="43137"/>
                    </a:srgbClr>
                  </a:outerShdw>
                </a:effectLst>
              </a:rPr>
              <a:t>Aerosol profiles</a:t>
            </a:r>
          </a:p>
          <a:p>
            <a:pPr marL="285750" indent="-285750">
              <a:buFont typeface="Arial" panose="020B0604020202020204" pitchFamily="34" charset="0"/>
              <a:buChar char="•"/>
            </a:pPr>
            <a:r>
              <a:rPr lang="en-US" dirty="0" smtClean="0">
                <a:solidFill>
                  <a:srgbClr val="FFFF00"/>
                </a:solidFill>
                <a:effectLst>
                  <a:outerShdw blurRad="38100" dist="38100" dir="2700000" algn="tl">
                    <a:srgbClr val="000000">
                      <a:alpha val="43137"/>
                    </a:srgbClr>
                  </a:outerShdw>
                </a:effectLst>
              </a:rPr>
              <a:t>Broad-band radiation and heating rates related to clouds/aerosols</a:t>
            </a:r>
          </a:p>
          <a:p>
            <a:pPr marL="285750" indent="-285750">
              <a:buFont typeface="Arial" panose="020B0604020202020204" pitchFamily="34" charset="0"/>
              <a:buChar char="•"/>
            </a:pPr>
            <a:endParaRPr lang="en-US" dirty="0">
              <a:solidFill>
                <a:srgbClr val="FFFF00"/>
              </a:solidFill>
              <a:effectLst>
                <a:outerShdw blurRad="38100" dist="38100" dir="2700000" algn="tl">
                  <a:srgbClr val="000000">
                    <a:alpha val="43137"/>
                  </a:srgbClr>
                </a:outerShdw>
              </a:effectLst>
            </a:endParaRPr>
          </a:p>
          <a:p>
            <a:r>
              <a:rPr lang="en-US" dirty="0" smtClean="0">
                <a:solidFill>
                  <a:srgbClr val="FFFF00"/>
                </a:solidFill>
                <a:effectLst>
                  <a:outerShdw blurRad="38100" dist="38100" dir="2700000" algn="tl">
                    <a:srgbClr val="000000">
                      <a:alpha val="43137"/>
                    </a:srgbClr>
                  </a:outerShdw>
                </a:effectLst>
              </a:rPr>
              <a:t>Launch: March 2023</a:t>
            </a:r>
            <a:endParaRPr lang="en-GB" dirty="0">
              <a:solidFill>
                <a:srgbClr val="FFFF00"/>
              </a:solidFill>
              <a:effectLst>
                <a:outerShdw blurRad="38100" dist="38100" dir="2700000" algn="tl">
                  <a:srgbClr val="000000">
                    <a:alpha val="43137"/>
                  </a:srgbClr>
                </a:outerShdw>
              </a:effectLst>
            </a:endParaRPr>
          </a:p>
        </p:txBody>
      </p:sp>
      <p:pic>
        <p:nvPicPr>
          <p:cNvPr id="88" name="Picture 87"/>
          <p:cNvPicPr>
            <a:picLocks noChangeAspect="1"/>
          </p:cNvPicPr>
          <p:nvPr/>
        </p:nvPicPr>
        <p:blipFill rotWithShape="1">
          <a:blip r:embed="rId28" cstate="print">
            <a:extLst>
              <a:ext uri="{28A0092B-C50C-407E-A947-70E740481C1C}">
                <a14:useLocalDpi xmlns:a14="http://schemas.microsoft.com/office/drawing/2010/main" val="0"/>
              </a:ext>
            </a:extLst>
          </a:blip>
          <a:srcRect t="-2" b="28614"/>
          <a:stretch/>
        </p:blipFill>
        <p:spPr>
          <a:xfrm>
            <a:off x="7787917" y="156199"/>
            <a:ext cx="1210456" cy="468000"/>
          </a:xfrm>
          <a:prstGeom prst="rect">
            <a:avLst/>
          </a:prstGeom>
        </p:spPr>
      </p:pic>
      <p:pic>
        <p:nvPicPr>
          <p:cNvPr id="1026" name="Picture 2" descr="C:\Users\Tobias Wehr\Documents\ESA internals\ESA pictures\JAXA_logo_english_black-and-white transparent.gif"/>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162825" y="156200"/>
            <a:ext cx="1206810" cy="712018"/>
          </a:xfrm>
          <a:prstGeom prst="rect">
            <a:avLst/>
          </a:prstGeom>
          <a:noFill/>
          <a:extLst>
            <a:ext uri="{909E8E84-426E-40DD-AFC4-6F175D3DCCD1}">
              <a14:hiddenFill xmlns:a14="http://schemas.microsoft.com/office/drawing/2010/main">
                <a:solidFill>
                  <a:srgbClr val="FFFFFF"/>
                </a:solidFill>
              </a14:hiddenFill>
            </a:ext>
          </a:extLst>
        </p:spPr>
      </p:pic>
      <p:sp>
        <p:nvSpPr>
          <p:cNvPr id="91" name="TextBox 90"/>
          <p:cNvSpPr txBox="1"/>
          <p:nvPr/>
        </p:nvSpPr>
        <p:spPr>
          <a:xfrm>
            <a:off x="4919843" y="3666563"/>
            <a:ext cx="4224157" cy="1092607"/>
          </a:xfrm>
          <a:prstGeom prst="rect">
            <a:avLst/>
          </a:prstGeom>
          <a:noFill/>
        </p:spPr>
        <p:txBody>
          <a:bodyPr wrap="square" rtlCol="0">
            <a:spAutoFit/>
          </a:bodyPr>
          <a:lstStyle/>
          <a:p>
            <a:pPr>
              <a:tabLst>
                <a:tab pos="717550" algn="l"/>
              </a:tabLst>
            </a:pPr>
            <a:r>
              <a:rPr lang="en-US" dirty="0" smtClean="0">
                <a:solidFill>
                  <a:srgbClr val="FFFF00"/>
                </a:solidFill>
                <a:effectLst>
                  <a:outerShdw blurRad="38100" dist="38100" dir="2700000" algn="tl">
                    <a:srgbClr val="000000">
                      <a:alpha val="43137"/>
                    </a:srgbClr>
                  </a:outerShdw>
                </a:effectLst>
              </a:rPr>
              <a:t>ESA: 	satellite, lidar, radar radiometer, launch, operations</a:t>
            </a:r>
          </a:p>
          <a:p>
            <a:pPr>
              <a:tabLst>
                <a:tab pos="717550" algn="l"/>
              </a:tabLst>
            </a:pPr>
            <a:endParaRPr lang="en-US" sz="1100" dirty="0">
              <a:solidFill>
                <a:srgbClr val="FFFF00"/>
              </a:solidFill>
              <a:effectLst>
                <a:outerShdw blurRad="38100" dist="38100" dir="2700000" algn="tl">
                  <a:srgbClr val="000000">
                    <a:alpha val="43137"/>
                  </a:srgbClr>
                </a:outerShdw>
              </a:effectLst>
            </a:endParaRPr>
          </a:p>
          <a:p>
            <a:pPr>
              <a:tabLst>
                <a:tab pos="717550" algn="l"/>
              </a:tabLst>
            </a:pPr>
            <a:r>
              <a:rPr lang="en-US" dirty="0" smtClean="0">
                <a:solidFill>
                  <a:srgbClr val="FFFF00"/>
                </a:solidFill>
                <a:effectLst>
                  <a:outerShdw blurRad="38100" dist="38100" dir="2700000" algn="tl">
                    <a:srgbClr val="000000">
                      <a:alpha val="43137"/>
                    </a:srgbClr>
                  </a:outerShdw>
                </a:effectLst>
              </a:rPr>
              <a:t>JAXA:	radar instrument</a:t>
            </a:r>
            <a:endParaRPr lang="en-GB" dirty="0">
              <a:solidFill>
                <a:srgbClr val="FFFF00"/>
              </a:solidFill>
              <a:effectLst>
                <a:outerShdw blurRad="38100" dist="38100" dir="2700000" algn="tl">
                  <a:srgbClr val="000000">
                    <a:alpha val="43137"/>
                  </a:srgbClr>
                </a:outerShdw>
              </a:effectLst>
            </a:endParaRPr>
          </a:p>
        </p:txBody>
      </p:sp>
      <p:pic>
        <p:nvPicPr>
          <p:cNvPr id="92" name="Picture 91" descr="ie.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976169" y="4905803"/>
            <a:ext cx="163906" cy="108344"/>
          </a:xfrm>
          <a:prstGeom prst="rect">
            <a:avLst/>
          </a:prstGeom>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905065" cy="5143500"/>
          </a:xfrm>
          <a:prstGeom prst="rect">
            <a:avLst/>
          </a:prstGeom>
        </p:spPr>
      </p:pic>
      <p:sp>
        <p:nvSpPr>
          <p:cNvPr id="96" name="Rectangle 79"/>
          <p:cNvSpPr>
            <a:spLocks noChangeArrowheads="1"/>
          </p:cNvSpPr>
          <p:nvPr/>
        </p:nvSpPr>
        <p:spPr bwMode="auto">
          <a:xfrm>
            <a:off x="5905065" y="-6580"/>
            <a:ext cx="3248824" cy="5150080"/>
          </a:xfrm>
          <a:prstGeom prst="rect">
            <a:avLst/>
          </a:prstGeom>
          <a:solidFill>
            <a:schemeClr val="bg1"/>
          </a:solidFill>
          <a:ln>
            <a:noFill/>
          </a:ln>
          <a:extLst/>
        </p:spPr>
        <p:txBody>
          <a:bodyPr/>
          <a:lstStyle/>
          <a:p>
            <a:pPr marL="266700" indent="-266700" eaLnBrk="0" hangingPunct="0">
              <a:lnSpc>
                <a:spcPct val="119000"/>
              </a:lnSpc>
              <a:spcBef>
                <a:spcPct val="20000"/>
              </a:spcBef>
              <a:buClr>
                <a:srgbClr val="0098DB"/>
              </a:buClr>
              <a:buFont typeface="Verdana" pitchFamily="34" charset="0"/>
              <a:buNone/>
            </a:pPr>
            <a:endParaRPr lang="en-GB" sz="1100" b="1" dirty="0">
              <a:solidFill>
                <a:srgbClr val="0098DB"/>
              </a:solidFill>
              <a:latin typeface="Verdana" pitchFamily="34" charset="0"/>
              <a:ea typeface="ＭＳ Ｐゴシック"/>
              <a:cs typeface="+mn-cs"/>
            </a:endParaRPr>
          </a:p>
          <a:p>
            <a:pPr marL="266700" indent="-266700" eaLnBrk="0" hangingPunct="0">
              <a:lnSpc>
                <a:spcPct val="119000"/>
              </a:lnSpc>
              <a:spcBef>
                <a:spcPct val="20000"/>
              </a:spcBef>
              <a:buClr>
                <a:srgbClr val="0098DB"/>
              </a:buClr>
              <a:buFont typeface="Verdana" pitchFamily="34" charset="0"/>
              <a:buNone/>
            </a:pPr>
            <a:r>
              <a:rPr lang="en-GB" sz="1100" b="1" dirty="0" smtClean="0">
                <a:latin typeface="Verdana" pitchFamily="34" charset="0"/>
                <a:ea typeface="ＭＳ Ｐゴシック"/>
                <a:cs typeface="+mn-cs"/>
              </a:rPr>
              <a:t>EarthCARE </a:t>
            </a:r>
          </a:p>
          <a:p>
            <a:pPr marL="266700" indent="-266700" eaLnBrk="0" hangingPunct="0">
              <a:lnSpc>
                <a:spcPct val="119000"/>
              </a:lnSpc>
              <a:spcBef>
                <a:spcPct val="20000"/>
              </a:spcBef>
              <a:buClr>
                <a:srgbClr val="0098DB"/>
              </a:buClr>
              <a:buFont typeface="Verdana" pitchFamily="34" charset="0"/>
              <a:buNone/>
            </a:pPr>
            <a:r>
              <a:rPr lang="en-GB" sz="1100" b="1" dirty="0" smtClean="0">
                <a:latin typeface="Verdana" pitchFamily="34" charset="0"/>
                <a:ea typeface="ＭＳ Ｐゴシック"/>
                <a:cs typeface="+mn-cs"/>
              </a:rPr>
              <a:t>Payload </a:t>
            </a:r>
            <a:r>
              <a:rPr lang="en-GB" sz="1100" b="1" dirty="0">
                <a:latin typeface="Verdana" pitchFamily="34" charset="0"/>
                <a:ea typeface="ＭＳ Ｐゴシック"/>
                <a:cs typeface="+mn-cs"/>
              </a:rPr>
              <a:t>&amp; Level 1 </a:t>
            </a:r>
            <a:r>
              <a:rPr lang="en-GB" sz="1100" b="1" dirty="0" smtClean="0">
                <a:latin typeface="Verdana" pitchFamily="34" charset="0"/>
                <a:ea typeface="ＭＳ Ｐゴシック"/>
                <a:cs typeface="+mn-cs"/>
              </a:rPr>
              <a:t>Products</a:t>
            </a:r>
          </a:p>
          <a:p>
            <a:pPr marL="266700" indent="-266700" eaLnBrk="0" hangingPunct="0">
              <a:lnSpc>
                <a:spcPct val="119000"/>
              </a:lnSpc>
              <a:spcBef>
                <a:spcPct val="20000"/>
              </a:spcBef>
              <a:buClr>
                <a:srgbClr val="0098DB"/>
              </a:buClr>
              <a:buFont typeface="Verdana" pitchFamily="34" charset="0"/>
              <a:buNone/>
            </a:pPr>
            <a:endParaRPr lang="en-GB" sz="1100" b="1" dirty="0">
              <a:solidFill>
                <a:srgbClr val="0098DB"/>
              </a:solidFill>
              <a:latin typeface="Verdana" pitchFamily="34" charset="0"/>
              <a:ea typeface="ＭＳ Ｐゴシック"/>
              <a:cs typeface="+mn-cs"/>
            </a:endParaRPr>
          </a:p>
          <a:p>
            <a:pPr marL="266700" indent="-266700" eaLnBrk="0" hangingPunct="0">
              <a:lnSpc>
                <a:spcPct val="119000"/>
              </a:lnSpc>
              <a:spcBef>
                <a:spcPct val="20000"/>
              </a:spcBef>
              <a:buClr>
                <a:srgbClr val="0098DB"/>
              </a:buClr>
              <a:buFont typeface="Verdana" pitchFamily="34" charset="0"/>
              <a:buNone/>
            </a:pPr>
            <a:r>
              <a:rPr lang="en-GB" sz="1100" b="1" dirty="0">
                <a:solidFill>
                  <a:srgbClr val="00B050"/>
                </a:solidFill>
                <a:latin typeface="Verdana" pitchFamily="34" charset="0"/>
                <a:ea typeface="ＭＳ Ｐゴシック"/>
                <a:cs typeface="+mn-cs"/>
              </a:rPr>
              <a:t>HSR </a:t>
            </a:r>
            <a:r>
              <a:rPr lang="en-GB" sz="1100" b="1" dirty="0" smtClean="0">
                <a:solidFill>
                  <a:srgbClr val="00B050"/>
                </a:solidFill>
                <a:latin typeface="Verdana" pitchFamily="34" charset="0"/>
                <a:ea typeface="ＭＳ Ｐゴシック"/>
                <a:cs typeface="+mn-cs"/>
              </a:rPr>
              <a:t>Lidar</a:t>
            </a:r>
            <a:r>
              <a:rPr lang="en-GB" sz="1100" dirty="0" smtClean="0">
                <a:solidFill>
                  <a:srgbClr val="00B050"/>
                </a:solidFill>
                <a:latin typeface="Verdana" pitchFamily="34" charset="0"/>
                <a:ea typeface="ＭＳ Ｐゴシック"/>
                <a:cs typeface="+mn-cs"/>
              </a:rPr>
              <a:t> </a:t>
            </a:r>
          </a:p>
          <a:p>
            <a:pPr marL="266700" indent="-266700" eaLnBrk="0" hangingPunct="0">
              <a:lnSpc>
                <a:spcPct val="119000"/>
              </a:lnSpc>
              <a:spcBef>
                <a:spcPct val="20000"/>
              </a:spcBef>
              <a:buClr>
                <a:srgbClr val="0098DB"/>
              </a:buClr>
              <a:buFont typeface="Verdana" pitchFamily="34" charset="0"/>
              <a:buNone/>
            </a:pPr>
            <a:r>
              <a:rPr lang="el-GR" sz="1100" dirty="0" smtClean="0">
                <a:solidFill>
                  <a:srgbClr val="00B050"/>
                </a:solidFill>
                <a:latin typeface="Verdana" pitchFamily="34" charset="0"/>
                <a:ea typeface="ＭＳ Ｐゴシック"/>
                <a:cs typeface="+mn-cs"/>
              </a:rPr>
              <a:t>λ</a:t>
            </a:r>
            <a:r>
              <a:rPr lang="en-GB" sz="1100" dirty="0" smtClean="0">
                <a:solidFill>
                  <a:srgbClr val="00B050"/>
                </a:solidFill>
                <a:latin typeface="Verdana" pitchFamily="34" charset="0"/>
                <a:ea typeface="ＭＳ Ｐゴシック"/>
                <a:cs typeface="+mn-cs"/>
              </a:rPr>
              <a:t>=355nm: Rayleigh, Mie, </a:t>
            </a:r>
            <a:r>
              <a:rPr lang="en-GB" sz="1100" dirty="0" err="1" smtClean="0">
                <a:solidFill>
                  <a:srgbClr val="00B050"/>
                </a:solidFill>
                <a:latin typeface="Verdana" pitchFamily="34" charset="0"/>
                <a:ea typeface="ＭＳ Ｐゴシック"/>
                <a:cs typeface="+mn-cs"/>
              </a:rPr>
              <a:t>depol</a:t>
            </a:r>
            <a:r>
              <a:rPr lang="en-GB" sz="1100" dirty="0" smtClean="0">
                <a:solidFill>
                  <a:srgbClr val="00B050"/>
                </a:solidFill>
                <a:latin typeface="Verdana" pitchFamily="34" charset="0"/>
                <a:ea typeface="ＭＳ Ｐゴシック"/>
                <a:cs typeface="+mn-cs"/>
              </a:rPr>
              <a:t>. channels</a:t>
            </a:r>
            <a:endParaRPr lang="en-GB" sz="1100" dirty="0">
              <a:solidFill>
                <a:srgbClr val="00B050"/>
              </a:solidFill>
              <a:latin typeface="Verdana" pitchFamily="34" charset="0"/>
              <a:ea typeface="ＭＳ Ｐゴシック"/>
              <a:cs typeface="+mn-cs"/>
            </a:endParaRPr>
          </a:p>
          <a:p>
            <a:pPr eaLnBrk="0" hangingPunct="0">
              <a:lnSpc>
                <a:spcPct val="119000"/>
              </a:lnSpc>
              <a:spcBef>
                <a:spcPct val="20000"/>
              </a:spcBef>
              <a:buClr>
                <a:srgbClr val="0098DB"/>
              </a:buClr>
            </a:pPr>
            <a:r>
              <a:rPr lang="en-GB" sz="1100" dirty="0" smtClean="0">
                <a:solidFill>
                  <a:srgbClr val="00B050"/>
                </a:solidFill>
                <a:latin typeface="Verdana" pitchFamily="34" charset="0"/>
                <a:ea typeface="ＭＳ Ｐゴシック"/>
                <a:cs typeface="+mn-cs"/>
              </a:rPr>
              <a:t>Level 1</a:t>
            </a:r>
            <a:r>
              <a:rPr lang="en-GB" sz="1100" dirty="0">
                <a:solidFill>
                  <a:srgbClr val="00B050"/>
                </a:solidFill>
                <a:latin typeface="Verdana" pitchFamily="34" charset="0"/>
                <a:ea typeface="ＭＳ Ｐゴシック"/>
                <a:cs typeface="+mn-cs"/>
              </a:rPr>
              <a:t>: </a:t>
            </a:r>
            <a:r>
              <a:rPr lang="en-GB" sz="1100" dirty="0">
                <a:solidFill>
                  <a:srgbClr val="FF0000"/>
                </a:solidFill>
                <a:latin typeface="Verdana" pitchFamily="34" charset="0"/>
                <a:ea typeface="ＭＳ Ｐゴシック"/>
                <a:cs typeface="+mn-cs"/>
              </a:rPr>
              <a:t>attenuated backscatter </a:t>
            </a:r>
            <a:r>
              <a:rPr lang="en-GB" sz="1100" dirty="0" smtClean="0">
                <a:solidFill>
                  <a:srgbClr val="FF0000"/>
                </a:solidFill>
                <a:latin typeface="Verdana" pitchFamily="34" charset="0"/>
                <a:ea typeface="ＭＳ Ｐゴシック"/>
                <a:cs typeface="+mn-cs"/>
              </a:rPr>
              <a:t>profiles*</a:t>
            </a:r>
          </a:p>
          <a:p>
            <a:pPr eaLnBrk="0" hangingPunct="0">
              <a:lnSpc>
                <a:spcPct val="119000"/>
              </a:lnSpc>
              <a:spcBef>
                <a:spcPct val="20000"/>
              </a:spcBef>
              <a:buClr>
                <a:srgbClr val="0098DB"/>
              </a:buClr>
            </a:pPr>
            <a:endParaRPr lang="en-GB" sz="1100" i="1" dirty="0">
              <a:solidFill>
                <a:srgbClr val="00B050"/>
              </a:solidFill>
              <a:latin typeface="Verdana" pitchFamily="34" charset="0"/>
              <a:ea typeface="ＭＳ Ｐゴシック"/>
              <a:cs typeface="+mn-cs"/>
            </a:endParaRPr>
          </a:p>
          <a:p>
            <a:pPr marL="266700" indent="-266700" eaLnBrk="0" hangingPunct="0">
              <a:lnSpc>
                <a:spcPct val="119000"/>
              </a:lnSpc>
              <a:spcBef>
                <a:spcPct val="20000"/>
              </a:spcBef>
              <a:buClr>
                <a:srgbClr val="0098DB"/>
              </a:buClr>
              <a:buFont typeface="Verdana" pitchFamily="34" charset="0"/>
              <a:buNone/>
            </a:pPr>
            <a:r>
              <a:rPr lang="en-GB" sz="1100" b="1" dirty="0" smtClean="0">
                <a:solidFill>
                  <a:srgbClr val="00B050"/>
                </a:solidFill>
                <a:latin typeface="Verdana" pitchFamily="34" charset="0"/>
                <a:ea typeface="ＭＳ Ｐゴシック"/>
                <a:cs typeface="+mn-cs"/>
              </a:rPr>
              <a:t>94GHz Radar</a:t>
            </a:r>
            <a:r>
              <a:rPr lang="en-GB" sz="1100" dirty="0" smtClean="0">
                <a:solidFill>
                  <a:srgbClr val="00B050"/>
                </a:solidFill>
                <a:latin typeface="Verdana" pitchFamily="34" charset="0"/>
                <a:ea typeface="ＭＳ Ｐゴシック"/>
                <a:cs typeface="+mn-cs"/>
              </a:rPr>
              <a:t>, with </a:t>
            </a:r>
            <a:r>
              <a:rPr lang="en-GB" sz="1100" dirty="0">
                <a:solidFill>
                  <a:srgbClr val="00B050"/>
                </a:solidFill>
                <a:latin typeface="Verdana" pitchFamily="34" charset="0"/>
                <a:ea typeface="ＭＳ Ｐゴシック"/>
                <a:cs typeface="+mn-cs"/>
              </a:rPr>
              <a:t>Doppler (JAXA/NICT</a:t>
            </a:r>
            <a:r>
              <a:rPr lang="en-GB" sz="1100" dirty="0" smtClean="0">
                <a:solidFill>
                  <a:srgbClr val="00B050"/>
                </a:solidFill>
                <a:latin typeface="Verdana" pitchFamily="34" charset="0"/>
                <a:ea typeface="ＭＳ Ｐゴシック"/>
                <a:cs typeface="+mn-cs"/>
              </a:rPr>
              <a:t>)</a:t>
            </a:r>
            <a:endParaRPr lang="en-GB" sz="1100" dirty="0">
              <a:solidFill>
                <a:srgbClr val="00B050"/>
              </a:solidFill>
              <a:latin typeface="Verdana" pitchFamily="34" charset="0"/>
              <a:ea typeface="ＭＳ Ｐゴシック"/>
              <a:cs typeface="+mn-cs"/>
            </a:endParaRPr>
          </a:p>
          <a:p>
            <a:pPr eaLnBrk="0" hangingPunct="0">
              <a:lnSpc>
                <a:spcPct val="119000"/>
              </a:lnSpc>
              <a:spcBef>
                <a:spcPct val="20000"/>
              </a:spcBef>
              <a:buClr>
                <a:srgbClr val="0098DB"/>
              </a:buClr>
            </a:pPr>
            <a:r>
              <a:rPr lang="en-GB" sz="1100" dirty="0" smtClean="0">
                <a:solidFill>
                  <a:srgbClr val="00B050"/>
                </a:solidFill>
                <a:latin typeface="Verdana" pitchFamily="34" charset="0"/>
                <a:ea typeface="ＭＳ Ｐゴシック"/>
                <a:cs typeface="+mn-cs"/>
              </a:rPr>
              <a:t>Level 1</a:t>
            </a:r>
            <a:r>
              <a:rPr lang="en-GB" sz="1100" dirty="0">
                <a:solidFill>
                  <a:srgbClr val="00B050"/>
                </a:solidFill>
                <a:latin typeface="Verdana" pitchFamily="34" charset="0"/>
                <a:ea typeface="ＭＳ Ｐゴシック"/>
                <a:cs typeface="+mn-cs"/>
              </a:rPr>
              <a:t>: </a:t>
            </a:r>
            <a:r>
              <a:rPr lang="en-GB" sz="1100" dirty="0" smtClean="0">
                <a:solidFill>
                  <a:srgbClr val="FF0000"/>
                </a:solidFill>
                <a:latin typeface="Verdana" pitchFamily="34" charset="0"/>
                <a:ea typeface="ＭＳ Ｐゴシック"/>
                <a:cs typeface="+mn-cs"/>
              </a:rPr>
              <a:t>Reflectivity*</a:t>
            </a:r>
            <a:r>
              <a:rPr lang="en-GB" sz="1100" dirty="0" smtClean="0">
                <a:solidFill>
                  <a:srgbClr val="00B050"/>
                </a:solidFill>
                <a:latin typeface="Verdana" pitchFamily="34" charset="0"/>
                <a:ea typeface="ＭＳ Ｐゴシック"/>
                <a:cs typeface="+mn-cs"/>
              </a:rPr>
              <a:t> </a:t>
            </a:r>
            <a:r>
              <a:rPr lang="en-GB" sz="1100" dirty="0">
                <a:solidFill>
                  <a:srgbClr val="00B050"/>
                </a:solidFill>
                <a:latin typeface="Verdana" pitchFamily="34" charset="0"/>
                <a:ea typeface="ＭＳ Ｐゴシック"/>
                <a:cs typeface="+mn-cs"/>
              </a:rPr>
              <a:t>and Doppler </a:t>
            </a:r>
            <a:r>
              <a:rPr lang="en-GB" sz="1100" dirty="0" smtClean="0">
                <a:solidFill>
                  <a:srgbClr val="FF0000"/>
                </a:solidFill>
                <a:latin typeface="Verdana" pitchFamily="34" charset="0"/>
                <a:ea typeface="ＭＳ Ｐゴシック"/>
                <a:cs typeface="+mn-cs"/>
              </a:rPr>
              <a:t>profiles</a:t>
            </a:r>
          </a:p>
          <a:p>
            <a:pPr eaLnBrk="0" hangingPunct="0">
              <a:lnSpc>
                <a:spcPct val="119000"/>
              </a:lnSpc>
              <a:spcBef>
                <a:spcPct val="20000"/>
              </a:spcBef>
              <a:buClr>
                <a:srgbClr val="0098DB"/>
              </a:buClr>
            </a:pPr>
            <a:endParaRPr lang="en-GB" sz="1100" i="1" dirty="0">
              <a:solidFill>
                <a:srgbClr val="FF0000"/>
              </a:solidFill>
              <a:ea typeface="ＭＳ Ｐゴシック"/>
              <a:sym typeface="Wingdings" panose="05000000000000000000" pitchFamily="2" charset="2"/>
            </a:endParaRPr>
          </a:p>
          <a:p>
            <a:pPr eaLnBrk="0" hangingPunct="0">
              <a:lnSpc>
                <a:spcPct val="119000"/>
              </a:lnSpc>
              <a:spcBef>
                <a:spcPct val="20000"/>
              </a:spcBef>
              <a:buClr>
                <a:srgbClr val="0098DB"/>
              </a:buClr>
            </a:pPr>
            <a:r>
              <a:rPr lang="en-GB" sz="1100" i="1" dirty="0" smtClean="0">
                <a:solidFill>
                  <a:srgbClr val="FF0000"/>
                </a:solidFill>
                <a:latin typeface="Verdana" pitchFamily="34" charset="0"/>
                <a:ea typeface="ＭＳ Ｐゴシック"/>
                <a:cs typeface="+mn-cs"/>
                <a:sym typeface="Wingdings" panose="05000000000000000000" pitchFamily="2" charset="2"/>
              </a:rPr>
              <a:t>*planned assimilation at ECMWF </a:t>
            </a:r>
            <a:endParaRPr lang="en-GB" sz="1100" i="1" dirty="0" smtClean="0">
              <a:solidFill>
                <a:srgbClr val="FF0000"/>
              </a:solidFill>
              <a:latin typeface="Verdana" pitchFamily="34" charset="0"/>
              <a:ea typeface="ＭＳ Ｐゴシック"/>
              <a:cs typeface="+mn-cs"/>
            </a:endParaRPr>
          </a:p>
          <a:p>
            <a:pPr eaLnBrk="0" hangingPunct="0">
              <a:lnSpc>
                <a:spcPct val="119000"/>
              </a:lnSpc>
              <a:spcBef>
                <a:spcPct val="20000"/>
              </a:spcBef>
              <a:buClr>
                <a:srgbClr val="0098DB"/>
              </a:buClr>
            </a:pPr>
            <a:endParaRPr lang="en-GB" sz="1100" i="1" dirty="0">
              <a:latin typeface="Verdana" pitchFamily="34" charset="0"/>
              <a:ea typeface="ＭＳ Ｐゴシック"/>
              <a:cs typeface="+mn-cs"/>
            </a:endParaRPr>
          </a:p>
          <a:p>
            <a:pPr marL="266700" indent="-266700" eaLnBrk="0" hangingPunct="0">
              <a:lnSpc>
                <a:spcPct val="119000"/>
              </a:lnSpc>
              <a:spcBef>
                <a:spcPct val="20000"/>
              </a:spcBef>
              <a:buClr>
                <a:srgbClr val="0098DB"/>
              </a:buClr>
              <a:buFont typeface="Verdana" pitchFamily="34" charset="0"/>
              <a:buNone/>
            </a:pPr>
            <a:r>
              <a:rPr lang="en-GB" sz="1100" b="1" dirty="0">
                <a:latin typeface="Verdana" pitchFamily="34" charset="0"/>
                <a:ea typeface="ＭＳ Ｐゴシック"/>
                <a:cs typeface="+mn-cs"/>
              </a:rPr>
              <a:t>Multi-spectral </a:t>
            </a:r>
            <a:r>
              <a:rPr lang="en-GB" sz="1100" b="1" dirty="0" smtClean="0">
                <a:latin typeface="Verdana" pitchFamily="34" charset="0"/>
                <a:ea typeface="ＭＳ Ｐゴシック"/>
                <a:cs typeface="+mn-cs"/>
              </a:rPr>
              <a:t>Imager:</a:t>
            </a:r>
            <a:r>
              <a:rPr lang="en-GB" sz="1100" dirty="0" smtClean="0">
                <a:latin typeface="Verdana" pitchFamily="34" charset="0"/>
                <a:ea typeface="ＭＳ Ｐゴシック"/>
                <a:cs typeface="+mn-cs"/>
              </a:rPr>
              <a:t> </a:t>
            </a:r>
          </a:p>
          <a:p>
            <a:pPr marL="266700" indent="-266700" eaLnBrk="0" hangingPunct="0">
              <a:lnSpc>
                <a:spcPct val="119000"/>
              </a:lnSpc>
              <a:spcBef>
                <a:spcPct val="20000"/>
              </a:spcBef>
              <a:buClr>
                <a:srgbClr val="0098DB"/>
              </a:buClr>
              <a:buFont typeface="Verdana" pitchFamily="34" charset="0"/>
              <a:buNone/>
            </a:pPr>
            <a:r>
              <a:rPr lang="en-GB" sz="1100" dirty="0" smtClean="0">
                <a:latin typeface="Verdana" pitchFamily="34" charset="0"/>
                <a:ea typeface="ＭＳ Ｐゴシック"/>
                <a:cs typeface="+mn-cs"/>
              </a:rPr>
              <a:t>4 </a:t>
            </a:r>
            <a:r>
              <a:rPr lang="en-GB" sz="1100" dirty="0">
                <a:latin typeface="Verdana" pitchFamily="34" charset="0"/>
                <a:ea typeface="ＭＳ Ｐゴシック"/>
                <a:cs typeface="+mn-cs"/>
              </a:rPr>
              <a:t>solar + 3 </a:t>
            </a:r>
            <a:r>
              <a:rPr lang="en-GB" sz="1100" dirty="0" smtClean="0">
                <a:latin typeface="Verdana" pitchFamily="34" charset="0"/>
                <a:ea typeface="ＭＳ Ｐゴシック"/>
                <a:cs typeface="+mn-cs"/>
              </a:rPr>
              <a:t>thermal IR </a:t>
            </a:r>
            <a:r>
              <a:rPr lang="en-GB" sz="1100" dirty="0">
                <a:latin typeface="Verdana" pitchFamily="34" charset="0"/>
                <a:ea typeface="ＭＳ Ｐゴシック"/>
                <a:cs typeface="+mn-cs"/>
              </a:rPr>
              <a:t>channels</a:t>
            </a:r>
          </a:p>
          <a:p>
            <a:pPr eaLnBrk="0" hangingPunct="0">
              <a:lnSpc>
                <a:spcPct val="119000"/>
              </a:lnSpc>
              <a:spcBef>
                <a:spcPct val="20000"/>
              </a:spcBef>
              <a:buClr>
                <a:srgbClr val="0098DB"/>
              </a:buClr>
            </a:pPr>
            <a:r>
              <a:rPr lang="en-US" sz="1100" dirty="0" smtClean="0">
                <a:latin typeface="Verdana" pitchFamily="34" charset="0"/>
                <a:ea typeface="ＭＳ Ｐゴシック"/>
                <a:cs typeface="+mn-cs"/>
              </a:rPr>
              <a:t>Level 1</a:t>
            </a:r>
            <a:r>
              <a:rPr lang="en-US" sz="1100" dirty="0">
                <a:latin typeface="Verdana" pitchFamily="34" charset="0"/>
                <a:ea typeface="ＭＳ Ｐゴシック"/>
                <a:cs typeface="+mn-cs"/>
              </a:rPr>
              <a:t>: TOA radiances and brightness temperatures in 7 spectral </a:t>
            </a:r>
            <a:r>
              <a:rPr lang="en-US" sz="1100" dirty="0" smtClean="0">
                <a:latin typeface="Verdana" pitchFamily="34" charset="0"/>
                <a:ea typeface="ＭＳ Ｐゴシック"/>
                <a:cs typeface="+mn-cs"/>
              </a:rPr>
              <a:t>bands</a:t>
            </a:r>
          </a:p>
          <a:p>
            <a:pPr eaLnBrk="0" hangingPunct="0">
              <a:lnSpc>
                <a:spcPct val="119000"/>
              </a:lnSpc>
              <a:spcBef>
                <a:spcPct val="20000"/>
              </a:spcBef>
              <a:buClr>
                <a:srgbClr val="0098DB"/>
              </a:buClr>
            </a:pPr>
            <a:endParaRPr lang="en-GB" sz="1100" i="1" dirty="0">
              <a:latin typeface="Verdana" pitchFamily="34" charset="0"/>
              <a:ea typeface="ＭＳ Ｐゴシック"/>
              <a:cs typeface="+mn-cs"/>
            </a:endParaRPr>
          </a:p>
          <a:p>
            <a:pPr marL="266700" indent="-266700" eaLnBrk="0" hangingPunct="0">
              <a:lnSpc>
                <a:spcPct val="119000"/>
              </a:lnSpc>
              <a:spcBef>
                <a:spcPct val="20000"/>
              </a:spcBef>
              <a:buClr>
                <a:srgbClr val="0098DB"/>
              </a:buClr>
              <a:buFont typeface="Verdana" pitchFamily="34" charset="0"/>
              <a:buNone/>
            </a:pPr>
            <a:r>
              <a:rPr lang="en-GB" sz="1100" b="1" dirty="0">
                <a:latin typeface="Verdana" pitchFamily="34" charset="0"/>
                <a:ea typeface="ＭＳ Ｐゴシック"/>
                <a:cs typeface="+mn-cs"/>
              </a:rPr>
              <a:t>Broad-band </a:t>
            </a:r>
            <a:r>
              <a:rPr lang="en-GB" sz="1100" b="1" dirty="0" smtClean="0">
                <a:latin typeface="Verdana" pitchFamily="34" charset="0"/>
                <a:ea typeface="ＭＳ Ｐゴシック"/>
                <a:cs typeface="+mn-cs"/>
              </a:rPr>
              <a:t>Radiometer:</a:t>
            </a:r>
            <a:r>
              <a:rPr lang="en-GB" sz="1100" dirty="0" smtClean="0">
                <a:latin typeface="Verdana" pitchFamily="34" charset="0"/>
                <a:ea typeface="ＭＳ Ｐゴシック"/>
                <a:cs typeface="+mn-cs"/>
              </a:rPr>
              <a:t> </a:t>
            </a:r>
          </a:p>
          <a:p>
            <a:pPr marL="266700" indent="-266700" eaLnBrk="0" hangingPunct="0">
              <a:lnSpc>
                <a:spcPct val="119000"/>
              </a:lnSpc>
              <a:spcBef>
                <a:spcPct val="20000"/>
              </a:spcBef>
              <a:buClr>
                <a:srgbClr val="0098DB"/>
              </a:buClr>
              <a:buFont typeface="Verdana" pitchFamily="34" charset="0"/>
              <a:buNone/>
            </a:pPr>
            <a:r>
              <a:rPr lang="en-GB" sz="1100" dirty="0" smtClean="0">
                <a:latin typeface="Verdana" pitchFamily="34" charset="0"/>
                <a:ea typeface="ＭＳ Ｐゴシック"/>
                <a:cs typeface="+mn-cs"/>
              </a:rPr>
              <a:t>3 </a:t>
            </a:r>
            <a:r>
              <a:rPr lang="en-GB" sz="1100" dirty="0">
                <a:latin typeface="Verdana" pitchFamily="34" charset="0"/>
                <a:ea typeface="ＭＳ Ｐゴシック"/>
                <a:cs typeface="+mn-cs"/>
              </a:rPr>
              <a:t>fixed </a:t>
            </a:r>
            <a:r>
              <a:rPr lang="en-GB" sz="1100" dirty="0" err="1">
                <a:latin typeface="Verdana" pitchFamily="34" charset="0"/>
                <a:ea typeface="ＭＳ Ｐゴシック"/>
                <a:cs typeface="+mn-cs"/>
              </a:rPr>
              <a:t>FoV</a:t>
            </a:r>
            <a:endParaRPr lang="en-GB" sz="1100" dirty="0">
              <a:latin typeface="Verdana" pitchFamily="34" charset="0"/>
              <a:ea typeface="ＭＳ Ｐゴシック"/>
              <a:cs typeface="+mn-cs"/>
            </a:endParaRPr>
          </a:p>
          <a:p>
            <a:pPr eaLnBrk="0" hangingPunct="0">
              <a:lnSpc>
                <a:spcPct val="119000"/>
              </a:lnSpc>
              <a:spcBef>
                <a:spcPct val="20000"/>
              </a:spcBef>
              <a:buClr>
                <a:srgbClr val="0098DB"/>
              </a:buClr>
            </a:pPr>
            <a:r>
              <a:rPr lang="en-US" sz="1100" dirty="0" smtClean="0">
                <a:latin typeface="Verdana" pitchFamily="34" charset="0"/>
                <a:ea typeface="ＭＳ Ｐゴシック"/>
                <a:cs typeface="+mn-cs"/>
              </a:rPr>
              <a:t>Level 1</a:t>
            </a:r>
            <a:r>
              <a:rPr lang="en-US" sz="1100" dirty="0">
                <a:latin typeface="Verdana" pitchFamily="34" charset="0"/>
                <a:ea typeface="ＭＳ Ｐゴシック"/>
                <a:cs typeface="+mn-cs"/>
              </a:rPr>
              <a:t>: </a:t>
            </a:r>
            <a:r>
              <a:rPr lang="en-US" sz="1100" dirty="0" smtClean="0">
                <a:latin typeface="Verdana" pitchFamily="34" charset="0"/>
                <a:ea typeface="ＭＳ Ｐゴシック"/>
                <a:cs typeface="+mn-cs"/>
              </a:rPr>
              <a:t>Solar and thermal TOA radiances (filtered, unfiltered as Level 2 product)</a:t>
            </a:r>
          </a:p>
          <a:p>
            <a:pPr eaLnBrk="0" hangingPunct="0">
              <a:lnSpc>
                <a:spcPct val="119000"/>
              </a:lnSpc>
              <a:spcBef>
                <a:spcPct val="20000"/>
              </a:spcBef>
              <a:buClr>
                <a:srgbClr val="0098DB"/>
              </a:buClr>
            </a:pPr>
            <a:endParaRPr lang="en-GB" sz="1100" dirty="0">
              <a:latin typeface="Verdana" pitchFamily="34" charset="0"/>
              <a:ea typeface="ＭＳ Ｐゴシック"/>
              <a:cs typeface="+mn-cs"/>
            </a:endParaRPr>
          </a:p>
        </p:txBody>
      </p:sp>
    </p:spTree>
    <p:extLst>
      <p:ext uri="{BB962C8B-B14F-4D97-AF65-F5344CB8AC3E}">
        <p14:creationId xmlns:p14="http://schemas.microsoft.com/office/powerpoint/2010/main" val="31982350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EarthCARE Scientific Exploitation</a:t>
            </a:r>
            <a:endParaRPr lang="en-GB" dirty="0"/>
          </a:p>
        </p:txBody>
      </p:sp>
      <p:sp>
        <p:nvSpPr>
          <p:cNvPr id="4" name="TextBox 3"/>
          <p:cNvSpPr txBox="1"/>
          <p:nvPr/>
        </p:nvSpPr>
        <p:spPr>
          <a:xfrm>
            <a:off x="323850" y="866775"/>
            <a:ext cx="8401861" cy="2893100"/>
          </a:xfrm>
          <a:prstGeom prst="rect">
            <a:avLst/>
          </a:prstGeom>
          <a:noFill/>
        </p:spPr>
        <p:txBody>
          <a:bodyPr wrap="square" rtlCol="0">
            <a:spAutoFit/>
          </a:bodyPr>
          <a:lstStyle/>
          <a:p>
            <a:r>
              <a:rPr lang="en-GB" sz="1600" dirty="0" smtClean="0">
                <a:solidFill>
                  <a:srgbClr val="0070C0"/>
                </a:solidFill>
              </a:rPr>
              <a:t>(1) Geophysical data retrieved from Lidar, Radar, Imager, </a:t>
            </a:r>
            <a:r>
              <a:rPr lang="en-GB" sz="1600" dirty="0" err="1" smtClean="0">
                <a:solidFill>
                  <a:srgbClr val="0070C0"/>
                </a:solidFill>
              </a:rPr>
              <a:t>Radiometre</a:t>
            </a:r>
            <a:r>
              <a:rPr lang="en-GB" sz="1600" dirty="0" smtClean="0">
                <a:solidFill>
                  <a:srgbClr val="0070C0"/>
                </a:solidFill>
              </a:rPr>
              <a:t>:</a:t>
            </a:r>
          </a:p>
          <a:p>
            <a:pPr marL="285750" indent="-285750">
              <a:buFont typeface="Arial" panose="020B0604020202020204" pitchFamily="34" charset="0"/>
              <a:buChar char="•"/>
            </a:pPr>
            <a:r>
              <a:rPr lang="en-GB" sz="1600" dirty="0" smtClean="0">
                <a:sym typeface="Wingdings" panose="05000000000000000000" pitchFamily="2" charset="2"/>
              </a:rPr>
              <a:t>operational production of complex and comprehensive set of geophysical products (ESA, JAXA)  </a:t>
            </a:r>
            <a:r>
              <a:rPr lang="en-GB" sz="1600" dirty="0" smtClean="0">
                <a:solidFill>
                  <a:srgbClr val="0070C0"/>
                </a:solidFill>
                <a:sym typeface="Wingdings" panose="05000000000000000000" pitchFamily="2" charset="2"/>
              </a:rPr>
              <a:t>APRIL, DORSY, CLARA/ICERAD</a:t>
            </a:r>
          </a:p>
          <a:p>
            <a:endParaRPr lang="en-GB" sz="1600" dirty="0">
              <a:sym typeface="Wingdings" panose="05000000000000000000" pitchFamily="2" charset="2"/>
            </a:endParaRPr>
          </a:p>
          <a:p>
            <a:r>
              <a:rPr lang="en-GB" sz="1600" dirty="0" smtClean="0">
                <a:solidFill>
                  <a:srgbClr val="0070C0"/>
                </a:solidFill>
                <a:sym typeface="Wingdings" panose="05000000000000000000" pitchFamily="2" charset="2"/>
              </a:rPr>
              <a:t>(2) Operational Assimilation by ECMWF </a:t>
            </a:r>
          </a:p>
          <a:p>
            <a:pPr marL="285750" indent="-285750">
              <a:buFont typeface="Arial" panose="020B0604020202020204" pitchFamily="34" charset="0"/>
              <a:buChar char="•"/>
            </a:pPr>
            <a:r>
              <a:rPr lang="en-GB" sz="1600" dirty="0" smtClean="0">
                <a:sym typeface="Wingdings" panose="05000000000000000000" pitchFamily="2" charset="2"/>
              </a:rPr>
              <a:t>radar reflectivity, </a:t>
            </a:r>
            <a:r>
              <a:rPr lang="en-GB" sz="1600" dirty="0" err="1" smtClean="0">
                <a:sym typeface="Wingdings" panose="05000000000000000000" pitchFamily="2" charset="2"/>
              </a:rPr>
              <a:t>lidar</a:t>
            </a:r>
            <a:r>
              <a:rPr lang="en-GB" sz="1600" dirty="0" smtClean="0">
                <a:sym typeface="Wingdings" panose="05000000000000000000" pitchFamily="2" charset="2"/>
              </a:rPr>
              <a:t> backscatter, more</a:t>
            </a:r>
          </a:p>
          <a:p>
            <a:pPr marL="285750" indent="-285750">
              <a:buFont typeface="Arial" panose="020B0604020202020204" pitchFamily="34" charset="0"/>
              <a:buChar char="•"/>
            </a:pPr>
            <a:r>
              <a:rPr lang="en-GB" sz="1600" dirty="0" smtClean="0">
                <a:sym typeface="Wingdings" panose="05000000000000000000" pitchFamily="2" charset="2"/>
              </a:rPr>
              <a:t>data monitoring  quality feedback  assimilation in </a:t>
            </a:r>
            <a:r>
              <a:rPr lang="en-GB" sz="1600" dirty="0" err="1" smtClean="0">
                <a:sym typeface="Wingdings" panose="05000000000000000000" pitchFamily="2" charset="2"/>
              </a:rPr>
              <a:t>oper</a:t>
            </a:r>
            <a:r>
              <a:rPr lang="en-GB" sz="1600" dirty="0" smtClean="0">
                <a:sym typeface="Wingdings" panose="05000000000000000000" pitchFamily="2" charset="2"/>
              </a:rPr>
              <a:t>. NWP</a:t>
            </a:r>
          </a:p>
          <a:p>
            <a:endParaRPr lang="en-GB" sz="1600" dirty="0">
              <a:sym typeface="Wingdings" panose="05000000000000000000" pitchFamily="2" charset="2"/>
            </a:endParaRPr>
          </a:p>
          <a:p>
            <a:r>
              <a:rPr lang="en-GB" sz="1600" dirty="0" smtClean="0">
                <a:solidFill>
                  <a:srgbClr val="0070C0"/>
                </a:solidFill>
                <a:sym typeface="Wingdings" panose="05000000000000000000" pitchFamily="2" charset="2"/>
              </a:rPr>
              <a:t>(3) Climate Model Evaluation</a:t>
            </a:r>
          </a:p>
          <a:p>
            <a:pPr marL="285750" indent="-285750">
              <a:buFont typeface="Arial" panose="020B0604020202020204" pitchFamily="34" charset="0"/>
              <a:buChar char="•"/>
            </a:pPr>
            <a:r>
              <a:rPr lang="en-GB" sz="1600" dirty="0" smtClean="0">
                <a:sym typeface="Wingdings" panose="05000000000000000000" pitchFamily="2" charset="2"/>
              </a:rPr>
              <a:t>EarthCARE Climate Products (CLIMP), Project of LMD/IPSL</a:t>
            </a:r>
          </a:p>
          <a:p>
            <a:pPr marL="285750" indent="-285750">
              <a:buFont typeface="Arial" panose="020B0604020202020204" pitchFamily="34" charset="0"/>
              <a:buChar char="•"/>
            </a:pPr>
            <a:r>
              <a:rPr lang="en-GB" sz="1600" dirty="0" smtClean="0">
                <a:sym typeface="Wingdings" panose="05000000000000000000" pitchFamily="2" charset="2"/>
              </a:rPr>
              <a:t>Related to CFMIP (Cloud Feedback Model </a:t>
            </a:r>
            <a:r>
              <a:rPr lang="en-GB" sz="1600" dirty="0" err="1" smtClean="0">
                <a:sym typeface="Wingdings" panose="05000000000000000000" pitchFamily="2" charset="2"/>
              </a:rPr>
              <a:t>Intercomparison</a:t>
            </a:r>
            <a:r>
              <a:rPr lang="en-GB" sz="1600" dirty="0" smtClean="0">
                <a:sym typeface="Wingdings" panose="05000000000000000000" pitchFamily="2" charset="2"/>
              </a:rPr>
              <a:t> Project) </a:t>
            </a:r>
          </a:p>
        </p:txBody>
      </p:sp>
    </p:spTree>
    <p:extLst>
      <p:ext uri="{BB962C8B-B14F-4D97-AF65-F5344CB8AC3E}">
        <p14:creationId xmlns:p14="http://schemas.microsoft.com/office/powerpoint/2010/main" val="2829953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 y="0"/>
            <a:ext cx="9144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Down Arrow 34"/>
          <p:cNvSpPr/>
          <p:nvPr/>
        </p:nvSpPr>
        <p:spPr>
          <a:xfrm>
            <a:off x="3631711" y="1147715"/>
            <a:ext cx="338761" cy="1667886"/>
          </a:xfrm>
          <a:prstGeom prst="downArrow">
            <a:avLst>
              <a:gd name="adj1" fmla="val 50000"/>
              <a:gd name="adj2" fmla="val 39373"/>
            </a:avLst>
          </a:prstGeom>
          <a:solidFill>
            <a:srgbClr val="CCC1DA"/>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Bent-Up Arrow 32"/>
          <p:cNvSpPr/>
          <p:nvPr/>
        </p:nvSpPr>
        <p:spPr bwMode="auto">
          <a:xfrm rot="5400000" flipV="1">
            <a:off x="3746211" y="1905284"/>
            <a:ext cx="2246686" cy="731548"/>
          </a:xfrm>
          <a:prstGeom prst="bentUpArrow">
            <a:avLst>
              <a:gd name="adj1" fmla="val 25000"/>
              <a:gd name="adj2" fmla="val 25000"/>
              <a:gd name="adj3" fmla="val 23919"/>
            </a:avLst>
          </a:prstGeom>
          <a:solidFill>
            <a:srgbClr val="DAEFC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6000000"/>
            </a:lightRig>
          </a:scene3d>
          <a:sp3d>
            <a:bevelT w="190500" h="38100"/>
          </a:sp3d>
          <a:extLst/>
        </p:spPr>
        <p:txBody>
          <a:bodyPr anchor="ctr"/>
          <a:lstStyle/>
          <a:p>
            <a:pPr algn="l" fontAlgn="auto">
              <a:spcBef>
                <a:spcPts val="0"/>
              </a:spcBef>
              <a:spcAft>
                <a:spcPts val="0"/>
              </a:spcAft>
            </a:pPr>
            <a:endParaRPr lang="en-GB" kern="0">
              <a:solidFill>
                <a:sysClr val="window" lastClr="FFFFFF"/>
              </a:solidFill>
              <a:latin typeface="Calibri"/>
              <a:ea typeface="+mn-ea"/>
            </a:endParaRPr>
          </a:p>
        </p:txBody>
      </p:sp>
      <p:sp>
        <p:nvSpPr>
          <p:cNvPr id="34" name="Bent-Up Arrow 33"/>
          <p:cNvSpPr/>
          <p:nvPr/>
        </p:nvSpPr>
        <p:spPr bwMode="auto">
          <a:xfrm rot="16200000" flipH="1" flipV="1">
            <a:off x="883524" y="1908149"/>
            <a:ext cx="2252416" cy="731548"/>
          </a:xfrm>
          <a:prstGeom prst="bentUpArrow">
            <a:avLst>
              <a:gd name="adj1" fmla="val 25000"/>
              <a:gd name="adj2" fmla="val 25000"/>
              <a:gd name="adj3" fmla="val 23919"/>
            </a:avLst>
          </a:prstGeom>
          <a:solidFill>
            <a:srgbClr val="FFFF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11400000"/>
            </a:lightRig>
          </a:scene3d>
          <a:sp3d>
            <a:bevelT w="190500" h="38100"/>
          </a:sp3d>
          <a:extLst/>
        </p:spPr>
        <p:txBody>
          <a:bodyPr anchor="ctr"/>
          <a:lstStyle/>
          <a:p>
            <a:pPr algn="l" fontAlgn="auto">
              <a:spcBef>
                <a:spcPts val="0"/>
              </a:spcBef>
              <a:spcAft>
                <a:spcPts val="0"/>
              </a:spcAft>
            </a:pPr>
            <a:endParaRPr lang="en-GB" kern="0">
              <a:solidFill>
                <a:sysClr val="window" lastClr="FFFFFF"/>
              </a:solidFill>
              <a:latin typeface="Calibri"/>
              <a:ea typeface="+mn-ea"/>
            </a:endParaRPr>
          </a:p>
        </p:txBody>
      </p:sp>
      <p:sp>
        <p:nvSpPr>
          <p:cNvPr id="17" name="Rectangle 16"/>
          <p:cNvSpPr/>
          <p:nvPr/>
        </p:nvSpPr>
        <p:spPr>
          <a:xfrm>
            <a:off x="2430341" y="2815600"/>
            <a:ext cx="2034224" cy="657985"/>
          </a:xfrm>
          <a:prstGeom prst="rect">
            <a:avLst/>
          </a:prstGeom>
          <a:solidFill>
            <a:srgbClr val="FF990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effectLst/>
                <a:uLnTx/>
                <a:uFillTx/>
                <a:latin typeface="Calibri"/>
                <a:ea typeface="+mn-ea"/>
                <a:cs typeface="+mn-cs"/>
              </a:rPr>
              <a:t>Synergistic Level </a:t>
            </a:r>
            <a:r>
              <a:rPr kumimoji="0" lang="en-GB" sz="1200" b="1" i="0" u="none" strike="noStrike" kern="0" cap="none" spc="0" normalizeH="0" baseline="0" noProof="0" dirty="0" smtClean="0">
                <a:ln>
                  <a:noFill/>
                </a:ln>
                <a:effectLst/>
                <a:uLnTx/>
                <a:uFillTx/>
                <a:latin typeface="Calibri"/>
                <a:ea typeface="+mn-ea"/>
                <a:cs typeface="+mn-cs"/>
              </a:rPr>
              <a:t>2b</a:t>
            </a:r>
            <a:endParaRPr kumimoji="0" lang="en-GB" sz="1200" b="1" i="0" u="none" strike="noStrike" kern="0" cap="none" spc="0" normalizeH="0" baseline="0" noProof="0" dirty="0">
              <a:ln>
                <a:noFill/>
              </a:ln>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effectLst/>
                <a:uLnTx/>
                <a:uFillTx/>
                <a:latin typeface="Calibri"/>
                <a:ea typeface="+mn-ea"/>
                <a:cs typeface="+mn-cs"/>
              </a:rPr>
              <a:t>Target classification,</a:t>
            </a:r>
            <a:r>
              <a:rPr kumimoji="0" lang="en-GB" sz="1200" b="0" i="0" u="none" strike="noStrike" kern="0" cap="none" spc="0" normalizeH="0" noProof="0" dirty="0" smtClean="0">
                <a:ln>
                  <a:noFill/>
                </a:ln>
                <a:effectLst/>
                <a:uLnTx/>
                <a:uFillTx/>
                <a:latin typeface="Calibri"/>
                <a:ea typeface="+mn-ea"/>
                <a:cs typeface="+mn-cs"/>
              </a:rPr>
              <a:t> cloud </a:t>
            </a:r>
            <a:r>
              <a:rPr lang="en-GB" sz="1200" kern="0" dirty="0">
                <a:latin typeface="Calibri"/>
              </a:rPr>
              <a:t>&amp;</a:t>
            </a:r>
            <a:r>
              <a:rPr kumimoji="0" lang="en-GB" sz="1200" b="0" i="0" u="none" strike="noStrike" kern="0" cap="none" spc="0" normalizeH="0" noProof="0" dirty="0" smtClean="0">
                <a:ln>
                  <a:noFill/>
                </a:ln>
                <a:effectLst/>
                <a:uLnTx/>
                <a:uFillTx/>
                <a:latin typeface="Calibri"/>
                <a:ea typeface="+mn-ea"/>
                <a:cs typeface="+mn-cs"/>
              </a:rPr>
              <a:t> aerosol prof.</a:t>
            </a:r>
            <a:r>
              <a:rPr kumimoji="0" lang="en-GB" sz="1200" b="0" i="0" u="none" strike="noStrike" kern="0" cap="none" spc="0" normalizeH="0" baseline="0" noProof="0" dirty="0" smtClean="0">
                <a:ln>
                  <a:noFill/>
                </a:ln>
                <a:effectLst/>
                <a:uLnTx/>
                <a:uFillTx/>
                <a:latin typeface="Calibri"/>
                <a:ea typeface="+mn-ea"/>
                <a:cs typeface="+mn-cs"/>
              </a:rPr>
              <a:t> at</a:t>
            </a:r>
            <a:r>
              <a:rPr kumimoji="0" lang="en-GB" sz="1200" b="0" i="0" u="none" strike="noStrike" kern="0" cap="none" spc="0" normalizeH="0" noProof="0" dirty="0" smtClean="0">
                <a:ln>
                  <a:noFill/>
                </a:ln>
                <a:effectLst/>
                <a:uLnTx/>
                <a:uFillTx/>
                <a:latin typeface="Calibri"/>
                <a:ea typeface="+mn-ea"/>
                <a:cs typeface="+mn-cs"/>
              </a:rPr>
              <a:t> x-</a:t>
            </a:r>
            <a:r>
              <a:rPr kumimoji="0" lang="en-GB" sz="1200" b="0" i="0" u="none" strike="noStrike" kern="0" cap="none" spc="0" normalizeH="0" noProof="0" dirty="0" err="1" smtClean="0">
                <a:ln>
                  <a:noFill/>
                </a:ln>
                <a:effectLst/>
                <a:uLnTx/>
                <a:uFillTx/>
                <a:latin typeface="Calibri"/>
                <a:ea typeface="+mn-ea"/>
                <a:cs typeface="+mn-cs"/>
              </a:rPr>
              <a:t>sectn</a:t>
            </a:r>
            <a:r>
              <a:rPr kumimoji="0" lang="en-GB" sz="1200" b="0" i="0" u="none" strike="noStrike" kern="0" cap="none" spc="0" normalizeH="0" noProof="0" dirty="0" smtClean="0">
                <a:ln>
                  <a:noFill/>
                </a:ln>
                <a:effectLst/>
                <a:uLnTx/>
                <a:uFillTx/>
                <a:latin typeface="Calibri"/>
                <a:ea typeface="+mn-ea"/>
                <a:cs typeface="+mn-cs"/>
              </a:rPr>
              <a:t>, …</a:t>
            </a:r>
            <a:endParaRPr kumimoji="0" lang="en-GB" sz="1200" b="0" i="0" u="none" strike="noStrike" kern="0" cap="none" spc="0" normalizeH="0" baseline="0" noProof="0" dirty="0">
              <a:ln>
                <a:noFill/>
              </a:ln>
              <a:effectLst/>
              <a:uLnTx/>
              <a:uFillTx/>
              <a:latin typeface="Calibri"/>
              <a:ea typeface="+mn-ea"/>
              <a:cs typeface="+mn-cs"/>
            </a:endParaRPr>
          </a:p>
        </p:txBody>
      </p:sp>
      <p:sp>
        <p:nvSpPr>
          <p:cNvPr id="20" name="Down Arrow 19"/>
          <p:cNvSpPr/>
          <p:nvPr/>
        </p:nvSpPr>
        <p:spPr>
          <a:xfrm rot="2690651">
            <a:off x="4496885" y="2697629"/>
            <a:ext cx="338761" cy="235946"/>
          </a:xfrm>
          <a:prstGeom prst="downArrow">
            <a:avLst/>
          </a:prstGeom>
          <a:solidFill>
            <a:srgbClr val="DAEFC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60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 name="Down Arrow 20"/>
          <p:cNvSpPr/>
          <p:nvPr/>
        </p:nvSpPr>
        <p:spPr>
          <a:xfrm rot="19092758">
            <a:off x="2050657" y="2662574"/>
            <a:ext cx="338761" cy="252145"/>
          </a:xfrm>
          <a:prstGeom prst="downArrow">
            <a:avLst/>
          </a:prstGeom>
          <a:solidFill>
            <a:srgbClr val="FFFF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114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 name="Down Arrow 25"/>
          <p:cNvSpPr/>
          <p:nvPr/>
        </p:nvSpPr>
        <p:spPr>
          <a:xfrm>
            <a:off x="3272747" y="2631393"/>
            <a:ext cx="338761" cy="184207"/>
          </a:xfrm>
          <a:prstGeom prst="downArrow">
            <a:avLst>
              <a:gd name="adj1" fmla="val 50000"/>
              <a:gd name="adj2" fmla="val 69543"/>
            </a:avLst>
          </a:prstGeom>
          <a:solidFill>
            <a:srgbClr val="CCC1DA"/>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 name="Rectangle 4"/>
          <p:cNvSpPr/>
          <p:nvPr/>
        </p:nvSpPr>
        <p:spPr>
          <a:xfrm>
            <a:off x="2429738" y="146322"/>
            <a:ext cx="2034224" cy="977628"/>
          </a:xfrm>
          <a:prstGeom prst="rect">
            <a:avLst/>
          </a:prstGeom>
          <a:solidFill>
            <a:srgbClr val="CCC1DA"/>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0070C0"/>
                </a:solidFill>
                <a:effectLst/>
                <a:uLnTx/>
                <a:uFillTx/>
                <a:latin typeface="Calibri"/>
                <a:ea typeface="+mn-ea"/>
                <a:cs typeface="+mn-cs"/>
              </a:rPr>
              <a:t>ATLID Level </a:t>
            </a:r>
            <a:r>
              <a:rPr kumimoji="0" lang="en-GB" sz="1200" b="1" i="0" u="none" strike="noStrike" kern="0" cap="none" spc="0" normalizeH="0" baseline="0" noProof="0" dirty="0" smtClean="0">
                <a:ln>
                  <a:noFill/>
                </a:ln>
                <a:solidFill>
                  <a:srgbClr val="0070C0"/>
                </a:solidFill>
                <a:effectLst/>
                <a:uLnTx/>
                <a:uFillTx/>
                <a:latin typeface="Calibri"/>
                <a:ea typeface="+mn-ea"/>
                <a:cs typeface="+mn-cs"/>
              </a:rPr>
              <a:t>1b </a:t>
            </a:r>
            <a:r>
              <a:rPr kumimoji="0" lang="en-GB" sz="1200" i="0" u="none" strike="noStrike" kern="0" cap="none" spc="0" normalizeH="0" baseline="0" noProof="0" dirty="0" smtClean="0">
                <a:ln>
                  <a:noFill/>
                </a:ln>
                <a:solidFill>
                  <a:srgbClr val="0070C0"/>
                </a:solidFill>
                <a:effectLst/>
                <a:uLnTx/>
                <a:uFillTx/>
                <a:latin typeface="Calibri"/>
                <a:ea typeface="+mn-ea"/>
                <a:cs typeface="+mn-cs"/>
              </a:rPr>
              <a:t>(ESA)</a:t>
            </a:r>
            <a:endParaRPr kumimoji="0" lang="en-GB" sz="1200" i="0" u="none" strike="noStrike" kern="0" cap="none" spc="0" normalizeH="0" baseline="0" noProof="0" dirty="0">
              <a:ln>
                <a:noFill/>
              </a:ln>
              <a:solidFill>
                <a:srgbClr val="0070C0"/>
              </a:solidFill>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0070C0"/>
                </a:solidFill>
                <a:effectLst/>
                <a:uLnTx/>
                <a:uFillTx/>
                <a:latin typeface="Calibri"/>
                <a:ea typeface="+mn-ea"/>
                <a:cs typeface="+mn-cs"/>
              </a:rPr>
              <a:t>Attenuated backscatter </a:t>
            </a:r>
            <a:r>
              <a:rPr kumimoji="0" lang="en-GB" sz="1200" b="0" i="0" u="none" strike="noStrike" kern="0" cap="none" spc="0" normalizeH="0" baseline="0" noProof="0" dirty="0">
                <a:ln>
                  <a:noFill/>
                </a:ln>
                <a:solidFill>
                  <a:srgbClr val="0070C0"/>
                </a:solidFill>
                <a:effectLst/>
                <a:uLnTx/>
                <a:uFillTx/>
                <a:latin typeface="Calibri"/>
                <a:ea typeface="+mn-ea"/>
                <a:cs typeface="+mn-cs"/>
              </a:rPr>
              <a:t>in </a:t>
            </a:r>
          </a:p>
          <a:p>
            <a:pPr marL="171450" marR="0" lvl="0" indent="-1714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0" cap="none" spc="0" normalizeH="0" baseline="0" noProof="0" dirty="0">
                <a:ln>
                  <a:noFill/>
                </a:ln>
                <a:solidFill>
                  <a:srgbClr val="0070C0"/>
                </a:solidFill>
                <a:effectLst/>
                <a:uLnTx/>
                <a:uFillTx/>
                <a:latin typeface="Calibri"/>
                <a:ea typeface="+mn-ea"/>
                <a:cs typeface="+mn-cs"/>
              </a:rPr>
              <a:t>Rayleigh channel</a:t>
            </a:r>
          </a:p>
          <a:p>
            <a:pPr marL="171450" marR="0" lvl="0" indent="-1714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0" cap="none" spc="0" normalizeH="0" baseline="0" noProof="0" dirty="0">
                <a:ln>
                  <a:noFill/>
                </a:ln>
                <a:solidFill>
                  <a:srgbClr val="0070C0"/>
                </a:solidFill>
                <a:effectLst/>
                <a:uLnTx/>
                <a:uFillTx/>
                <a:latin typeface="Calibri"/>
                <a:ea typeface="+mn-ea"/>
                <a:cs typeface="+mn-cs"/>
              </a:rPr>
              <a:t>Co-polar Mie channel</a:t>
            </a:r>
          </a:p>
          <a:p>
            <a:pPr marL="171450" marR="0" lvl="0" indent="-1714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0" cap="none" spc="0" normalizeH="0" baseline="0" noProof="0" dirty="0">
                <a:ln>
                  <a:noFill/>
                </a:ln>
                <a:solidFill>
                  <a:srgbClr val="0070C0"/>
                </a:solidFill>
                <a:effectLst/>
                <a:uLnTx/>
                <a:uFillTx/>
                <a:latin typeface="Calibri"/>
                <a:ea typeface="+mn-ea"/>
                <a:cs typeface="+mn-cs"/>
              </a:rPr>
              <a:t>Cross-polar Mie channel</a:t>
            </a:r>
          </a:p>
        </p:txBody>
      </p:sp>
      <p:sp>
        <p:nvSpPr>
          <p:cNvPr id="6" name="Rectangle 5"/>
          <p:cNvSpPr/>
          <p:nvPr/>
        </p:nvSpPr>
        <p:spPr>
          <a:xfrm>
            <a:off x="158781" y="146322"/>
            <a:ext cx="2034224" cy="977628"/>
          </a:xfrm>
          <a:prstGeom prst="rect">
            <a:avLst/>
          </a:prstGeom>
          <a:solidFill>
            <a:srgbClr val="FFFF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effectLst/>
                <a:uLnTx/>
                <a:uFillTx/>
                <a:latin typeface="Calibri"/>
                <a:ea typeface="+mn-ea"/>
              </a:rPr>
              <a:t>CPR Level </a:t>
            </a:r>
            <a:r>
              <a:rPr kumimoji="0" lang="en-GB" sz="1200" b="1" i="0" u="none" strike="noStrike" kern="0" cap="none" spc="0" normalizeH="0" baseline="0" noProof="0" dirty="0" smtClean="0">
                <a:ln>
                  <a:noFill/>
                </a:ln>
                <a:effectLst/>
                <a:uLnTx/>
                <a:uFillTx/>
                <a:latin typeface="Calibri"/>
                <a:ea typeface="+mn-ea"/>
              </a:rPr>
              <a:t>1b </a:t>
            </a:r>
            <a:r>
              <a:rPr kumimoji="0" lang="en-GB" sz="1200" b="0" i="0" u="none" strike="noStrike" kern="0" cap="none" spc="0" normalizeH="0" baseline="0" noProof="0" dirty="0" smtClean="0">
                <a:ln>
                  <a:noFill/>
                </a:ln>
                <a:effectLst/>
                <a:uLnTx/>
                <a:uFillTx/>
                <a:latin typeface="Calibri"/>
                <a:ea typeface="+mn-ea"/>
              </a:rPr>
              <a:t>(JAXA</a:t>
            </a:r>
            <a:r>
              <a:rPr lang="en-GB" sz="1200" kern="0" dirty="0" smtClean="0">
                <a:latin typeface="Calibri"/>
              </a:rPr>
              <a:t>)</a:t>
            </a:r>
            <a:r>
              <a:rPr kumimoji="0" lang="en-GB" sz="1200" b="0" i="0" u="none" strike="noStrike" kern="0" cap="none" spc="0" normalizeH="0" noProof="0" dirty="0" smtClean="0">
                <a:ln>
                  <a:noFill/>
                </a:ln>
                <a:effectLst/>
                <a:uLnTx/>
                <a:uFillTx/>
                <a:latin typeface="Calibri"/>
                <a:ea typeface="+mn-ea"/>
              </a:rPr>
              <a:t>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effectLst/>
                <a:uLnTx/>
                <a:uFillTx/>
                <a:latin typeface="Calibri"/>
                <a:ea typeface="+mn-ea"/>
              </a:rPr>
              <a:t>Radar </a:t>
            </a:r>
            <a:r>
              <a:rPr kumimoji="0" lang="en-GB" sz="1200" b="0" i="0" u="none" strike="noStrike" kern="0" cap="none" spc="0" normalizeH="0" baseline="0" noProof="0" dirty="0">
                <a:ln>
                  <a:noFill/>
                </a:ln>
                <a:effectLst/>
                <a:uLnTx/>
                <a:uFillTx/>
                <a:latin typeface="Calibri"/>
                <a:ea typeface="+mn-ea"/>
              </a:rPr>
              <a:t>reflectivity and Doppler </a:t>
            </a:r>
            <a:r>
              <a:rPr kumimoji="0" lang="en-GB" sz="1200" b="0" i="0" u="none" strike="noStrike" kern="0" cap="none" spc="0" normalizeH="0" baseline="0" noProof="0" dirty="0" smtClean="0">
                <a:ln>
                  <a:noFill/>
                </a:ln>
                <a:effectLst/>
                <a:uLnTx/>
                <a:uFillTx/>
                <a:latin typeface="Calibri"/>
                <a:ea typeface="+mn-ea"/>
              </a:rPr>
              <a:t>velocity profiles</a:t>
            </a:r>
            <a:endParaRPr kumimoji="0" lang="en-GB" sz="1200" b="0" i="0" u="none" strike="noStrike" kern="0" cap="none" spc="0" normalizeH="0" baseline="0" noProof="0" dirty="0">
              <a:ln>
                <a:noFill/>
              </a:ln>
              <a:effectLst/>
              <a:uLnTx/>
              <a:uFillTx/>
              <a:latin typeface="Calibri"/>
              <a:ea typeface="+mn-ea"/>
            </a:endParaRPr>
          </a:p>
        </p:txBody>
      </p:sp>
      <p:sp>
        <p:nvSpPr>
          <p:cNvPr id="7" name="Rectangle 6"/>
          <p:cNvSpPr/>
          <p:nvPr/>
        </p:nvSpPr>
        <p:spPr>
          <a:xfrm>
            <a:off x="4708662" y="146322"/>
            <a:ext cx="2032563" cy="977628"/>
          </a:xfrm>
          <a:prstGeom prst="rect">
            <a:avLst/>
          </a:prstGeom>
          <a:solidFill>
            <a:srgbClr val="DAEFC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C0504D">
                    <a:lumMod val="50000"/>
                  </a:srgbClr>
                </a:solidFill>
                <a:effectLst/>
                <a:uLnTx/>
                <a:uFillTx/>
                <a:latin typeface="Calibri"/>
                <a:ea typeface="+mn-ea"/>
                <a:cs typeface="+mn-cs"/>
              </a:rPr>
              <a:t>MSI Level </a:t>
            </a:r>
            <a:r>
              <a:rPr kumimoji="0" lang="en-GB" sz="1200" b="1" i="0" u="none" strike="noStrike" kern="0" cap="none" spc="0" normalizeH="0" baseline="0" noProof="0" dirty="0" smtClean="0">
                <a:ln>
                  <a:noFill/>
                </a:ln>
                <a:solidFill>
                  <a:srgbClr val="C0504D">
                    <a:lumMod val="50000"/>
                  </a:srgbClr>
                </a:solidFill>
                <a:effectLst/>
                <a:uLnTx/>
                <a:uFillTx/>
                <a:latin typeface="Calibri"/>
                <a:ea typeface="+mn-ea"/>
                <a:cs typeface="+mn-cs"/>
              </a:rPr>
              <a:t>1b/c </a:t>
            </a:r>
            <a:r>
              <a:rPr kumimoji="0" lang="en-GB" sz="1200" i="0" u="none" strike="noStrike" kern="0" cap="none" spc="0" normalizeH="0" baseline="0" noProof="0" dirty="0" smtClean="0">
                <a:ln>
                  <a:noFill/>
                </a:ln>
                <a:solidFill>
                  <a:srgbClr val="C0504D">
                    <a:lumMod val="50000"/>
                  </a:srgbClr>
                </a:solidFill>
                <a:effectLst/>
                <a:uLnTx/>
                <a:uFillTx/>
                <a:latin typeface="Calibri"/>
                <a:ea typeface="+mn-ea"/>
                <a:cs typeface="+mn-cs"/>
              </a:rPr>
              <a:t>(ESA)</a:t>
            </a:r>
            <a:endParaRPr kumimoji="0" lang="en-GB" sz="1200" i="0" u="none" strike="noStrike" kern="0" cap="none" spc="0" normalizeH="0" baseline="0" noProof="0" dirty="0">
              <a:ln>
                <a:noFill/>
              </a:ln>
              <a:solidFill>
                <a:srgbClr val="C0504D">
                  <a:lumMod val="50000"/>
                </a:srgbClr>
              </a:solidFill>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C0504D">
                    <a:lumMod val="50000"/>
                  </a:srgbClr>
                </a:solidFill>
                <a:effectLst/>
                <a:uLnTx/>
                <a:uFillTx/>
                <a:latin typeface="Calibri"/>
                <a:ea typeface="+mn-ea"/>
                <a:cs typeface="+mn-cs"/>
              </a:rPr>
              <a:t>TOA radiances for four solar channels, TOA brightness temperatures for three thermal channels</a:t>
            </a:r>
          </a:p>
        </p:txBody>
      </p:sp>
      <p:sp>
        <p:nvSpPr>
          <p:cNvPr id="8" name="Rectangle 7"/>
          <p:cNvSpPr/>
          <p:nvPr/>
        </p:nvSpPr>
        <p:spPr>
          <a:xfrm>
            <a:off x="7000675" y="146322"/>
            <a:ext cx="2032563" cy="977628"/>
          </a:xfrm>
          <a:prstGeom prst="rect">
            <a:avLst/>
          </a:prstGeom>
          <a:solidFill>
            <a:schemeClr val="accent1">
              <a:lumMod val="20000"/>
              <a:lumOff val="8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ysClr val="windowText" lastClr="000000">
                    <a:lumMod val="75000"/>
                    <a:lumOff val="25000"/>
                  </a:sysClr>
                </a:solidFill>
                <a:effectLst/>
                <a:uLnTx/>
                <a:uFillTx/>
                <a:latin typeface="Calibri"/>
                <a:ea typeface="+mn-ea"/>
                <a:cs typeface="+mn-cs"/>
              </a:rPr>
              <a:t>BBR </a:t>
            </a:r>
            <a:r>
              <a:rPr kumimoji="0" lang="en-GB" sz="1200" b="1" i="0"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Level 1b</a:t>
            </a:r>
            <a:r>
              <a:rPr kumimoji="0" lang="en-GB" sz="1200" i="0"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 (ESA)</a:t>
            </a:r>
            <a:endParaRPr kumimoji="0" lang="en-GB" sz="1200" i="0" u="none" strike="noStrike" kern="0" cap="none" spc="0" normalizeH="0" baseline="0" noProof="0" dirty="0">
              <a:ln>
                <a:noFill/>
              </a:ln>
              <a:solidFill>
                <a:sysClr val="windowText" lastClr="000000">
                  <a:lumMod val="75000"/>
                  <a:lumOff val="25000"/>
                </a:sysClr>
              </a:solidFill>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Filtered</a:t>
            </a:r>
            <a:r>
              <a:rPr kumimoji="0" lang="en-GB" sz="1200" b="0" i="0" u="none" strike="noStrike" kern="0" cap="none" spc="0" normalizeH="0" noProof="0" dirty="0" smtClean="0">
                <a:ln>
                  <a:noFill/>
                </a:ln>
                <a:solidFill>
                  <a:sysClr val="windowText" lastClr="000000">
                    <a:lumMod val="75000"/>
                    <a:lumOff val="25000"/>
                  </a:sysClr>
                </a:solidFill>
                <a:effectLst/>
                <a:uLnTx/>
                <a:uFillTx/>
                <a:latin typeface="Calibri"/>
                <a:ea typeface="+mn-ea"/>
                <a:cs typeface="+mn-cs"/>
              </a:rPr>
              <a:t> </a:t>
            </a:r>
            <a:r>
              <a:rPr kumimoji="0" lang="en-GB" sz="1200" b="0" i="0"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TOA </a:t>
            </a:r>
            <a:r>
              <a:rPr lang="en-GB" sz="1200" kern="0" dirty="0" smtClean="0">
                <a:solidFill>
                  <a:sysClr val="windowText" lastClr="000000">
                    <a:lumMod val="75000"/>
                    <a:lumOff val="25000"/>
                  </a:sysClr>
                </a:solidFill>
                <a:latin typeface="Calibri"/>
              </a:rPr>
              <a:t>short</a:t>
            </a:r>
            <a:r>
              <a:rPr kumimoji="0" lang="en-GB" sz="1200" b="0" i="0"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-wave </a:t>
            </a:r>
            <a:r>
              <a:rPr kumimoji="0" lang="en-GB" sz="1200" b="0" i="0" u="none" strike="noStrike" kern="0" cap="none" spc="0" normalizeH="0" baseline="0" noProof="0" dirty="0">
                <a:ln>
                  <a:noFill/>
                </a:ln>
                <a:solidFill>
                  <a:sysClr val="windowText" lastClr="000000">
                    <a:lumMod val="75000"/>
                    <a:lumOff val="25000"/>
                  </a:sysClr>
                </a:solidFill>
                <a:effectLst/>
                <a:uLnTx/>
                <a:uFillTx/>
                <a:latin typeface="Calibri"/>
                <a:ea typeface="+mn-ea"/>
                <a:cs typeface="+mn-cs"/>
              </a:rPr>
              <a:t>and total-wave </a:t>
            </a:r>
            <a:r>
              <a:rPr kumimoji="0" lang="en-GB" sz="1200" b="0" i="0"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radiances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1"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Note: uncorrected for instrument</a:t>
            </a:r>
            <a:r>
              <a:rPr kumimoji="0" lang="en-GB" sz="1200" b="0" i="1" u="none" strike="noStrike" kern="0" cap="none" spc="0" normalizeH="0" noProof="0" dirty="0" smtClean="0">
                <a:ln>
                  <a:noFill/>
                </a:ln>
                <a:solidFill>
                  <a:sysClr val="windowText" lastClr="000000">
                    <a:lumMod val="75000"/>
                    <a:lumOff val="25000"/>
                  </a:sysClr>
                </a:solidFill>
                <a:effectLst/>
                <a:uLnTx/>
                <a:uFillTx/>
                <a:latin typeface="Calibri"/>
                <a:ea typeface="+mn-ea"/>
                <a:cs typeface="+mn-cs"/>
              </a:rPr>
              <a:t> effects </a:t>
            </a:r>
            <a:endParaRPr kumimoji="0" lang="en-GB" sz="1200" b="0" i="1" u="none" strike="noStrike" kern="0" cap="none" spc="0" normalizeH="0" baseline="0" noProof="0" dirty="0">
              <a:ln>
                <a:noFill/>
              </a:ln>
              <a:solidFill>
                <a:sysClr val="windowText" lastClr="000000">
                  <a:lumMod val="75000"/>
                  <a:lumOff val="25000"/>
                </a:sysClr>
              </a:solidFill>
              <a:effectLst/>
              <a:uLnTx/>
              <a:uFillTx/>
              <a:latin typeface="Calibri"/>
              <a:ea typeface="+mn-ea"/>
              <a:cs typeface="+mn-cs"/>
            </a:endParaRPr>
          </a:p>
        </p:txBody>
      </p:sp>
      <p:sp>
        <p:nvSpPr>
          <p:cNvPr id="9" name="Rectangle 8"/>
          <p:cNvSpPr/>
          <p:nvPr/>
        </p:nvSpPr>
        <p:spPr>
          <a:xfrm>
            <a:off x="2429741" y="1408122"/>
            <a:ext cx="2034223" cy="1180799"/>
          </a:xfrm>
          <a:prstGeom prst="rect">
            <a:avLst/>
          </a:prstGeom>
          <a:solidFill>
            <a:srgbClr val="CCC1DA"/>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0070C0"/>
                </a:solidFill>
                <a:effectLst/>
                <a:uLnTx/>
                <a:uFillTx/>
                <a:latin typeface="Calibri"/>
                <a:ea typeface="+mn-ea"/>
              </a:rPr>
              <a:t>ATLID Level </a:t>
            </a:r>
            <a:r>
              <a:rPr kumimoji="0" lang="en-GB" sz="1200" b="1" i="0" u="none" strike="noStrike" kern="0" cap="none" spc="0" normalizeH="0" baseline="0" noProof="0" dirty="0" smtClean="0">
                <a:ln>
                  <a:noFill/>
                </a:ln>
                <a:solidFill>
                  <a:srgbClr val="0070C0"/>
                </a:solidFill>
                <a:effectLst/>
                <a:uLnTx/>
                <a:uFillTx/>
                <a:latin typeface="Calibri"/>
                <a:ea typeface="+mn-ea"/>
              </a:rPr>
              <a:t>2a</a:t>
            </a:r>
            <a:endParaRPr kumimoji="0" lang="en-GB" sz="1200" b="1" i="0" u="none" strike="noStrike" kern="0" cap="none" spc="0" normalizeH="0" baseline="0" noProof="0" dirty="0">
              <a:ln>
                <a:noFill/>
              </a:ln>
              <a:solidFill>
                <a:srgbClr val="0070C0"/>
              </a:solidFill>
              <a:effectLst/>
              <a:uLnTx/>
              <a:uFillTx/>
              <a:latin typeface="Calibri"/>
              <a:ea typeface="+mn-ea"/>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70C0"/>
                </a:solidFill>
                <a:effectLst/>
                <a:uLnTx/>
                <a:uFillTx/>
                <a:latin typeface="Calibri"/>
                <a:ea typeface="+mn-ea"/>
              </a:rPr>
              <a:t>Feature mask and target classification, </a:t>
            </a:r>
            <a:r>
              <a:rPr kumimoji="0" lang="en-GB" sz="1200" b="0" i="0" u="none" strike="noStrike" kern="0" cap="none" spc="0" normalizeH="0" baseline="0" noProof="0" dirty="0">
                <a:ln>
                  <a:noFill/>
                </a:ln>
                <a:solidFill>
                  <a:srgbClr val="0070C0"/>
                </a:solidFill>
                <a:uLnTx/>
                <a:uFillTx/>
                <a:latin typeface="Calibri"/>
                <a:ea typeface="+mn-ea"/>
              </a:rPr>
              <a:t>extinction, backscatter </a:t>
            </a:r>
            <a:r>
              <a:rPr lang="en-GB" sz="1200" kern="0" dirty="0">
                <a:solidFill>
                  <a:srgbClr val="0070C0"/>
                </a:solidFill>
                <a:latin typeface="Calibri"/>
                <a:ea typeface="+mn-ea"/>
              </a:rPr>
              <a:t>&amp;</a:t>
            </a:r>
            <a:r>
              <a:rPr kumimoji="0" lang="en-GB" sz="1200" b="0" i="0" u="none" strike="noStrike" kern="0" cap="none" spc="0" normalizeH="0" baseline="0" noProof="0" dirty="0" smtClean="0">
                <a:ln>
                  <a:noFill/>
                </a:ln>
                <a:solidFill>
                  <a:srgbClr val="0070C0"/>
                </a:solidFill>
                <a:uLnTx/>
                <a:uFillTx/>
                <a:latin typeface="Calibri"/>
                <a:ea typeface="+mn-ea"/>
              </a:rPr>
              <a:t> </a:t>
            </a:r>
            <a:r>
              <a:rPr kumimoji="0" lang="en-GB" sz="1200" b="0" i="0" u="none" strike="noStrike" kern="0" cap="none" spc="0" normalizeH="0" baseline="0" noProof="0" dirty="0" err="1" smtClean="0">
                <a:ln>
                  <a:noFill/>
                </a:ln>
                <a:solidFill>
                  <a:srgbClr val="0070C0"/>
                </a:solidFill>
                <a:uLnTx/>
                <a:uFillTx/>
                <a:latin typeface="Calibri"/>
                <a:ea typeface="+mn-ea"/>
              </a:rPr>
              <a:t>depol</a:t>
            </a:r>
            <a:r>
              <a:rPr kumimoji="0" lang="en-GB" sz="1200" b="0" i="0" u="none" strike="noStrike" kern="0" cap="none" spc="0" normalizeH="0" baseline="0" noProof="0" dirty="0" smtClean="0">
                <a:ln>
                  <a:noFill/>
                </a:ln>
                <a:solidFill>
                  <a:srgbClr val="0070C0"/>
                </a:solidFill>
                <a:uLnTx/>
                <a:uFillTx/>
                <a:latin typeface="Calibri"/>
                <a:ea typeface="+mn-ea"/>
              </a:rPr>
              <a:t>. </a:t>
            </a:r>
            <a:r>
              <a:rPr kumimoji="0" lang="en-GB" sz="1200" b="0" i="0" u="none" strike="noStrike" kern="0" cap="none" spc="0" normalizeH="0" baseline="0" noProof="0" dirty="0">
                <a:ln>
                  <a:noFill/>
                </a:ln>
                <a:solidFill>
                  <a:srgbClr val="0070C0"/>
                </a:solidFill>
                <a:uLnTx/>
                <a:uFillTx/>
                <a:latin typeface="Calibri"/>
                <a:ea typeface="+mn-ea"/>
              </a:rPr>
              <a:t>profiles, aerosol </a:t>
            </a:r>
            <a:r>
              <a:rPr kumimoji="0" lang="en-GB" sz="1200" b="0" i="0" u="none" strike="noStrike" kern="0" cap="none" spc="0" normalizeH="0" baseline="0" noProof="0" dirty="0" smtClean="0">
                <a:ln>
                  <a:noFill/>
                </a:ln>
                <a:solidFill>
                  <a:srgbClr val="0070C0"/>
                </a:solidFill>
                <a:uLnTx/>
                <a:uFillTx/>
                <a:latin typeface="Calibri"/>
                <a:ea typeface="+mn-ea"/>
              </a:rPr>
              <a:t>properties, </a:t>
            </a:r>
            <a:r>
              <a:rPr kumimoji="0" lang="en-GB" sz="1200" b="0" i="0" u="none" strike="noStrike" kern="0" cap="none" spc="0" normalizeH="0" baseline="0" noProof="0" dirty="0">
                <a:ln>
                  <a:noFill/>
                </a:ln>
                <a:solidFill>
                  <a:srgbClr val="0070C0"/>
                </a:solidFill>
                <a:effectLst/>
                <a:uLnTx/>
                <a:uFillTx/>
                <a:latin typeface="Calibri"/>
                <a:ea typeface="+mn-ea"/>
              </a:rPr>
              <a:t>ice cloud </a:t>
            </a:r>
            <a:r>
              <a:rPr kumimoji="0" lang="en-GB" sz="1200" b="0" i="0" u="none" strike="noStrike" kern="0" cap="none" spc="0" normalizeH="0" baseline="0" noProof="0" dirty="0" smtClean="0">
                <a:ln>
                  <a:noFill/>
                </a:ln>
                <a:solidFill>
                  <a:srgbClr val="0070C0"/>
                </a:solidFill>
                <a:effectLst/>
                <a:uLnTx/>
                <a:uFillTx/>
                <a:latin typeface="Calibri"/>
                <a:ea typeface="+mn-ea"/>
              </a:rPr>
              <a:t>properties, ...</a:t>
            </a:r>
            <a:endParaRPr kumimoji="0" lang="en-GB" sz="1200" b="0" i="0" u="none" strike="noStrike" kern="0" cap="none" spc="0" normalizeH="0" baseline="0" noProof="0" dirty="0">
              <a:ln>
                <a:noFill/>
              </a:ln>
              <a:solidFill>
                <a:srgbClr val="0070C0"/>
              </a:solidFill>
              <a:effectLst/>
              <a:uLnTx/>
              <a:uFillTx/>
              <a:latin typeface="Calibri"/>
              <a:ea typeface="+mn-ea"/>
            </a:endParaRPr>
          </a:p>
        </p:txBody>
      </p:sp>
      <p:sp>
        <p:nvSpPr>
          <p:cNvPr id="10" name="Rectangle 9"/>
          <p:cNvSpPr/>
          <p:nvPr/>
        </p:nvSpPr>
        <p:spPr>
          <a:xfrm>
            <a:off x="158782" y="1390951"/>
            <a:ext cx="2034224" cy="1180799"/>
          </a:xfrm>
          <a:prstGeom prst="rect">
            <a:avLst/>
          </a:prstGeom>
          <a:solidFill>
            <a:srgbClr val="FFFF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effectLst/>
                <a:uLnTx/>
                <a:uFillTx/>
                <a:latin typeface="Calibri"/>
                <a:ea typeface="+mn-ea"/>
                <a:cs typeface="+mn-cs"/>
              </a:rPr>
              <a:t>CPR Level </a:t>
            </a:r>
            <a:r>
              <a:rPr kumimoji="0" lang="en-GB" sz="1200" b="1" i="0" u="none" strike="noStrike" kern="0" cap="none" spc="0" normalizeH="0" baseline="0" noProof="0" dirty="0" smtClean="0">
                <a:ln>
                  <a:noFill/>
                </a:ln>
                <a:effectLst/>
                <a:uLnTx/>
                <a:uFillTx/>
                <a:latin typeface="Calibri"/>
                <a:ea typeface="+mn-ea"/>
                <a:cs typeface="+mn-cs"/>
              </a:rPr>
              <a:t>2a</a:t>
            </a:r>
            <a:endParaRPr kumimoji="0" lang="en-GB" sz="1200" b="1" i="0" u="none" strike="noStrike" kern="0" cap="none" spc="0" normalizeH="0" baseline="0" noProof="0" dirty="0">
              <a:ln>
                <a:noFill/>
              </a:ln>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effectLst/>
                <a:uLnTx/>
                <a:uFillTx/>
                <a:latin typeface="Calibri"/>
                <a:ea typeface="+mn-ea"/>
                <a:cs typeface="+mn-cs"/>
              </a:rPr>
              <a:t>Radar echo product, feature mask, cloud type, liquid and ice cloud properties, vertical motion, rain and snow </a:t>
            </a:r>
            <a:r>
              <a:rPr kumimoji="0" lang="en-GB" sz="1200" b="0" i="0" u="none" strike="noStrike" kern="0" cap="none" spc="0" normalizeH="0" baseline="0" noProof="0" dirty="0" smtClean="0">
                <a:ln>
                  <a:noFill/>
                </a:ln>
                <a:effectLst/>
                <a:uLnTx/>
                <a:uFillTx/>
                <a:latin typeface="Calibri"/>
                <a:ea typeface="+mn-ea"/>
                <a:cs typeface="+mn-cs"/>
              </a:rPr>
              <a:t>estimates, ...</a:t>
            </a:r>
            <a:endParaRPr kumimoji="0" lang="en-GB" sz="1200" b="0" i="0" u="none" strike="noStrike" kern="0" cap="none" spc="0" normalizeH="0" baseline="0" noProof="0" dirty="0">
              <a:ln>
                <a:noFill/>
              </a:ln>
              <a:effectLst/>
              <a:uLnTx/>
              <a:uFillTx/>
              <a:latin typeface="Calibri"/>
              <a:ea typeface="+mn-ea"/>
              <a:cs typeface="+mn-cs"/>
            </a:endParaRPr>
          </a:p>
        </p:txBody>
      </p:sp>
      <p:sp>
        <p:nvSpPr>
          <p:cNvPr id="11" name="Rectangle 10"/>
          <p:cNvSpPr/>
          <p:nvPr/>
        </p:nvSpPr>
        <p:spPr>
          <a:xfrm>
            <a:off x="4708663" y="1390951"/>
            <a:ext cx="2034223" cy="1180799"/>
          </a:xfrm>
          <a:prstGeom prst="rect">
            <a:avLst/>
          </a:prstGeom>
          <a:solidFill>
            <a:srgbClr val="DAEFC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C0504D">
                    <a:lumMod val="50000"/>
                  </a:srgbClr>
                </a:solidFill>
                <a:effectLst/>
                <a:uLnTx/>
                <a:uFillTx/>
                <a:latin typeface="Calibri"/>
                <a:ea typeface="+mn-ea"/>
                <a:cs typeface="+mn-cs"/>
              </a:rPr>
              <a:t>MSI Level </a:t>
            </a:r>
            <a:r>
              <a:rPr kumimoji="0" lang="en-GB" sz="1200" b="1" i="0" u="none" strike="noStrike" kern="0" cap="none" spc="0" normalizeH="0" baseline="0" noProof="0" dirty="0" smtClean="0">
                <a:ln>
                  <a:noFill/>
                </a:ln>
                <a:solidFill>
                  <a:srgbClr val="C0504D">
                    <a:lumMod val="50000"/>
                  </a:srgbClr>
                </a:solidFill>
                <a:effectLst/>
                <a:uLnTx/>
                <a:uFillTx/>
                <a:latin typeface="Calibri"/>
                <a:ea typeface="+mn-ea"/>
                <a:cs typeface="+mn-cs"/>
              </a:rPr>
              <a:t>2a</a:t>
            </a:r>
            <a:endParaRPr kumimoji="0" lang="en-GB" sz="1200" b="1" i="0" u="none" strike="noStrike" kern="0" cap="none" spc="0" normalizeH="0" baseline="0" noProof="0" dirty="0">
              <a:ln>
                <a:noFill/>
              </a:ln>
              <a:solidFill>
                <a:srgbClr val="C0504D">
                  <a:lumMod val="50000"/>
                </a:srgbClr>
              </a:solidFill>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C0504D">
                    <a:lumMod val="50000"/>
                  </a:srgbClr>
                </a:solidFill>
                <a:effectLst/>
                <a:uLnTx/>
                <a:uFillTx/>
                <a:latin typeface="Calibri"/>
                <a:ea typeface="+mn-ea"/>
                <a:cs typeface="+mn-cs"/>
              </a:rPr>
              <a:t>Cloud mask, cloud  micro-physical parameters, cloud top height, aerosol </a:t>
            </a:r>
            <a:r>
              <a:rPr kumimoji="0" lang="en-GB" sz="1200" b="0" i="0" u="none" strike="noStrike" kern="0" cap="none" spc="0" normalizeH="0" baseline="0" noProof="0" dirty="0" smtClean="0">
                <a:ln>
                  <a:noFill/>
                </a:ln>
                <a:solidFill>
                  <a:srgbClr val="C0504D">
                    <a:lumMod val="50000"/>
                  </a:srgbClr>
                </a:solidFill>
                <a:effectLst/>
                <a:uLnTx/>
                <a:uFillTx/>
                <a:latin typeface="Calibri"/>
                <a:ea typeface="+mn-ea"/>
                <a:cs typeface="+mn-cs"/>
              </a:rPr>
              <a:t>parameters, ...</a:t>
            </a:r>
            <a:endParaRPr kumimoji="0" lang="en-GB" sz="1200" b="0" i="0" u="none" strike="noStrike" kern="0" cap="none" spc="0" normalizeH="0" baseline="0" noProof="0" dirty="0">
              <a:ln>
                <a:noFill/>
              </a:ln>
              <a:solidFill>
                <a:srgbClr val="C0504D">
                  <a:lumMod val="50000"/>
                </a:srgbClr>
              </a:solidFill>
              <a:effectLst/>
              <a:uLnTx/>
              <a:uFillTx/>
              <a:latin typeface="Calibri"/>
              <a:ea typeface="+mn-ea"/>
              <a:cs typeface="+mn-cs"/>
            </a:endParaRPr>
          </a:p>
        </p:txBody>
      </p:sp>
      <p:sp>
        <p:nvSpPr>
          <p:cNvPr id="12" name="Rectangle 11"/>
          <p:cNvSpPr/>
          <p:nvPr/>
        </p:nvSpPr>
        <p:spPr>
          <a:xfrm>
            <a:off x="6991974" y="1390951"/>
            <a:ext cx="2034224" cy="1180799"/>
          </a:xfrm>
          <a:prstGeom prst="rect">
            <a:avLst/>
          </a:prstGeom>
          <a:solidFill>
            <a:schemeClr val="accent1">
              <a:lumMod val="20000"/>
              <a:lumOff val="8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ysClr val="windowText" lastClr="000000">
                    <a:lumMod val="75000"/>
                    <a:lumOff val="25000"/>
                  </a:sysClr>
                </a:solidFill>
                <a:effectLst/>
                <a:uLnTx/>
                <a:uFillTx/>
                <a:latin typeface="Calibri"/>
                <a:ea typeface="+mn-ea"/>
                <a:cs typeface="+mn-cs"/>
              </a:rPr>
              <a:t>BBR Level </a:t>
            </a:r>
            <a:r>
              <a:rPr kumimoji="0" lang="en-GB" sz="1200" b="1" i="0"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2b</a:t>
            </a:r>
            <a:endParaRPr kumimoji="0" lang="en-GB" sz="1200" b="1" i="0" u="none" strike="noStrike" kern="0" cap="none" spc="0" normalizeH="0" baseline="0" noProof="0" dirty="0">
              <a:ln>
                <a:noFill/>
              </a:ln>
              <a:solidFill>
                <a:sysClr val="windowText" lastClr="000000">
                  <a:lumMod val="75000"/>
                  <a:lumOff val="25000"/>
                </a:sysClr>
              </a:solidFill>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Unfiltered top-of-atmosphere </a:t>
            </a:r>
            <a:r>
              <a:rPr kumimoji="0" lang="en-GB" sz="1200" b="0" i="0" u="none" strike="noStrike" kern="0" cap="none" spc="0" normalizeH="0" baseline="0" noProof="0" dirty="0">
                <a:ln>
                  <a:noFill/>
                </a:ln>
                <a:solidFill>
                  <a:sysClr val="windowText" lastClr="000000">
                    <a:lumMod val="75000"/>
                    <a:lumOff val="25000"/>
                  </a:sysClr>
                </a:solidFill>
                <a:effectLst/>
                <a:uLnTx/>
                <a:uFillTx/>
                <a:latin typeface="Calibri"/>
                <a:ea typeface="+mn-ea"/>
                <a:cs typeface="+mn-cs"/>
              </a:rPr>
              <a:t>radiances, short-wave and long-wave </a:t>
            </a:r>
            <a:r>
              <a:rPr kumimoji="0" lang="en-GB" sz="1200" b="0" i="0" u="none" strike="noStrike" kern="0" cap="none" spc="0" normalizeH="0" baseline="0" noProof="0" dirty="0" smtClean="0">
                <a:ln>
                  <a:noFill/>
                </a:ln>
                <a:solidFill>
                  <a:sysClr val="windowText" lastClr="000000">
                    <a:lumMod val="75000"/>
                    <a:lumOff val="25000"/>
                  </a:sysClr>
                </a:solidFill>
                <a:effectLst/>
                <a:uLnTx/>
                <a:uFillTx/>
                <a:latin typeface="Calibri"/>
                <a:ea typeface="+mn-ea"/>
                <a:cs typeface="+mn-cs"/>
              </a:rPr>
              <a:t>fluxes</a:t>
            </a:r>
          </a:p>
          <a:p>
            <a:pPr marL="0" marR="0" lvl="0" indent="0" algn="l" defTabSz="914400" eaLnBrk="1" fontAlgn="auto" latinLnBrk="0" hangingPunct="1">
              <a:lnSpc>
                <a:spcPct val="100000"/>
              </a:lnSpc>
              <a:spcBef>
                <a:spcPts val="0"/>
              </a:spcBef>
              <a:spcAft>
                <a:spcPts val="0"/>
              </a:spcAft>
              <a:buClrTx/>
              <a:buSzTx/>
              <a:buFontTx/>
              <a:buNone/>
              <a:tabLst/>
              <a:defRPr/>
            </a:pPr>
            <a:r>
              <a:rPr lang="en-US" sz="1200" i="1" kern="0" noProof="0" dirty="0" smtClean="0">
                <a:solidFill>
                  <a:sysClr val="windowText" lastClr="000000">
                    <a:lumMod val="75000"/>
                    <a:lumOff val="25000"/>
                  </a:sysClr>
                </a:solidFill>
                <a:latin typeface="Calibri"/>
              </a:rPr>
              <a:t>Products are enhanced by using MSI</a:t>
            </a:r>
            <a:endParaRPr kumimoji="0" lang="en-GB" sz="1200" b="0" i="1" u="none" strike="noStrike" kern="0" cap="none" spc="0" normalizeH="0" baseline="0" noProof="0" dirty="0">
              <a:ln>
                <a:noFill/>
              </a:ln>
              <a:solidFill>
                <a:sysClr val="windowText" lastClr="000000">
                  <a:lumMod val="75000"/>
                  <a:lumOff val="25000"/>
                </a:sysClr>
              </a:solidFill>
              <a:effectLst/>
              <a:uLnTx/>
              <a:uFillTx/>
              <a:latin typeface="Calibri"/>
            </a:endParaRPr>
          </a:p>
        </p:txBody>
      </p:sp>
      <p:sp>
        <p:nvSpPr>
          <p:cNvPr id="13" name="Down Arrow 12"/>
          <p:cNvSpPr/>
          <p:nvPr/>
        </p:nvSpPr>
        <p:spPr>
          <a:xfrm>
            <a:off x="988058" y="1136843"/>
            <a:ext cx="338761" cy="243237"/>
          </a:xfrm>
          <a:prstGeom prst="downArrow">
            <a:avLst/>
          </a:prstGeom>
          <a:solidFill>
            <a:srgbClr val="FFFFA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 name="Down Arrow 13"/>
          <p:cNvSpPr/>
          <p:nvPr/>
        </p:nvSpPr>
        <p:spPr>
          <a:xfrm>
            <a:off x="3273031" y="1147715"/>
            <a:ext cx="338761" cy="243236"/>
          </a:xfrm>
          <a:prstGeom prst="downArrow">
            <a:avLst/>
          </a:prstGeom>
          <a:solidFill>
            <a:srgbClr val="CCC1DA"/>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 name="Down Arrow 14"/>
          <p:cNvSpPr/>
          <p:nvPr/>
        </p:nvSpPr>
        <p:spPr>
          <a:xfrm>
            <a:off x="5558004" y="1147715"/>
            <a:ext cx="338761" cy="243236"/>
          </a:xfrm>
          <a:prstGeom prst="downArrow">
            <a:avLst/>
          </a:prstGeom>
          <a:solidFill>
            <a:srgbClr val="DAEFC3"/>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6" name="Down Arrow 15"/>
          <p:cNvSpPr/>
          <p:nvPr/>
        </p:nvSpPr>
        <p:spPr>
          <a:xfrm>
            <a:off x="7839655" y="1136843"/>
            <a:ext cx="338761" cy="243237"/>
          </a:xfrm>
          <a:prstGeom prst="downArrow">
            <a:avLst/>
          </a:prstGeom>
          <a:solidFill>
            <a:schemeClr val="accent1">
              <a:lumMod val="20000"/>
              <a:lumOff val="8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rgbClr val="1F497D"/>
              </a:solidFill>
              <a:effectLst/>
              <a:uLnTx/>
              <a:uFillTx/>
              <a:latin typeface="Calibri"/>
              <a:ea typeface="+mn-ea"/>
              <a:cs typeface="+mn-cs"/>
            </a:endParaRPr>
          </a:p>
        </p:txBody>
      </p:sp>
      <p:sp>
        <p:nvSpPr>
          <p:cNvPr id="22" name="Rectangle 21"/>
          <p:cNvSpPr/>
          <p:nvPr/>
        </p:nvSpPr>
        <p:spPr>
          <a:xfrm>
            <a:off x="5638800" y="4088654"/>
            <a:ext cx="2032563" cy="858262"/>
          </a:xfrm>
          <a:prstGeom prst="rect">
            <a:avLst/>
          </a:prstGeom>
          <a:solidFill>
            <a:srgbClr val="0070C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l" fontAlgn="auto">
              <a:spcBef>
                <a:spcPts val="0"/>
              </a:spcBef>
              <a:spcAft>
                <a:spcPts val="0"/>
              </a:spcAft>
            </a:pPr>
            <a:r>
              <a:rPr lang="en-GB" sz="1200" b="1" kern="0" dirty="0">
                <a:solidFill>
                  <a:schemeClr val="bg1"/>
                </a:solidFill>
                <a:latin typeface="Calibri"/>
              </a:rPr>
              <a:t>Assessment</a:t>
            </a:r>
          </a:p>
          <a:p>
            <a:pPr algn="l" fontAlgn="auto">
              <a:spcBef>
                <a:spcPts val="0"/>
              </a:spcBef>
              <a:spcAft>
                <a:spcPts val="0"/>
              </a:spcAft>
            </a:pPr>
            <a:r>
              <a:rPr lang="en-GB" sz="1200" kern="0" dirty="0">
                <a:solidFill>
                  <a:schemeClr val="bg1"/>
                </a:solidFill>
                <a:latin typeface="Calibri"/>
              </a:rPr>
              <a:t>Comparison of </a:t>
            </a:r>
            <a:r>
              <a:rPr lang="en-GB" sz="1200" kern="0" dirty="0" smtClean="0">
                <a:solidFill>
                  <a:schemeClr val="bg1"/>
                </a:solidFill>
                <a:latin typeface="Calibri"/>
              </a:rPr>
              <a:t>calculated fluxes and radiances to BBR observations</a:t>
            </a:r>
            <a:endParaRPr lang="en-GB" sz="1200" kern="0" dirty="0">
              <a:solidFill>
                <a:schemeClr val="bg1"/>
              </a:solidFill>
              <a:latin typeface="Calibri"/>
            </a:endParaRPr>
          </a:p>
        </p:txBody>
      </p:sp>
      <p:sp>
        <p:nvSpPr>
          <p:cNvPr id="23" name="Down Arrow 22"/>
          <p:cNvSpPr/>
          <p:nvPr/>
        </p:nvSpPr>
        <p:spPr>
          <a:xfrm rot="16200000">
            <a:off x="4926707" y="4132402"/>
            <a:ext cx="319088" cy="1028500"/>
          </a:xfrm>
          <a:prstGeom prst="downArrow">
            <a:avLst/>
          </a:prstGeom>
          <a:solidFill>
            <a:srgbClr val="0070C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141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 name="Bent-Up Arrow 24"/>
          <p:cNvSpPr/>
          <p:nvPr/>
        </p:nvSpPr>
        <p:spPr bwMode="auto">
          <a:xfrm rot="5400000" flipV="1">
            <a:off x="7079861" y="3252881"/>
            <a:ext cx="2058896" cy="815926"/>
          </a:xfrm>
          <a:prstGeom prst="bentUpArrow">
            <a:avLst>
              <a:gd name="adj1" fmla="val 22353"/>
              <a:gd name="adj2" fmla="val 25000"/>
              <a:gd name="adj3" fmla="val 23919"/>
            </a:avLst>
          </a:prstGeom>
          <a:solidFill>
            <a:schemeClr val="accent1">
              <a:lumMod val="20000"/>
              <a:lumOff val="8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3300000"/>
            </a:lightRig>
          </a:scene3d>
          <a:sp3d>
            <a:bevelT w="190500" h="38100"/>
          </a:sp3d>
          <a:extLst/>
        </p:spPr>
        <p:txBody>
          <a:bodyPr anchor="ctr"/>
          <a:lstStyle/>
          <a:p>
            <a:pPr algn="l" fontAlgn="auto">
              <a:spcBef>
                <a:spcPts val="0"/>
              </a:spcBef>
              <a:spcAft>
                <a:spcPts val="0"/>
              </a:spcAft>
            </a:pPr>
            <a:endParaRPr lang="en-GB" kern="0">
              <a:solidFill>
                <a:srgbClr val="1F497D"/>
              </a:solidFill>
              <a:latin typeface="Calibri"/>
            </a:endParaRPr>
          </a:p>
        </p:txBody>
      </p:sp>
      <p:sp>
        <p:nvSpPr>
          <p:cNvPr id="19" name="Down Arrow 18"/>
          <p:cNvSpPr/>
          <p:nvPr/>
        </p:nvSpPr>
        <p:spPr>
          <a:xfrm>
            <a:off x="3273108" y="3494242"/>
            <a:ext cx="338761" cy="162466"/>
          </a:xfrm>
          <a:prstGeom prst="downArrow">
            <a:avLst/>
          </a:prstGeom>
          <a:solidFill>
            <a:srgbClr val="FF990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6" name="Rectangle 35"/>
          <p:cNvSpPr/>
          <p:nvPr/>
        </p:nvSpPr>
        <p:spPr>
          <a:xfrm>
            <a:off x="2449533" y="3670658"/>
            <a:ext cx="2034224" cy="619958"/>
          </a:xfrm>
          <a:prstGeom prst="rect">
            <a:avLst/>
          </a:prstGeom>
          <a:solidFill>
            <a:srgbClr val="FF990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effectLst/>
                <a:uLnTx/>
                <a:uFillTx/>
                <a:latin typeface="Calibri"/>
                <a:ea typeface="+mn-ea"/>
                <a:cs typeface="+mn-cs"/>
              </a:rPr>
              <a:t>3D </a:t>
            </a:r>
            <a:r>
              <a:rPr lang="en-GB" sz="1200" b="1" kern="0" dirty="0" err="1" smtClean="0">
                <a:latin typeface="Calibri"/>
                <a:ea typeface="+mn-ea"/>
              </a:rPr>
              <a:t>Sc</a:t>
            </a:r>
            <a:r>
              <a:rPr kumimoji="0" lang="en-GB" sz="1200" b="1" i="0" u="none" strike="noStrike" kern="0" cap="none" spc="0" normalizeH="0" baseline="0" noProof="0" dirty="0" err="1" smtClean="0">
                <a:ln>
                  <a:noFill/>
                </a:ln>
                <a:effectLst/>
                <a:uLnTx/>
                <a:uFillTx/>
                <a:latin typeface="Calibri"/>
                <a:ea typeface="+mn-ea"/>
                <a:cs typeface="+mn-cs"/>
              </a:rPr>
              <a:t>enes</a:t>
            </a:r>
            <a:r>
              <a:rPr kumimoji="0" lang="en-GB" sz="1200" b="1" i="0" u="none" strike="noStrike" kern="0" cap="none" spc="0" normalizeH="0" baseline="0" noProof="0" dirty="0" smtClean="0">
                <a:ln>
                  <a:noFill/>
                </a:ln>
                <a:effectLst/>
                <a:uLnTx/>
                <a:uFillTx/>
                <a:latin typeface="Calibri"/>
                <a:ea typeface="+mn-ea"/>
                <a:cs typeface="+mn-cs"/>
              </a:rPr>
              <a:t> Construction</a:t>
            </a:r>
            <a:endParaRPr kumimoji="0" lang="en-GB" sz="1200" b="1" i="0" u="none" strike="noStrike" kern="0" cap="none" spc="0" normalizeH="0" baseline="0" noProof="0" dirty="0">
              <a:ln>
                <a:noFill/>
              </a:ln>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effectLst/>
                <a:uLnTx/>
                <a:uFillTx/>
                <a:latin typeface="Calibri"/>
                <a:ea typeface="+mn-ea"/>
                <a:cs typeface="+mn-cs"/>
              </a:rPr>
              <a:t>Expand syn.</a:t>
            </a:r>
            <a:r>
              <a:rPr kumimoji="0" lang="en-GB" sz="1200" b="0" i="0" u="none" strike="noStrike" kern="0" cap="none" spc="0" normalizeH="0" noProof="0" dirty="0" smtClean="0">
                <a:ln>
                  <a:noFill/>
                </a:ln>
                <a:effectLst/>
                <a:uLnTx/>
                <a:uFillTx/>
                <a:latin typeface="Calibri"/>
                <a:ea typeface="+mn-ea"/>
                <a:cs typeface="+mn-cs"/>
              </a:rPr>
              <a:t> retrievals across-track using MSI; ≈40km wide</a:t>
            </a:r>
            <a:endParaRPr kumimoji="0" lang="en-GB" sz="1200" b="0" i="0" u="none" strike="noStrike" kern="0" cap="none" spc="0" normalizeH="0" baseline="0" noProof="0" dirty="0">
              <a:ln>
                <a:noFill/>
              </a:ln>
              <a:effectLst/>
              <a:uLnTx/>
              <a:uFillTx/>
              <a:latin typeface="Calibri"/>
              <a:ea typeface="+mn-ea"/>
              <a:cs typeface="+mn-cs"/>
            </a:endParaRPr>
          </a:p>
        </p:txBody>
      </p:sp>
      <p:sp>
        <p:nvSpPr>
          <p:cNvPr id="18" name="Rectangle 17"/>
          <p:cNvSpPr/>
          <p:nvPr/>
        </p:nvSpPr>
        <p:spPr>
          <a:xfrm>
            <a:off x="2450364" y="4487109"/>
            <a:ext cx="2032563" cy="638176"/>
          </a:xfrm>
          <a:prstGeom prst="rect">
            <a:avLst/>
          </a:prstGeom>
          <a:solidFill>
            <a:srgbClr val="0070C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err="1" smtClean="0">
                <a:ln>
                  <a:noFill/>
                </a:ln>
                <a:solidFill>
                  <a:schemeClr val="bg1"/>
                </a:solidFill>
                <a:effectLst/>
                <a:uLnTx/>
                <a:uFillTx/>
                <a:latin typeface="Calibri"/>
                <a:ea typeface="+mn-ea"/>
              </a:rPr>
              <a:t>Radiative</a:t>
            </a:r>
            <a:r>
              <a:rPr kumimoji="0" lang="en-GB" sz="1200" b="1" i="0" u="none" strike="noStrike" kern="0" cap="none" spc="0" normalizeH="0" baseline="0" noProof="0" dirty="0" smtClean="0">
                <a:ln>
                  <a:noFill/>
                </a:ln>
                <a:solidFill>
                  <a:schemeClr val="bg1"/>
                </a:solidFill>
                <a:effectLst/>
                <a:uLnTx/>
                <a:uFillTx/>
                <a:latin typeface="Calibri"/>
                <a:ea typeface="+mn-ea"/>
              </a:rPr>
              <a:t> Transfer Products</a:t>
            </a:r>
            <a:endParaRPr kumimoji="0" lang="en-GB" sz="1200" b="1" i="0" u="none" strike="noStrike" kern="0" cap="none" spc="0" normalizeH="0" baseline="0" noProof="0" dirty="0">
              <a:ln>
                <a:noFill/>
              </a:ln>
              <a:solidFill>
                <a:schemeClr val="bg1"/>
              </a:solidFill>
              <a:effectLst/>
              <a:uLnTx/>
              <a:uFillTx/>
              <a:latin typeface="Calibri"/>
              <a:ea typeface="+mn-ea"/>
            </a:endParaRPr>
          </a:p>
          <a:p>
            <a:pPr marL="0" marR="0" lvl="0" indent="0" algn="l" defTabSz="914400" eaLnBrk="1" fontAlgn="auto" latinLnBrk="0" hangingPunct="1">
              <a:lnSpc>
                <a:spcPct val="100000"/>
              </a:lnSpc>
              <a:spcBef>
                <a:spcPts val="0"/>
              </a:spcBef>
              <a:spcAft>
                <a:spcPts val="0"/>
              </a:spcAft>
              <a:buClrTx/>
              <a:buSzTx/>
              <a:buFontTx/>
              <a:buNone/>
              <a:tabLst/>
              <a:defRPr/>
            </a:pPr>
            <a:r>
              <a:rPr lang="en-GB" sz="1200" kern="0" dirty="0" smtClean="0">
                <a:solidFill>
                  <a:schemeClr val="bg1"/>
                </a:solidFill>
                <a:latin typeface="Calibri"/>
              </a:rPr>
              <a:t>calculated radiances, fluxes, heating rate profiles </a:t>
            </a:r>
            <a:endParaRPr kumimoji="0" lang="en-GB" sz="1200" b="0" i="0" u="none" strike="noStrike" kern="0" cap="none" spc="0" normalizeH="0" baseline="0" noProof="0" dirty="0">
              <a:ln>
                <a:noFill/>
              </a:ln>
              <a:solidFill>
                <a:schemeClr val="bg1"/>
              </a:solidFill>
              <a:effectLst/>
              <a:uLnTx/>
              <a:uFillTx/>
              <a:latin typeface="Calibri"/>
            </a:endParaRPr>
          </a:p>
        </p:txBody>
      </p:sp>
      <p:sp>
        <p:nvSpPr>
          <p:cNvPr id="37" name="Down Arrow 36"/>
          <p:cNvSpPr/>
          <p:nvPr/>
        </p:nvSpPr>
        <p:spPr>
          <a:xfrm>
            <a:off x="3286697" y="4324643"/>
            <a:ext cx="338761" cy="162466"/>
          </a:xfrm>
          <a:prstGeom prst="downArrow">
            <a:avLst/>
          </a:prstGeom>
          <a:solidFill>
            <a:srgbClr val="0070C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Oval 26"/>
          <p:cNvSpPr/>
          <p:nvPr/>
        </p:nvSpPr>
        <p:spPr>
          <a:xfrm>
            <a:off x="5478453" y="2788646"/>
            <a:ext cx="2699963" cy="1078504"/>
          </a:xfrm>
          <a:prstGeom prst="ellipse">
            <a:avLst/>
          </a:prstGeom>
          <a:solidFill>
            <a:schemeClr val="accent2">
              <a:lumMod val="7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EarthCARE</a:t>
            </a:r>
            <a:br>
              <a:rPr lang="en-US" sz="1600" dirty="0" smtClean="0"/>
            </a:br>
            <a:r>
              <a:rPr lang="en-US" sz="1600" dirty="0" smtClean="0"/>
              <a:t>Data Production</a:t>
            </a:r>
            <a:br>
              <a:rPr lang="en-US" sz="1600" dirty="0" smtClean="0"/>
            </a:br>
            <a:r>
              <a:rPr lang="en-US" sz="1600" dirty="0" smtClean="0"/>
              <a:t>Model</a:t>
            </a:r>
            <a:endParaRPr lang="en-GB" sz="1600" dirty="0"/>
          </a:p>
        </p:txBody>
      </p:sp>
      <p:sp>
        <p:nvSpPr>
          <p:cNvPr id="32" name="Text Box 34"/>
          <p:cNvSpPr txBox="1">
            <a:spLocks noChangeAspect="1" noChangeArrowheads="1"/>
          </p:cNvSpPr>
          <p:nvPr/>
        </p:nvSpPr>
        <p:spPr bwMode="auto">
          <a:xfrm>
            <a:off x="4503780" y="4785262"/>
            <a:ext cx="4520474" cy="147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lstStyle/>
          <a:p>
            <a:pPr algn="r">
              <a:spcBef>
                <a:spcPct val="50000"/>
              </a:spcBef>
            </a:pPr>
            <a:r>
              <a:rPr lang="en-GB" sz="800" noProof="1" smtClean="0">
                <a:solidFill>
                  <a:schemeClr val="bg1">
                    <a:lumMod val="95000"/>
                  </a:schemeClr>
                </a:solidFill>
              </a:rPr>
              <a:t>Slide  </a:t>
            </a:r>
            <a:fld id="{0954C468-FB19-4777-AF34-661EF4E79FD7}" type="slidenum">
              <a:rPr lang="en-GB" sz="800" noProof="1" smtClean="0">
                <a:solidFill>
                  <a:schemeClr val="bg1">
                    <a:lumMod val="95000"/>
                  </a:schemeClr>
                </a:solidFill>
              </a:rPr>
              <a:t>5</a:t>
            </a:fld>
            <a:endParaRPr lang="en-GB" sz="800" noProof="1">
              <a:solidFill>
                <a:schemeClr val="bg1">
                  <a:lumMod val="95000"/>
                </a:schemeClr>
              </a:solidFill>
            </a:endParaRPr>
          </a:p>
        </p:txBody>
      </p:sp>
      <p:sp>
        <p:nvSpPr>
          <p:cNvPr id="2" name="TextBox 1"/>
          <p:cNvSpPr txBox="1"/>
          <p:nvPr/>
        </p:nvSpPr>
        <p:spPr>
          <a:xfrm>
            <a:off x="183987" y="3593944"/>
            <a:ext cx="1749819" cy="1323439"/>
          </a:xfrm>
          <a:prstGeom prst="rect">
            <a:avLst/>
          </a:prstGeom>
          <a:noFill/>
          <a:ln>
            <a:solidFill>
              <a:schemeClr val="bg1"/>
            </a:solidFill>
          </a:ln>
        </p:spPr>
        <p:txBody>
          <a:bodyPr wrap="square" rtlCol="0">
            <a:spAutoFit/>
          </a:bodyPr>
          <a:lstStyle/>
          <a:p>
            <a:r>
              <a:rPr lang="en-GB" sz="1600" dirty="0" smtClean="0">
                <a:solidFill>
                  <a:schemeClr val="bg1"/>
                </a:solidFill>
              </a:rPr>
              <a:t>Operational software developed directly by science teams </a:t>
            </a:r>
            <a:endParaRPr lang="en-GB" sz="1600" dirty="0">
              <a:solidFill>
                <a:schemeClr val="bg1"/>
              </a:solidFill>
            </a:endParaRPr>
          </a:p>
        </p:txBody>
      </p:sp>
    </p:spTree>
    <p:extLst>
      <p:ext uri="{BB962C8B-B14F-4D97-AF65-F5344CB8AC3E}">
        <p14:creationId xmlns:p14="http://schemas.microsoft.com/office/powerpoint/2010/main" val="33096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500"/>
                                        <p:tgtEl>
                                          <p:spTgt spid="3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500"/>
                                        <p:tgtEl>
                                          <p:spTgt spid="33"/>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500"/>
                                        <p:tgtEl>
                                          <p:spTgt spid="25"/>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fade">
                                      <p:cBhvr>
                                        <p:cTn id="101" dur="500"/>
                                        <p:tgtEl>
                                          <p:spTgt spid="2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500"/>
                                        <p:tgtEl>
                                          <p:spTgt spid="23"/>
                                        </p:tgtEl>
                                      </p:cBhvr>
                                    </p:animEffec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34" grpId="0" animBg="1"/>
      <p:bldP spid="17" grpId="0" animBg="1"/>
      <p:bldP spid="20" grpId="0" animBg="1"/>
      <p:bldP spid="21" grpId="0" animBg="1"/>
      <p:bldP spid="26"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2" grpId="0" animBg="1"/>
      <p:bldP spid="23" grpId="0" animBg="1"/>
      <p:bldP spid="25" grpId="0" animBg="1"/>
      <p:bldP spid="19" grpId="0" animBg="1"/>
      <p:bldP spid="36" grpId="0" animBg="1"/>
      <p:bldP spid="18" grpId="0" animBg="1"/>
      <p:bldP spid="37"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APRIL/CLARA/DORSY in numbers</a:t>
            </a:r>
            <a:endParaRPr lang="en-GB" dirty="0"/>
          </a:p>
        </p:txBody>
      </p:sp>
      <p:sp>
        <p:nvSpPr>
          <p:cNvPr id="3" name="Oval 2"/>
          <p:cNvSpPr>
            <a:spLocks noChangeAspect="1"/>
          </p:cNvSpPr>
          <p:nvPr/>
        </p:nvSpPr>
        <p:spPr>
          <a:xfrm>
            <a:off x="365762" y="636925"/>
            <a:ext cx="1800000" cy="1800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smtClean="0">
                <a:solidFill>
                  <a:srgbClr val="0070C0"/>
                </a:solidFill>
                <a:latin typeface="Calibri" panose="020F0502020204030204" pitchFamily="34" charset="0"/>
              </a:rPr>
              <a:t>9</a:t>
            </a:r>
          </a:p>
          <a:p>
            <a:pPr algn="ctr"/>
            <a:r>
              <a:rPr lang="en-US" smtClean="0">
                <a:solidFill>
                  <a:srgbClr val="0070C0"/>
                </a:solidFill>
                <a:latin typeface="Calibri" panose="020F0502020204030204" pitchFamily="34" charset="0"/>
              </a:rPr>
              <a:t>institutions</a:t>
            </a:r>
            <a:endParaRPr lang="en-US">
              <a:solidFill>
                <a:srgbClr val="0070C0"/>
              </a:solidFill>
              <a:latin typeface="Calibri" panose="020F0502020204030204" pitchFamily="34" charset="0"/>
            </a:endParaRPr>
          </a:p>
        </p:txBody>
      </p:sp>
      <p:sp>
        <p:nvSpPr>
          <p:cNvPr id="5" name="Oval 4"/>
          <p:cNvSpPr>
            <a:spLocks noChangeAspect="1"/>
          </p:cNvSpPr>
          <p:nvPr/>
        </p:nvSpPr>
        <p:spPr>
          <a:xfrm>
            <a:off x="365762" y="2746981"/>
            <a:ext cx="1800000" cy="1800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smtClean="0">
                <a:solidFill>
                  <a:srgbClr val="0070C0"/>
                </a:solidFill>
                <a:latin typeface="Calibri" panose="020F0502020204030204" pitchFamily="34" charset="0"/>
              </a:rPr>
              <a:t>&gt;26</a:t>
            </a:r>
          </a:p>
          <a:p>
            <a:pPr algn="ctr"/>
            <a:r>
              <a:rPr lang="en-US" smtClean="0">
                <a:solidFill>
                  <a:srgbClr val="0070C0"/>
                </a:solidFill>
                <a:latin typeface="Calibri" panose="020F0502020204030204" pitchFamily="34" charset="0"/>
              </a:rPr>
              <a:t>scientists</a:t>
            </a:r>
            <a:endParaRPr lang="en-US">
              <a:solidFill>
                <a:srgbClr val="0070C0"/>
              </a:solidFill>
              <a:latin typeface="Calibri" panose="020F0502020204030204" pitchFamily="34" charset="0"/>
            </a:endParaRPr>
          </a:p>
        </p:txBody>
      </p:sp>
      <p:sp>
        <p:nvSpPr>
          <p:cNvPr id="7" name="Oval 6"/>
          <p:cNvSpPr>
            <a:spLocks noChangeAspect="1"/>
          </p:cNvSpPr>
          <p:nvPr/>
        </p:nvSpPr>
        <p:spPr>
          <a:xfrm>
            <a:off x="2737947" y="636925"/>
            <a:ext cx="1800000" cy="1800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smtClean="0">
                <a:solidFill>
                  <a:srgbClr val="0070C0"/>
                </a:solidFill>
                <a:latin typeface="Calibri" panose="020F0502020204030204" pitchFamily="34" charset="0"/>
              </a:rPr>
              <a:t>17</a:t>
            </a:r>
          </a:p>
          <a:p>
            <a:pPr algn="ctr"/>
            <a:r>
              <a:rPr lang="en-US" smtClean="0">
                <a:solidFill>
                  <a:srgbClr val="0070C0"/>
                </a:solidFill>
                <a:latin typeface="Calibri" panose="020F0502020204030204" pitchFamily="34" charset="0"/>
              </a:rPr>
              <a:t>processors</a:t>
            </a:r>
            <a:endParaRPr lang="en-US">
              <a:solidFill>
                <a:srgbClr val="0070C0"/>
              </a:solidFill>
              <a:latin typeface="Calibri" panose="020F0502020204030204" pitchFamily="34" charset="0"/>
            </a:endParaRPr>
          </a:p>
        </p:txBody>
      </p:sp>
      <p:sp>
        <p:nvSpPr>
          <p:cNvPr id="8" name="Oval 7"/>
          <p:cNvSpPr>
            <a:spLocks noChangeAspect="1"/>
          </p:cNvSpPr>
          <p:nvPr/>
        </p:nvSpPr>
        <p:spPr>
          <a:xfrm>
            <a:off x="2737947" y="2746981"/>
            <a:ext cx="1800000" cy="1800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smtClean="0">
                <a:solidFill>
                  <a:srgbClr val="0070C0"/>
                </a:solidFill>
                <a:latin typeface="Calibri" panose="020F0502020204030204" pitchFamily="34" charset="0"/>
              </a:rPr>
              <a:t>174k</a:t>
            </a:r>
          </a:p>
          <a:p>
            <a:pPr algn="ctr"/>
            <a:r>
              <a:rPr lang="en-US" smtClean="0">
                <a:solidFill>
                  <a:srgbClr val="0070C0"/>
                </a:solidFill>
                <a:latin typeface="Calibri" panose="020F0502020204030204" pitchFamily="34" charset="0"/>
              </a:rPr>
              <a:t>lines of code</a:t>
            </a:r>
            <a:endParaRPr lang="en-US">
              <a:solidFill>
                <a:srgbClr val="0070C0"/>
              </a:solidFill>
              <a:latin typeface="Calibri" panose="020F0502020204030204" pitchFamily="34" charset="0"/>
            </a:endParaRPr>
          </a:p>
        </p:txBody>
      </p:sp>
      <p:sp>
        <p:nvSpPr>
          <p:cNvPr id="9" name="Oval 8"/>
          <p:cNvSpPr>
            <a:spLocks noChangeAspect="1"/>
          </p:cNvSpPr>
          <p:nvPr/>
        </p:nvSpPr>
        <p:spPr>
          <a:xfrm>
            <a:off x="5034457" y="636925"/>
            <a:ext cx="1800000" cy="1800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smtClean="0">
                <a:solidFill>
                  <a:srgbClr val="0070C0"/>
                </a:solidFill>
                <a:latin typeface="Calibri" panose="020F0502020204030204" pitchFamily="34" charset="0"/>
              </a:rPr>
              <a:t>25</a:t>
            </a:r>
          </a:p>
          <a:p>
            <a:pPr algn="ctr"/>
            <a:r>
              <a:rPr lang="en-US" smtClean="0">
                <a:solidFill>
                  <a:srgbClr val="0070C0"/>
                </a:solidFill>
                <a:latin typeface="Calibri" panose="020F0502020204030204" pitchFamily="34" charset="0"/>
              </a:rPr>
              <a:t>data products</a:t>
            </a:r>
            <a:endParaRPr lang="en-US">
              <a:solidFill>
                <a:srgbClr val="0070C0"/>
              </a:solidFill>
              <a:latin typeface="Calibri" panose="020F0502020204030204" pitchFamily="34" charset="0"/>
            </a:endParaRPr>
          </a:p>
        </p:txBody>
      </p:sp>
      <p:sp>
        <p:nvSpPr>
          <p:cNvPr id="10" name="Oval 9"/>
          <p:cNvSpPr>
            <a:spLocks noChangeAspect="1"/>
          </p:cNvSpPr>
          <p:nvPr/>
        </p:nvSpPr>
        <p:spPr>
          <a:xfrm>
            <a:off x="5034457" y="2746981"/>
            <a:ext cx="1800000" cy="1800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4000" smtClean="0">
                <a:solidFill>
                  <a:srgbClr val="0070C0"/>
                </a:solidFill>
                <a:latin typeface="Calibri" panose="020F0502020204030204" pitchFamily="34" charset="0"/>
              </a:rPr>
              <a:t>&gt;1000</a:t>
            </a:r>
          </a:p>
          <a:p>
            <a:pPr algn="ctr"/>
            <a:r>
              <a:rPr lang="en-US" smtClean="0">
                <a:solidFill>
                  <a:srgbClr val="0070C0"/>
                </a:solidFill>
                <a:latin typeface="Calibri" panose="020F0502020204030204" pitchFamily="34" charset="0"/>
              </a:rPr>
              <a:t>parameters</a:t>
            </a:r>
            <a:endParaRPr lang="en-US">
              <a:solidFill>
                <a:srgbClr val="0070C0"/>
              </a:solidFill>
              <a:latin typeface="Calibri" panose="020F0502020204030204" pitchFamily="34" charset="0"/>
            </a:endParaRPr>
          </a:p>
        </p:txBody>
      </p:sp>
      <p:sp>
        <p:nvSpPr>
          <p:cNvPr id="11" name="Oval 10"/>
          <p:cNvSpPr>
            <a:spLocks noChangeAspect="1"/>
          </p:cNvSpPr>
          <p:nvPr/>
        </p:nvSpPr>
        <p:spPr>
          <a:xfrm>
            <a:off x="7154393" y="636925"/>
            <a:ext cx="1800000" cy="1800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smtClean="0">
                <a:solidFill>
                  <a:srgbClr val="0070C0"/>
                </a:solidFill>
                <a:latin typeface="Calibri" panose="020F0502020204030204" pitchFamily="34" charset="0"/>
              </a:rPr>
              <a:t>&gt;158</a:t>
            </a:r>
          </a:p>
          <a:p>
            <a:pPr algn="ctr"/>
            <a:r>
              <a:rPr lang="en-US" smtClean="0">
                <a:solidFill>
                  <a:srgbClr val="0070C0"/>
                </a:solidFill>
                <a:latin typeface="Calibri" panose="020F0502020204030204" pitchFamily="34" charset="0"/>
              </a:rPr>
              <a:t>documents</a:t>
            </a:r>
            <a:endParaRPr lang="en-US">
              <a:solidFill>
                <a:srgbClr val="0070C0"/>
              </a:solidFill>
              <a:latin typeface="Calibri" panose="020F0502020204030204" pitchFamily="34" charset="0"/>
            </a:endParaRPr>
          </a:p>
        </p:txBody>
      </p:sp>
      <p:cxnSp>
        <p:nvCxnSpPr>
          <p:cNvPr id="13" name="Straight Connector 12"/>
          <p:cNvCxnSpPr>
            <a:stCxn id="3" idx="4"/>
            <a:endCxn id="5" idx="0"/>
          </p:cNvCxnSpPr>
          <p:nvPr/>
        </p:nvCxnSpPr>
        <p:spPr>
          <a:xfrm>
            <a:off x="1265762" y="2436925"/>
            <a:ext cx="0" cy="310056"/>
          </a:xfrm>
          <a:prstGeom prst="line">
            <a:avLst/>
          </a:prstGeom>
          <a:ln w="19050">
            <a:solidFill>
              <a:srgbClr val="006EA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656131" y="2436925"/>
            <a:ext cx="0" cy="310056"/>
          </a:xfrm>
          <a:prstGeom prst="line">
            <a:avLst/>
          </a:prstGeom>
          <a:ln w="19050">
            <a:solidFill>
              <a:srgbClr val="006EA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946651" y="2436925"/>
            <a:ext cx="0" cy="310056"/>
          </a:xfrm>
          <a:prstGeom prst="line">
            <a:avLst/>
          </a:prstGeom>
          <a:ln w="19050">
            <a:solidFill>
              <a:srgbClr val="006EA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6341" y="1146486"/>
            <a:ext cx="4183837" cy="3997014"/>
          </a:xfrm>
          <a:prstGeom prst="rect">
            <a:avLst/>
          </a:prstGeom>
        </p:spPr>
      </p:pic>
    </p:spTree>
    <p:extLst>
      <p:ext uri="{BB962C8B-B14F-4D97-AF65-F5344CB8AC3E}">
        <p14:creationId xmlns:p14="http://schemas.microsoft.com/office/powerpoint/2010/main" val="176773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6"/>
                                        </p:tgtEl>
                                      </p:cBhvr>
                                    </p:animEffect>
                                    <p:set>
                                      <p:cBhvr>
                                        <p:cTn id="1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End-to-end simulator and software support</a:t>
            </a:r>
            <a:endParaRPr lang="en-GB" dirty="0"/>
          </a:p>
        </p:txBody>
      </p:sp>
      <p:sp>
        <p:nvSpPr>
          <p:cNvPr id="3" name="Rectangle 2"/>
          <p:cNvSpPr/>
          <p:nvPr/>
        </p:nvSpPr>
        <p:spPr>
          <a:xfrm>
            <a:off x="255401" y="826113"/>
            <a:ext cx="8611126" cy="2862322"/>
          </a:xfrm>
          <a:prstGeom prst="rect">
            <a:avLst/>
          </a:prstGeom>
        </p:spPr>
        <p:txBody>
          <a:bodyPr wrap="square">
            <a:spAutoFit/>
          </a:bodyPr>
          <a:lstStyle/>
          <a:p>
            <a:r>
              <a:rPr lang="en-US" smtClean="0">
                <a:latin typeface="Calibri" panose="020F0502020204030204" pitchFamily="34" charset="0"/>
              </a:rPr>
              <a:t>Not part of today’s presentation but </a:t>
            </a:r>
            <a:r>
              <a:rPr lang="en-US" i="1" smtClean="0">
                <a:latin typeface="Calibri" panose="020F0502020204030204" pitchFamily="34" charset="0"/>
              </a:rPr>
              <a:t>essential</a:t>
            </a:r>
            <a:r>
              <a:rPr lang="en-US" smtClean="0">
                <a:latin typeface="Calibri" panose="020F0502020204030204" pitchFamily="34" charset="0"/>
              </a:rPr>
              <a:t> part of the EarthCARE L2 developments:</a:t>
            </a:r>
          </a:p>
          <a:p>
            <a:endParaRPr lang="en-US" smtClean="0">
              <a:latin typeface="Calibri" panose="020F0502020204030204" pitchFamily="34" charset="0"/>
            </a:endParaRPr>
          </a:p>
          <a:p>
            <a:r>
              <a:rPr lang="en-US" smtClean="0">
                <a:latin typeface="Calibri" panose="020F0502020204030204" pitchFamily="34" charset="0"/>
              </a:rPr>
              <a:t>Parallel activity “ECS-L” with GMV-NSL (UK)</a:t>
            </a:r>
          </a:p>
          <a:p>
            <a:endParaRPr lang="en-US">
              <a:latin typeface="Calibri" panose="020F0502020204030204" pitchFamily="34" charset="0"/>
            </a:endParaRPr>
          </a:p>
          <a:p>
            <a:r>
              <a:rPr lang="en-US" smtClean="0">
                <a:latin typeface="Calibri" panose="020F0502020204030204" pitchFamily="34" charset="0"/>
              </a:rPr>
              <a:t>developing</a:t>
            </a:r>
          </a:p>
          <a:p>
            <a:pPr marL="285750" indent="-285750">
              <a:buFont typeface="Arial" panose="020B0604020202020204" pitchFamily="34" charset="0"/>
              <a:buChar char="•"/>
            </a:pPr>
            <a:r>
              <a:rPr lang="en-US" smtClean="0">
                <a:latin typeface="Calibri" panose="020F0502020204030204" pitchFamily="34" charset="0"/>
              </a:rPr>
              <a:t>end-to-end simulator framework E3SIM</a:t>
            </a:r>
          </a:p>
          <a:p>
            <a:pPr marL="285750" indent="-285750">
              <a:buFont typeface="Arial" panose="020B0604020202020204" pitchFamily="34" charset="0"/>
              <a:buChar char="•"/>
            </a:pPr>
            <a:r>
              <a:rPr lang="en-US" smtClean="0">
                <a:latin typeface="Calibri" panose="020F0502020204030204" pitchFamily="34" charset="0"/>
              </a:rPr>
              <a:t>common software library used by all EarthCARE L2 processors</a:t>
            </a:r>
          </a:p>
          <a:p>
            <a:pPr marL="285750" indent="-285750">
              <a:buFont typeface="Arial" panose="020B0604020202020204" pitchFamily="34" charset="0"/>
              <a:buChar char="•"/>
            </a:pPr>
            <a:r>
              <a:rPr lang="en-US" smtClean="0">
                <a:latin typeface="Calibri" panose="020F0502020204030204" pitchFamily="34" charset="0"/>
              </a:rPr>
              <a:t>common test tools</a:t>
            </a:r>
          </a:p>
          <a:p>
            <a:endParaRPr lang="en-US">
              <a:latin typeface="Calibri" panose="020F0502020204030204" pitchFamily="34" charset="0"/>
            </a:endParaRPr>
          </a:p>
          <a:p>
            <a:r>
              <a:rPr lang="en-US" smtClean="0">
                <a:latin typeface="Calibri" panose="020F0502020204030204" pitchFamily="34" charset="0"/>
              </a:rPr>
              <a:t>and providing continuous software review and support to L2 developers.</a:t>
            </a:r>
            <a:endParaRPr lang="en-US">
              <a:latin typeface="Calibri" panose="020F0502020204030204" pitchFamily="34" charset="0"/>
            </a:endParaRPr>
          </a:p>
        </p:txBody>
      </p:sp>
    </p:spTree>
    <p:extLst>
      <p:ext uri="{BB962C8B-B14F-4D97-AF65-F5344CB8AC3E}">
        <p14:creationId xmlns:p14="http://schemas.microsoft.com/office/powerpoint/2010/main" val="2098229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From CASPER to CARDINAL</a:t>
            </a:r>
            <a:endParaRPr lang="en-GB" dirty="0"/>
          </a:p>
        </p:txBody>
      </p:sp>
      <p:cxnSp>
        <p:nvCxnSpPr>
          <p:cNvPr id="5" name="Straight Arrow Connector 4"/>
          <p:cNvCxnSpPr/>
          <p:nvPr/>
        </p:nvCxnSpPr>
        <p:spPr>
          <a:xfrm>
            <a:off x="245942" y="4174703"/>
            <a:ext cx="8797159" cy="12613"/>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38740" y="4181013"/>
            <a:ext cx="674763" cy="338554"/>
          </a:xfrm>
          <a:prstGeom prst="rect">
            <a:avLst/>
          </a:prstGeom>
          <a:noFill/>
        </p:spPr>
        <p:txBody>
          <a:bodyPr wrap="square" rtlCol="0">
            <a:spAutoFit/>
          </a:bodyPr>
          <a:lstStyle/>
          <a:p>
            <a:r>
              <a:rPr lang="en-US" sz="1600" smtClean="0">
                <a:latin typeface="Calibri" panose="020F0502020204030204" pitchFamily="34" charset="0"/>
              </a:rPr>
              <a:t>2007</a:t>
            </a:r>
            <a:endParaRPr lang="en-US" sz="1600">
              <a:latin typeface="Calibri" panose="020F0502020204030204" pitchFamily="34" charset="0"/>
            </a:endParaRPr>
          </a:p>
        </p:txBody>
      </p:sp>
      <p:sp>
        <p:nvSpPr>
          <p:cNvPr id="7" name="TextBox 6"/>
          <p:cNvSpPr txBox="1"/>
          <p:nvPr/>
        </p:nvSpPr>
        <p:spPr>
          <a:xfrm>
            <a:off x="1155089" y="4175758"/>
            <a:ext cx="598033" cy="338554"/>
          </a:xfrm>
          <a:prstGeom prst="rect">
            <a:avLst/>
          </a:prstGeom>
          <a:noFill/>
        </p:spPr>
        <p:txBody>
          <a:bodyPr wrap="square" rtlCol="0">
            <a:spAutoFit/>
          </a:bodyPr>
          <a:lstStyle/>
          <a:p>
            <a:r>
              <a:rPr lang="en-US" sz="1600" smtClean="0">
                <a:latin typeface="Calibri" panose="020F0502020204030204" pitchFamily="34" charset="0"/>
              </a:rPr>
              <a:t>2009</a:t>
            </a:r>
            <a:endParaRPr lang="en-US" sz="1600">
              <a:latin typeface="Calibri" panose="020F0502020204030204" pitchFamily="34" charset="0"/>
            </a:endParaRPr>
          </a:p>
        </p:txBody>
      </p:sp>
      <p:sp>
        <p:nvSpPr>
          <p:cNvPr id="8" name="TextBox 7"/>
          <p:cNvSpPr txBox="1"/>
          <p:nvPr/>
        </p:nvSpPr>
        <p:spPr>
          <a:xfrm>
            <a:off x="2139910" y="4175758"/>
            <a:ext cx="598033" cy="338554"/>
          </a:xfrm>
          <a:prstGeom prst="rect">
            <a:avLst/>
          </a:prstGeom>
          <a:noFill/>
        </p:spPr>
        <p:txBody>
          <a:bodyPr wrap="square" rtlCol="0">
            <a:spAutoFit/>
          </a:bodyPr>
          <a:lstStyle/>
          <a:p>
            <a:r>
              <a:rPr lang="en-US" sz="1600" smtClean="0">
                <a:latin typeface="Calibri" panose="020F0502020204030204" pitchFamily="34" charset="0"/>
              </a:rPr>
              <a:t>2011</a:t>
            </a:r>
            <a:endParaRPr lang="en-US" sz="1600">
              <a:latin typeface="Calibri" panose="020F0502020204030204" pitchFamily="34" charset="0"/>
            </a:endParaRPr>
          </a:p>
        </p:txBody>
      </p:sp>
      <p:sp>
        <p:nvSpPr>
          <p:cNvPr id="9" name="TextBox 8"/>
          <p:cNvSpPr txBox="1"/>
          <p:nvPr/>
        </p:nvSpPr>
        <p:spPr>
          <a:xfrm>
            <a:off x="3588763" y="4187316"/>
            <a:ext cx="598033" cy="338554"/>
          </a:xfrm>
          <a:prstGeom prst="rect">
            <a:avLst/>
          </a:prstGeom>
          <a:noFill/>
        </p:spPr>
        <p:txBody>
          <a:bodyPr wrap="square" rtlCol="0">
            <a:spAutoFit/>
          </a:bodyPr>
          <a:lstStyle/>
          <a:p>
            <a:r>
              <a:rPr lang="en-US" sz="1600" smtClean="0">
                <a:latin typeface="Calibri" panose="020F0502020204030204" pitchFamily="34" charset="0"/>
              </a:rPr>
              <a:t>2014</a:t>
            </a:r>
            <a:endParaRPr lang="en-US" sz="1600">
              <a:latin typeface="Calibri" panose="020F0502020204030204" pitchFamily="34" charset="0"/>
            </a:endParaRPr>
          </a:p>
        </p:txBody>
      </p:sp>
      <p:sp>
        <p:nvSpPr>
          <p:cNvPr id="10" name="TextBox 9"/>
          <p:cNvSpPr txBox="1"/>
          <p:nvPr/>
        </p:nvSpPr>
        <p:spPr>
          <a:xfrm>
            <a:off x="7004097" y="4187316"/>
            <a:ext cx="598033" cy="338554"/>
          </a:xfrm>
          <a:prstGeom prst="rect">
            <a:avLst/>
          </a:prstGeom>
          <a:noFill/>
        </p:spPr>
        <p:txBody>
          <a:bodyPr wrap="square" rtlCol="0">
            <a:spAutoFit/>
          </a:bodyPr>
          <a:lstStyle/>
          <a:p>
            <a:r>
              <a:rPr lang="en-US" sz="1600" b="1" smtClean="0">
                <a:latin typeface="Calibri" panose="020F0502020204030204" pitchFamily="34" charset="0"/>
              </a:rPr>
              <a:t>2021</a:t>
            </a:r>
            <a:endParaRPr lang="en-US" sz="1600" b="1">
              <a:latin typeface="Calibri" panose="020F0502020204030204" pitchFamily="34" charset="0"/>
            </a:endParaRPr>
          </a:p>
        </p:txBody>
      </p:sp>
      <p:sp>
        <p:nvSpPr>
          <p:cNvPr id="11" name="TextBox 10"/>
          <p:cNvSpPr txBox="1"/>
          <p:nvPr/>
        </p:nvSpPr>
        <p:spPr>
          <a:xfrm>
            <a:off x="8007835" y="4187316"/>
            <a:ext cx="598033" cy="338554"/>
          </a:xfrm>
          <a:prstGeom prst="rect">
            <a:avLst/>
          </a:prstGeom>
          <a:noFill/>
        </p:spPr>
        <p:txBody>
          <a:bodyPr wrap="square" rtlCol="0">
            <a:spAutoFit/>
          </a:bodyPr>
          <a:lstStyle/>
          <a:p>
            <a:r>
              <a:rPr lang="en-US" sz="1600" smtClean="0">
                <a:latin typeface="Calibri" panose="020F0502020204030204" pitchFamily="34" charset="0"/>
              </a:rPr>
              <a:t>2023</a:t>
            </a:r>
            <a:endParaRPr lang="en-US" sz="1600">
              <a:latin typeface="Calibri" panose="020F0502020204030204" pitchFamily="34" charset="0"/>
            </a:endParaRPr>
          </a:p>
        </p:txBody>
      </p:sp>
      <p:sp>
        <p:nvSpPr>
          <p:cNvPr id="12" name="Rounded Rectangle 11"/>
          <p:cNvSpPr/>
          <p:nvPr/>
        </p:nvSpPr>
        <p:spPr>
          <a:xfrm>
            <a:off x="245942" y="661333"/>
            <a:ext cx="1273854" cy="3378239"/>
          </a:xfrm>
          <a:prstGeom prst="roundRect">
            <a:avLst/>
          </a:prstGeom>
          <a:solidFill>
            <a:srgbClr val="FEFBCE"/>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0070C0"/>
                </a:solidFill>
              </a:rPr>
              <a:t>CASPER</a:t>
            </a:r>
            <a:endParaRPr lang="en-US">
              <a:solidFill>
                <a:srgbClr val="0070C0"/>
              </a:solidFill>
            </a:endParaRPr>
          </a:p>
        </p:txBody>
      </p:sp>
      <p:sp>
        <p:nvSpPr>
          <p:cNvPr id="13" name="Rounded Rectangle 12"/>
          <p:cNvSpPr/>
          <p:nvPr/>
        </p:nvSpPr>
        <p:spPr>
          <a:xfrm>
            <a:off x="1608083" y="661333"/>
            <a:ext cx="2219784" cy="492703"/>
          </a:xfrm>
          <a:prstGeom prst="roundRect">
            <a:avLst/>
          </a:prstGeom>
          <a:solidFill>
            <a:srgbClr val="FEFBCE"/>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0070C0"/>
                </a:solidFill>
              </a:rPr>
              <a:t>ATLAS</a:t>
            </a:r>
            <a:endParaRPr lang="en-US">
              <a:solidFill>
                <a:srgbClr val="0070C0"/>
              </a:solidFill>
            </a:endParaRPr>
          </a:p>
        </p:txBody>
      </p:sp>
      <p:sp>
        <p:nvSpPr>
          <p:cNvPr id="14" name="Rounded Rectangle 13"/>
          <p:cNvSpPr/>
          <p:nvPr/>
        </p:nvSpPr>
        <p:spPr>
          <a:xfrm>
            <a:off x="1608083" y="1201333"/>
            <a:ext cx="2219784" cy="539999"/>
          </a:xfrm>
          <a:prstGeom prst="roundRect">
            <a:avLst/>
          </a:prstGeom>
          <a:solidFill>
            <a:srgbClr val="FEFBCE"/>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0070C0"/>
                </a:solidFill>
              </a:rPr>
              <a:t>IRMA</a:t>
            </a:r>
            <a:endParaRPr lang="en-US">
              <a:solidFill>
                <a:srgbClr val="0070C0"/>
              </a:solidFill>
            </a:endParaRPr>
          </a:p>
        </p:txBody>
      </p:sp>
      <p:sp>
        <p:nvSpPr>
          <p:cNvPr id="15" name="Rounded Rectangle 14"/>
          <p:cNvSpPr/>
          <p:nvPr/>
        </p:nvSpPr>
        <p:spPr>
          <a:xfrm>
            <a:off x="1570246" y="1812216"/>
            <a:ext cx="1046830" cy="2227356"/>
          </a:xfrm>
          <a:prstGeom prst="roundRect">
            <a:avLst/>
          </a:prstGeom>
          <a:solidFill>
            <a:srgbClr val="FEFBCE"/>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0070C0"/>
                </a:solidFill>
              </a:rPr>
              <a:t>RATEC</a:t>
            </a:r>
            <a:endParaRPr lang="en-US">
              <a:solidFill>
                <a:srgbClr val="0070C0"/>
              </a:solidFill>
            </a:endParaRPr>
          </a:p>
        </p:txBody>
      </p:sp>
      <p:sp>
        <p:nvSpPr>
          <p:cNvPr id="16" name="Rounded Rectangle 15"/>
          <p:cNvSpPr/>
          <p:nvPr/>
        </p:nvSpPr>
        <p:spPr>
          <a:xfrm>
            <a:off x="2680138" y="1812215"/>
            <a:ext cx="1147729" cy="1080000"/>
          </a:xfrm>
          <a:prstGeom prst="roundRect">
            <a:avLst/>
          </a:prstGeom>
          <a:solidFill>
            <a:srgbClr val="FEFBCE"/>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0070C0"/>
                </a:solidFill>
              </a:rPr>
              <a:t>VARSY</a:t>
            </a:r>
            <a:endParaRPr lang="en-US">
              <a:solidFill>
                <a:srgbClr val="0070C0"/>
              </a:solidFill>
            </a:endParaRPr>
          </a:p>
        </p:txBody>
      </p:sp>
      <p:sp>
        <p:nvSpPr>
          <p:cNvPr id="17" name="Rounded Rectangle 16"/>
          <p:cNvSpPr/>
          <p:nvPr/>
        </p:nvSpPr>
        <p:spPr>
          <a:xfrm>
            <a:off x="2680138" y="2959572"/>
            <a:ext cx="1147729" cy="1080000"/>
          </a:xfrm>
          <a:prstGeom prst="roundRect">
            <a:avLst/>
          </a:prstGeom>
          <a:solidFill>
            <a:srgbClr val="FEFBCE"/>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0070C0"/>
                </a:solidFill>
              </a:rPr>
              <a:t>FLURB</a:t>
            </a:r>
            <a:endParaRPr lang="en-US">
              <a:solidFill>
                <a:srgbClr val="0070C0"/>
              </a:solidFill>
            </a:endParaRPr>
          </a:p>
        </p:txBody>
      </p:sp>
      <p:sp>
        <p:nvSpPr>
          <p:cNvPr id="18" name="Rounded Rectangle 17"/>
          <p:cNvSpPr/>
          <p:nvPr/>
        </p:nvSpPr>
        <p:spPr>
          <a:xfrm>
            <a:off x="3887780" y="2959572"/>
            <a:ext cx="3351746" cy="1080000"/>
          </a:xfrm>
          <a:prstGeom prst="roundRect">
            <a:avLst/>
          </a:prstGeom>
          <a:solidFill>
            <a:srgbClr val="D4FBD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solidFill>
              </a:rPr>
              <a:t>CLARA</a:t>
            </a:r>
            <a:endParaRPr lang="en-US">
              <a:solidFill>
                <a:schemeClr val="tx1"/>
              </a:solidFill>
            </a:endParaRPr>
          </a:p>
        </p:txBody>
      </p:sp>
      <p:sp>
        <p:nvSpPr>
          <p:cNvPr id="19" name="Rounded Rectangle 18"/>
          <p:cNvSpPr/>
          <p:nvPr/>
        </p:nvSpPr>
        <p:spPr>
          <a:xfrm>
            <a:off x="4186796" y="1812215"/>
            <a:ext cx="3052729" cy="1080000"/>
          </a:xfrm>
          <a:prstGeom prst="roundRect">
            <a:avLst/>
          </a:prstGeom>
          <a:solidFill>
            <a:srgbClr val="D4FBD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solidFill>
              </a:rPr>
              <a:t>DORSY</a:t>
            </a:r>
            <a:endParaRPr lang="en-US">
              <a:solidFill>
                <a:schemeClr val="tx1"/>
              </a:solidFill>
            </a:endParaRPr>
          </a:p>
        </p:txBody>
      </p:sp>
      <p:sp>
        <p:nvSpPr>
          <p:cNvPr id="20" name="Rounded Rectangle 19"/>
          <p:cNvSpPr/>
          <p:nvPr/>
        </p:nvSpPr>
        <p:spPr>
          <a:xfrm>
            <a:off x="3887779" y="661333"/>
            <a:ext cx="3351744" cy="1080000"/>
          </a:xfrm>
          <a:prstGeom prst="roundRect">
            <a:avLst/>
          </a:prstGeom>
          <a:solidFill>
            <a:srgbClr val="D4FBD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solidFill>
              </a:rPr>
              <a:t>APRIL</a:t>
            </a:r>
            <a:endParaRPr lang="en-US">
              <a:solidFill>
                <a:schemeClr val="tx1"/>
              </a:solidFill>
            </a:endParaRPr>
          </a:p>
        </p:txBody>
      </p:sp>
      <p:sp>
        <p:nvSpPr>
          <p:cNvPr id="21" name="Rounded Rectangle 20"/>
          <p:cNvSpPr/>
          <p:nvPr/>
        </p:nvSpPr>
        <p:spPr>
          <a:xfrm>
            <a:off x="7303112" y="661332"/>
            <a:ext cx="1544496" cy="3378239"/>
          </a:xfrm>
          <a:prstGeom prst="roundRect">
            <a:avLst/>
          </a:prstGeom>
          <a:solidFill>
            <a:srgbClr val="DDF4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lumMod val="50000"/>
                  </a:schemeClr>
                </a:solidFill>
              </a:rPr>
              <a:t>CARDINAL</a:t>
            </a:r>
            <a:endParaRPr lang="en-US">
              <a:solidFill>
                <a:schemeClr val="bg1">
                  <a:lumMod val="50000"/>
                </a:schemeClr>
              </a:solidFill>
            </a:endParaRPr>
          </a:p>
        </p:txBody>
      </p:sp>
      <p:sp>
        <p:nvSpPr>
          <p:cNvPr id="23" name="Rounded Rectangle 22"/>
          <p:cNvSpPr/>
          <p:nvPr/>
        </p:nvSpPr>
        <p:spPr>
          <a:xfrm>
            <a:off x="138740" y="737826"/>
            <a:ext cx="8841299" cy="36576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C00000"/>
                </a:solidFill>
                <a:latin typeface="Calibri" panose="020F0502020204030204" pitchFamily="34" charset="0"/>
              </a:rPr>
              <a:t>== ATLID and ATLID/MSI synergy ==</a:t>
            </a:r>
            <a:endParaRPr lang="en-US">
              <a:solidFill>
                <a:srgbClr val="C00000"/>
              </a:solidFill>
              <a:latin typeface="Calibri" panose="020F0502020204030204" pitchFamily="34" charset="0"/>
            </a:endParaRPr>
          </a:p>
        </p:txBody>
      </p:sp>
      <p:sp>
        <p:nvSpPr>
          <p:cNvPr id="25" name="Rounded Rectangle 24"/>
          <p:cNvSpPr/>
          <p:nvPr/>
        </p:nvSpPr>
        <p:spPr>
          <a:xfrm>
            <a:off x="201802" y="1288452"/>
            <a:ext cx="8841299" cy="36576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C00000"/>
                </a:solidFill>
                <a:latin typeface="Calibri" panose="020F0502020204030204" pitchFamily="34" charset="0"/>
              </a:rPr>
              <a:t>== MSI (clouds and aerosols) ==</a:t>
            </a:r>
            <a:endParaRPr lang="en-US">
              <a:solidFill>
                <a:srgbClr val="C00000"/>
              </a:solidFill>
              <a:latin typeface="Calibri" panose="020F0502020204030204" pitchFamily="34" charset="0"/>
            </a:endParaRPr>
          </a:p>
        </p:txBody>
      </p:sp>
      <p:sp>
        <p:nvSpPr>
          <p:cNvPr id="26" name="Rounded Rectangle 25"/>
          <p:cNvSpPr/>
          <p:nvPr/>
        </p:nvSpPr>
        <p:spPr>
          <a:xfrm>
            <a:off x="138739" y="1973849"/>
            <a:ext cx="8841299" cy="36576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C00000"/>
                </a:solidFill>
                <a:latin typeface="Calibri" panose="020F0502020204030204" pitchFamily="34" charset="0"/>
              </a:rPr>
              <a:t>== CPR and ATLID/CPR/MSI synergy ==</a:t>
            </a:r>
            <a:endParaRPr lang="en-US">
              <a:solidFill>
                <a:srgbClr val="C00000"/>
              </a:solidFill>
              <a:latin typeface="Calibri" panose="020F0502020204030204" pitchFamily="34" charset="0"/>
            </a:endParaRPr>
          </a:p>
        </p:txBody>
      </p:sp>
      <p:sp>
        <p:nvSpPr>
          <p:cNvPr id="27" name="Rounded Rectangle 26"/>
          <p:cNvSpPr/>
          <p:nvPr/>
        </p:nvSpPr>
        <p:spPr>
          <a:xfrm>
            <a:off x="138738" y="3084793"/>
            <a:ext cx="8841299" cy="36576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C00000"/>
                </a:solidFill>
                <a:latin typeface="Calibri" panose="020F0502020204030204" pitchFamily="34" charset="0"/>
              </a:rPr>
              <a:t>== BBR, radiation and assessment ==</a:t>
            </a:r>
            <a:endParaRPr lang="en-US">
              <a:solidFill>
                <a:srgbClr val="C00000"/>
              </a:solidFill>
              <a:latin typeface="Calibri" panose="020F0502020204030204" pitchFamily="34" charset="0"/>
            </a:endParaRPr>
          </a:p>
        </p:txBody>
      </p:sp>
    </p:spTree>
    <p:extLst>
      <p:ext uri="{BB962C8B-B14F-4D97-AF65-F5344CB8AC3E}">
        <p14:creationId xmlns:p14="http://schemas.microsoft.com/office/powerpoint/2010/main" val="1026525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26" grpId="0" animBg="1"/>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Agenda</a:t>
            </a:r>
            <a:endParaRPr lang="en-GB" dirty="0"/>
          </a:p>
        </p:txBody>
      </p:sp>
      <p:sp>
        <p:nvSpPr>
          <p:cNvPr id="3" name="Rectangle 2"/>
          <p:cNvSpPr/>
          <p:nvPr/>
        </p:nvSpPr>
        <p:spPr>
          <a:xfrm>
            <a:off x="255401" y="826113"/>
            <a:ext cx="8611126" cy="3693319"/>
          </a:xfrm>
          <a:prstGeom prst="rect">
            <a:avLst/>
          </a:prstGeom>
        </p:spPr>
        <p:txBody>
          <a:bodyPr wrap="square">
            <a:spAutoFit/>
          </a:bodyPr>
          <a:lstStyle/>
          <a:p>
            <a:r>
              <a:rPr lang="en-US" smtClean="0">
                <a:latin typeface="Calibri" panose="020F0502020204030204" pitchFamily="34" charset="0"/>
              </a:rPr>
              <a:t>1</a:t>
            </a:r>
            <a:r>
              <a:rPr lang="en-US">
                <a:latin typeface="Calibri" panose="020F0502020204030204" pitchFamily="34" charset="0"/>
              </a:rPr>
              <a:t>. Opening remarks (ESA) - </a:t>
            </a:r>
            <a:r>
              <a:rPr lang="en-US">
                <a:solidFill>
                  <a:schemeClr val="bg1">
                    <a:lumMod val="50000"/>
                  </a:schemeClr>
                </a:solidFill>
                <a:latin typeface="Calibri" panose="020F0502020204030204" pitchFamily="34" charset="0"/>
              </a:rPr>
              <a:t>10 min.</a:t>
            </a:r>
          </a:p>
          <a:p>
            <a:r>
              <a:rPr lang="en-US" smtClean="0">
                <a:latin typeface="Calibri" panose="020F0502020204030204" pitchFamily="34" charset="0"/>
              </a:rPr>
              <a:t>2</a:t>
            </a:r>
            <a:r>
              <a:rPr lang="en-US">
                <a:latin typeface="Calibri" panose="020F0502020204030204" pitchFamily="34" charset="0"/>
              </a:rPr>
              <a:t>. </a:t>
            </a:r>
            <a:r>
              <a:rPr lang="en-US">
                <a:solidFill>
                  <a:schemeClr val="accent1"/>
                </a:solidFill>
                <a:latin typeface="Calibri" panose="020F0502020204030204" pitchFamily="34" charset="0"/>
              </a:rPr>
              <a:t>Executive summary (APRIL/CLARA/DORSY)</a:t>
            </a:r>
            <a:r>
              <a:rPr lang="en-US">
                <a:latin typeface="Calibri" panose="020F0502020204030204" pitchFamily="34" charset="0"/>
              </a:rPr>
              <a:t> - </a:t>
            </a:r>
            <a:r>
              <a:rPr lang="en-US">
                <a:solidFill>
                  <a:schemeClr val="bg1">
                    <a:lumMod val="50000"/>
                  </a:schemeClr>
                </a:solidFill>
                <a:latin typeface="Calibri" panose="020F0502020204030204" pitchFamily="34" charset="0"/>
              </a:rPr>
              <a:t>3x15 min.</a:t>
            </a:r>
          </a:p>
          <a:p>
            <a:r>
              <a:rPr lang="en-US" smtClean="0">
                <a:latin typeface="Calibri" panose="020F0502020204030204" pitchFamily="34" charset="0"/>
              </a:rPr>
              <a:t>3</a:t>
            </a:r>
            <a:r>
              <a:rPr lang="en-US">
                <a:latin typeface="Calibri" panose="020F0502020204030204" pitchFamily="34" charset="0"/>
              </a:rPr>
              <a:t>. </a:t>
            </a:r>
            <a:r>
              <a:rPr lang="en-US">
                <a:solidFill>
                  <a:schemeClr val="accent1"/>
                </a:solidFill>
                <a:latin typeface="Calibri" panose="020F0502020204030204" pitchFamily="34" charset="0"/>
              </a:rPr>
              <a:t>Scientific </a:t>
            </a:r>
            <a:r>
              <a:rPr lang="en-US" smtClean="0">
                <a:solidFill>
                  <a:schemeClr val="accent1"/>
                </a:solidFill>
                <a:latin typeface="Calibri" panose="020F0502020204030204" pitchFamily="34" charset="0"/>
              </a:rPr>
              <a:t>achievements</a:t>
            </a:r>
          </a:p>
          <a:p>
            <a:r>
              <a:rPr lang="en-US">
                <a:latin typeface="Calibri" panose="020F0502020204030204" pitchFamily="34" charset="0"/>
              </a:rPr>
              <a:t> </a:t>
            </a:r>
            <a:r>
              <a:rPr lang="en-US" smtClean="0">
                <a:latin typeface="Calibri" panose="020F0502020204030204" pitchFamily="34" charset="0"/>
              </a:rPr>
              <a:t> a. </a:t>
            </a:r>
            <a:r>
              <a:rPr lang="en-US">
                <a:latin typeface="Calibri" panose="020F0502020204030204" pitchFamily="34" charset="0"/>
              </a:rPr>
              <a:t>Common reference scenes (presented by APRIL project) - </a:t>
            </a:r>
            <a:r>
              <a:rPr lang="en-US">
                <a:solidFill>
                  <a:schemeClr val="bg1">
                    <a:lumMod val="50000"/>
                  </a:schemeClr>
                </a:solidFill>
                <a:latin typeface="Calibri" panose="020F0502020204030204" pitchFamily="34" charset="0"/>
              </a:rPr>
              <a:t>15 min.</a:t>
            </a:r>
          </a:p>
          <a:p>
            <a:r>
              <a:rPr lang="en-US" smtClean="0">
                <a:latin typeface="Calibri" panose="020F0502020204030204" pitchFamily="34" charset="0"/>
              </a:rPr>
              <a:t>  b</a:t>
            </a:r>
            <a:r>
              <a:rPr lang="en-US">
                <a:latin typeface="Calibri" panose="020F0502020204030204" pitchFamily="34" charset="0"/>
              </a:rPr>
              <a:t>. APRIL: ATLID, MSI and ATLID/MSI synergy - </a:t>
            </a:r>
            <a:r>
              <a:rPr lang="en-US">
                <a:solidFill>
                  <a:schemeClr val="bg1">
                    <a:lumMod val="50000"/>
                  </a:schemeClr>
                </a:solidFill>
                <a:latin typeface="Calibri" panose="020F0502020204030204" pitchFamily="34" charset="0"/>
              </a:rPr>
              <a:t>60 min.</a:t>
            </a:r>
          </a:p>
          <a:p>
            <a:endParaRPr lang="en-US">
              <a:latin typeface="Calibri" panose="020F0502020204030204" pitchFamily="34" charset="0"/>
            </a:endParaRPr>
          </a:p>
          <a:p>
            <a:r>
              <a:rPr lang="en-US">
                <a:solidFill>
                  <a:schemeClr val="bg1">
                    <a:lumMod val="50000"/>
                  </a:schemeClr>
                </a:solidFill>
                <a:latin typeface="Calibri" panose="020F0502020204030204" pitchFamily="34" charset="0"/>
              </a:rPr>
              <a:t>Break - 20 min.</a:t>
            </a:r>
          </a:p>
          <a:p>
            <a:endParaRPr lang="en-US">
              <a:latin typeface="Calibri" panose="020F0502020204030204" pitchFamily="34" charset="0"/>
            </a:endParaRPr>
          </a:p>
          <a:p>
            <a:r>
              <a:rPr lang="en-US" smtClean="0">
                <a:latin typeface="Calibri" panose="020F0502020204030204" pitchFamily="34" charset="0"/>
              </a:rPr>
              <a:t>  c</a:t>
            </a:r>
            <a:r>
              <a:rPr lang="en-US">
                <a:latin typeface="Calibri" panose="020F0502020204030204" pitchFamily="34" charset="0"/>
              </a:rPr>
              <a:t>. DORSY: CPR and ATLID/CPR/MSI synergy - </a:t>
            </a:r>
            <a:r>
              <a:rPr lang="en-US">
                <a:solidFill>
                  <a:schemeClr val="bg1">
                    <a:lumMod val="50000"/>
                  </a:schemeClr>
                </a:solidFill>
                <a:latin typeface="Calibri" panose="020F0502020204030204" pitchFamily="34" charset="0"/>
              </a:rPr>
              <a:t>50 min.</a:t>
            </a:r>
          </a:p>
          <a:p>
            <a:r>
              <a:rPr lang="en-US" smtClean="0">
                <a:latin typeface="Calibri" panose="020F0502020204030204" pitchFamily="34" charset="0"/>
              </a:rPr>
              <a:t>  d</a:t>
            </a:r>
            <a:r>
              <a:rPr lang="en-US">
                <a:latin typeface="Calibri" panose="020F0502020204030204" pitchFamily="34" charset="0"/>
              </a:rPr>
              <a:t>. CLARA: BBR, radiation and assessment - </a:t>
            </a:r>
            <a:r>
              <a:rPr lang="en-US">
                <a:solidFill>
                  <a:schemeClr val="bg1">
                    <a:lumMod val="50000"/>
                  </a:schemeClr>
                </a:solidFill>
                <a:latin typeface="Calibri" panose="020F0502020204030204" pitchFamily="34" charset="0"/>
              </a:rPr>
              <a:t>60 min.</a:t>
            </a:r>
          </a:p>
          <a:p>
            <a:r>
              <a:rPr lang="en-US" smtClean="0">
                <a:latin typeface="Calibri" panose="020F0502020204030204" pitchFamily="34" charset="0"/>
              </a:rPr>
              <a:t>  e</a:t>
            </a:r>
            <a:r>
              <a:rPr lang="en-US">
                <a:latin typeface="Calibri" panose="020F0502020204030204" pitchFamily="34" charset="0"/>
              </a:rPr>
              <a:t>. Cross-project intercomparisons (presented by DORSY project) - </a:t>
            </a:r>
            <a:r>
              <a:rPr lang="en-US">
                <a:solidFill>
                  <a:schemeClr val="bg1">
                    <a:lumMod val="50000"/>
                  </a:schemeClr>
                </a:solidFill>
                <a:latin typeface="Calibri" panose="020F0502020204030204" pitchFamily="34" charset="0"/>
              </a:rPr>
              <a:t>10 min.</a:t>
            </a:r>
          </a:p>
          <a:p>
            <a:endParaRPr lang="en-US">
              <a:latin typeface="Calibri" panose="020F0502020204030204" pitchFamily="34" charset="0"/>
            </a:endParaRPr>
          </a:p>
          <a:p>
            <a:r>
              <a:rPr lang="fr-FR">
                <a:solidFill>
                  <a:schemeClr val="bg1">
                    <a:lumMod val="50000"/>
                  </a:schemeClr>
                </a:solidFill>
                <a:latin typeface="Calibri" panose="020F0502020204030204" pitchFamily="34" charset="0"/>
              </a:rPr>
              <a:t>Adjourn 1200 ET/1700 GMT/1800 CET/200 JST</a:t>
            </a:r>
            <a:endParaRPr lang="en-US">
              <a:solidFill>
                <a:schemeClr val="bg1">
                  <a:lumMod val="50000"/>
                </a:schemeClr>
              </a:solidFill>
              <a:latin typeface="Calibri" panose="020F0502020204030204" pitchFamily="34" charset="0"/>
            </a:endParaRPr>
          </a:p>
        </p:txBody>
      </p:sp>
    </p:spTree>
    <p:extLst>
      <p:ext uri="{BB962C8B-B14F-4D97-AF65-F5344CB8AC3E}">
        <p14:creationId xmlns:p14="http://schemas.microsoft.com/office/powerpoint/2010/main" val="1257769398"/>
      </p:ext>
    </p:extLst>
  </p:cSld>
  <p:clrMapOvr>
    <a:masterClrMapping/>
  </p:clrMapOvr>
  <p:timing>
    <p:tnLst>
      <p:par>
        <p:cTn id="1" dur="indefinite" restart="never" nodeType="tmRoot"/>
      </p:par>
    </p:tnLst>
  </p:timing>
</p:sld>
</file>

<file path=ppt/theme/theme1.xml><?xml version="1.0" encoding="utf-8"?>
<a:theme xmlns:a="http://schemas.openxmlformats.org/drawingml/2006/main" name="NEW ESA Presentation 16-9">
  <a:themeElements>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Esa presentatio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ESA Presentation 16-9.potx" id="{625F8AEC-1CDE-415D-B0E3-F5C995E29248}" vid="{7620660D-6BA5-4224-AA6E-849C46B07D63}"/>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995F947CC68284A92DD76895F95485E" ma:contentTypeVersion="" ma:contentTypeDescription="Create a new document." ma:contentTypeScope="" ma:versionID="d2f7bac1cc6cefe942785cfbb8bae163">
  <xsd:schema xmlns:xsd="http://www.w3.org/2001/XMLSchema" xmlns:xs="http://www.w3.org/2001/XMLSchema" xmlns:p="http://schemas.microsoft.com/office/2006/metadata/properties" xmlns:ns2="f2760952-b3bb-408f-ace6-eb1e07642b86" targetNamespace="http://schemas.microsoft.com/office/2006/metadata/properties" ma:root="true" ma:fieldsID="70e6d848e258403642b2016fccd44a87" ns2:_="">
    <xsd:import namespace="f2760952-b3bb-408f-ace6-eb1e07642b86"/>
    <xsd:element name="properties">
      <xsd:complexType>
        <xsd:sequence>
          <xsd:element name="documentManagement">
            <xsd:complexType>
              <xsd:all>
                <xsd:element ref="ns2:SharedWithUsers" minOccurs="0"/>
                <xsd:element ref="ns2: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760952-b3bb-408f-ace6-eb1e07642b8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description=""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D587E21-31CA-408E-A5B1-4B7F0D8D9C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760952-b3bb-408f-ace6-eb1e07642b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8D79E0-F545-4A75-B39D-7B8AF1D9BA85}">
  <ds:schemaRefs>
    <ds:schemaRef ds:uri="http://schemas.microsoft.com/sharepoint/v3/contenttype/forms"/>
  </ds:schemaRefs>
</ds:datastoreItem>
</file>

<file path=customXml/itemProps3.xml><?xml version="1.0" encoding="utf-8"?>
<ds:datastoreItem xmlns:ds="http://schemas.openxmlformats.org/officeDocument/2006/customXml" ds:itemID="{8E22279E-2C4C-4C93-8498-455A58D1433E}">
  <ds:schemaRefs>
    <ds:schemaRef ds:uri="http://purl.org/dc/elements/1.1/"/>
    <ds:schemaRef ds:uri="http://purl.org/dc/terms/"/>
    <ds:schemaRef ds:uri="http://schemas.microsoft.com/office/2006/metadata/properties"/>
    <ds:schemaRef ds:uri="http://www.w3.org/XML/1998/namespace"/>
    <ds:schemaRef ds:uri="http://schemas.openxmlformats.org/package/2006/metadata/core-properties"/>
    <ds:schemaRef ds:uri="http://schemas.microsoft.com/office/2006/documentManagement/types"/>
    <ds:schemaRef ds:uri="http://schemas.microsoft.com/office/infopath/2007/PartnerControls"/>
    <ds:schemaRef ds:uri="f2760952-b3bb-408f-ace6-eb1e07642b86"/>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1181</Words>
  <Application>Microsoft Office PowerPoint</Application>
  <PresentationFormat>On-screen Show (16:9)</PresentationFormat>
  <Paragraphs>179</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NEW ESA Presentation 16-9</vt:lpstr>
      <vt:lpstr>EarthCARE Geophysical Data Products and Retrievals    Final Presentation of APRIL, DORSY, CLARA/ICERAD Contracts    European Space Agency</vt:lpstr>
      <vt:lpstr>PowerPoint Presentation</vt:lpstr>
      <vt:lpstr>PowerPoint Presentation</vt:lpstr>
      <vt:lpstr>EarthCARE Scientific Exploitation</vt:lpstr>
      <vt:lpstr>PowerPoint Presentation</vt:lpstr>
      <vt:lpstr>APRIL/CLARA/DORSY in numbers</vt:lpstr>
      <vt:lpstr>End-to-end simulator and software support</vt:lpstr>
      <vt:lpstr>From CASPER to CARDINAL</vt:lpstr>
      <vt:lpstr>Agenda</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EarthCARE    The Earth Cloud, Aerosol and Radiation Profiling Satellite Mission  T. Wehr, M. Eisinger, D. Lajas, D. Maeusli, K. Wallace, A. Hélière, A. Lefebvre, J. Lemanczyk, R. Koopman  European Space Agency</dc:title>
  <dc:subject>EarthCARE    The Earth Cloud, Aerosol and Radiation Profiling Satellite Mission  T. Wehr, M. Eisinger, D. Lajas, D. Maeusli, K. Wallace, A. Hélière, A. Lefebvre, J. Lemanczyk, R. Koopman  European Space Agency</dc:subject>
  <dc:creator>Tobias Wehr</dc:creator>
  <cp:lastModifiedBy>Michael Eisinger</cp:lastModifiedBy>
  <cp:revision>148</cp:revision>
  <cp:lastPrinted>2008-08-26T16:26:23Z</cp:lastPrinted>
  <dcterms:created xsi:type="dcterms:W3CDTF">2016-09-19T11:13:55Z</dcterms:created>
  <dcterms:modified xsi:type="dcterms:W3CDTF">2021-03-10T11:36:40Z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EarthCARE</vt:lpwstr>
  </property>
  <property fmtid="{D5CDD505-2E9C-101B-9397-08002B2CF9AE}" pid="3" name="PSubtitle">
    <vt:lpwstr>EarthCARE</vt:lpwstr>
  </property>
  <property fmtid="{D5CDD505-2E9C-101B-9397-08002B2CF9AE}" pid="4" name="PAuthor">
    <vt:lpwstr/>
  </property>
  <property fmtid="{D5CDD505-2E9C-101B-9397-08002B2CF9AE}" pid="5" name="PPlace">
    <vt:lpwstr/>
  </property>
  <property fmtid="{D5CDD505-2E9C-101B-9397-08002B2CF9AE}" pid="6" name="PDate">
    <vt:lpwstr>28/09/2016</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false</vt:bool>
  </property>
  <property fmtid="{D5CDD505-2E9C-101B-9397-08002B2CF9AE}" pid="12" name="ESAVersion">
    <vt:lpwstr>4GV1.0</vt:lpwstr>
  </property>
  <property fmtid="{D5CDD505-2E9C-101B-9397-08002B2CF9AE}" pid="13" name="ShowESADialog1">
    <vt:bool>true</vt:bool>
  </property>
  <property fmtid="{D5CDD505-2E9C-101B-9397-08002B2CF9AE}" pid="14" name="ContentTypeId">
    <vt:lpwstr>0x0101008995F947CC68284A92DD76895F95485E</vt:lpwstr>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For Official Use</vt:lpwstr>
  </property>
  <property fmtid="{D5CDD505-2E9C-101B-9397-08002B2CF9AE}" pid="18" name="Classification Caveat">
    <vt:lpwstr/>
  </property>
  <property fmtid="{D5CDD505-2E9C-101B-9397-08002B2CF9AE}" pid="19" name="Status">
    <vt:lpwstr/>
  </property>
  <property fmtid="{D5CDD505-2E9C-101B-9397-08002B2CF9AE}" pid="20" name="bmsSiteName">
    <vt:lpwstr/>
  </property>
  <property fmtid="{D5CDD505-2E9C-101B-9397-08002B2CF9AE}" pid="21" name="Originating Organisation">
    <vt:lpwstr/>
  </property>
  <property fmtid="{D5CDD505-2E9C-101B-9397-08002B2CF9AE}" pid="22" name="Distribution">
    <vt:lpwstr/>
  </property>
  <property fmtid="{D5CDD505-2E9C-101B-9397-08002B2CF9AE}" pid="23" name="bmsSitename2">
    <vt:lpwstr/>
  </property>
  <property fmtid="{D5CDD505-2E9C-101B-9397-08002B2CF9AE}" pid="24" name="bmsAddress">
    <vt:lpwstr/>
  </property>
  <property fmtid="{D5CDD505-2E9C-101B-9397-08002B2CF9AE}" pid="25" name="bmsPlace">
    <vt:lpwstr/>
  </property>
  <property fmtid="{D5CDD505-2E9C-101B-9397-08002B2CF9AE}" pid="26" name="bmsPhoneFax">
    <vt:lpwstr/>
  </property>
  <property fmtid="{D5CDD505-2E9C-101B-9397-08002B2CF9AE}" pid="27" name="Issue">
    <vt:i4>0</vt:i4>
  </property>
  <property fmtid="{D5CDD505-2E9C-101B-9397-08002B2CF9AE}" pid="28" name="Revision">
    <vt:i4>0</vt:i4>
  </property>
</Properties>
</file>