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ldx" ContentType="application/vnd.openxmlformats-officedocument.presentationml.slide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53" r:id="rId2"/>
    <p:sldId id="543" r:id="rId3"/>
    <p:sldId id="564" r:id="rId4"/>
    <p:sldId id="545" r:id="rId5"/>
    <p:sldId id="546" r:id="rId6"/>
    <p:sldId id="560" r:id="rId7"/>
    <p:sldId id="561" r:id="rId8"/>
    <p:sldId id="562" r:id="rId9"/>
    <p:sldId id="549" r:id="rId10"/>
    <p:sldId id="550" r:id="rId11"/>
    <p:sldId id="563" r:id="rId12"/>
    <p:sldId id="506" r:id="rId13"/>
    <p:sldId id="513" r:id="rId14"/>
    <p:sldId id="517" r:id="rId15"/>
    <p:sldId id="554" r:id="rId16"/>
    <p:sldId id="475" r:id="rId17"/>
    <p:sldId id="558" r:id="rId18"/>
    <p:sldId id="541" r:id="rId19"/>
    <p:sldId id="539" r:id="rId20"/>
    <p:sldId id="540" r:id="rId21"/>
    <p:sldId id="54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92" autoAdjust="0"/>
    <p:restoredTop sz="98893" autoAdjust="0"/>
  </p:normalViewPr>
  <p:slideViewPr>
    <p:cSldViewPr showGuides="1">
      <p:cViewPr varScale="1">
        <p:scale>
          <a:sx n="87" d="100"/>
          <a:sy n="87" d="100"/>
        </p:scale>
        <p:origin x="60" y="96"/>
      </p:cViewPr>
      <p:guideLst>
        <p:guide orient="horz" pos="48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64969-DB75-4133-B879-777AB5619031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5F37F-A867-4F7E-BBDC-B364FEE51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19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8565-7F25-4EC3-BC6D-EE9F42BD203A}" type="datetime1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2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D141-0C5D-41BD-821A-37581E1DE37B}" type="datetime1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215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3733-AC31-44E8-A41C-34DEA889F1EA}" type="datetime1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85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platzhalter 2"/>
          <p:cNvSpPr>
            <a:spLocks noGrp="1"/>
          </p:cNvSpPr>
          <p:nvPr>
            <p:ph type="title"/>
          </p:nvPr>
        </p:nvSpPr>
        <p:spPr>
          <a:xfrm>
            <a:off x="539750" y="76200"/>
            <a:ext cx="5904458" cy="6088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000"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5627850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968-FBE6-45C6-A4EB-84BF138DBCFC}" type="datetime1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5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2DA7-018A-450F-862A-466FE754726A}" type="datetime1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7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E2EE-CA73-4841-BD0F-DB973B412C96}" type="datetime1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8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43417-B227-459C-AEB2-78F7351B1985}" type="datetime1">
              <a:rPr lang="en-US" smtClean="0"/>
              <a:t>3/8/2021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78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F15A3-FF80-4BBD-863B-E979ADEB54E5}" type="datetime1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66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E46B-6246-4BC2-9AFD-164129761101}" type="datetime1">
              <a:rPr lang="en-US" smtClean="0"/>
              <a:t>3/8/2021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4964-0874-4491-A85C-50F33EEEBFB9}" type="datetime1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707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6BB4D-AD86-4016-B259-27D3B6EF49D5}" type="datetime1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ECARE-WS 2019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1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E9A80-2D9B-4899-A0FC-9A512AC3E070}" type="datetime1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ECARE-WS 2019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D4450-A6E1-4A64-877D-FD29FFB4E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6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9.png"/><Relationship Id="rId4" Type="http://schemas.openxmlformats.org/officeDocument/2006/relationships/image" Target="../media/image3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2918" y="1078468"/>
            <a:ext cx="69360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ATLID L2a Extinction Backscatter and Depolarization Profile  (APRO) Algorithms.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1019" y="2057400"/>
            <a:ext cx="866056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D. P. Donovan</a:t>
            </a:r>
            <a:r>
              <a:rPr lang="en-GB" sz="1600" b="1" baseline="30000" dirty="0"/>
              <a:t>1</a:t>
            </a:r>
            <a:r>
              <a:rPr lang="en-GB" sz="1600" b="1" dirty="0"/>
              <a:t>, </a:t>
            </a:r>
            <a:r>
              <a:rPr lang="en-GB" sz="1600" b="1" dirty="0" err="1"/>
              <a:t>Gerd</a:t>
            </a:r>
            <a:r>
              <a:rPr lang="en-GB" sz="1600" b="1" dirty="0"/>
              <a:t>-Jan van Zadelhoff</a:t>
            </a:r>
            <a:r>
              <a:rPr lang="en-GB" sz="1600" b="1" baseline="30000" dirty="0"/>
              <a:t>1</a:t>
            </a:r>
            <a:r>
              <a:rPr lang="en-GB" sz="1600" b="1" dirty="0"/>
              <a:t>, J.E. Williams</a:t>
            </a:r>
            <a:r>
              <a:rPr lang="en-GB" sz="1600" b="1" baseline="30000" dirty="0"/>
              <a:t>1</a:t>
            </a:r>
            <a:r>
              <a:rPr lang="en-GB" sz="1600" b="1" dirty="0"/>
              <a:t>, U. Wandinger</a:t>
            </a:r>
            <a:r>
              <a:rPr lang="en-GB" sz="1600" b="1" baseline="30000" dirty="0"/>
              <a:t>2</a:t>
            </a:r>
            <a:endParaRPr lang="en-GB" sz="1600" dirty="0"/>
          </a:p>
          <a:p>
            <a:endParaRPr lang="en-GB" sz="1600" dirty="0"/>
          </a:p>
          <a:p>
            <a:r>
              <a:rPr lang="en-GB" sz="1050" dirty="0"/>
              <a:t> </a:t>
            </a:r>
            <a:r>
              <a:rPr lang="en-GB" sz="1050" i="1" baseline="30000" dirty="0"/>
              <a:t>1</a:t>
            </a:r>
            <a:r>
              <a:rPr lang="en-GB" sz="1050" i="1" dirty="0"/>
              <a:t>Royal Netherlands Meteorological Institute (KNMI), Utrecht, Netherlands</a:t>
            </a:r>
            <a:r>
              <a:rPr lang="en-GB" sz="1050" dirty="0"/>
              <a:t>,</a:t>
            </a:r>
          </a:p>
          <a:p>
            <a:r>
              <a:rPr lang="en-GB" sz="1050" dirty="0"/>
              <a:t> </a:t>
            </a:r>
            <a:r>
              <a:rPr lang="en-GB" sz="1050" baseline="30000" dirty="0"/>
              <a:t>2</a:t>
            </a:r>
            <a:r>
              <a:rPr lang="en-US" sz="1050" i="1" dirty="0"/>
              <a:t>Leibniz Institute for Tropospheric Research.  Leipzig, Germany</a:t>
            </a:r>
            <a:endParaRPr lang="en-GB" sz="1050" dirty="0"/>
          </a:p>
        </p:txBody>
      </p:sp>
      <p:pic>
        <p:nvPicPr>
          <p:cNvPr id="11" name="Picture 10" descr="logo kleur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67"/>
          <a:stretch>
            <a:fillRect/>
          </a:stretch>
        </p:blipFill>
        <p:spPr bwMode="auto">
          <a:xfrm>
            <a:off x="457200" y="209809"/>
            <a:ext cx="295978" cy="552191"/>
          </a:xfrm>
          <a:prstGeom prst="rect">
            <a:avLst/>
          </a:prstGeom>
          <a:noFill/>
        </p:spPr>
      </p:pic>
      <p:sp>
        <p:nvSpPr>
          <p:cNvPr id="12" name="TextBox 2048"/>
          <p:cNvSpPr txBox="1">
            <a:spLocks noChangeArrowheads="1"/>
          </p:cNvSpPr>
          <p:nvPr/>
        </p:nvSpPr>
        <p:spPr bwMode="auto">
          <a:xfrm>
            <a:off x="734128" y="209809"/>
            <a:ext cx="14572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Times New Roman"/>
                <a:ea typeface="MS PGothic"/>
              </a:rPr>
              <a:t>Royal Netherlands         </a:t>
            </a:r>
            <a:endParaRPr lang="en-GB" sz="1100" dirty="0">
              <a:effectLst/>
              <a:latin typeface="Times New Roman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Times New Roman"/>
                <a:ea typeface="MS PGothic"/>
              </a:rPr>
              <a:t>Meteorological Institute</a:t>
            </a:r>
            <a:endParaRPr lang="en-GB" sz="1100" dirty="0">
              <a:effectLst/>
              <a:latin typeface="Times New Roman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en-US" sz="800" i="1" kern="1200" dirty="0">
                <a:solidFill>
                  <a:srgbClr val="000000"/>
                </a:solidFill>
                <a:effectLst/>
                <a:latin typeface="Times New Roman"/>
                <a:ea typeface="MS PGothic"/>
              </a:rPr>
              <a:t>Ministry of Infrastructure</a:t>
            </a:r>
            <a:endParaRPr lang="en-GB" sz="1100" dirty="0">
              <a:effectLst/>
              <a:latin typeface="Times New Roman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en-US" sz="800" i="1" kern="1200" dirty="0">
                <a:solidFill>
                  <a:srgbClr val="000000"/>
                </a:solidFill>
                <a:effectLst/>
                <a:latin typeface="Times New Roman"/>
                <a:ea typeface="MS PGothic"/>
              </a:rPr>
              <a:t>and Environment. </a:t>
            </a:r>
            <a:endParaRPr lang="en-GB" sz="11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29"/>
          <a:stretch/>
        </p:blipFill>
        <p:spPr bwMode="auto">
          <a:xfrm>
            <a:off x="341019" y="6086901"/>
            <a:ext cx="8833735" cy="591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Afbeelding 8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53400" y="209809"/>
            <a:ext cx="848180" cy="298744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</a:t>
            </a:fld>
            <a:endParaRPr lang="en-US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18" y="3352800"/>
            <a:ext cx="1600857" cy="2360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72" y="4800600"/>
            <a:ext cx="196391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578832"/>
            <a:ext cx="3543300" cy="2096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32501"/>
            <a:ext cx="2438400" cy="160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61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A multi-scale approach is required.</a:t>
            </a:r>
          </a:p>
          <a:p>
            <a:pPr lvl="1"/>
            <a:r>
              <a:rPr lang="en-GB" dirty="0"/>
              <a:t> Identify “strong-features” at as high a resolution as possible</a:t>
            </a:r>
          </a:p>
          <a:p>
            <a:pPr lvl="1"/>
            <a:r>
              <a:rPr lang="en-GB" dirty="0"/>
              <a:t>Smooth over weak (e.g. aerosol and thin cloud) features.</a:t>
            </a:r>
          </a:p>
          <a:p>
            <a:pPr marL="914400" lvl="2" indent="0">
              <a:buNone/>
            </a:pPr>
            <a:r>
              <a:rPr lang="en-GB" dirty="0"/>
              <a:t>This then allows one to apply direct methods.</a:t>
            </a:r>
          </a:p>
          <a:p>
            <a:pPr lvl="1"/>
            <a:r>
              <a:rPr lang="en-GB" dirty="0"/>
              <a:t>Output from above provide constraints for high resolution retrievals of both cloud and aerosols.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Retrieved S and </a:t>
            </a:r>
            <a:r>
              <a:rPr lang="en-GB" dirty="0" err="1"/>
              <a:t>depol</a:t>
            </a:r>
            <a:r>
              <a:rPr lang="en-GB" dirty="0"/>
              <a:t>. </a:t>
            </a:r>
            <a:r>
              <a:rPr lang="en-GB" dirty="0">
                <a:sym typeface="Wingdings" panose="05000000000000000000" pitchFamily="2" charset="2"/>
              </a:rPr>
              <a:t> cloud-phase and aerosol typing.</a:t>
            </a: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ATLID specific algorithm has been coded for operation processing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As well as using simulations, certain code modules and many of the concepts are being tested using ALADIN data.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		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10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7970-5CCF-4D68-BA87-F4153B207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AAAC-2178-4884-9F73-B2017388E707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33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29469-8B6B-4AF4-9676-BA4B2A5F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8565-7F25-4EC3-BC6D-EE9F42BD203A}" type="datetime1">
              <a:rPr lang="en-US" smtClean="0"/>
              <a:t>3/8/2021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1B3511-7E38-46DA-8395-30C38EF90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4A3293FE-2E66-424B-B64B-F81CDAE7AE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136525"/>
            <a:ext cx="5791200" cy="15804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BCF9AA-774D-420D-BDC3-523528E41F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24699"/>
            <a:ext cx="5747286" cy="1568425"/>
          </a:xfrm>
          <a:prstGeom prst="rect">
            <a:avLst/>
          </a:prstGeom>
        </p:spPr>
      </p:pic>
      <p:pic>
        <p:nvPicPr>
          <p:cNvPr id="13" name="Picture 12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5B93AF97-0CAA-47DE-887A-389A1E7C6A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57" y="3431754"/>
            <a:ext cx="5747286" cy="1568425"/>
          </a:xfrm>
          <a:prstGeom prst="rect">
            <a:avLst/>
          </a:prstGeom>
        </p:spPr>
      </p:pic>
      <p:pic>
        <p:nvPicPr>
          <p:cNvPr id="17" name="Picture 16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FE44659F-3DCB-4BE7-A471-38ACCD4BD4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57" y="5134590"/>
            <a:ext cx="5791200" cy="158040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3DDB464-6DA5-47FB-92FF-F2FE4D3954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6443" y="2616114"/>
            <a:ext cx="1491714" cy="111878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54648F6-DE5A-46AE-9F74-709C8C8111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0130" y="273891"/>
            <a:ext cx="2438400" cy="118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852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r>
              <a:rPr lang="en-GB" dirty="0"/>
              <a:t>Backup Slides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12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796772-777A-49EB-8203-DC131907B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E86B-26B7-471A-8154-DFEF09C6913B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26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81050"/>
            <a:ext cx="3810000" cy="561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57800" y="914400"/>
            <a:ext cx="2895600" cy="507831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Goal is to find the “best” Klett-like inversion that yields an extinction and S profile that allows one to best match the observed Rayleigh signal.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Cast in an optimal estimation framework.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Priors are a combination of expected values and S values derived by the conventional HSRL inversion (pervious step).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Multiple-scattering effects are accounted for.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228600"/>
            <a:ext cx="8317277" cy="369332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A-EBD: Optimal-Estimation: Hybrid Mie-Rayleigh High-resolution Extinction Retrieval </a:t>
            </a:r>
            <a:endParaRPr lang="en-US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3EC46E-5006-4CCB-94F2-F51174717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6C00-8CF7-4BC1-80D8-C5252248895E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45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Aerosol Models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0819973"/>
              </p:ext>
            </p:extLst>
          </p:nvPr>
        </p:nvGraphicFramePr>
        <p:xfrm>
          <a:off x="1523999" y="1828798"/>
          <a:ext cx="5638800" cy="4572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2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1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1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1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14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570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Coarse mode: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Dust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Coarse mode: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Sea salt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Fine mode: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Weakly absorbing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Fine mode: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Strongly absorbing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17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r</a:t>
                      </a:r>
                      <a:r>
                        <a:rPr lang="en-US" sz="800" baseline="-25000">
                          <a:effectLst/>
                        </a:rPr>
                        <a:t>eff</a:t>
                      </a:r>
                      <a:r>
                        <a:rPr lang="en-US" sz="800">
                          <a:effectLst/>
                        </a:rPr>
                        <a:t>, µm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1.94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1.94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0.14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0.14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480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m</a:t>
                      </a:r>
                      <a:r>
                        <a:rPr lang="en-US" sz="800" baseline="-25000">
                          <a:effectLst/>
                        </a:rPr>
                        <a:t>R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1.56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1.53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1.40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 1.36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1.40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1.45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1.50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1.55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480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m</a:t>
                      </a:r>
                      <a:r>
                        <a:rPr lang="en-US" sz="800" baseline="-250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0.005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0.003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0.0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0.003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0.043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0.030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63533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Shape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Dubovik’s spheroid distribution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Spherical</a:t>
                      </a:r>
                      <a:endParaRPr lang="en-US" sz="1000">
                        <a:effectLst/>
                      </a:endParaRPr>
                    </a:p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10% prolates with axis ratio 1.1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Spherical</a:t>
                      </a:r>
                      <a:endParaRPr lang="en-US" sz="1000">
                        <a:effectLst/>
                      </a:endParaRPr>
                    </a:p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100% prolates with axis ratio 1.1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Spherical</a:t>
                      </a:r>
                      <a:endParaRPr lang="en-US" sz="1000">
                        <a:effectLst/>
                      </a:endParaRPr>
                    </a:p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100% prolates with axis ratio 1.1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480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S, sr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72.5,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63.7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13.3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17.1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78.3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 63.0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116.9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</a:rPr>
                        <a:t>74.6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480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US" sz="800">
                          <a:effectLst/>
                          <a:sym typeface="Symbol"/>
                        </a:rPr>
                        <a:t></a:t>
                      </a:r>
                      <a:r>
                        <a:rPr lang="en-US" sz="800">
                          <a:effectLst/>
                        </a:rPr>
                        <a:t>, %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22.8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26.0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0.0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3.7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0.0 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2.2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0.0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1.7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6480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  <a:sym typeface="Symbol"/>
                        </a:rPr>
                        <a:t></a:t>
                      </a:r>
                      <a:r>
                        <a:rPr lang="fr-CH" sz="800" baseline="-25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0.81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0.87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1.00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1.00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0.98</a:t>
                      </a:r>
                      <a:endParaRPr lang="en-US" sz="100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>
                          <a:effectLst/>
                        </a:rPr>
                        <a:t>0.98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 dirty="0">
                          <a:effectLst/>
                        </a:rPr>
                        <a:t>0.81</a:t>
                      </a:r>
                      <a:endParaRPr lang="en-US" sz="1000" dirty="0">
                        <a:effectLst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CH" sz="800" dirty="0">
                          <a:effectLst/>
                        </a:rPr>
                        <a:t>0.86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14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5D8E78-DFBE-4F8B-98B4-030B7FF5A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09A7D-78EB-4C22-BE72-F75E87868A92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778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A-PRO Components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591179"/>
              </p:ext>
            </p:extLst>
          </p:nvPr>
        </p:nvGraphicFramePr>
        <p:xfrm>
          <a:off x="0" y="1447800"/>
          <a:ext cx="6400800" cy="4899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Slide" r:id="rId3" imgW="3473783" imgH="2606054" progId="PowerPoint.Slide.12">
                  <p:embed/>
                </p:oleObj>
              </mc:Choice>
              <mc:Fallback>
                <p:oleObj name="Slide" r:id="rId3" imgW="3473783" imgH="2606054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r="3134" b="1729"/>
                      <a:stretch>
                        <a:fillRect/>
                      </a:stretch>
                    </p:blipFill>
                    <p:spPr bwMode="auto">
                      <a:xfrm>
                        <a:off x="0" y="1447800"/>
                        <a:ext cx="6400800" cy="48990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5861538" y="1981200"/>
            <a:ext cx="328246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GB" sz="1400" b="1" dirty="0"/>
              <a:t>ATLID-only Aerosol Extinction, Backscatter and Type (A-AER):</a:t>
            </a:r>
            <a:endParaRPr lang="en-GB" sz="1400" dirty="0"/>
          </a:p>
          <a:p>
            <a:pPr eaLnBrk="0" hangingPunct="0"/>
            <a:r>
              <a:rPr lang="en-GB" sz="1400" dirty="0"/>
              <a:t>-Adaptively averages “non-cloud” signals to derive large hor. scale (10-100 km) aerosol properties.</a:t>
            </a:r>
          </a:p>
          <a:p>
            <a:pPr eaLnBrk="0" hangingPunct="0"/>
            <a:r>
              <a:rPr lang="en-GB" sz="1400" dirty="0"/>
              <a:t>-Aerosol classification based on </a:t>
            </a:r>
            <a:r>
              <a:rPr lang="en-GB" sz="1400" dirty="0" err="1"/>
              <a:t>depol</a:t>
            </a:r>
            <a:r>
              <a:rPr lang="en-GB" sz="1400" dirty="0"/>
              <a:t>, S etc.. as well as geography etc.</a:t>
            </a:r>
          </a:p>
          <a:p>
            <a:pPr eaLnBrk="0" hangingPunct="0"/>
            <a:endParaRPr lang="en-GB" sz="1400" b="1" dirty="0"/>
          </a:p>
          <a:p>
            <a:pPr eaLnBrk="0" hangingPunct="0"/>
            <a:r>
              <a:rPr lang="en-GB" sz="1400" b="1" dirty="0"/>
              <a:t>ATLID-only HRSL Extinction, Backscatter and Depolarization (A-EBD): </a:t>
            </a:r>
            <a:endParaRPr lang="en-GB" sz="1400" dirty="0"/>
          </a:p>
          <a:p>
            <a:pPr eaLnBrk="0" hangingPunct="0"/>
            <a:r>
              <a:rPr lang="en-GB" sz="1400" dirty="0"/>
              <a:t>-Cloud/aerosol extinction and backscatter on the 1 km hor. scale using an hybrid optimal estimation based combined Rayleigh-Mie technique.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15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9598C-5B8C-4E2B-9DE6-D83C581E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5705-ECB9-4734-8495-A76B9463B164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73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6" y="980295"/>
            <a:ext cx="7575013" cy="468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" t="3062" r="7692" b="3062"/>
          <a:stretch/>
        </p:blipFill>
        <p:spPr bwMode="auto">
          <a:xfrm>
            <a:off x="4714875" y="190500"/>
            <a:ext cx="4429126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6188" y="25400"/>
            <a:ext cx="486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ATLID: Atmospheric Lidar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5870" y="738116"/>
            <a:ext cx="3750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355 nm High Spectral Resolution Lidar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7926" y="5239477"/>
            <a:ext cx="5622878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b="1" dirty="0">
                <a:sym typeface="Wingdings" pitchFamily="2" charset="2"/>
              </a:rPr>
              <a:t>Compared to CALIPSO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Direct measurement of aerosol extinction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Measurement of  extinction-to-backscatter ratio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Improved daylight performance.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468A-98DC-42F0-816C-5AB9BF70A3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E0DCA6-C315-4128-B57E-DD89888E3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E090-39E3-46DF-B340-D9C684D31E69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86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Note on averaging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9112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Mixing of strong (e.g. cloud) and weak (e.g. aerosol) returns is NOT desirable.</a:t>
            </a:r>
          </a:p>
          <a:p>
            <a:r>
              <a:rPr lang="en-US" sz="2000" dirty="0"/>
              <a:t>Cloud returns get blurred out !</a:t>
            </a:r>
          </a:p>
          <a:p>
            <a:r>
              <a:rPr lang="en-US" sz="2000" dirty="0"/>
              <a:t>Extinction profiles can become meaningless.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856159" y="3429000"/>
            <a:ext cx="223224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56159" y="4156708"/>
            <a:ext cx="1008112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(Very) High OT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601988" y="4118608"/>
            <a:ext cx="100811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30528" y="3398887"/>
            <a:ext cx="223224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20072" y="4101853"/>
            <a:ext cx="2242704" cy="5040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Low OT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099188" y="5762625"/>
            <a:ext cx="5477525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Averaging must be done in a smart manner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also needs a ``solver’’ that works at high-hor. res.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18E9702E-7C85-4ED5-8BB1-530A9D559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3EE85-D51F-4EB3-B32A-D2B6D4EE942C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458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457201" y="2590800"/>
          <a:ext cx="3657600" cy="868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Equation" r:id="rId3" imgW="2679700" imgH="635000" progId="Equation.DSMT4">
                  <p:embed/>
                </p:oleObj>
              </mc:Choice>
              <mc:Fallback>
                <p:oleObj name="Equation" r:id="rId3" imgW="2679700" imgH="635000" progId="Equation.DSMT4">
                  <p:embed/>
                  <p:pic>
                    <p:nvPicPr>
                      <p:cNvPr id="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1" y="2590800"/>
                        <a:ext cx="3657600" cy="8687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381000" y="1219200"/>
            <a:ext cx="5170488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 dirty="0"/>
              <a:t>Given a trial S(z) profile (and a way to account for MS) we can predict what should be seen in the Rayleigh channel (i.e.)</a:t>
            </a:r>
          </a:p>
          <a:p>
            <a:pPr>
              <a:buFontTx/>
              <a:buNone/>
            </a:pP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191000" y="2209800"/>
          <a:ext cx="3114675" cy="542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Visio" r:id="rId5" imgW="4939613" imgH="8613534" progId="Visio.Drawing.11">
                  <p:embed/>
                </p:oleObj>
              </mc:Choice>
              <mc:Fallback>
                <p:oleObj name="Visio" r:id="rId5" imgW="4939613" imgH="8613534" progId="Visio.Drawing.11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209800"/>
                        <a:ext cx="3114675" cy="542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1" y="460444"/>
            <a:ext cx="7602338" cy="369332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Optimal-Estimation: Hybrid Mie-Rayleigh High-resolution Extinction Retrieval 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79026" y="1700242"/>
            <a:ext cx="1836373" cy="452431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Goal is to find the “best” Klett-like inversion that yields an extinction and S profile that allows one to best match the observed Rayleigh signal.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Cast in an optimal estimation framework.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Priors are a combination of expected values and S values derived by the conventional HSRL inversion (pervious step).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Multiple-scattering effects are accounted for.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18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37A56-C547-4CCA-8EC0-FAEC14CD0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9FD1C-C30D-4556-9540-08CDF83A5E12}" type="datetime1">
              <a:rPr lang="en-US" smtClean="0"/>
              <a:t>3/10/2021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72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81000"/>
            <a:ext cx="7924800" cy="1371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346075" y="505718"/>
            <a:ext cx="85280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2800" dirty="0"/>
              <a:t>HSRL Extinction , Backscatter and Depolarization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GB" dirty="0"/>
              <a:t>How to use the HSRL info at high hor. res. and deal with Noise ?</a:t>
            </a:r>
            <a:endParaRPr lang="en-US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319213" y="2573338"/>
          <a:ext cx="5830887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Equation" r:id="rId3" imgW="4775200" imgH="508000" progId="Equation.DSMT4">
                  <p:embed/>
                </p:oleObj>
              </mc:Choice>
              <mc:Fallback>
                <p:oleObj name="Equation" r:id="rId3" imgW="4775200" imgH="508000" progId="Equation.DSMT4">
                  <p:embed/>
                  <p:pic>
                    <p:nvPicPr>
                      <p:cNvPr id="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9213" y="2573338"/>
                        <a:ext cx="5830887" cy="620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6075" y="2057400"/>
            <a:ext cx="76323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 dirty="0"/>
              <a:t>-Using the Rayleigh channel signal profile one finds directly that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6075" y="3468688"/>
            <a:ext cx="6002339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 sz="2400" dirty="0"/>
              <a:t>-</a:t>
            </a:r>
            <a:r>
              <a:rPr lang="en-US" dirty="0"/>
              <a:t>This approach is direct but, signal is too noisy at 1 km scale !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-As mentioned earlier, one can not just simply average to increase the SNR.</a:t>
            </a:r>
          </a:p>
          <a:p>
            <a:pPr>
              <a:buFontTx/>
              <a:buNone/>
            </a:pPr>
            <a:endParaRPr lang="en-US" sz="2400" dirty="0"/>
          </a:p>
          <a:p>
            <a:r>
              <a:rPr lang="en-US" dirty="0"/>
              <a:t>-MS factor also should be addressed.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33963" y="2617788"/>
            <a:ext cx="1314450" cy="525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4" name="Picture 3" descr="one_km_signal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3436938"/>
            <a:ext cx="2416175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5"/>
          <p:cNvSpPr txBox="1">
            <a:spLocks noChangeArrowheads="1"/>
          </p:cNvSpPr>
          <p:nvPr/>
        </p:nvSpPr>
        <p:spPr bwMode="auto">
          <a:xfrm>
            <a:off x="595313" y="5950982"/>
            <a:ext cx="34371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 dirty="0"/>
              <a:t>But one the other hand……..</a:t>
            </a:r>
          </a:p>
        </p:txBody>
      </p:sp>
      <p:sp>
        <p:nvSpPr>
          <p:cNvPr id="16" name="TextBox 26"/>
          <p:cNvSpPr txBox="1">
            <a:spLocks noChangeArrowheads="1"/>
          </p:cNvSpPr>
          <p:nvPr/>
        </p:nvSpPr>
        <p:spPr bwMode="auto">
          <a:xfrm>
            <a:off x="7535863" y="2679700"/>
            <a:ext cx="541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/>
              <a:t>(1)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19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3CE5B-1E7D-445C-8AA3-E1FBCAD79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50F6-315C-420D-9873-1C7B8234C33A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74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355195"/>
              </p:ext>
            </p:extLst>
          </p:nvPr>
        </p:nvGraphicFramePr>
        <p:xfrm>
          <a:off x="5524500" y="914400"/>
          <a:ext cx="3581400" cy="5629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Slide" r:id="rId3" imgW="4555378" imgH="3415225" progId="PowerPoint.Slide.12">
                  <p:embed/>
                </p:oleObj>
              </mc:Choice>
              <mc:Fallback>
                <p:oleObj name="Slide" r:id="rId3" imgW="4555378" imgH="3415225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10408" r="60712" b="37114"/>
                      <a:stretch>
                        <a:fillRect/>
                      </a:stretch>
                    </p:blipFill>
                    <p:spPr bwMode="auto">
                      <a:xfrm>
                        <a:off x="5524500" y="914400"/>
                        <a:ext cx="3581400" cy="56291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936" y="35658"/>
            <a:ext cx="1446589" cy="72329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884809"/>
              </p:ext>
            </p:extLst>
          </p:nvPr>
        </p:nvGraphicFramePr>
        <p:xfrm>
          <a:off x="150692" y="230135"/>
          <a:ext cx="5640508" cy="2299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2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7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259">
                <a:tc>
                  <a:txBody>
                    <a:bodyPr/>
                    <a:lstStyle/>
                    <a:p>
                      <a:r>
                        <a:rPr lang="en-US" sz="1600" b="1" dirty="0"/>
                        <a:t>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A-PRO  (ATLID Profile processor)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646">
                <a:tc>
                  <a:txBody>
                    <a:bodyPr/>
                    <a:lstStyle/>
                    <a:p>
                      <a:r>
                        <a:rPr lang="en-US" sz="1600" b="1" dirty="0"/>
                        <a:t>Input Products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600" dirty="0" err="1"/>
                        <a:t>FeatureMask</a:t>
                      </a:r>
                      <a:endParaRPr lang="en-US" sz="1600" dirty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600" dirty="0"/>
                        <a:t>ATLID</a:t>
                      </a:r>
                      <a:r>
                        <a:rPr lang="en-GB" sz="1600" baseline="0" dirty="0"/>
                        <a:t> L1</a:t>
                      </a:r>
                      <a:endParaRPr lang="en-US" sz="1600" dirty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600" dirty="0"/>
                        <a:t>3.</a:t>
                      </a:r>
                      <a:r>
                        <a:rPr lang="en-GB" sz="1600" baseline="0" dirty="0"/>
                        <a:t>    Auxiliary Met data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5178">
                <a:tc>
                  <a:txBody>
                    <a:bodyPr/>
                    <a:lstStyle/>
                    <a:p>
                      <a:r>
                        <a:rPr lang="en-US" sz="1600" b="1" dirty="0"/>
                        <a:t>Output</a:t>
                      </a:r>
                      <a:r>
                        <a:rPr lang="en-US" sz="1600" b="1" baseline="0" dirty="0"/>
                        <a:t> Products</a:t>
                      </a:r>
                    </a:p>
                    <a:p>
                      <a:r>
                        <a:rPr lang="en-US" sz="1600" b="1" baseline="0" dirty="0"/>
                        <a:t>(reported on Joint standard Grid grid)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600" dirty="0"/>
                        <a:t>Aerosol  and cloud optical properties.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dirty="0"/>
                        <a:t>Target</a:t>
                      </a:r>
                      <a:r>
                        <a:rPr lang="en-US" sz="1600" baseline="0" dirty="0"/>
                        <a:t> Classification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baseline="0" dirty="0"/>
                        <a:t>Aerosol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9867" y="2607603"/>
            <a:ext cx="178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Brief Description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6488" y="2998977"/>
            <a:ext cx="4573708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Two Step approach to deriving optical properties</a:t>
            </a:r>
            <a:r>
              <a:rPr lang="en-US" sz="1600" dirty="0"/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600" dirty="0"/>
              <a:t>“Conventional” HSRL techniques applied to smoothed fields.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600" dirty="0"/>
              <a:t>High resolution “Optimal Klett-like” retrievals aimed at clouds.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Cloud/aerosol discrimination and aerosol typing based on using Backscatter thresholds as well as S and linear depolarization ratio.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Cloud phase determination via layer integrated backscatter-vs-integrated depolarization ratio.</a:t>
            </a:r>
          </a:p>
        </p:txBody>
      </p:sp>
      <p:pic>
        <p:nvPicPr>
          <p:cNvPr id="16" name="Picture 23" descr="logo kleure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67"/>
          <a:stretch>
            <a:fillRect/>
          </a:stretch>
        </p:blipFill>
        <p:spPr bwMode="auto">
          <a:xfrm>
            <a:off x="6172200" y="130305"/>
            <a:ext cx="351111" cy="63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51886" y="166566"/>
            <a:ext cx="1282564" cy="461481"/>
          </a:xfrm>
          <a:prstGeom prst="rect">
            <a:avLst/>
          </a:prstGeom>
          <a:noFill/>
        </p:spPr>
        <p:txBody>
          <a:bodyPr wrap="square" lIns="91258" tIns="45629" rIns="91258" bIns="45629" rtlCol="0">
            <a:spAutoFit/>
          </a:bodyPr>
          <a:lstStyle/>
          <a:p>
            <a:r>
              <a:rPr lang="en-US" altLang="en-US" sz="600" dirty="0">
                <a:latin typeface="Times New Roman" charset="0"/>
                <a:cs typeface="Times New Roman" charset="0"/>
              </a:rPr>
              <a:t>Royal Netherlands</a:t>
            </a:r>
          </a:p>
          <a:p>
            <a:r>
              <a:rPr lang="en-US" altLang="en-US" sz="600" dirty="0">
                <a:latin typeface="Times New Roman" charset="0"/>
                <a:cs typeface="Times New Roman" charset="0"/>
              </a:rPr>
              <a:t>Meteorological Institute</a:t>
            </a:r>
          </a:p>
          <a:p>
            <a:r>
              <a:rPr lang="en-US" altLang="en-US" sz="600" i="1" dirty="0">
                <a:latin typeface="Times New Roman" charset="0"/>
                <a:cs typeface="Times New Roman" charset="0"/>
              </a:rPr>
              <a:t>Ministry of Infrastructure</a:t>
            </a:r>
          </a:p>
          <a:p>
            <a:r>
              <a:rPr lang="en-US" altLang="en-US" sz="600" i="1" dirty="0">
                <a:latin typeface="Times New Roman" charset="0"/>
                <a:cs typeface="Times New Roman" charset="0"/>
              </a:rPr>
              <a:t>and Environment.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2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CE447-0962-4E93-842B-0697A30FB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AD920-A2A7-475A-80F4-B61FB1C22C9C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39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406525" y="2247900"/>
            <a:ext cx="10858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81000" indent="-3810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Char char="q"/>
            </a:pPr>
            <a:endParaRPr lang="en-GB" sz="1700" b="1">
              <a:latin typeface="Arial" charset="0"/>
            </a:endParaRPr>
          </a:p>
        </p:txBody>
      </p:sp>
      <p:sp>
        <p:nvSpPr>
          <p:cNvPr id="24" name="TextBox 7"/>
          <p:cNvSpPr txBox="1">
            <a:spLocks noChangeArrowheads="1"/>
          </p:cNvSpPr>
          <p:nvPr/>
        </p:nvSpPr>
        <p:spPr bwMode="auto">
          <a:xfrm>
            <a:off x="209601" y="685205"/>
            <a:ext cx="6442818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 dirty="0"/>
              <a:t>Using the Total signal, one can apply a Klett-like inversion and get useful results even for noisy signals.</a:t>
            </a:r>
          </a:p>
        </p:txBody>
      </p:sp>
      <p:sp>
        <p:nvSpPr>
          <p:cNvPr id="25" name="TextBox 8"/>
          <p:cNvSpPr txBox="1">
            <a:spLocks noChangeArrowheads="1"/>
          </p:cNvSpPr>
          <p:nvPr/>
        </p:nvSpPr>
        <p:spPr bwMode="auto">
          <a:xfrm>
            <a:off x="682625" y="3468688"/>
            <a:ext cx="812482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/>
              <a:t>Where         is the total signal corrected for Rayleigh extinction</a:t>
            </a:r>
          </a:p>
          <a:p>
            <a:pPr>
              <a:buFontTx/>
              <a:buNone/>
            </a:pPr>
            <a:r>
              <a:rPr lang="en-US"/>
              <a:t>(sum of cross-polar+Mie+Ray signals</a:t>
            </a:r>
            <a:r>
              <a:rPr lang="en-US">
                <a:sym typeface="Wingdings" pitchFamily="2" charset="2"/>
              </a:rPr>
              <a:t> X-talk coefficients must be specified</a:t>
            </a:r>
            <a:r>
              <a:rPr lang="en-US"/>
              <a:t> )</a:t>
            </a:r>
          </a:p>
        </p:txBody>
      </p:sp>
      <p:graphicFrame>
        <p:nvGraphicFramePr>
          <p:cNvPr id="26" name="Object 2"/>
          <p:cNvGraphicFramePr>
            <a:graphicFrameLocks noChangeAspect="1"/>
          </p:cNvGraphicFramePr>
          <p:nvPr/>
        </p:nvGraphicFramePr>
        <p:xfrm>
          <a:off x="287338" y="1881188"/>
          <a:ext cx="7173912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Equation" r:id="rId3" imgW="5473700" imgH="1066800" progId="Equation.DSMT4">
                  <p:embed/>
                </p:oleObj>
              </mc:Choice>
              <mc:Fallback>
                <p:oleObj name="Equation" r:id="rId3" imgW="5473700" imgH="1066800" progId="Equation.DSMT4">
                  <p:embed/>
                  <p:pic>
                    <p:nvPicPr>
                      <p:cNvPr id="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8" y="1881188"/>
                        <a:ext cx="7173912" cy="1400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4"/>
          <p:cNvGraphicFramePr>
            <a:graphicFrameLocks noChangeAspect="1"/>
          </p:cNvGraphicFramePr>
          <p:nvPr/>
        </p:nvGraphicFramePr>
        <p:xfrm>
          <a:off x="1668463" y="3443288"/>
          <a:ext cx="496887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1" name="Equation" r:id="rId5" imgW="291973" imgH="228501" progId="Equation.DSMT4">
                  <p:embed/>
                </p:oleObj>
              </mc:Choice>
              <mc:Fallback>
                <p:oleObj name="Equation" r:id="rId5" imgW="291973" imgH="228501" progId="Equation.DSMT4">
                  <p:embed/>
                  <p:pic>
                    <p:nvPicPr>
                      <p:cNvPr id="2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8463" y="3443288"/>
                        <a:ext cx="496887" cy="388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682625" y="4864100"/>
            <a:ext cx="6937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rgbClr val="000066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/>
              <a:t>But need to specify Extinction-to-backscatter ratio (and still account for MS)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29375" y="2401888"/>
            <a:ext cx="446088" cy="361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3894138" y="2301875"/>
            <a:ext cx="369887" cy="2555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9488" y="2638425"/>
            <a:ext cx="558800" cy="21859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9" idx="2"/>
          </p:cNvCxnSpPr>
          <p:nvPr/>
        </p:nvCxnSpPr>
        <p:spPr>
          <a:xfrm flipV="1">
            <a:off x="3894138" y="2763838"/>
            <a:ext cx="2757487" cy="2060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2306638" y="2765425"/>
            <a:ext cx="369887" cy="2555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037138" y="2768600"/>
            <a:ext cx="369887" cy="2555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2492375" y="3130550"/>
            <a:ext cx="915988" cy="1733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3694113" y="3024188"/>
            <a:ext cx="1343025" cy="1800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20000" y="237279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(2)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20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9EC0F-123F-4F43-80DE-62CB6AFD1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ECE1-5FE9-4CED-88B2-2EA91A98FFC2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16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50"/>
          <a:stretch/>
        </p:blipFill>
        <p:spPr>
          <a:xfrm>
            <a:off x="1979712" y="2023142"/>
            <a:ext cx="4461483" cy="14058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6872"/>
            <a:ext cx="5832648" cy="14973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43808" y="413420"/>
            <a:ext cx="2376265" cy="2495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Model Extinction Field</a:t>
            </a:r>
          </a:p>
        </p:txBody>
      </p:sp>
      <p:sp>
        <p:nvSpPr>
          <p:cNvPr id="7" name="Rectangle 6"/>
          <p:cNvSpPr/>
          <p:nvPr/>
        </p:nvSpPr>
        <p:spPr>
          <a:xfrm>
            <a:off x="2003981" y="2023142"/>
            <a:ext cx="4055918" cy="2999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Retrieved Cloud and Aerosol Extinction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899" y="3573016"/>
            <a:ext cx="2354637" cy="314084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5004048" y="3212976"/>
            <a:ext cx="208823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004048" y="629202"/>
            <a:ext cx="0" cy="2550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208" y="3659299"/>
            <a:ext cx="2192779" cy="292494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4283968" y="3212976"/>
            <a:ext cx="380629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283968" y="662941"/>
            <a:ext cx="0" cy="2516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01" y="3632975"/>
            <a:ext cx="2232248" cy="2977591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 flipV="1">
            <a:off x="1701625" y="3212976"/>
            <a:ext cx="1358207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059832" y="662941"/>
            <a:ext cx="0" cy="2516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21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9339D67-222B-4625-AF79-E0CE1AF6E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810D-ECD5-4520-A803-79BC5F221947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42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81050"/>
            <a:ext cx="3810000" cy="561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57800" y="914400"/>
            <a:ext cx="2895600" cy="507831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Goal is to find the “best” Klett-like inversion that yields an extinction and S profile that allows one to best match the observed Rayleigh signal.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Cast in an optimal estimation framework.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Priors are a combination of expected values and S values derived by the conventional HSRL inversion (pervious step).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Multiple-scattering effects are accounted for.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228600"/>
            <a:ext cx="8317277" cy="369332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A-EBD: Optimal-Estimation: Hybrid Mie-Rayleigh High-resolution Extinction Retrieval </a:t>
            </a:r>
            <a:endParaRPr lang="en-US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3EC46E-5006-4CCB-94F2-F51174717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6C00-8CF7-4BC1-80D8-C5252248895E}" type="datetime1">
              <a:rPr lang="en-US" smtClean="0"/>
              <a:t>3/10/2021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2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790575"/>
            <a:ext cx="8769712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9100" y="230743"/>
            <a:ext cx="5461880" cy="369332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A simple approach for dealing with Multiple-Scattering 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4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FF34C0-EDD0-40C5-9E77-952D88163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9225-472E-4269-A4D4-9A11D8EA0D89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23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404" y="-76200"/>
            <a:ext cx="8229600" cy="1143000"/>
          </a:xfrm>
        </p:spPr>
        <p:txBody>
          <a:bodyPr/>
          <a:lstStyle/>
          <a:p>
            <a:r>
              <a:rPr lang="en-US" dirty="0"/>
              <a:t>Target Classification (A-TC)</a:t>
            </a:r>
          </a:p>
        </p:txBody>
      </p:sp>
      <p:pic>
        <p:nvPicPr>
          <p:cNvPr id="7" name="Bild 3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86" r="-1372"/>
          <a:stretch/>
        </p:blipFill>
        <p:spPr bwMode="auto">
          <a:xfrm>
            <a:off x="319217" y="2969067"/>
            <a:ext cx="3581400" cy="303017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91976" y="1002183"/>
            <a:ext cx="602322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-Cloud/Aerosol separation based on combination of thresholds</a:t>
            </a:r>
          </a:p>
          <a:p>
            <a:r>
              <a:rPr lang="en-US" dirty="0"/>
              <a:t>  and, in the case of thin-ice-vs-aerosol, </a:t>
            </a:r>
            <a:r>
              <a:rPr lang="en-US" dirty="0" err="1"/>
              <a:t>depol</a:t>
            </a:r>
            <a:r>
              <a:rPr lang="en-US" dirty="0"/>
              <a:t>. and lidar-ratio</a:t>
            </a:r>
          </a:p>
        </p:txBody>
      </p:sp>
      <p:sp>
        <p:nvSpPr>
          <p:cNvPr id="3" name="Rectangle 2"/>
          <p:cNvSpPr/>
          <p:nvPr/>
        </p:nvSpPr>
        <p:spPr>
          <a:xfrm>
            <a:off x="5410200" y="2376615"/>
            <a:ext cx="2819400" cy="6603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Aerosol type based on </a:t>
            </a:r>
            <a:r>
              <a:rPr lang="en-US" dirty="0" err="1"/>
              <a:t>depol</a:t>
            </a:r>
            <a:r>
              <a:rPr lang="en-US" dirty="0"/>
              <a:t>.-vs-lidar-ratio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011" y="2209800"/>
            <a:ext cx="45720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Cloud phase based on integrated </a:t>
            </a:r>
            <a:r>
              <a:rPr lang="en-US" dirty="0" err="1"/>
              <a:t>depol</a:t>
            </a:r>
            <a:r>
              <a:rPr lang="en-US" dirty="0"/>
              <a:t>. -vs-integrated attenuated backscatter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022" y="3227471"/>
            <a:ext cx="47625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29192" y="6096000"/>
            <a:ext cx="5181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U. </a:t>
            </a:r>
            <a:r>
              <a:rPr lang="en-GB" dirty="0" err="1"/>
              <a:t>Wandinger</a:t>
            </a:r>
            <a:r>
              <a:rPr lang="en-GB" dirty="0"/>
              <a:t> has formalized a scheme for ECARE using certain base aerosol classes.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5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4DD87-A5E7-438C-B708-E4F692B00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2BF4-9B20-4C4A-A56D-CECC0706130D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17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527891A-3995-414D-AEA4-C0624907A1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65574"/>
              </p:ext>
            </p:extLst>
          </p:nvPr>
        </p:nvGraphicFramePr>
        <p:xfrm>
          <a:off x="209367" y="609599"/>
          <a:ext cx="5361062" cy="6035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Slide" r:id="rId3" imgW="4570388" imgH="3427437" progId="PowerPoint.Slide.12">
                  <p:embed/>
                </p:oleObj>
              </mc:Choice>
              <mc:Fallback>
                <p:oleObj name="Slide" r:id="rId3" imgW="4570388" imgH="3427437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746" r="20653"/>
                      <a:stretch>
                        <a:fillRect/>
                      </a:stretch>
                    </p:blipFill>
                    <p:spPr bwMode="auto">
                      <a:xfrm>
                        <a:off x="209367" y="609599"/>
                        <a:ext cx="5361062" cy="60356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3855"/>
            <a:ext cx="8229600" cy="775855"/>
          </a:xfrm>
        </p:spPr>
        <p:txBody>
          <a:bodyPr>
            <a:noAutofit/>
          </a:bodyPr>
          <a:lstStyle/>
          <a:p>
            <a:r>
              <a:rPr lang="en-US" sz="2400" dirty="0"/>
              <a:t>Some Examples based on simulated scenes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24400" y="914400"/>
            <a:ext cx="441959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Scenes have been built using ECSIM using Environment Canada’s high-res global NWP model run at 0.25 km hor.  res.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Clouds/</a:t>
            </a:r>
            <a:r>
              <a:rPr lang="en-US" dirty="0" err="1"/>
              <a:t>precip</a:t>
            </a:r>
            <a:r>
              <a:rPr lang="en-US" dirty="0"/>
              <a:t>. are handled by a  two-mode bulk scheme (</a:t>
            </a:r>
            <a:r>
              <a:rPr lang="en-US" dirty="0" err="1"/>
              <a:t>Milbrandt-Yau</a:t>
            </a:r>
            <a:r>
              <a:rPr lang="en-US" dirty="0"/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No Aerosols in provided fields </a:t>
            </a:r>
            <a:r>
              <a:rPr lang="en-US" dirty="0">
                <a:sym typeface="Wingdings" panose="05000000000000000000" pitchFamily="2" charset="2"/>
              </a:rPr>
              <a:t> Merge with ECMWF CAMS fields.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8D83D-64C5-467B-8190-3823E1DFDA49}" type="slidenum">
              <a:rPr lang="en-US" smtClean="0"/>
              <a:t>6</a:t>
            </a:fld>
            <a:endParaRPr lang="en-US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863" y="3794442"/>
            <a:ext cx="3339055" cy="295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804944" y="3622400"/>
            <a:ext cx="2414892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Example (Halifax Scene)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7FDDC6-6FA4-4FC0-AB21-2CCD44536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944637" y="244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477196-9B47-40F7-BF31-4CDC0A31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61C-A9F1-4085-AA20-32F269E3ACAA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25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1B492-6E05-49ED-BF28-DB82D5593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0B40F98-8B4B-4BEB-9634-6208F6CDF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769695"/>
            <a:ext cx="120706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4878969-3879-48C2-95AF-7C48B28CB2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028542"/>
              </p:ext>
            </p:extLst>
          </p:nvPr>
        </p:nvGraphicFramePr>
        <p:xfrm>
          <a:off x="152400" y="677996"/>
          <a:ext cx="8991600" cy="5410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Slide" r:id="rId3" imgW="6096015" imgH="3429236" progId="PowerPoint.Slide.12">
                  <p:embed/>
                </p:oleObj>
              </mc:Choice>
              <mc:Fallback>
                <p:oleObj name="Slide" r:id="rId3" imgW="6096015" imgH="3429236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6232"/>
                      <a:stretch>
                        <a:fillRect/>
                      </a:stretch>
                    </p:blipFill>
                    <p:spPr bwMode="auto">
                      <a:xfrm>
                        <a:off x="152400" y="677996"/>
                        <a:ext cx="8991600" cy="54103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7EBA29A-425C-4E96-AB6A-C932525AB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7709-048A-4E81-BAA5-15578ED8FCE4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1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1B492-6E05-49ED-BF28-DB82D5593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8</a:t>
            </a:fld>
            <a:endParaRPr 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0B40F98-8B4B-4BEB-9634-6208F6CDF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769695"/>
            <a:ext cx="120706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0CF534F-BF82-4220-9984-807B3724E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77815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60CF62-A432-44F7-B9AD-9DCAA33795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9387" y="1750566"/>
            <a:ext cx="6038878" cy="19123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BDE9C1-46ED-4C92-A475-E4A876C8CF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78"/>
          <a:stretch/>
        </p:blipFill>
        <p:spPr>
          <a:xfrm>
            <a:off x="1407521" y="110629"/>
            <a:ext cx="5219757" cy="1897345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A72810F7-5A66-4889-BB97-D4D03CCCB3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497" y="3932054"/>
            <a:ext cx="1968496" cy="2625774"/>
          </a:xfrm>
          <a:prstGeom prst="rect">
            <a:avLst/>
          </a:prstGeom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A5EF2AA2-6836-4B4B-847C-DDD7E5B33C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561" y="3945309"/>
            <a:ext cx="1895407" cy="2528281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0382484F-2181-4330-8D63-2A2B9A98E6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89" y="3932054"/>
            <a:ext cx="1882082" cy="25105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EB84FC7-D68A-4A0B-8EA6-240C8AB5FDA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48" y="3896563"/>
            <a:ext cx="1968496" cy="26257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A64EFE9-3214-4487-965C-34CE3DBD32AA}"/>
              </a:ext>
            </a:extLst>
          </p:cNvPr>
          <p:cNvSpPr/>
          <p:nvPr/>
        </p:nvSpPr>
        <p:spPr>
          <a:xfrm>
            <a:off x="2659322" y="484729"/>
            <a:ext cx="2376265" cy="2495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Model Extinction Field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0E8732-9EAF-4624-9050-1B02801AC991}"/>
              </a:ext>
            </a:extLst>
          </p:cNvPr>
          <p:cNvSpPr/>
          <p:nvPr/>
        </p:nvSpPr>
        <p:spPr>
          <a:xfrm>
            <a:off x="1819495" y="2094451"/>
            <a:ext cx="4055918" cy="2999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Retrieved Cloud and Aerosol Extinction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882160-E348-4F72-A931-19B45EB65DB3}"/>
              </a:ext>
            </a:extLst>
          </p:cNvPr>
          <p:cNvCxnSpPr/>
          <p:nvPr/>
        </p:nvCxnSpPr>
        <p:spPr>
          <a:xfrm flipV="1">
            <a:off x="4213343" y="386995"/>
            <a:ext cx="0" cy="29826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C7D0A80-D8FB-49C2-97F5-4E7B65C477E3}"/>
              </a:ext>
            </a:extLst>
          </p:cNvPr>
          <p:cNvCxnSpPr>
            <a:cxnSpLocks/>
          </p:cNvCxnSpPr>
          <p:nvPr/>
        </p:nvCxnSpPr>
        <p:spPr>
          <a:xfrm flipV="1">
            <a:off x="5019631" y="386995"/>
            <a:ext cx="0" cy="3027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D0B300B-5C4F-43FF-8102-12ACC7C9B070}"/>
              </a:ext>
            </a:extLst>
          </p:cNvPr>
          <p:cNvCxnSpPr/>
          <p:nvPr/>
        </p:nvCxnSpPr>
        <p:spPr>
          <a:xfrm flipH="1" flipV="1">
            <a:off x="5019631" y="3414480"/>
            <a:ext cx="1055169" cy="517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36D628-D2DF-436B-8974-E7B0C4B97EDA}"/>
              </a:ext>
            </a:extLst>
          </p:cNvPr>
          <p:cNvCxnSpPr/>
          <p:nvPr/>
        </p:nvCxnSpPr>
        <p:spPr>
          <a:xfrm flipV="1">
            <a:off x="1819495" y="3369680"/>
            <a:ext cx="2393848" cy="575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09F91E8-352C-46FC-BB15-50EEDA0CFF5A}"/>
              </a:ext>
            </a:extLst>
          </p:cNvPr>
          <p:cNvSpPr txBox="1"/>
          <p:nvPr/>
        </p:nvSpPr>
        <p:spPr>
          <a:xfrm>
            <a:off x="6752430" y="734250"/>
            <a:ext cx="2329904" cy="2585323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Results are good but can and will improve !</a:t>
            </a:r>
          </a:p>
          <a:p>
            <a:r>
              <a:rPr lang="en-US" dirty="0"/>
              <a:t>(e.g., there may be biases present)</a:t>
            </a:r>
          </a:p>
          <a:p>
            <a:endParaRPr lang="en-US" dirty="0"/>
          </a:p>
          <a:p>
            <a:r>
              <a:rPr lang="en-US" dirty="0"/>
              <a:t>-Averaging intervals ?</a:t>
            </a:r>
          </a:p>
          <a:p>
            <a:r>
              <a:rPr lang="en-US" dirty="0"/>
              <a:t>-Improper screening ?</a:t>
            </a:r>
          </a:p>
          <a:p>
            <a:r>
              <a:rPr lang="en-US" dirty="0"/>
              <a:t>-a-prior weightings ?</a:t>
            </a:r>
          </a:p>
          <a:p>
            <a:r>
              <a:rPr lang="en-US" dirty="0"/>
              <a:t>-Bugs ?</a:t>
            </a:r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51600009-C247-4B7F-8361-99331AD23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2493-8D0B-4678-807B-F07CCCD979D7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31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296400" cy="1143000"/>
          </a:xfrm>
        </p:spPr>
        <p:txBody>
          <a:bodyPr>
            <a:noAutofit/>
          </a:bodyPr>
          <a:lstStyle/>
          <a:p>
            <a:r>
              <a:rPr lang="en-GB" sz="3200" dirty="0"/>
              <a:t>Recent Example of a PSC scene built using CALIPSO/CSAT retrievals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6"/>
          <a:stretch/>
        </p:blipFill>
        <p:spPr>
          <a:xfrm>
            <a:off x="85963" y="990599"/>
            <a:ext cx="6477000" cy="1990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"/>
          <a:stretch/>
        </p:blipFill>
        <p:spPr>
          <a:xfrm>
            <a:off x="85963" y="2981324"/>
            <a:ext cx="6491192" cy="19476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4"/>
          <a:stretch/>
        </p:blipFill>
        <p:spPr>
          <a:xfrm>
            <a:off x="85963" y="4892964"/>
            <a:ext cx="6491395" cy="19840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19800" y="1385796"/>
            <a:ext cx="2906053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ATLID signals generated using CSAT/CALIPSO retrieval products as a basis for a ECSIM scene.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799" y="3200400"/>
            <a:ext cx="290605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Retrieved particulate extinction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29401" y="5410200"/>
            <a:ext cx="229645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A-TC output with stratospheric types implemented.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4450-A6E1-4A64-877D-FD29FFB4E146}" type="slidenum">
              <a:rPr lang="en-US" smtClean="0"/>
              <a:t>9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FAC020-CD96-4F2D-99EB-32E0BE931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5266-9F02-4C2E-84AA-5A8E4FDE998A}" type="datetime1">
              <a:rPr lang="en-US" smtClean="0"/>
              <a:t>3/8/2021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03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40220</TotalTime>
  <Words>1204</Words>
  <Application>Microsoft Office PowerPoint</Application>
  <PresentationFormat>On-screen Show (4:3)</PresentationFormat>
  <Paragraphs>241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Calibri</vt:lpstr>
      <vt:lpstr>Symbol</vt:lpstr>
      <vt:lpstr>Times New Roman</vt:lpstr>
      <vt:lpstr>Verdana</vt:lpstr>
      <vt:lpstr>Wingdings</vt:lpstr>
      <vt:lpstr>Office Theme</vt:lpstr>
      <vt:lpstr>Slide</vt:lpstr>
      <vt:lpstr>Equation</vt:lpstr>
      <vt:lpstr>Microsoft PowerPoint Slide</vt:lpstr>
      <vt:lpstr>Visio</vt:lpstr>
      <vt:lpstr>PowerPoint Presentation</vt:lpstr>
      <vt:lpstr>PowerPoint Presentation</vt:lpstr>
      <vt:lpstr>PowerPoint Presentation</vt:lpstr>
      <vt:lpstr>PowerPoint Presentation</vt:lpstr>
      <vt:lpstr>Target Classification (A-TC)</vt:lpstr>
      <vt:lpstr>Some Examples based on simulated scenes </vt:lpstr>
      <vt:lpstr>PowerPoint Presentation</vt:lpstr>
      <vt:lpstr>PowerPoint Presentation</vt:lpstr>
      <vt:lpstr>Recent Example of a PSC scene built using CALIPSO/CSAT retrievals</vt:lpstr>
      <vt:lpstr>Summary</vt:lpstr>
      <vt:lpstr>PowerPoint Presentation</vt:lpstr>
      <vt:lpstr>Backup Slides</vt:lpstr>
      <vt:lpstr>PowerPoint Presentation</vt:lpstr>
      <vt:lpstr>Aerosol Models</vt:lpstr>
      <vt:lpstr>A-PRO Components</vt:lpstr>
      <vt:lpstr>PowerPoint Presentation</vt:lpstr>
      <vt:lpstr>Note on averaging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APRIL: PM-1</dc:title>
  <dc:creator>David Donovan</dc:creator>
  <cp:lastModifiedBy>Dave Donovan</cp:lastModifiedBy>
  <cp:revision>276</cp:revision>
  <dcterms:created xsi:type="dcterms:W3CDTF">2014-11-20T14:07:48Z</dcterms:created>
  <dcterms:modified xsi:type="dcterms:W3CDTF">2021-03-11T10:14:40Z</dcterms:modified>
</cp:coreProperties>
</file>