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82" r:id="rId4"/>
    <p:sldId id="289" r:id="rId5"/>
    <p:sldId id="310" r:id="rId6"/>
    <p:sldId id="257" r:id="rId7"/>
    <p:sldId id="471" r:id="rId8"/>
    <p:sldId id="472" r:id="rId9"/>
    <p:sldId id="474" r:id="rId10"/>
    <p:sldId id="259" r:id="rId11"/>
    <p:sldId id="265" r:id="rId12"/>
    <p:sldId id="261" r:id="rId13"/>
    <p:sldId id="475" r:id="rId14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CC"/>
    <a:srgbClr val="0000FF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41" autoAdjust="0"/>
    <p:restoredTop sz="96807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186" y="14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677121733948753"/>
          <c:y val="0.36249999999999999"/>
          <c:w val="0.7674949569423416"/>
          <c:h val="0.473969488188976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Adept 1.x + Marvel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Active array operations</c:v>
                </c:pt>
                <c:pt idx="1">
                  <c:v>Active C-style loops</c:v>
                </c:pt>
                <c:pt idx="2">
                  <c:v>Inactive array operation</c:v>
                </c:pt>
                <c:pt idx="3">
                  <c:v>Inactive C-style loops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46.8</c:v>
                </c:pt>
                <c:pt idx="1">
                  <c:v>4.43</c:v>
                </c:pt>
                <c:pt idx="2">
                  <c:v>1.97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C4-484C-A584-1E897C8B1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7940448"/>
        <c:axId val="297940840"/>
      </c:barChart>
      <c:catAx>
        <c:axId val="29794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7940840"/>
        <c:crosses val="autoZero"/>
        <c:auto val="1"/>
        <c:lblAlgn val="ctr"/>
        <c:lblOffset val="100"/>
        <c:noMultiLvlLbl val="0"/>
      </c:catAx>
      <c:valAx>
        <c:axId val="297940840"/>
        <c:scaling>
          <c:orientation val="minMax"/>
          <c:max val="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7940448"/>
        <c:crosses val="autoZero"/>
        <c:crossBetween val="between"/>
      </c:valAx>
      <c:spPr>
        <a:solidFill>
          <a:schemeClr val="bg2">
            <a:lumMod val="20000"/>
            <a:lumOff val="80000"/>
          </a:schemeClr>
        </a:solidFill>
        <a:ln w="22225"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820798416379216E-2"/>
          <c:y val="0.24126516135888282"/>
          <c:w val="0.96216029393236713"/>
          <c:h val="0.582871528767334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Adept 2.0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Active array operations</c:v>
                </c:pt>
                <c:pt idx="1">
                  <c:v>Active C-style for loops</c:v>
                </c:pt>
                <c:pt idx="2">
                  <c:v>Inactive array operation</c:v>
                </c:pt>
                <c:pt idx="3">
                  <c:v>Inactive C-style for loops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5.07</c:v>
                </c:pt>
                <c:pt idx="1">
                  <c:v>4.22</c:v>
                </c:pt>
                <c:pt idx="2">
                  <c:v>1.97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64-4CAE-90BF-569A94182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7941624"/>
        <c:axId val="297942016"/>
      </c:barChart>
      <c:catAx>
        <c:axId val="297941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7942016"/>
        <c:crosses val="autoZero"/>
        <c:auto val="1"/>
        <c:lblAlgn val="ctr"/>
        <c:lblOffset val="100"/>
        <c:noMultiLvlLbl val="0"/>
      </c:catAx>
      <c:valAx>
        <c:axId val="297942016"/>
        <c:scaling>
          <c:orientation val="minMax"/>
          <c:max val="50"/>
          <c:min val="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7941624"/>
        <c:crosses val="autoZero"/>
        <c:crossBetween val="between"/>
      </c:valAx>
      <c:spPr>
        <a:noFill/>
        <a:ln w="22225">
          <a:noFill/>
        </a:ln>
        <a:effectLst/>
      </c:spPr>
    </c:plotArea>
    <c:legend>
      <c:legendPos val="b"/>
      <c:layout>
        <c:manualLayout>
          <c:xMode val="edge"/>
          <c:yMode val="edge"/>
          <c:x val="0.52890048341749729"/>
          <c:y val="0.90323931398926693"/>
          <c:w val="0.13680323579854692"/>
          <c:h val="6.01136811023622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March 10, 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B023B7-6675-2644-B811-21AEC9082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B3AD34-2C58-F148-9BB4-FA110654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1665D-CFCE-854C-A90A-A789A9DA3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9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ECB55-6006-7048-A2C3-FA2312975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7D443-0E6E-6645-BC66-19D5D28C6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1D524-80A3-594D-8B96-340A4BEB5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6B5EC-2DE1-C047-90C6-9F67B9FA8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D9F96-7774-D849-B90D-1B7AD18E8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E9767-8C01-7844-BD85-0FF4C12B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37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E7FAB-2EBD-6C43-B2DA-CEE296278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6C2CA8-B184-9149-A658-60FAA6E1E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F2FCCD-553F-0740-B463-B7050D6BB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522F5-CCAE-0542-A6FF-5ECCD4902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B68247-99F9-0B4F-8314-C8FDE495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B5BD3-1D3C-0A4C-9AA6-5EFA7E30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43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D9385-7C7B-324A-97A0-3C36816B2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95C83-C1F5-C541-8FCF-1880E667F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54C3D-F44F-6948-AAF5-1E9492E4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9C25C-A4BB-6C45-BE6A-2FEBFDC2C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BEB57-55C0-824D-B1B0-425459401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43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812DF1-73FB-654F-8776-93145457F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351CD5-EED5-3F41-82D8-0D1F52FBE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0BF2B-918D-E644-8D4A-678106CB8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EC8FD-94C4-3746-A25F-AFFDC0E90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E0E07-138E-DE4D-A8D3-BE53B9973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10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000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79946">
              <a:lnSpc>
                <a:spcPts val="2199"/>
              </a:lnSpc>
              <a:spcBef>
                <a:spcPts val="1100"/>
              </a:spcBef>
              <a:buClr>
                <a:srgbClr val="064E83"/>
              </a:buClr>
              <a:defRPr sz="1799">
                <a:solidFill>
                  <a:schemeClr val="tx1"/>
                </a:solidFill>
              </a:defRPr>
            </a:lvl1pPr>
            <a:lvl2pPr marL="629811" indent="-269919">
              <a:lnSpc>
                <a:spcPts val="1999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89703" indent="-269919">
              <a:lnSpc>
                <a:spcPts val="1799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49595" indent="-269919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09487" indent="-269919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3" y="6308257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4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869359" y="6308257"/>
            <a:ext cx="4590687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1" y="6308257"/>
            <a:ext cx="178935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1" y="360000"/>
            <a:ext cx="1002959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1" y="936000"/>
            <a:ext cx="1002959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255148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01FB9-B70F-A249-B493-770B6ABDB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0DB2C-F8E2-A448-9261-4102F3AA5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6E9AC-EDB2-644B-8543-9C46D8B07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1C4A4-1848-CE49-97DD-EFAFDDAD6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13D49-3CAC-5044-B875-88166473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2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54D1F-CF00-C940-873D-94ACDC03F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2CF25-08D2-F84C-BB95-63C0894F3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78AA5-F8F3-A94B-89BF-8D7157F0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E5DED-ADF0-BE44-AC2B-FD43DD92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936B-404D-4645-99AD-17AC6AF1F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BAE32-1879-5349-B812-F08EB104F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379C3-C391-B94C-BCA3-EF192A2A8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48E35-2F50-B84C-9694-9A1F5043B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CCECF-1A62-E94C-B7F7-F76D41A39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47138-6580-BA4F-9A11-9D01050D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D0FE6-3015-0A41-8059-4153AF12C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BBE2E-2A6D-8B4F-9AED-FF0796C94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B39BD8-5D99-F740-B5A9-271B3B9B6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248E5-4601-BB45-84C7-F4B09A3F6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64109-7074-9840-B445-BA4BD3730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90BE5-22FD-8D42-BE10-38DB81492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6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12720-F968-554B-9528-470C91135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4F274-DB41-004D-9A64-7F8D6D1E9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EF4DC-C310-9841-8BAA-3106C225F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598589-E27B-1D44-9816-33F18C2842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02959-06F1-B84C-8C52-9F960FD18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2907B5-C2DC-6A41-AD9E-95850ACFD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139C0C-3E98-F14F-B4B4-70C2A64C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713CE4-7B7F-EB46-891C-C971C801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9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B2CDB-552C-E744-9BB9-2DA2D2B8D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603212-D6DC-2549-89C1-F6FAE1B8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A57C76-3332-8F4A-A396-AD7EBAA8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4A2787-0DFD-3645-AB03-C0B91C7C2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0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1D08CE-45C6-E944-ACDB-AD585B651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1EC79-177B-EA4D-B534-2FDA6DDD3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06EFC-C473-EC49-AFD4-8C0403F20D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C5A44-CADA-C243-86EC-DD8C27A6195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CB03D-904B-9D41-AD63-D60374D0A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D123D-DF7A-F042-97BA-82760C72F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9F8B6-4EFA-CC4F-A06B-062A7E94E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0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FB9522-23F4-4695-8522-76E727A581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 rot="648193">
            <a:off x="6343883" y="-815416"/>
            <a:ext cx="6185748" cy="4641084"/>
          </a:xfrm>
          <a:prstGeom prst="rect">
            <a:avLst/>
          </a:prstGeom>
          <a:ln w="25400"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4A77D04-B65D-4229-AF89-975C42AA5246}"/>
              </a:ext>
            </a:extLst>
          </p:cNvPr>
          <p:cNvGrpSpPr/>
          <p:nvPr/>
        </p:nvGrpSpPr>
        <p:grpSpPr>
          <a:xfrm>
            <a:off x="5889356" y="-815416"/>
            <a:ext cx="6640275" cy="7671288"/>
            <a:chOff x="5849015" y="-815416"/>
            <a:chExt cx="6640275" cy="767128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53F1FE3-ACAD-4048-BD14-D904746A684C}"/>
                </a:ext>
              </a:extLst>
            </p:cNvPr>
            <p:cNvGrpSpPr/>
            <p:nvPr/>
          </p:nvGrpSpPr>
          <p:grpSpPr>
            <a:xfrm>
              <a:off x="6303542" y="-815416"/>
              <a:ext cx="6185748" cy="7671288"/>
              <a:chOff x="6316242" y="-815416"/>
              <a:chExt cx="6185748" cy="767128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29A63B6-3573-4348-A01F-C85BEEB822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/>
              <a:stretch/>
            </p:blipFill>
            <p:spPr>
              <a:xfrm rot="648193">
                <a:off x="6316242" y="-815416"/>
                <a:ext cx="6185748" cy="4641084"/>
              </a:xfrm>
              <a:prstGeom prst="rect">
                <a:avLst/>
              </a:prstGeom>
              <a:ln w="25400">
                <a:noFill/>
              </a:ln>
            </p:spPr>
          </p:pic>
          <p:pic>
            <p:nvPicPr>
              <p:cNvPr id="17" name="Picture Placeholder 9">
                <a:extLst>
                  <a:ext uri="{FF2B5EF4-FFF2-40B4-BE49-F238E27FC236}">
                    <a16:creationId xmlns:a16="http://schemas.microsoft.com/office/drawing/2014/main" id="{5F401D1D-D4F9-428B-979A-478C743F0E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561136" y="3297285"/>
                <a:ext cx="5630864" cy="355858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15543C-2746-41FD-B661-E61473A8567A}"/>
                </a:ext>
              </a:extLst>
            </p:cNvPr>
            <p:cNvSpPr/>
            <p:nvPr/>
          </p:nvSpPr>
          <p:spPr>
            <a:xfrm>
              <a:off x="5849015" y="0"/>
              <a:ext cx="699421" cy="5921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739094" y="331765"/>
            <a:ext cx="5849683" cy="519800"/>
          </a:xfrm>
        </p:spPr>
        <p:txBody>
          <a:bodyPr/>
          <a:lstStyle/>
          <a:p>
            <a:r>
              <a:rPr lang="en-US" dirty="0"/>
              <a:t>ACM-CAP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39093" y="1017567"/>
            <a:ext cx="5421419" cy="1128001"/>
          </a:xfrm>
        </p:spPr>
        <p:txBody>
          <a:bodyPr/>
          <a:lstStyle/>
          <a:p>
            <a:r>
              <a:rPr lang="en-US" b="1" dirty="0"/>
              <a:t>Synergistic cloud, aerosol and precipitation retrieval from ATLID, CPR and MSI onboard </a:t>
            </a:r>
            <a:r>
              <a:rPr lang="en-US" b="1" dirty="0" err="1"/>
              <a:t>EarthCARE</a:t>
            </a:r>
            <a:endParaRPr lang="en-US" b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9094" y="2527744"/>
            <a:ext cx="5580226" cy="923330"/>
          </a:xfrm>
        </p:spPr>
        <p:txBody>
          <a:bodyPr/>
          <a:lstStyle/>
          <a:p>
            <a:r>
              <a:rPr lang="en-US" dirty="0"/>
              <a:t>Robin Hogan, Shannon Mason &amp; Alessio </a:t>
            </a:r>
            <a:r>
              <a:rPr lang="en-US" dirty="0" err="1"/>
              <a:t>Bozzo</a:t>
            </a:r>
            <a:endParaRPr lang="en-US" dirty="0"/>
          </a:p>
          <a:p>
            <a:r>
              <a:rPr lang="en-US" sz="1600" i="1" dirty="0"/>
              <a:t>Thanks to Aleksandra </a:t>
            </a:r>
            <a:r>
              <a:rPr lang="en-US" sz="1600" i="1" dirty="0" err="1"/>
              <a:t>Tatarevic</a:t>
            </a:r>
            <a:r>
              <a:rPr lang="en-US" sz="1600" i="1" dirty="0"/>
              <a:t>, </a:t>
            </a:r>
            <a:r>
              <a:rPr lang="en-US" sz="1600" i="1" dirty="0" err="1"/>
              <a:t>Abdenour</a:t>
            </a:r>
            <a:r>
              <a:rPr lang="en-US" sz="1600" i="1" dirty="0"/>
              <a:t> </a:t>
            </a:r>
            <a:r>
              <a:rPr lang="en-US" sz="1600" i="1" dirty="0" err="1"/>
              <a:t>Irbah</a:t>
            </a:r>
            <a:r>
              <a:rPr lang="en-US" sz="1600" i="1" dirty="0"/>
              <a:t>, </a:t>
            </a:r>
            <a:r>
              <a:rPr lang="en-US" sz="1600" i="1" dirty="0" err="1"/>
              <a:t>Pavlos</a:t>
            </a:r>
            <a:r>
              <a:rPr lang="en-US" sz="1600" i="1" dirty="0"/>
              <a:t> </a:t>
            </a:r>
            <a:r>
              <a:rPr lang="en-US" sz="1600" i="1" dirty="0" err="1"/>
              <a:t>Kollias</a:t>
            </a:r>
            <a:r>
              <a:rPr lang="en-US" sz="1600" i="1" dirty="0"/>
              <a:t>, Julien </a:t>
            </a:r>
            <a:r>
              <a:rPr lang="en-US" sz="1600" i="1" dirty="0" err="1"/>
              <a:t>Delanoe</a:t>
            </a:r>
            <a:r>
              <a:rPr lang="en-US" sz="1600" i="1" dirty="0"/>
              <a:t> and other DORSY collaborators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739093" y="4015975"/>
            <a:ext cx="5849683" cy="213969"/>
          </a:xfrm>
        </p:spPr>
        <p:txBody>
          <a:bodyPr/>
          <a:lstStyle/>
          <a:p>
            <a:r>
              <a:rPr lang="en-US" dirty="0"/>
              <a:t>r.j.hogan@ecmwf.int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32F04716-0EC0-41B7-8FD2-72F1F4BF5B74}"/>
              </a:ext>
            </a:extLst>
          </p:cNvPr>
          <p:cNvSpPr txBox="1">
            <a:spLocks/>
          </p:cNvSpPr>
          <p:nvPr/>
        </p:nvSpPr>
        <p:spPr>
          <a:xfrm>
            <a:off x="946908" y="4700577"/>
            <a:ext cx="3528106" cy="75200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2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sz="1600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dirty="0"/>
              <a:t>Tools developed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dirty="0"/>
              <a:t>Improved retrievals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dirty="0"/>
              <a:t>Radiative evaluation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0F57D-0F2F-4EA5-8F92-36EDE218D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0306" y="3663239"/>
            <a:ext cx="7869600" cy="254771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15430E-E503-4A45-9162-E71F03721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488" y="235215"/>
            <a:ext cx="6618127" cy="724898"/>
          </a:xfrm>
        </p:spPr>
        <p:txBody>
          <a:bodyPr>
            <a:noAutofit/>
          </a:bodyPr>
          <a:lstStyle/>
          <a:p>
            <a:r>
              <a:rPr lang="en-US" sz="3999" dirty="0"/>
              <a:t>Improving retrievals in </a:t>
            </a:r>
            <a:br>
              <a:rPr lang="en-US" sz="3999" dirty="0"/>
            </a:br>
            <a:r>
              <a:rPr lang="en-US" sz="3999" dirty="0"/>
              <a:t>tropical deep convection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2D783-B738-C845-9121-60BFD560BE9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5487" y="1266655"/>
            <a:ext cx="6553846" cy="48380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Simulated </a:t>
            </a:r>
            <a:r>
              <a:rPr lang="en-US" dirty="0" err="1"/>
              <a:t>EarthCARE</a:t>
            </a:r>
            <a:r>
              <a:rPr lang="en-US" dirty="0"/>
              <a:t> “Hawaii” scene includes large-scale tropical precipitation, where the model truth can be used for evaluation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CPR and ATLID both fully extinguished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CPR path-integrated attenuation and MSI solar channels saturated</a:t>
            </a:r>
          </a:p>
          <a:p>
            <a:pPr>
              <a:lnSpc>
                <a:spcPct val="80000"/>
              </a:lnSpc>
            </a:pPr>
            <a:r>
              <a:rPr lang="en-US" dirty="0"/>
              <a:t>Physical assumptions: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 C-TC &amp; AC-TC: when CPR extinguished, make the assumption that mixed-phase precipitation (T &lt; 0C) or rain (T &gt; 0C) exists below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 C-FMR: when CPR does not detect surface echo, return a “saturated” PIA measurement (+85 dB) that can be assimilated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 ACM-CAP: 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Precipitation mass flux should be conserved across the melting layer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Assume profile of liquid cloud water co-located with rain, where LWC is a function of rain rate</a:t>
            </a:r>
          </a:p>
          <a:p>
            <a:pPr>
              <a:lnSpc>
                <a:spcPct val="80000"/>
              </a:lnSpc>
            </a:pPr>
            <a:r>
              <a:rPr lang="en-US" dirty="0"/>
              <a:t>Even with limited measurements available, ACM-CAP makes a continuous and reasonable retrieval when evaluated against model truth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Rain water content: when CPR is fully extinguished, retrieved large (but under-estimated) RWC—and a large reported uncertainty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Liquid water content: smoother than model truth &amp; over-estimated in convective core, but an improved match to passive/integrated constraints than when liquid </a:t>
            </a:r>
            <a:r>
              <a:rPr lang="en-US"/>
              <a:t>cloud within rain not assumed 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E1A3C96-F99E-984F-8694-5B81D9872520}"/>
              </a:ext>
            </a:extLst>
          </p:cNvPr>
          <p:cNvGrpSpPr/>
          <p:nvPr/>
        </p:nvGrpSpPr>
        <p:grpSpPr>
          <a:xfrm>
            <a:off x="7022738" y="26286"/>
            <a:ext cx="5166087" cy="2188714"/>
            <a:chOff x="6955251" y="-145142"/>
            <a:chExt cx="5312229" cy="2250630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B86E59F2-2C17-7143-933B-D82BEF45D2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b="80746"/>
            <a:stretch/>
          </p:blipFill>
          <p:spPr bwMode="auto">
            <a:xfrm>
              <a:off x="6955251" y="972230"/>
              <a:ext cx="5236749" cy="113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8E7CA1E3-E473-C749-8EC6-35B7B12AED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b="80674"/>
            <a:stretch/>
          </p:blipFill>
          <p:spPr bwMode="auto">
            <a:xfrm>
              <a:off x="7089778" y="-145142"/>
              <a:ext cx="5177702" cy="113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6">
            <a:extLst>
              <a:ext uri="{FF2B5EF4-FFF2-40B4-BE49-F238E27FC236}">
                <a16:creationId xmlns:a16="http://schemas.microsoft.com/office/drawing/2014/main" id="{29A6698B-62DD-1640-936C-D233845668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57248"/>
          <a:stretch/>
        </p:blipFill>
        <p:spPr bwMode="auto">
          <a:xfrm>
            <a:off x="7013615" y="4464390"/>
            <a:ext cx="5092683" cy="244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55827AA-42F8-C944-A5CB-82F7AD9E67CD}"/>
              </a:ext>
            </a:extLst>
          </p:cNvPr>
          <p:cNvGrpSpPr/>
          <p:nvPr/>
        </p:nvGrpSpPr>
        <p:grpSpPr>
          <a:xfrm>
            <a:off x="7040904" y="2171527"/>
            <a:ext cx="5729088" cy="2239546"/>
            <a:chOff x="7080839" y="25400"/>
            <a:chExt cx="5730580" cy="2240129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5F5E1854-0524-074D-B37C-940A17DBB2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68" b="8123"/>
            <a:stretch/>
          </p:blipFill>
          <p:spPr bwMode="auto">
            <a:xfrm>
              <a:off x="7080839" y="228699"/>
              <a:ext cx="5730580" cy="2036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8E0EF5-32BF-DA43-9E4C-249CDBE833B6}"/>
                </a:ext>
              </a:extLst>
            </p:cNvPr>
            <p:cNvSpPr txBox="1"/>
            <p:nvPr/>
          </p:nvSpPr>
          <p:spPr>
            <a:xfrm>
              <a:off x="8343900" y="25400"/>
              <a:ext cx="273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126"/>
              <a:r>
                <a:rPr lang="en-US" sz="1200" dirty="0">
                  <a:solidFill>
                    <a:prstClr val="black"/>
                  </a:solidFill>
                  <a:latin typeface="Calibri" panose="020F0502020204030204"/>
                </a:rPr>
                <a:t>AC-TC target classification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FCF24FB-13B5-9D4D-A81A-B3EBCE2BEDD7}"/>
              </a:ext>
            </a:extLst>
          </p:cNvPr>
          <p:cNvSpPr/>
          <p:nvPr/>
        </p:nvSpPr>
        <p:spPr>
          <a:xfrm>
            <a:off x="9560610" y="235214"/>
            <a:ext cx="800744" cy="650762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>
              <a:solidFill>
                <a:srgbClr val="C00000"/>
              </a:solidFill>
              <a:latin typeface="Calibri" panose="020F0502020204030204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CADE58-E47F-2146-813D-B4A4C2476088}"/>
              </a:ext>
            </a:extLst>
          </p:cNvPr>
          <p:cNvGrpSpPr/>
          <p:nvPr/>
        </p:nvGrpSpPr>
        <p:grpSpPr>
          <a:xfrm>
            <a:off x="5078677" y="737301"/>
            <a:ext cx="4773956" cy="1254441"/>
            <a:chOff x="5080000" y="736600"/>
            <a:chExt cx="4775200" cy="1254768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291E920-BC85-5847-8298-41D24F1AA23A}"/>
                </a:ext>
              </a:extLst>
            </p:cNvPr>
            <p:cNvCxnSpPr/>
            <p:nvPr/>
          </p:nvCxnSpPr>
          <p:spPr>
            <a:xfrm flipV="1">
              <a:off x="5080000" y="736600"/>
              <a:ext cx="4775200" cy="120650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31B1DBE-999E-604C-85E9-E2502A2007BC}"/>
                </a:ext>
              </a:extLst>
            </p:cNvPr>
            <p:cNvCxnSpPr>
              <a:cxnSpLocks/>
            </p:cNvCxnSpPr>
            <p:nvPr/>
          </p:nvCxnSpPr>
          <p:spPr>
            <a:xfrm>
              <a:off x="5080000" y="1943100"/>
              <a:ext cx="4660900" cy="48268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160D67-676F-0541-86A8-EF6FD38B4791}"/>
              </a:ext>
            </a:extLst>
          </p:cNvPr>
          <p:cNvGrpSpPr/>
          <p:nvPr/>
        </p:nvGrpSpPr>
        <p:grpSpPr>
          <a:xfrm>
            <a:off x="5345307" y="2448454"/>
            <a:ext cx="4393056" cy="3279235"/>
            <a:chOff x="5346700" y="2448198"/>
            <a:chExt cx="4394200" cy="3280089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04AD771-075F-C14C-925F-8C3609ADB96D}"/>
                </a:ext>
              </a:extLst>
            </p:cNvPr>
            <p:cNvCxnSpPr>
              <a:cxnSpLocks/>
            </p:cNvCxnSpPr>
            <p:nvPr/>
          </p:nvCxnSpPr>
          <p:spPr>
            <a:xfrm>
              <a:off x="5346700" y="2448198"/>
              <a:ext cx="4394200" cy="3280089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D7FD7B5-703D-274F-ACFD-4212091868DC}"/>
                </a:ext>
              </a:extLst>
            </p:cNvPr>
            <p:cNvCxnSpPr>
              <a:cxnSpLocks/>
            </p:cNvCxnSpPr>
            <p:nvPr/>
          </p:nvCxnSpPr>
          <p:spPr>
            <a:xfrm>
              <a:off x="5346700" y="2448198"/>
              <a:ext cx="4394200" cy="2212702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5E804CC-FBC5-ED4E-966E-2C71500D73D7}"/>
              </a:ext>
            </a:extLst>
          </p:cNvPr>
          <p:cNvGrpSpPr/>
          <p:nvPr/>
        </p:nvGrpSpPr>
        <p:grpSpPr>
          <a:xfrm>
            <a:off x="5512393" y="3105274"/>
            <a:ext cx="4317542" cy="1067109"/>
            <a:chOff x="5346700" y="2448198"/>
            <a:chExt cx="4318667" cy="1067387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EC29001-FEC2-F048-8FF9-E155204CEEF9}"/>
                </a:ext>
              </a:extLst>
            </p:cNvPr>
            <p:cNvCxnSpPr>
              <a:cxnSpLocks/>
            </p:cNvCxnSpPr>
            <p:nvPr/>
          </p:nvCxnSpPr>
          <p:spPr>
            <a:xfrm>
              <a:off x="5346700" y="2448198"/>
              <a:ext cx="4318667" cy="1067387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C81F14F-D19E-9C4C-B632-958843B94050}"/>
                </a:ext>
              </a:extLst>
            </p:cNvPr>
            <p:cNvCxnSpPr>
              <a:cxnSpLocks/>
            </p:cNvCxnSpPr>
            <p:nvPr/>
          </p:nvCxnSpPr>
          <p:spPr>
            <a:xfrm>
              <a:off x="5346700" y="2448198"/>
              <a:ext cx="4277192" cy="58931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D6BAA09-C394-2742-90DB-1CCF9B99FDC0}"/>
              </a:ext>
            </a:extLst>
          </p:cNvPr>
          <p:cNvCxnSpPr>
            <a:cxnSpLocks/>
          </p:cNvCxnSpPr>
          <p:nvPr/>
        </p:nvCxnSpPr>
        <p:spPr>
          <a:xfrm>
            <a:off x="5625278" y="3719944"/>
            <a:ext cx="4113086" cy="94063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6">
            <a:extLst>
              <a:ext uri="{FF2B5EF4-FFF2-40B4-BE49-F238E27FC236}">
                <a16:creationId xmlns:a16="http://schemas.microsoft.com/office/drawing/2014/main" id="{F1B4D70D-E257-6D45-8C52-33E1745052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57248"/>
          <a:stretch/>
        </p:blipFill>
        <p:spPr bwMode="auto">
          <a:xfrm>
            <a:off x="7022737" y="2235495"/>
            <a:ext cx="5092683" cy="244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7B461F9-1746-F94E-9976-E7CEBB9FDD3C}"/>
              </a:ext>
            </a:extLst>
          </p:cNvPr>
          <p:cNvGrpSpPr/>
          <p:nvPr/>
        </p:nvGrpSpPr>
        <p:grpSpPr>
          <a:xfrm>
            <a:off x="7027793" y="4367410"/>
            <a:ext cx="5092683" cy="2489697"/>
            <a:chOff x="7317085" y="4144748"/>
            <a:chExt cx="5094010" cy="2490346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AB4C2FB6-B244-224E-8D9E-611A9D42727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t="94360"/>
            <a:stretch/>
          </p:blipFill>
          <p:spPr bwMode="auto">
            <a:xfrm>
              <a:off x="7317085" y="6312169"/>
              <a:ext cx="5094010" cy="322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D3F25BDE-3527-AF41-A568-0905732BBC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t="18984" b="42453"/>
            <a:stretch/>
          </p:blipFill>
          <p:spPr bwMode="auto">
            <a:xfrm>
              <a:off x="7317085" y="4144748"/>
              <a:ext cx="5094010" cy="2207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33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4C2E56A-19E1-495D-808B-1F493B94E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734"/>
          <a:stretch/>
        </p:blipFill>
        <p:spPr>
          <a:xfrm>
            <a:off x="4877423" y="2261286"/>
            <a:ext cx="7249616" cy="3285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974CAF-72B4-44BB-ADC3-BBBA7158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10" y="360000"/>
            <a:ext cx="10666390" cy="369332"/>
          </a:xfrm>
        </p:spPr>
        <p:txBody>
          <a:bodyPr/>
          <a:lstStyle/>
          <a:p>
            <a:r>
              <a:rPr lang="en-GB"/>
              <a:t>Radiative closure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3C962-F513-44FD-8FB6-865C2B57A3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15A6A-0079-4FA9-9170-B16FAAC5033B}"/>
              </a:ext>
            </a:extLst>
          </p:cNvPr>
          <p:cNvSpPr txBox="1">
            <a:spLocks/>
          </p:cNvSpPr>
          <p:nvPr/>
        </p:nvSpPr>
        <p:spPr>
          <a:xfrm>
            <a:off x="443210" y="1118586"/>
            <a:ext cx="4304270" cy="4803414"/>
          </a:xfrm>
          <a:prstGeom prst="rect">
            <a:avLst/>
          </a:prstGeom>
        </p:spPr>
        <p:txBody>
          <a:bodyPr lIns="0" tIns="0" rIns="0" bIns="0" anchor="t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/>
            <a:r>
              <a:rPr lang="en-GB" dirty="0">
                <a:cs typeface="Arial"/>
              </a:rPr>
              <a:t>Retrieved water content and effective radii as input to </a:t>
            </a:r>
            <a:r>
              <a:rPr lang="en-GB" dirty="0" err="1">
                <a:cs typeface="Arial"/>
              </a:rPr>
              <a:t>ecRad</a:t>
            </a:r>
            <a:r>
              <a:rPr lang="en-GB" dirty="0">
                <a:cs typeface="Arial"/>
              </a:rPr>
              <a:t>:</a:t>
            </a:r>
          </a:p>
          <a:p>
            <a:pPr marL="629920" lvl="1" indent="-179705"/>
            <a:r>
              <a:rPr lang="en-GB" dirty="0">
                <a:cs typeface="Arial"/>
              </a:rPr>
              <a:t>Model top-of-atmosphere LW and SW fluxes for each A-Train footprint (~1km)</a:t>
            </a:r>
          </a:p>
          <a:p>
            <a:pPr marL="629920" lvl="1" indent="-179705"/>
            <a:r>
              <a:rPr lang="en-GB" dirty="0">
                <a:cs typeface="Arial"/>
              </a:rPr>
              <a:t>Comparison against CERES </a:t>
            </a:r>
            <a:br>
              <a:rPr lang="en-GB" dirty="0">
                <a:cs typeface="Arial"/>
              </a:rPr>
            </a:br>
            <a:r>
              <a:rPr lang="en-GB" dirty="0">
                <a:cs typeface="Arial"/>
              </a:rPr>
              <a:t>(~20 km footprint); </a:t>
            </a:r>
            <a:endParaRPr lang="en-US" dirty="0">
              <a:cs typeface="Arial"/>
            </a:endParaRPr>
          </a:p>
          <a:p>
            <a:pPr marL="179388" indent="-179388"/>
            <a:r>
              <a:rPr lang="en-GB" dirty="0">
                <a:cs typeface="Arial"/>
              </a:rPr>
              <a:t>Evaluation by cloud-top thermodynamic phase (~20 orbits):</a:t>
            </a:r>
          </a:p>
          <a:p>
            <a:pPr lvl="1" indent="-179705"/>
            <a:r>
              <a:rPr lang="en-GB" dirty="0">
                <a:cs typeface="Arial"/>
              </a:rPr>
              <a:t>Ice fluxes sensitive to microphysical assumptions</a:t>
            </a:r>
          </a:p>
          <a:p>
            <a:pPr lvl="1" indent="-179705"/>
            <a:r>
              <a:rPr lang="en-GB" dirty="0">
                <a:cs typeface="Arial"/>
              </a:rPr>
              <a:t>Greatest SW uncertainties in liquid clouds</a:t>
            </a:r>
          </a:p>
          <a:p>
            <a:pPr lvl="1" indent="-179705"/>
            <a:r>
              <a:rPr lang="en-GB" dirty="0">
                <a:cs typeface="Arial"/>
              </a:rPr>
              <a:t>Not shown: clear-sky errors related to characterising surface albedo</a:t>
            </a:r>
          </a:p>
          <a:p>
            <a:pPr marL="629920" lvl="1" indent="-179705"/>
            <a:endParaRPr lang="en-GB" dirty="0">
              <a:cs typeface="Arial"/>
            </a:endParaRPr>
          </a:p>
          <a:p>
            <a:pPr marL="629920" lvl="1" indent="-179705"/>
            <a:endParaRPr lang="en-GB" dirty="0">
              <a:cs typeface="Arial"/>
            </a:endParaRPr>
          </a:p>
          <a:p>
            <a:pPr marL="629920" lvl="1" indent="-179705"/>
            <a:endParaRPr lang="en-GB" dirty="0">
              <a:cs typeface="Arial"/>
            </a:endParaRPr>
          </a:p>
          <a:p>
            <a:pPr indent="0">
              <a:buNone/>
            </a:pPr>
            <a:endParaRPr lang="en-GB" dirty="0">
              <a:cs typeface="Arial"/>
            </a:endParaRPr>
          </a:p>
          <a:p>
            <a:pPr marL="629920" lvl="1" indent="-269875"/>
            <a:endParaRPr lang="en-GB" dirty="0">
              <a:cs typeface="Arial"/>
            </a:endParaRPr>
          </a:p>
          <a:p>
            <a:pPr marL="629920" lvl="1" indent="-269875"/>
            <a:endParaRPr lang="en-GB" dirty="0">
              <a:cs typeface="Arial"/>
            </a:endParaRPr>
          </a:p>
        </p:txBody>
      </p:sp>
      <p:pic>
        <p:nvPicPr>
          <p:cNvPr id="11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52686AA-4A5B-464E-8CDA-709355564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586"/>
          <a:stretch/>
        </p:blipFill>
        <p:spPr>
          <a:xfrm>
            <a:off x="4877423" y="679056"/>
            <a:ext cx="7249616" cy="1594587"/>
          </a:xfrm>
          <a:prstGeom prst="rect">
            <a:avLst/>
          </a:prstGeom>
        </p:spPr>
      </p:pic>
      <p:pic>
        <p:nvPicPr>
          <p:cNvPr id="5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4F0675C-2B95-4B1D-B577-DA38F25AF9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461"/>
          <a:stretch/>
        </p:blipFill>
        <p:spPr>
          <a:xfrm>
            <a:off x="4877423" y="2290576"/>
            <a:ext cx="7249616" cy="358152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26F6B45-DE9F-4C26-833D-4FD4F3D6BD1E}"/>
              </a:ext>
            </a:extLst>
          </p:cNvPr>
          <p:cNvGrpSpPr/>
          <p:nvPr/>
        </p:nvGrpSpPr>
        <p:grpSpPr>
          <a:xfrm>
            <a:off x="4812451" y="63039"/>
            <a:ext cx="7379559" cy="6607185"/>
            <a:chOff x="4809266" y="63039"/>
            <a:chExt cx="7379559" cy="660718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D44CFC6-E244-47D8-AB74-FD307FC5E27D}"/>
                </a:ext>
              </a:extLst>
            </p:cNvPr>
            <p:cNvGrpSpPr/>
            <p:nvPr/>
          </p:nvGrpSpPr>
          <p:grpSpPr>
            <a:xfrm>
              <a:off x="4809266" y="89808"/>
              <a:ext cx="7379559" cy="6580416"/>
              <a:chOff x="4809266" y="89808"/>
              <a:chExt cx="7379559" cy="658041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EE954C5-43BA-4FA4-A494-9AA155AB4898}"/>
                  </a:ext>
                </a:extLst>
              </p:cNvPr>
              <p:cNvSpPr/>
              <p:nvPr/>
            </p:nvSpPr>
            <p:spPr>
              <a:xfrm>
                <a:off x="4809266" y="360000"/>
                <a:ext cx="7379559" cy="556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6" descr="A close up of a map&#10;&#10;Description generated with very high confidence">
                <a:extLst>
                  <a:ext uri="{FF2B5EF4-FFF2-40B4-BE49-F238E27FC236}">
                    <a16:creationId xmlns:a16="http://schemas.microsoft.com/office/drawing/2014/main" id="{E79372E9-6F99-434B-82B7-6456C5938C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5794"/>
              <a:stretch/>
            </p:blipFill>
            <p:spPr>
              <a:xfrm>
                <a:off x="6066063" y="89808"/>
                <a:ext cx="4752724" cy="6580416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DC7EA33-2247-4399-874D-4FAD474D2F32}"/>
                </a:ext>
              </a:extLst>
            </p:cNvPr>
            <p:cNvSpPr txBox="1"/>
            <p:nvPr/>
          </p:nvSpPr>
          <p:spPr>
            <a:xfrm>
              <a:off x="7191632" y="63039"/>
              <a:ext cx="2837968" cy="270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/>
                <a:t>Ice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20B7F1-2C35-4655-BF52-0FBBC542D704}"/>
                </a:ext>
              </a:extLst>
            </p:cNvPr>
            <p:cNvSpPr txBox="1"/>
            <p:nvPr/>
          </p:nvSpPr>
          <p:spPr>
            <a:xfrm>
              <a:off x="7030995" y="2155063"/>
              <a:ext cx="3225113" cy="270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/>
                <a:t>Mixed-phase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7A9440-8DAB-421A-97EF-8FF8E472B272}"/>
                </a:ext>
              </a:extLst>
            </p:cNvPr>
            <p:cNvSpPr txBox="1"/>
            <p:nvPr/>
          </p:nvSpPr>
          <p:spPr>
            <a:xfrm>
              <a:off x="7030995" y="4196737"/>
              <a:ext cx="3225113" cy="270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/>
                <a:t>Liquid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048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FC6B-D1BF-4D29-957E-C857EABFE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18" y="360000"/>
            <a:ext cx="5529407" cy="369332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532C30-BF13-4A01-8B0A-C141E524B4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B4DA0-F5CA-44E9-A675-008A56F51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F7824-AB7C-4CAB-83D5-2C586FC19D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 rot="648193">
            <a:off x="6343883" y="-815416"/>
            <a:ext cx="6185748" cy="4641084"/>
          </a:xfrm>
          <a:prstGeom prst="rect">
            <a:avLst/>
          </a:prstGeom>
          <a:ln w="25400"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503F18E-AC7D-4D3A-8DCE-3E3BDBD7B89F}"/>
              </a:ext>
            </a:extLst>
          </p:cNvPr>
          <p:cNvGrpSpPr/>
          <p:nvPr/>
        </p:nvGrpSpPr>
        <p:grpSpPr>
          <a:xfrm>
            <a:off x="5889356" y="-815416"/>
            <a:ext cx="6640275" cy="7671288"/>
            <a:chOff x="5849015" y="-815416"/>
            <a:chExt cx="6640275" cy="767128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13C4FDB-2AE1-4995-B26A-5469228D83C8}"/>
                </a:ext>
              </a:extLst>
            </p:cNvPr>
            <p:cNvGrpSpPr/>
            <p:nvPr/>
          </p:nvGrpSpPr>
          <p:grpSpPr>
            <a:xfrm>
              <a:off x="6303542" y="-815416"/>
              <a:ext cx="6185748" cy="7671288"/>
              <a:chOff x="6316242" y="-815416"/>
              <a:chExt cx="6185748" cy="7671288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4BCA5FE-28E6-4E5D-B5F4-D6F51CFF76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/>
              <a:stretch/>
            </p:blipFill>
            <p:spPr>
              <a:xfrm rot="648193">
                <a:off x="6316242" y="-815416"/>
                <a:ext cx="6185748" cy="4641084"/>
              </a:xfrm>
              <a:prstGeom prst="rect">
                <a:avLst/>
              </a:prstGeom>
              <a:ln w="25400">
                <a:noFill/>
              </a:ln>
            </p:spPr>
          </p:pic>
          <p:pic>
            <p:nvPicPr>
              <p:cNvPr id="11" name="Picture Placeholder 9">
                <a:extLst>
                  <a:ext uri="{FF2B5EF4-FFF2-40B4-BE49-F238E27FC236}">
                    <a16:creationId xmlns:a16="http://schemas.microsoft.com/office/drawing/2014/main" id="{01AFF30F-DFB0-4C37-A6B9-8478CB47B1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561136" y="3297285"/>
                <a:ext cx="5630864" cy="355858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314EE0D-9455-4B10-AACF-F9F176A7156C}"/>
                </a:ext>
              </a:extLst>
            </p:cNvPr>
            <p:cNvSpPr/>
            <p:nvPr/>
          </p:nvSpPr>
          <p:spPr>
            <a:xfrm>
              <a:off x="5849015" y="0"/>
              <a:ext cx="699421" cy="5921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1926E-2688-4F8E-954A-9FBBDAE023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3548" y="936001"/>
            <a:ext cx="5630864" cy="4985999"/>
          </a:xfrm>
        </p:spPr>
        <p:txBody>
          <a:bodyPr/>
          <a:lstStyle/>
          <a:p>
            <a:pPr marL="179388" indent="-179388"/>
            <a:r>
              <a:rPr lang="en-GB" dirty="0"/>
              <a:t>ACM-CAP’s unified retrieval allows passive and integrated measurements to be used together</a:t>
            </a:r>
          </a:p>
          <a:p>
            <a:pPr lvl="1"/>
            <a:r>
              <a:rPr lang="en-GB" dirty="0"/>
              <a:t>Passive information from radiances and radar attenuation can be used together to infer rain rates and column cloud liquid water content </a:t>
            </a:r>
          </a:p>
          <a:p>
            <a:pPr lvl="1"/>
            <a:r>
              <a:rPr lang="en-GB" dirty="0"/>
              <a:t>Doppler measurements can be interpreted in terms of rimed ice and raindrop size</a:t>
            </a:r>
          </a:p>
          <a:p>
            <a:pPr lvl="1"/>
            <a:r>
              <a:rPr lang="en-GB" dirty="0"/>
              <a:t>Radiative closure demonstrated using A-Train data</a:t>
            </a:r>
          </a:p>
          <a:p>
            <a:pPr marL="179388" indent="-179388"/>
            <a:r>
              <a:rPr lang="en-GB" dirty="0"/>
              <a:t>Several useful tools developed in DORSY</a:t>
            </a:r>
          </a:p>
          <a:p>
            <a:pPr lvl="1"/>
            <a:r>
              <a:rPr lang="en-GB" dirty="0"/>
              <a:t>Adept 2.1 automatic differentiation and array library</a:t>
            </a:r>
          </a:p>
          <a:p>
            <a:pPr lvl="1"/>
            <a:r>
              <a:rPr lang="en-GB" dirty="0"/>
              <a:t>Microwave phase function of ice aggregates: SSRGA</a:t>
            </a:r>
          </a:p>
          <a:p>
            <a:pPr lvl="1"/>
            <a:r>
              <a:rPr lang="en-GB" dirty="0"/>
              <a:t>FLOTSAM and TSSF radiance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65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2F65E75-F4F6-4749-A85F-687FF0E25F61}"/>
              </a:ext>
            </a:extLst>
          </p:cNvPr>
          <p:cNvGrpSpPr/>
          <p:nvPr/>
        </p:nvGrpSpPr>
        <p:grpSpPr>
          <a:xfrm>
            <a:off x="1903413" y="301661"/>
            <a:ext cx="8583613" cy="5591363"/>
            <a:chOff x="381000" y="332656"/>
            <a:chExt cx="8583613" cy="5591363"/>
          </a:xfrm>
        </p:grpSpPr>
        <p:sp>
          <p:nvSpPr>
            <p:cNvPr id="24577" name="Text Box 12"/>
            <p:cNvSpPr txBox="1">
              <a:spLocks noChangeArrowheads="1"/>
            </p:cNvSpPr>
            <p:nvPr/>
          </p:nvSpPr>
          <p:spPr bwMode="auto">
            <a:xfrm>
              <a:off x="2140805" y="4333344"/>
              <a:ext cx="2403475" cy="5794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3. Compare to observations (y)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Check for convergence</a:t>
              </a:r>
            </a:p>
          </p:txBody>
        </p:sp>
        <p:cxnSp>
          <p:nvCxnSpPr>
            <p:cNvPr id="24578" name="AutoShape 15"/>
            <p:cNvCxnSpPr>
              <a:cxnSpLocks noChangeShapeType="1"/>
            </p:cNvCxnSpPr>
            <p:nvPr/>
          </p:nvCxnSpPr>
          <p:spPr bwMode="auto">
            <a:xfrm>
              <a:off x="3310914" y="3881761"/>
              <a:ext cx="1587" cy="431800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lg" len="lg"/>
            </a:ln>
          </p:spPr>
        </p:cxn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381000" y="2575982"/>
              <a:ext cx="6096000" cy="13906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>
                <a:defRPr/>
              </a:pPr>
              <a:endParaRPr lang="en-GB" sz="2400">
                <a:solidFill>
                  <a:srgbClr val="000000"/>
                </a:solidFill>
                <a:latin typeface="Verdana"/>
                <a:cs typeface="Arial" charset="0"/>
              </a:endParaRPr>
            </a:p>
          </p:txBody>
        </p:sp>
        <p:sp>
          <p:nvSpPr>
            <p:cNvPr id="24582" name="Text Box 7"/>
            <p:cNvSpPr txBox="1">
              <a:spLocks noChangeArrowheads="1"/>
            </p:cNvSpPr>
            <p:nvPr/>
          </p:nvSpPr>
          <p:spPr bwMode="auto">
            <a:xfrm>
              <a:off x="611189" y="332656"/>
              <a:ext cx="4627562" cy="16004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1. Define state variables to be retrieved (x)</a:t>
              </a:r>
            </a:p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Use classification to specify variables at each gate</a:t>
              </a:r>
            </a:p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Ice and snow: 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extinction coefficient,</a:t>
              </a:r>
              <a:r>
                <a:rPr lang="en-GB" sz="1400" i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N</a:t>
              </a:r>
              <a:r>
                <a:rPr lang="en-GB" sz="1400" i="1" baseline="-250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0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’, </a:t>
              </a:r>
              <a:r>
                <a:rPr lang="en-GB" sz="1400" dirty="0" err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lidar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ratio, riming factor</a:t>
              </a:r>
            </a:p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Liquid: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water content and number concentration</a:t>
              </a:r>
            </a:p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Rain: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rain rate and </a:t>
              </a:r>
              <a:r>
                <a:rPr lang="en-GB" sz="1400" i="1" dirty="0" err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N</a:t>
              </a:r>
              <a:r>
                <a:rPr lang="en-GB" sz="1400" i="1" baseline="-25000" dirty="0" err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w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</a:t>
              </a:r>
            </a:p>
            <a:p>
              <a:pPr marL="266700" indent="-85725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Aerosol: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number concentration</a:t>
              </a:r>
            </a:p>
          </p:txBody>
        </p:sp>
        <p:sp>
          <p:nvSpPr>
            <p:cNvPr id="24583" name="Text Box 9"/>
            <p:cNvSpPr txBox="1">
              <a:spLocks noChangeArrowheads="1"/>
            </p:cNvSpPr>
            <p:nvPr/>
          </p:nvSpPr>
          <p:spPr bwMode="auto">
            <a:xfrm>
              <a:off x="579438" y="2958569"/>
              <a:ext cx="1782762" cy="7810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2a. Radar model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With multiple scattering, Doppler and PIA</a:t>
              </a:r>
            </a:p>
          </p:txBody>
        </p:sp>
        <p:sp>
          <p:nvSpPr>
            <p:cNvPr id="24584" name="Text Box 10"/>
            <p:cNvSpPr txBox="1">
              <a:spLocks noChangeArrowheads="1"/>
            </p:cNvSpPr>
            <p:nvPr/>
          </p:nvSpPr>
          <p:spPr bwMode="auto">
            <a:xfrm>
              <a:off x="2514600" y="2958569"/>
              <a:ext cx="1944688" cy="7921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2b. Lidar model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Including HSRL channels and multiple scattering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4648200" y="2958569"/>
              <a:ext cx="1646238" cy="5794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2c. Radiance models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latin typeface="Arial Narrow" pitchFamily="34" charset="0"/>
                  <a:cs typeface="Arial" charset="0"/>
                </a:rPr>
                <a:t>Solar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&amp; IR channels</a:t>
              </a:r>
            </a:p>
          </p:txBody>
        </p:sp>
        <p:sp>
          <p:nvSpPr>
            <p:cNvPr id="24586" name="Text Box 13"/>
            <p:cNvSpPr txBox="1">
              <a:spLocks noChangeArrowheads="1"/>
            </p:cNvSpPr>
            <p:nvPr/>
          </p:nvSpPr>
          <p:spPr bwMode="auto">
            <a:xfrm>
              <a:off x="6743700" y="3439582"/>
              <a:ext cx="2220913" cy="9971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4. Iteration method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</a:pP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Derive a new state vector: </a:t>
              </a:r>
              <a:r>
                <a:rPr lang="en-GB" sz="1400" dirty="0" err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Levenberg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-Marquardt scheme (quasi-Newton also available)</a:t>
              </a:r>
            </a:p>
          </p:txBody>
        </p:sp>
        <p:cxnSp>
          <p:nvCxnSpPr>
            <p:cNvPr id="24588" name="AutoShape 18"/>
            <p:cNvCxnSpPr>
              <a:cxnSpLocks noChangeShapeType="1"/>
              <a:stCxn id="24577" idx="2"/>
              <a:endCxn id="24594" idx="0"/>
            </p:cNvCxnSpPr>
            <p:nvPr/>
          </p:nvCxnSpPr>
          <p:spPr bwMode="auto">
            <a:xfrm>
              <a:off x="3342543" y="4912782"/>
              <a:ext cx="5556" cy="431800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lg" len="lg"/>
            </a:ln>
          </p:spPr>
        </p:cxnSp>
        <p:sp>
          <p:nvSpPr>
            <p:cNvPr id="24589" name="Text Box 19"/>
            <p:cNvSpPr txBox="1">
              <a:spLocks noChangeArrowheads="1"/>
            </p:cNvSpPr>
            <p:nvPr/>
          </p:nvSpPr>
          <p:spPr bwMode="auto">
            <a:xfrm>
              <a:off x="515938" y="2575982"/>
              <a:ext cx="19050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2000" b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2. Forward model</a:t>
              </a:r>
            </a:p>
          </p:txBody>
        </p:sp>
        <p:sp>
          <p:nvSpPr>
            <p:cNvPr id="24590" name="Text Box 20"/>
            <p:cNvSpPr txBox="1">
              <a:spLocks noChangeArrowheads="1"/>
            </p:cNvSpPr>
            <p:nvPr/>
          </p:nvSpPr>
          <p:spPr bwMode="auto">
            <a:xfrm>
              <a:off x="4544280" y="4592503"/>
              <a:ext cx="11334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solidFill>
                    <a:srgbClr val="FF0000"/>
                  </a:solidFill>
                  <a:latin typeface="Arial Narrow" pitchFamily="34" charset="0"/>
                  <a:cs typeface="Arial" charset="0"/>
                </a:rPr>
                <a:t>Not converged</a:t>
              </a:r>
            </a:p>
          </p:txBody>
        </p:sp>
        <p:sp>
          <p:nvSpPr>
            <p:cNvPr id="24591" name="Text Box 21"/>
            <p:cNvSpPr txBox="1">
              <a:spLocks noChangeArrowheads="1"/>
            </p:cNvSpPr>
            <p:nvPr/>
          </p:nvSpPr>
          <p:spPr bwMode="auto">
            <a:xfrm>
              <a:off x="3312380" y="4965169"/>
              <a:ext cx="8969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solidFill>
                    <a:srgbClr val="008000"/>
                  </a:solidFill>
                  <a:latin typeface="Arial Narrow" pitchFamily="34" charset="0"/>
                  <a:cs typeface="Arial" charset="0"/>
                </a:rPr>
                <a:t>Converged</a:t>
              </a:r>
            </a:p>
          </p:txBody>
        </p:sp>
        <p:sp>
          <p:nvSpPr>
            <p:cNvPr id="24592" name="Text Box 22"/>
            <p:cNvSpPr txBox="1">
              <a:spLocks noChangeArrowheads="1"/>
            </p:cNvSpPr>
            <p:nvPr/>
          </p:nvSpPr>
          <p:spPr bwMode="auto">
            <a:xfrm>
              <a:off x="5591908" y="5372690"/>
              <a:ext cx="10659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Proceed to next ray</a:t>
              </a:r>
            </a:p>
          </p:txBody>
        </p:sp>
        <p:cxnSp>
          <p:nvCxnSpPr>
            <p:cNvPr id="24593" name="AutoShape 14"/>
            <p:cNvCxnSpPr>
              <a:cxnSpLocks noChangeShapeType="1"/>
              <a:endCxn id="4" idx="0"/>
            </p:cNvCxnSpPr>
            <p:nvPr/>
          </p:nvCxnSpPr>
          <p:spPr bwMode="auto">
            <a:xfrm>
              <a:off x="3429000" y="1925345"/>
              <a:ext cx="0" cy="650637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lg" len="lg"/>
            </a:ln>
          </p:spPr>
        </p:cxnSp>
        <p:sp>
          <p:nvSpPr>
            <p:cNvPr id="24594" name="Text Box 12"/>
            <p:cNvSpPr txBox="1">
              <a:spLocks noChangeArrowheads="1"/>
            </p:cNvSpPr>
            <p:nvPr/>
          </p:nvSpPr>
          <p:spPr bwMode="auto">
            <a:xfrm>
              <a:off x="1762980" y="5344582"/>
              <a:ext cx="3170237" cy="5794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 b="1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5. Calculate retrieval error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tabLst>
                  <a:tab pos="3141663" algn="l"/>
                </a:tabLst>
                <a:defRPr/>
              </a:pPr>
              <a:r>
                <a:rPr lang="en-GB" sz="140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Error covariances &amp; averaging kernel</a:t>
              </a:r>
            </a:p>
          </p:txBody>
        </p:sp>
        <p:cxnSp>
          <p:nvCxnSpPr>
            <p:cNvPr id="24595" name="AutoShape 16"/>
            <p:cNvCxnSpPr>
              <a:cxnSpLocks noChangeShapeType="1"/>
              <a:stCxn id="24594" idx="3"/>
            </p:cNvCxnSpPr>
            <p:nvPr/>
          </p:nvCxnSpPr>
          <p:spPr bwMode="auto">
            <a:xfrm>
              <a:off x="4933217" y="5634301"/>
              <a:ext cx="658691" cy="0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lg" len="lg"/>
            </a:ln>
          </p:spPr>
        </p:cxnSp>
        <p:cxnSp>
          <p:nvCxnSpPr>
            <p:cNvPr id="24596" name="AutoShape 17"/>
            <p:cNvCxnSpPr>
              <a:cxnSpLocks noChangeShapeType="1"/>
              <a:stCxn id="24577" idx="3"/>
              <a:endCxn id="24586" idx="2"/>
            </p:cNvCxnSpPr>
            <p:nvPr/>
          </p:nvCxnSpPr>
          <p:spPr bwMode="auto">
            <a:xfrm flipV="1">
              <a:off x="4544280" y="4436778"/>
              <a:ext cx="3309877" cy="186285"/>
            </a:xfrm>
            <a:prstGeom prst="bentConnector2">
              <a:avLst/>
            </a:prstGeom>
            <a:noFill/>
            <a:ln w="25400">
              <a:solidFill>
                <a:schemeClr val="accent2"/>
              </a:solidFill>
              <a:miter lim="800000"/>
              <a:headEnd/>
              <a:tailEnd type="triangle" w="lg" len="lg"/>
            </a:ln>
          </p:spPr>
        </p:cxnSp>
      </p:grpSp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7397751" y="279436"/>
            <a:ext cx="3177153" cy="21972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CAPTIVATE: </a:t>
            </a:r>
            <a:r>
              <a:rPr lang="en-GB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loud, </a:t>
            </a:r>
            <a:r>
              <a:rPr lang="en-GB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erosol and </a:t>
            </a:r>
            <a:r>
              <a:rPr lang="en-GB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recipitation from </a:t>
            </a:r>
            <a:r>
              <a:rPr lang="en-GB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</a:t>
            </a:r>
            <a:r>
              <a:rPr lang="en-GB" sz="20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GB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iple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nstruments using a </a:t>
            </a:r>
            <a:r>
              <a:rPr lang="en-GB" sz="20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</a:t>
            </a:r>
            <a:r>
              <a:rPr lang="en-GB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riational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</a:t>
            </a:r>
            <a:r>
              <a:rPr lang="en-GB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chnique</a:t>
            </a:r>
            <a:r>
              <a:rPr lang="en-GB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cxnSp>
        <p:nvCxnSpPr>
          <p:cNvPr id="24587" name="AutoShape 17"/>
          <p:cNvCxnSpPr>
            <a:cxnSpLocks noChangeShapeType="1"/>
            <a:stCxn id="24586" idx="0"/>
            <a:endCxn id="4" idx="3"/>
          </p:cNvCxnSpPr>
          <p:nvPr/>
        </p:nvCxnSpPr>
        <p:spPr bwMode="auto">
          <a:xfrm rot="16200000" flipV="1">
            <a:off x="8603855" y="2635871"/>
            <a:ext cx="168275" cy="1377157"/>
          </a:xfrm>
          <a:prstGeom prst="bentConnector2">
            <a:avLst/>
          </a:prstGeom>
          <a:noFill/>
          <a:ln w="25400">
            <a:solidFill>
              <a:schemeClr val="accent2"/>
            </a:solidFill>
            <a:miter lim="800000"/>
            <a:headEnd/>
            <a:tailEnd type="triangle" w="lg" len="lg"/>
          </a:ln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E1F3C38-11FA-4E83-9E34-BFD25265CF39}"/>
              </a:ext>
            </a:extLst>
          </p:cNvPr>
          <p:cNvSpPr txBox="1"/>
          <p:nvPr/>
        </p:nvSpPr>
        <p:spPr>
          <a:xfrm>
            <a:off x="8687992" y="4686464"/>
            <a:ext cx="1596899" cy="800219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Print" panose="02000600000000000000" pitchFamily="2" charset="0"/>
              </a:rPr>
              <a:t>Adept 2.1</a:t>
            </a:r>
          </a:p>
          <a:p>
            <a:r>
              <a:rPr lang="en-GB" sz="1400" b="1" dirty="0">
                <a:latin typeface="Segoe Print" panose="02000600000000000000" pitchFamily="2" charset="0"/>
              </a:rPr>
              <a:t>Fast automatic differentiation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0C0BD-EC18-49D7-B242-0F153C991AD8}"/>
              </a:ext>
            </a:extLst>
          </p:cNvPr>
          <p:cNvSpPr txBox="1"/>
          <p:nvPr/>
        </p:nvSpPr>
        <p:spPr>
          <a:xfrm>
            <a:off x="6108096" y="2007608"/>
            <a:ext cx="1596899" cy="800219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Print" panose="02000600000000000000" pitchFamily="2" charset="0"/>
              </a:rPr>
              <a:t>FLOTSAM</a:t>
            </a:r>
          </a:p>
          <a:p>
            <a:r>
              <a:rPr lang="en-GB" sz="1400" b="1" dirty="0">
                <a:latin typeface="Segoe Print" panose="02000600000000000000" pitchFamily="2" charset="0"/>
              </a:rPr>
              <a:t>Fast solar radiance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321374-2896-4730-BDBC-6CD9DC178126}"/>
              </a:ext>
            </a:extLst>
          </p:cNvPr>
          <p:cNvSpPr txBox="1"/>
          <p:nvPr/>
        </p:nvSpPr>
        <p:spPr>
          <a:xfrm>
            <a:off x="1825412" y="3824392"/>
            <a:ext cx="1704667" cy="800219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Print" panose="02000600000000000000" pitchFamily="2" charset="0"/>
              </a:rPr>
              <a:t>SSRGA</a:t>
            </a:r>
          </a:p>
          <a:p>
            <a:r>
              <a:rPr lang="en-GB" sz="1400" b="1" dirty="0">
                <a:latin typeface="Segoe Print" panose="02000600000000000000" pitchFamily="2" charset="0"/>
              </a:rPr>
              <a:t>Microwave ice scattering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E8109F-213B-467A-9203-AFCA544B4852}"/>
              </a:ext>
            </a:extLst>
          </p:cNvPr>
          <p:cNvSpPr txBox="1"/>
          <p:nvPr/>
        </p:nvSpPr>
        <p:spPr>
          <a:xfrm>
            <a:off x="6218057" y="3676299"/>
            <a:ext cx="1870437" cy="584775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Print" panose="02000600000000000000" pitchFamily="2" charset="0"/>
              </a:rPr>
              <a:t>TSSF</a:t>
            </a:r>
          </a:p>
          <a:p>
            <a:r>
              <a:rPr lang="en-GB" sz="1400" b="1" dirty="0">
                <a:latin typeface="Segoe Print" panose="02000600000000000000" pitchFamily="2" charset="0"/>
              </a:rPr>
              <a:t>IR radiance model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73DA51-7F3C-441F-A751-FE43D98DAE7A}"/>
              </a:ext>
            </a:extLst>
          </p:cNvPr>
          <p:cNvSpPr/>
          <p:nvPr/>
        </p:nvSpPr>
        <p:spPr>
          <a:xfrm>
            <a:off x="5663590" y="833309"/>
            <a:ext cx="1008325" cy="290973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845AED9-5088-4B8A-A889-C6FFBC08314C}"/>
              </a:ext>
            </a:extLst>
          </p:cNvPr>
          <p:cNvSpPr/>
          <p:nvPr/>
        </p:nvSpPr>
        <p:spPr>
          <a:xfrm>
            <a:off x="2768408" y="1323551"/>
            <a:ext cx="1157358" cy="263923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8BFCCAD-9907-4826-90FA-6554FE2AD9ED}"/>
              </a:ext>
            </a:extLst>
          </p:cNvPr>
          <p:cNvSpPr/>
          <p:nvPr/>
        </p:nvSpPr>
        <p:spPr>
          <a:xfrm>
            <a:off x="2866798" y="833309"/>
            <a:ext cx="504904" cy="290973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76921D-DC82-452C-92AA-344591B01702}"/>
              </a:ext>
            </a:extLst>
          </p:cNvPr>
          <p:cNvSpPr/>
          <p:nvPr/>
        </p:nvSpPr>
        <p:spPr>
          <a:xfrm>
            <a:off x="2989472" y="1607256"/>
            <a:ext cx="1546243" cy="322996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D8F540-05CB-4339-A471-15B9281B5F59}"/>
              </a:ext>
            </a:extLst>
          </p:cNvPr>
          <p:cNvSpPr/>
          <p:nvPr/>
        </p:nvSpPr>
        <p:spPr>
          <a:xfrm>
            <a:off x="2876958" y="1098126"/>
            <a:ext cx="988605" cy="263923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53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5" grpId="0" animBg="1"/>
      <p:bldP spid="26" grpId="0" animBg="1"/>
      <p:bldP spid="13" grpId="0" animBg="1"/>
      <p:bldP spid="35" grpId="0" animBg="1"/>
      <p:bldP spid="36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560" y="313371"/>
            <a:ext cx="9570720" cy="500722"/>
          </a:xfrm>
        </p:spPr>
        <p:txBody>
          <a:bodyPr>
            <a:normAutofit/>
          </a:bodyPr>
          <a:lstStyle/>
          <a:p>
            <a:r>
              <a:rPr lang="en-GB" dirty="0"/>
              <a:t>Illustration of iterative retrieval in profile containing liquid, ice and rain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36" y="1069676"/>
            <a:ext cx="8772040" cy="5788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407991" y="3723379"/>
            <a:ext cx="4945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Retrieved variables	     Observations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8067" y="1579074"/>
            <a:ext cx="1241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Observations</a:t>
            </a:r>
          </a:p>
          <a:p>
            <a:pPr algn="r"/>
            <a:r>
              <a:rPr lang="en-GB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Forward model</a:t>
            </a:r>
          </a:p>
          <a:p>
            <a:pPr algn="r"/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Past iterations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1062" y="809900"/>
            <a:ext cx="7886700" cy="475445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1-sigma error reported in final state; ice &amp; rain fluxes join well</a:t>
            </a:r>
          </a:p>
        </p:txBody>
      </p:sp>
    </p:spTree>
    <p:extLst>
      <p:ext uri="{BB962C8B-B14F-4D97-AF65-F5344CB8AC3E}">
        <p14:creationId xmlns:p14="http://schemas.microsoft.com/office/powerpoint/2010/main" val="290169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91A85ED-4B0B-4F2C-A3E7-DEEAFAB316DE}"/>
              </a:ext>
            </a:extLst>
          </p:cNvPr>
          <p:cNvSpPr/>
          <p:nvPr/>
        </p:nvSpPr>
        <p:spPr>
          <a:xfrm>
            <a:off x="1086801" y="7263240"/>
            <a:ext cx="9029700" cy="11605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96DDB-F138-45AD-B326-1D0521B5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34397"/>
            <a:ext cx="7142480" cy="695077"/>
          </a:xfrm>
        </p:spPr>
        <p:txBody>
          <a:bodyPr/>
          <a:lstStyle/>
          <a:p>
            <a:r>
              <a:rPr lang="en-GB" dirty="0"/>
              <a:t>Adept 2.1: Combined array, automatic-differentiation and optimization library in C++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48823-CC55-4BF4-A24B-A2B536EF45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F9EB71-8EB3-4D31-82AC-A3EA3C7DC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1279" y="136020"/>
            <a:ext cx="3428001" cy="134516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EF02B72-454F-41FB-AAD2-D49798B837D7}"/>
              </a:ext>
            </a:extLst>
          </p:cNvPr>
          <p:cNvGrpSpPr/>
          <p:nvPr/>
        </p:nvGrpSpPr>
        <p:grpSpPr>
          <a:xfrm>
            <a:off x="822960" y="7237408"/>
            <a:ext cx="8712968" cy="4064000"/>
            <a:chOff x="147605" y="1621327"/>
            <a:chExt cx="8712968" cy="4064000"/>
          </a:xfrm>
        </p:grpSpPr>
        <p:graphicFrame>
          <p:nvGraphicFramePr>
            <p:cNvPr id="11" name="Chart 10">
              <a:extLst>
                <a:ext uri="{FF2B5EF4-FFF2-40B4-BE49-F238E27FC236}">
                  <a16:creationId xmlns:a16="http://schemas.microsoft.com/office/drawing/2014/main" id="{1D12A5F1-60D3-4D16-8342-D8035F5C82D8}"/>
                </a:ext>
              </a:extLst>
            </p:cNvPr>
            <p:cNvGraphicFramePr/>
            <p:nvPr/>
          </p:nvGraphicFramePr>
          <p:xfrm>
            <a:off x="147605" y="1621327"/>
            <a:ext cx="8712968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58905533-668B-49AD-97EC-649312C70EBC}"/>
                </a:ext>
              </a:extLst>
            </p:cNvPr>
            <p:cNvGraphicFramePr/>
            <p:nvPr/>
          </p:nvGraphicFramePr>
          <p:xfrm>
            <a:off x="1812421" y="2372959"/>
            <a:ext cx="7048152" cy="33123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C9CD1-1F5A-4BB9-A7AF-CA195CE08FE4}"/>
                </a:ext>
              </a:extLst>
            </p:cNvPr>
            <p:cNvSpPr txBox="1"/>
            <p:nvPr/>
          </p:nvSpPr>
          <p:spPr>
            <a:xfrm>
              <a:off x="3131840" y="3194720"/>
              <a:ext cx="5413661" cy="40011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000" b="1" kern="0" dirty="0">
                  <a:solidFill>
                    <a:srgbClr val="000000"/>
                  </a:solidFill>
                  <a:latin typeface="Arial Narrow" panose="020B0606020202030204" pitchFamily="34" charset="0"/>
                  <a:ea typeface="ＭＳ Ｐゴシック" pitchFamily="36" charset="-128"/>
                </a:rPr>
                <a:t>Computational cost relative to inactive C-style loops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D03C7-2151-48C4-895F-47C54BA634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760" y="1191318"/>
            <a:ext cx="11399520" cy="4625762"/>
          </a:xfrm>
        </p:spPr>
        <p:txBody>
          <a:bodyPr/>
          <a:lstStyle/>
          <a:p>
            <a:pPr marL="179388" indent="-179388"/>
            <a:r>
              <a:rPr lang="en-GB" dirty="0"/>
              <a:t>Variational retrieval algorithms require the derivative of the forward model</a:t>
            </a:r>
          </a:p>
          <a:p>
            <a:pPr marL="179388" indent="-179388"/>
            <a:r>
              <a:rPr lang="en-GB" dirty="0"/>
              <a:t>Adept 1.1 C++ library (Hogan 2014) enabled this to be done automatically, speeding up development, but was slow when combined with array library for whole-array expressions (like Fortran 90, Python etc)</a:t>
            </a:r>
          </a:p>
          <a:p>
            <a:pPr marL="179388" indent="-179388"/>
            <a:r>
              <a:rPr lang="en-GB" b="1" dirty="0"/>
              <a:t>In DORSY we developed Adept 2.0 combining the two: 7x faster for differentiation of array expressions</a:t>
            </a:r>
          </a:p>
        </p:txBody>
      </p:sp>
      <p:pic>
        <p:nvPicPr>
          <p:cNvPr id="9" name="adept_bounded_minimization">
            <a:hlinkClick r:id="" action="ppaction://media"/>
            <a:extLst>
              <a:ext uri="{FF2B5EF4-FFF2-40B4-BE49-F238E27FC236}">
                <a16:creationId xmlns:a16="http://schemas.microsoft.com/office/drawing/2014/main" id="{631CF105-99BF-4A68-A549-080DF6A986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59680" y="2784764"/>
            <a:ext cx="7037705" cy="39588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4D2027F-4FDC-446C-BFE1-3F7789E70A21}"/>
              </a:ext>
            </a:extLst>
          </p:cNvPr>
          <p:cNvSpPr/>
          <p:nvPr/>
        </p:nvSpPr>
        <p:spPr>
          <a:xfrm>
            <a:off x="528321" y="2714568"/>
            <a:ext cx="4439920" cy="3549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ts val="2200"/>
              </a:lnSpc>
              <a:spcBef>
                <a:spcPts val="11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/>
              <a:t>Adept 2.0 later added </a:t>
            </a:r>
            <a:r>
              <a:rPr lang="en-GB" b="1" dirty="0" err="1"/>
              <a:t>OpenBLAS</a:t>
            </a:r>
            <a:r>
              <a:rPr lang="en-GB" b="1" dirty="0"/>
              <a:t> for matrix operations, 8x faster than GSL-CBLAS</a:t>
            </a:r>
          </a:p>
          <a:p>
            <a:pPr marL="182563" indent="-182563">
              <a:lnSpc>
                <a:spcPts val="2200"/>
              </a:lnSpc>
              <a:spcBef>
                <a:spcPts val="11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/>
              <a:t>Adept 2.1 added bounded and unbounded minimization algorithms</a:t>
            </a:r>
          </a:p>
          <a:p>
            <a:pPr marL="182563" indent="-182563">
              <a:lnSpc>
                <a:spcPts val="2200"/>
              </a:lnSpc>
              <a:spcBef>
                <a:spcPts val="11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/>
              <a:t>Adept has been used for financial modelling, medical imaging, physical chemistry, parameter optimization and computational fluid dynamics as well as meteorology</a:t>
            </a:r>
          </a:p>
          <a:p>
            <a:pPr lvl="1">
              <a:spcBef>
                <a:spcPts val="600"/>
              </a:spcBef>
            </a:pPr>
            <a:r>
              <a:rPr lang="en-GB" u="sng" dirty="0"/>
              <a:t>github.com/</a:t>
            </a:r>
            <a:r>
              <a:rPr lang="en-GB" u="sng" dirty="0" err="1"/>
              <a:t>rjhogan</a:t>
            </a:r>
            <a:r>
              <a:rPr lang="en-GB" u="sng" dirty="0"/>
              <a:t>/Adept-2</a:t>
            </a:r>
          </a:p>
        </p:txBody>
      </p:sp>
    </p:spTree>
    <p:extLst>
      <p:ext uri="{BB962C8B-B14F-4D97-AF65-F5344CB8AC3E}">
        <p14:creationId xmlns:p14="http://schemas.microsoft.com/office/powerpoint/2010/main" val="1954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5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BB12C-CA09-4445-96D1-AA5C126B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60" y="319088"/>
            <a:ext cx="10029600" cy="369332"/>
          </a:xfrm>
        </p:spPr>
        <p:txBody>
          <a:bodyPr/>
          <a:lstStyle/>
          <a:p>
            <a:r>
              <a:rPr lang="en-GB" dirty="0"/>
              <a:t>Self-Similar Rayleigh </a:t>
            </a:r>
            <a:r>
              <a:rPr lang="en-GB" dirty="0" err="1"/>
              <a:t>Gans</a:t>
            </a:r>
            <a:r>
              <a:rPr lang="en-GB" dirty="0"/>
              <a:t> Approximation (SSRGA)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59DDB-478A-4FD9-BB06-4F79787DB0B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1360" y="895088"/>
            <a:ext cx="6737924" cy="4986000"/>
          </a:xfrm>
        </p:spPr>
        <p:txBody>
          <a:bodyPr/>
          <a:lstStyle/>
          <a:p>
            <a:pPr marL="179388" indent="-179388"/>
            <a:r>
              <a:rPr lang="en-GB" dirty="0"/>
              <a:t>Hogan and Westbrook (2014) developed the fast SSRGA method to compute radar backscatter from ensembles of ice aggregates using a statistical description of the internal structure</a:t>
            </a:r>
          </a:p>
          <a:p>
            <a:pPr marL="179388" indent="-179388"/>
            <a:r>
              <a:rPr lang="en-GB" b="1" dirty="0"/>
              <a:t>In DORSY we extended this to compute the phase function</a:t>
            </a:r>
            <a:r>
              <a:rPr lang="en-GB" dirty="0"/>
              <a:t> </a:t>
            </a:r>
            <a:r>
              <a:rPr lang="en-GB" b="1" dirty="0"/>
              <a:t>and asymmetry factor </a:t>
            </a:r>
            <a:r>
              <a:rPr lang="en-GB" dirty="0"/>
              <a:t>(Hogan et al. 2017), needed for radar multiple scattering as well as microwave radiance modelling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888C9-F7A8-44D7-9D7F-FC15F63619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0594B-89BB-425D-B567-172CF520C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AB5FAB-5DAD-48B0-83EA-CD655A96F4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39"/>
          <a:stretch/>
        </p:blipFill>
        <p:spPr>
          <a:xfrm>
            <a:off x="344811" y="3200400"/>
            <a:ext cx="6843193" cy="2105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51E43B-6F0F-4E83-8691-5B3B4B1FB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480" y="-40640"/>
            <a:ext cx="3742825" cy="35864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7B90AE-E4AF-4BE9-A3EE-F2F7344DD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5848" y="3655046"/>
            <a:ext cx="3981617" cy="32029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414F16-A66B-4611-A937-51EEAFB253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37" t="35689" r="71909" b="51070"/>
          <a:stretch/>
        </p:blipFill>
        <p:spPr>
          <a:xfrm>
            <a:off x="9612681" y="756986"/>
            <a:ext cx="1615440" cy="7661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4A2C4A-082A-420C-8EE1-D1531B2F2950}"/>
              </a:ext>
            </a:extLst>
          </p:cNvPr>
          <p:cNvSpPr txBox="1"/>
          <p:nvPr/>
        </p:nvSpPr>
        <p:spPr>
          <a:xfrm>
            <a:off x="965200" y="5413624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Nowell aggregates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4C91DB-4B03-48C9-9578-C9CFAE14947D}"/>
              </a:ext>
            </a:extLst>
          </p:cNvPr>
          <p:cNvSpPr txBox="1"/>
          <p:nvPr/>
        </p:nvSpPr>
        <p:spPr>
          <a:xfrm>
            <a:off x="4225792" y="5391622"/>
            <a:ext cx="250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Westbrook aggregates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C688A6-757B-4F55-8923-FAD6CE1233ED}"/>
              </a:ext>
            </a:extLst>
          </p:cNvPr>
          <p:cNvSpPr txBox="1"/>
          <p:nvPr/>
        </p:nvSpPr>
        <p:spPr>
          <a:xfrm>
            <a:off x="8306330" y="3774277"/>
            <a:ext cx="2245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Westbrook aggregates</a:t>
            </a:r>
          </a:p>
          <a:p>
            <a:r>
              <a:rPr lang="en-GB" sz="1600" dirty="0">
                <a:solidFill>
                  <a:srgbClr val="0070C0"/>
                </a:solidFill>
              </a:rPr>
              <a:t>Nowell aggregates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4B3C8B-D9F0-49D5-8A76-1118CAE52ABF}"/>
              </a:ext>
            </a:extLst>
          </p:cNvPr>
          <p:cNvSpPr/>
          <p:nvPr/>
        </p:nvSpPr>
        <p:spPr>
          <a:xfrm>
            <a:off x="7823200" y="-23368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538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D5342-1F9A-4CAA-BFBC-806D35C9A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FLOTSAM fast solar radiance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9AC4E-7AB6-48C9-9608-E9031967883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80000" y="936000"/>
            <a:ext cx="6195954" cy="5160000"/>
          </a:xfrm>
        </p:spPr>
        <p:txBody>
          <a:bodyPr/>
          <a:lstStyle/>
          <a:p>
            <a:pPr marL="179388" indent="-179388"/>
            <a:r>
              <a:rPr lang="en-GB" dirty="0"/>
              <a:t>For solar radiances, the discrete ordinate method (DOM) is slow while look-up tables are inflexible</a:t>
            </a:r>
          </a:p>
          <a:p>
            <a:pPr marL="179388" indent="-179388"/>
            <a:endParaRPr lang="en-GB" dirty="0"/>
          </a:p>
          <a:p>
            <a:pPr marL="179388" indent="-179388"/>
            <a:endParaRPr lang="en-GB" dirty="0"/>
          </a:p>
          <a:p>
            <a:pPr marL="179388" indent="-179388"/>
            <a:endParaRPr lang="en-GB" dirty="0"/>
          </a:p>
          <a:p>
            <a:pPr marL="179388" indent="-179388"/>
            <a:endParaRPr lang="en-GB" dirty="0"/>
          </a:p>
          <a:p>
            <a:pPr marL="179388" indent="-179388"/>
            <a:endParaRPr lang="en-GB" dirty="0"/>
          </a:p>
          <a:p>
            <a:pPr marL="179388" indent="-179388"/>
            <a:endParaRPr lang="en-GB" dirty="0"/>
          </a:p>
          <a:p>
            <a:pPr marL="179388" indent="-179388"/>
            <a:r>
              <a:rPr lang="en-GB" dirty="0"/>
              <a:t>The Forward-</a:t>
            </a:r>
            <a:r>
              <a:rPr lang="en-GB" dirty="0" err="1"/>
              <a:t>LObe</a:t>
            </a:r>
            <a:r>
              <a:rPr lang="en-GB" dirty="0"/>
              <a:t> Two-Stream </a:t>
            </a:r>
            <a:r>
              <a:rPr lang="en-GB" dirty="0" err="1"/>
              <a:t>rAdiance</a:t>
            </a:r>
            <a:r>
              <a:rPr lang="en-GB" dirty="0"/>
              <a:t> Model (FLOTSAM) takes advantage of most phase functions being dominated by a </a:t>
            </a:r>
            <a:r>
              <a:rPr lang="en-GB" b="1" dirty="0">
                <a:solidFill>
                  <a:srgbClr val="FF0000"/>
                </a:solidFill>
              </a:rPr>
              <a:t>wide forward lobe</a:t>
            </a:r>
            <a:r>
              <a:rPr lang="en-GB" dirty="0"/>
              <a:t>, and allows arbitrary layering of scatterers</a:t>
            </a:r>
          </a:p>
          <a:p>
            <a:pPr marL="179388" indent="-179388"/>
            <a:r>
              <a:rPr lang="en-GB" dirty="0"/>
              <a:t>Use Adept for differentiation, and each radiance calculation takes of order 0.1 milliseconds (with Jacobian)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6766B-98EA-491D-8A17-8D84239CF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B7DD2-1A6D-4CC7-A34A-572BFBDE3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7FBC21-202D-4FD7-9935-96B46AE899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1095"/>
          <a:stretch/>
        </p:blipFill>
        <p:spPr>
          <a:xfrm>
            <a:off x="7368454" y="166060"/>
            <a:ext cx="4457758" cy="3497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4ADC3F-C152-4337-9A20-381715121B1F}"/>
                  </a:ext>
                </a:extLst>
              </p:cNvPr>
              <p:cNvSpPr txBox="1"/>
              <p:nvPr/>
            </p:nvSpPr>
            <p:spPr>
              <a:xfrm>
                <a:off x="9032147" y="2796129"/>
                <a:ext cx="7807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4ADC3F-C152-4337-9A20-381715121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2147" y="2796129"/>
                <a:ext cx="780791" cy="276999"/>
              </a:xfrm>
              <a:prstGeom prst="rect">
                <a:avLst/>
              </a:prstGeom>
              <a:blipFill>
                <a:blip r:embed="rId3"/>
                <a:stretch>
                  <a:fillRect l="-3125" r="-625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E08F542-2576-457C-B970-123D0DFE1004}"/>
                  </a:ext>
                </a:extLst>
              </p:cNvPr>
              <p:cNvSpPr txBox="1"/>
              <p:nvPr/>
            </p:nvSpPr>
            <p:spPr>
              <a:xfrm>
                <a:off x="8601677" y="395207"/>
                <a:ext cx="8609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=100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E08F542-2576-457C-B970-123D0DFE1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1677" y="395207"/>
                <a:ext cx="860940" cy="276999"/>
              </a:xfrm>
              <a:prstGeom prst="rect">
                <a:avLst/>
              </a:prstGeom>
              <a:blipFill>
                <a:blip r:embed="rId4"/>
                <a:stretch>
                  <a:fillRect l="-2837" r="-638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FE824E-0CBA-408F-A314-10D283BA8493}"/>
                  </a:ext>
                </a:extLst>
              </p:cNvPr>
              <p:cNvSpPr txBox="1"/>
              <p:nvPr/>
            </p:nvSpPr>
            <p:spPr>
              <a:xfrm>
                <a:off x="8594583" y="994887"/>
                <a:ext cx="7327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=31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FE824E-0CBA-408F-A314-10D283BA84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583" y="994887"/>
                <a:ext cx="732701" cy="276999"/>
              </a:xfrm>
              <a:prstGeom prst="rect">
                <a:avLst/>
              </a:prstGeom>
              <a:blipFill>
                <a:blip r:embed="rId5"/>
                <a:stretch>
                  <a:fillRect l="-3333" r="-6667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321391-504F-4343-84F6-1B14D393E72B}"/>
                  </a:ext>
                </a:extLst>
              </p:cNvPr>
              <p:cNvSpPr txBox="1"/>
              <p:nvPr/>
            </p:nvSpPr>
            <p:spPr>
              <a:xfrm>
                <a:off x="8486076" y="1528180"/>
                <a:ext cx="7327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321391-504F-4343-84F6-1B14D393E7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076" y="1528180"/>
                <a:ext cx="732701" cy="276999"/>
              </a:xfrm>
              <a:prstGeom prst="rect">
                <a:avLst/>
              </a:prstGeom>
              <a:blipFill>
                <a:blip r:embed="rId6"/>
                <a:stretch>
                  <a:fillRect l="-3333" r="-750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A6F525-7BEE-4CA2-98FA-96C536D0C754}"/>
                  </a:ext>
                </a:extLst>
              </p:cNvPr>
              <p:cNvSpPr txBox="1"/>
              <p:nvPr/>
            </p:nvSpPr>
            <p:spPr>
              <a:xfrm>
                <a:off x="8380092" y="2199972"/>
                <a:ext cx="7807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=3.1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A6F525-7BEE-4CA2-98FA-96C536D0C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0092" y="2199972"/>
                <a:ext cx="780791" cy="276999"/>
              </a:xfrm>
              <a:prstGeom prst="rect">
                <a:avLst/>
              </a:prstGeom>
              <a:blipFill>
                <a:blip r:embed="rId7"/>
                <a:stretch>
                  <a:fillRect l="-3125" r="-625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D4796D-00C6-448C-9456-100824222F9E}"/>
                  </a:ext>
                </a:extLst>
              </p:cNvPr>
              <p:cNvSpPr txBox="1"/>
              <p:nvPr/>
            </p:nvSpPr>
            <p:spPr>
              <a:xfrm>
                <a:off x="9812938" y="2513288"/>
                <a:ext cx="6044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800" b="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D4796D-00C6-448C-9456-100824222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2938" y="2513288"/>
                <a:ext cx="604460" cy="276999"/>
              </a:xfrm>
              <a:prstGeom prst="rect">
                <a:avLst/>
              </a:prstGeom>
              <a:blipFill>
                <a:blip r:embed="rId8"/>
                <a:stretch>
                  <a:fillRect l="-4040" r="-8081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4D984E1D-61A6-4C3E-8145-BC98251B9630}"/>
              </a:ext>
            </a:extLst>
          </p:cNvPr>
          <p:cNvSpPr/>
          <p:nvPr/>
        </p:nvSpPr>
        <p:spPr bwMode="auto">
          <a:xfrm>
            <a:off x="6614584" y="-604058"/>
            <a:ext cx="586788" cy="458527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2" name="Content Placeholder 5">
            <a:extLst>
              <a:ext uri="{FF2B5EF4-FFF2-40B4-BE49-F238E27FC236}">
                <a16:creationId xmlns:a16="http://schemas.microsoft.com/office/drawing/2014/main" id="{494341C8-0F3A-427A-8DA8-4E68FDCA34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513" y="3691328"/>
            <a:ext cx="3801983" cy="30520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9E18021-3C4C-4FA0-9989-147A7362DC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77773" y="1592181"/>
            <a:ext cx="1524000" cy="762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14E8429-1750-47FB-B82C-52A638CE43DA}"/>
              </a:ext>
            </a:extLst>
          </p:cNvPr>
          <p:cNvSpPr/>
          <p:nvPr/>
        </p:nvSpPr>
        <p:spPr bwMode="auto">
          <a:xfrm>
            <a:off x="1728886" y="2768344"/>
            <a:ext cx="4521813" cy="10801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A118678-391F-4CD2-A4E4-06AFE3BC2529}"/>
              </a:ext>
            </a:extLst>
          </p:cNvPr>
          <p:cNvCxnSpPr/>
          <p:nvPr/>
        </p:nvCxnSpPr>
        <p:spPr bwMode="auto">
          <a:xfrm>
            <a:off x="1639408" y="2395535"/>
            <a:ext cx="2105703" cy="1452929"/>
          </a:xfrm>
          <a:prstGeom prst="straightConnector1">
            <a:avLst/>
          </a:prstGeom>
          <a:noFill/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16-Point Star 7">
            <a:extLst>
              <a:ext uri="{FF2B5EF4-FFF2-40B4-BE49-F238E27FC236}">
                <a16:creationId xmlns:a16="http://schemas.microsoft.com/office/drawing/2014/main" id="{6D7779AB-213C-4D3C-B452-6AE8D483405A}"/>
              </a:ext>
            </a:extLst>
          </p:cNvPr>
          <p:cNvSpPr/>
          <p:nvPr/>
        </p:nvSpPr>
        <p:spPr bwMode="auto">
          <a:xfrm>
            <a:off x="1368847" y="2124653"/>
            <a:ext cx="504056" cy="504056"/>
          </a:xfrm>
          <a:prstGeom prst="star16">
            <a:avLst/>
          </a:prstGeom>
          <a:solidFill>
            <a:srgbClr val="FFFF00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A8881-2F30-4CA2-8705-96AA729AF81A}"/>
              </a:ext>
            </a:extLst>
          </p:cNvPr>
          <p:cNvGrpSpPr/>
          <p:nvPr/>
        </p:nvGrpSpPr>
        <p:grpSpPr>
          <a:xfrm>
            <a:off x="5081020" y="3031123"/>
            <a:ext cx="590003" cy="317903"/>
            <a:chOff x="3370167" y="3068960"/>
            <a:chExt cx="590003" cy="317903"/>
          </a:xfrm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0C4D1785-19F1-4829-9931-3378130A709F}"/>
                </a:ext>
              </a:extLst>
            </p:cNvPr>
            <p:cNvSpPr/>
            <p:nvPr/>
          </p:nvSpPr>
          <p:spPr bwMode="auto">
            <a:xfrm>
              <a:off x="3370167" y="3068960"/>
              <a:ext cx="590003" cy="317903"/>
            </a:xfrm>
            <a:custGeom>
              <a:avLst/>
              <a:gdLst>
                <a:gd name="connsiteX0" fmla="*/ 0 w 1441938"/>
                <a:gd name="connsiteY0" fmla="*/ 615475 h 615475"/>
                <a:gd name="connsiteX1" fmla="*/ 202223 w 1441938"/>
                <a:gd name="connsiteY1" fmla="*/ 219821 h 615475"/>
                <a:gd name="connsiteX2" fmla="*/ 720969 w 1441938"/>
                <a:gd name="connsiteY2" fmla="*/ 13 h 615475"/>
                <a:gd name="connsiteX3" fmla="*/ 1248508 w 1441938"/>
                <a:gd name="connsiteY3" fmla="*/ 228613 h 615475"/>
                <a:gd name="connsiteX4" fmla="*/ 1441938 w 1441938"/>
                <a:gd name="connsiteY4" fmla="*/ 606682 h 61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1938" h="615475">
                  <a:moveTo>
                    <a:pt x="0" y="615475"/>
                  </a:moveTo>
                  <a:cubicBezTo>
                    <a:pt x="41031" y="468936"/>
                    <a:pt x="82062" y="322398"/>
                    <a:pt x="202223" y="219821"/>
                  </a:cubicBezTo>
                  <a:cubicBezTo>
                    <a:pt x="322385" y="117244"/>
                    <a:pt x="546588" y="-1452"/>
                    <a:pt x="720969" y="13"/>
                  </a:cubicBezTo>
                  <a:cubicBezTo>
                    <a:pt x="895350" y="1478"/>
                    <a:pt x="1128347" y="127502"/>
                    <a:pt x="1248508" y="228613"/>
                  </a:cubicBezTo>
                  <a:cubicBezTo>
                    <a:pt x="1368669" y="329724"/>
                    <a:pt x="1405303" y="468203"/>
                    <a:pt x="1441938" y="606682"/>
                  </a:cubicBezTo>
                </a:path>
              </a:pathLst>
            </a:custGeom>
            <a:noFill/>
            <a:ln w="38100" cap="flat" cmpd="sng" algn="ctr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2A22303-5FDB-4F19-9DBB-170F12A73B0A}"/>
                </a:ext>
              </a:extLst>
            </p:cNvPr>
            <p:cNvCxnSpPr>
              <a:endCxn id="28" idx="3"/>
            </p:cNvCxnSpPr>
            <p:nvPr/>
          </p:nvCxnSpPr>
          <p:spPr bwMode="auto">
            <a:xfrm flipV="1">
              <a:off x="3650092" y="3187042"/>
              <a:ext cx="230932" cy="191112"/>
            </a:xfrm>
            <a:prstGeom prst="straightConnector1">
              <a:avLst/>
            </a:prstGeom>
            <a:noFill/>
            <a:ln w="38100" cap="flat" cmpd="sng" algn="ctr">
              <a:solidFill>
                <a:srgbClr val="33CC3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35C6F5B-9558-4AE4-AA2E-5731E31D0950}"/>
              </a:ext>
            </a:extLst>
          </p:cNvPr>
          <p:cNvGrpSpPr/>
          <p:nvPr/>
        </p:nvGrpSpPr>
        <p:grpSpPr>
          <a:xfrm>
            <a:off x="4920786" y="3340234"/>
            <a:ext cx="894254" cy="410969"/>
            <a:chOff x="3209933" y="3378071"/>
            <a:chExt cx="894254" cy="410969"/>
          </a:xfrm>
        </p:grpSpPr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56639552-90D2-4E95-A5B0-BF720ECFE435}"/>
                </a:ext>
              </a:extLst>
            </p:cNvPr>
            <p:cNvSpPr/>
            <p:nvPr/>
          </p:nvSpPr>
          <p:spPr bwMode="auto">
            <a:xfrm>
              <a:off x="3209933" y="3386863"/>
              <a:ext cx="894254" cy="402177"/>
            </a:xfrm>
            <a:custGeom>
              <a:avLst/>
              <a:gdLst>
                <a:gd name="connsiteX0" fmla="*/ 0 w 2180493"/>
                <a:gd name="connsiteY0" fmla="*/ 0 h 1204570"/>
                <a:gd name="connsiteX1" fmla="*/ 395654 w 2180493"/>
                <a:gd name="connsiteY1" fmla="*/ 747346 h 1204570"/>
                <a:gd name="connsiteX2" fmla="*/ 1099039 w 2180493"/>
                <a:gd name="connsiteY2" fmla="*/ 1204546 h 1204570"/>
                <a:gd name="connsiteX3" fmla="*/ 1820008 w 2180493"/>
                <a:gd name="connsiteY3" fmla="*/ 729762 h 1204570"/>
                <a:gd name="connsiteX4" fmla="*/ 2180493 w 2180493"/>
                <a:gd name="connsiteY4" fmla="*/ 17585 h 120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0493" h="1204570">
                  <a:moveTo>
                    <a:pt x="0" y="0"/>
                  </a:moveTo>
                  <a:cubicBezTo>
                    <a:pt x="106240" y="273294"/>
                    <a:pt x="212481" y="546588"/>
                    <a:pt x="395654" y="747346"/>
                  </a:cubicBezTo>
                  <a:cubicBezTo>
                    <a:pt x="578827" y="948104"/>
                    <a:pt x="861647" y="1207477"/>
                    <a:pt x="1099039" y="1204546"/>
                  </a:cubicBezTo>
                  <a:cubicBezTo>
                    <a:pt x="1336431" y="1201615"/>
                    <a:pt x="1639766" y="927589"/>
                    <a:pt x="1820008" y="729762"/>
                  </a:cubicBezTo>
                  <a:cubicBezTo>
                    <a:pt x="2000250" y="531935"/>
                    <a:pt x="2090371" y="274760"/>
                    <a:pt x="2180493" y="17585"/>
                  </a:cubicBezTo>
                </a:path>
              </a:pathLst>
            </a:custGeom>
            <a:noFill/>
            <a:ln w="38100" cap="flat" cmpd="sng" algn="ctr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90F03C-8AD8-4306-9A5E-BF94E0981019}"/>
                </a:ext>
              </a:extLst>
            </p:cNvPr>
            <p:cNvCxnSpPr>
              <a:endCxn id="31" idx="4"/>
            </p:cNvCxnSpPr>
            <p:nvPr/>
          </p:nvCxnSpPr>
          <p:spPr bwMode="auto">
            <a:xfrm>
              <a:off x="3209933" y="3378071"/>
              <a:ext cx="894254" cy="14663"/>
            </a:xfrm>
            <a:prstGeom prst="line">
              <a:avLst/>
            </a:prstGeom>
            <a:noFill/>
            <a:ln w="38100" cap="flat" cmpd="sng" algn="ctr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95C48D-348D-40F0-81F6-5FA08DD8E564}"/>
                </a:ext>
              </a:extLst>
            </p:cNvPr>
            <p:cNvCxnSpPr/>
            <p:nvPr/>
          </p:nvCxnSpPr>
          <p:spPr bwMode="auto">
            <a:xfrm>
              <a:off x="3659569" y="3392734"/>
              <a:ext cx="188216" cy="294530"/>
            </a:xfrm>
            <a:prstGeom prst="straightConnector1">
              <a:avLst/>
            </a:prstGeom>
            <a:noFill/>
            <a:ln w="38100" cap="flat" cmpd="sng" algn="ctr">
              <a:solidFill>
                <a:srgbClr val="33CC3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07EEAD-DE8A-4261-985E-018AE5263875}"/>
              </a:ext>
            </a:extLst>
          </p:cNvPr>
          <p:cNvCxnSpPr/>
          <p:nvPr/>
        </p:nvCxnSpPr>
        <p:spPr bwMode="auto">
          <a:xfrm flipV="1">
            <a:off x="5393345" y="2290083"/>
            <a:ext cx="512006" cy="1589682"/>
          </a:xfrm>
          <a:prstGeom prst="straightConnector1">
            <a:avLst/>
          </a:prstGeom>
          <a:noFill/>
          <a:ln w="50800" cap="flat" cmpd="sng" algn="ctr">
            <a:solidFill>
              <a:srgbClr val="66FF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2A6F216-43AC-4B85-96D7-35363DD6FD3B}"/>
              </a:ext>
            </a:extLst>
          </p:cNvPr>
          <p:cNvSpPr txBox="1"/>
          <p:nvPr/>
        </p:nvSpPr>
        <p:spPr>
          <a:xfrm>
            <a:off x="2002910" y="2116179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00FF"/>
                </a:solidFill>
              </a:rPr>
              <a:t>F</a:t>
            </a:r>
            <a:r>
              <a:rPr lang="en-GB" baseline="-25000" dirty="0">
                <a:solidFill>
                  <a:srgbClr val="0000FF"/>
                </a:solidFill>
              </a:rPr>
              <a:t>0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3B9030-23CB-4564-A831-E32F73DDA5FC}"/>
              </a:ext>
            </a:extLst>
          </p:cNvPr>
          <p:cNvGrpSpPr/>
          <p:nvPr/>
        </p:nvGrpSpPr>
        <p:grpSpPr>
          <a:xfrm>
            <a:off x="2593027" y="2090288"/>
            <a:ext cx="805187" cy="1358790"/>
            <a:chOff x="2475160" y="2386665"/>
            <a:chExt cx="805187" cy="1358790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552410C-EF5A-4823-817F-E4E7C759FF68}"/>
                </a:ext>
              </a:extLst>
            </p:cNvPr>
            <p:cNvCxnSpPr/>
            <p:nvPr/>
          </p:nvCxnSpPr>
          <p:spPr bwMode="auto">
            <a:xfrm flipV="1">
              <a:off x="2743972" y="2386665"/>
              <a:ext cx="356736" cy="1150076"/>
            </a:xfrm>
            <a:prstGeom prst="straightConnector1">
              <a:avLst/>
            </a:prstGeom>
            <a:noFill/>
            <a:ln w="508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4C5D986E-0722-4E00-AA6A-C48AE17A181A}"/>
                </a:ext>
              </a:extLst>
            </p:cNvPr>
            <p:cNvSpPr/>
            <p:nvPr/>
          </p:nvSpPr>
          <p:spPr bwMode="auto">
            <a:xfrm rot="1566832">
              <a:off x="2475160" y="3279206"/>
              <a:ext cx="526906" cy="466249"/>
            </a:xfrm>
            <a:prstGeom prst="arc">
              <a:avLst>
                <a:gd name="adj1" fmla="val 16200000"/>
                <a:gd name="adj2" fmla="val 390604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6FEF0A-3911-41BD-A499-E4A626ED5316}"/>
                </a:ext>
              </a:extLst>
            </p:cNvPr>
            <p:cNvSpPr txBox="1"/>
            <p:nvPr/>
          </p:nvSpPr>
          <p:spPr>
            <a:xfrm>
              <a:off x="2840803" y="2988893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Symbol" panose="05050102010706020507" pitchFamily="18" charset="2"/>
                </a:rPr>
                <a:t>z</a:t>
              </a:r>
              <a:r>
                <a:rPr lang="en-GB" baseline="-25000" dirty="0">
                  <a:latin typeface="Symbol" panose="05050102010706020507" pitchFamily="18" charset="2"/>
                </a:rPr>
                <a:t>0</a:t>
              </a:r>
            </a:p>
            <a:p>
              <a:endParaRPr lang="en-GB" baseline="-25000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858C0E8-B32B-4073-8293-7ED851A0E99D}"/>
              </a:ext>
            </a:extLst>
          </p:cNvPr>
          <p:cNvGrpSpPr/>
          <p:nvPr/>
        </p:nvGrpSpPr>
        <p:grpSpPr>
          <a:xfrm>
            <a:off x="3385071" y="2964333"/>
            <a:ext cx="893715" cy="622451"/>
            <a:chOff x="2123728" y="3097698"/>
            <a:chExt cx="893715" cy="622451"/>
          </a:xfrm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2FB4B426-F2FA-4008-9504-08DA6FA53066}"/>
                </a:ext>
              </a:extLst>
            </p:cNvPr>
            <p:cNvSpPr/>
            <p:nvPr/>
          </p:nvSpPr>
          <p:spPr bwMode="auto">
            <a:xfrm rot="18374184">
              <a:off x="2293255" y="2995960"/>
              <a:ext cx="554662" cy="893715"/>
            </a:xfrm>
            <a:custGeom>
              <a:avLst/>
              <a:gdLst>
                <a:gd name="connsiteX0" fmla="*/ 264037 w 490294"/>
                <a:gd name="connsiteY0" fmla="*/ 0 h 1291472"/>
                <a:gd name="connsiteX1" fmla="*/ 490281 w 490294"/>
                <a:gd name="connsiteY1" fmla="*/ 433633 h 1291472"/>
                <a:gd name="connsiteX2" fmla="*/ 273464 w 490294"/>
                <a:gd name="connsiteY2" fmla="*/ 1291472 h 1291472"/>
                <a:gd name="connsiteX3" fmla="*/ 87 w 490294"/>
                <a:gd name="connsiteY3" fmla="*/ 433633 h 1291472"/>
                <a:gd name="connsiteX4" fmla="*/ 264037 w 490294"/>
                <a:gd name="connsiteY4" fmla="*/ 0 h 129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294" h="1291472">
                  <a:moveTo>
                    <a:pt x="264037" y="0"/>
                  </a:moveTo>
                  <a:cubicBezTo>
                    <a:pt x="345736" y="0"/>
                    <a:pt x="488710" y="218388"/>
                    <a:pt x="490281" y="433633"/>
                  </a:cubicBezTo>
                  <a:cubicBezTo>
                    <a:pt x="491852" y="648878"/>
                    <a:pt x="355163" y="1291472"/>
                    <a:pt x="273464" y="1291472"/>
                  </a:cubicBezTo>
                  <a:cubicBezTo>
                    <a:pt x="191765" y="1291472"/>
                    <a:pt x="4800" y="647307"/>
                    <a:pt x="87" y="433633"/>
                  </a:cubicBezTo>
                  <a:cubicBezTo>
                    <a:pt x="-4626" y="219959"/>
                    <a:pt x="182338" y="0"/>
                    <a:pt x="264037" y="0"/>
                  </a:cubicBezTo>
                  <a:close/>
                </a:path>
              </a:pathLst>
            </a:custGeom>
            <a:solidFill>
              <a:srgbClr val="FFCCCC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E3DB023-EDDC-4DCC-AD6D-211EA770E84E}"/>
                </a:ext>
              </a:extLst>
            </p:cNvPr>
            <p:cNvCxnSpPr/>
            <p:nvPr/>
          </p:nvCxnSpPr>
          <p:spPr bwMode="auto">
            <a:xfrm>
              <a:off x="2217338" y="3195129"/>
              <a:ext cx="473115" cy="1466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852BF515-A126-41DF-8242-5A8D27C888C9}"/>
                </a:ext>
              </a:extLst>
            </p:cNvPr>
            <p:cNvCxnSpPr/>
            <p:nvPr/>
          </p:nvCxnSpPr>
          <p:spPr bwMode="auto">
            <a:xfrm>
              <a:off x="2228141" y="3191922"/>
              <a:ext cx="525747" cy="37222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5298483-4CA4-4064-A596-006813CF19A8}"/>
                </a:ext>
              </a:extLst>
            </p:cNvPr>
            <p:cNvCxnSpPr/>
            <p:nvPr/>
          </p:nvCxnSpPr>
          <p:spPr bwMode="auto">
            <a:xfrm flipV="1">
              <a:off x="2323690" y="3097698"/>
              <a:ext cx="160078" cy="95828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49E15D5-355D-45B4-B6B4-002550695242}"/>
              </a:ext>
            </a:extLst>
          </p:cNvPr>
          <p:cNvGrpSpPr/>
          <p:nvPr/>
        </p:nvGrpSpPr>
        <p:grpSpPr>
          <a:xfrm>
            <a:off x="3576785" y="2255956"/>
            <a:ext cx="718455" cy="1230179"/>
            <a:chOff x="2315442" y="2389321"/>
            <a:chExt cx="718455" cy="1230179"/>
          </a:xfrm>
        </p:grpSpPr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0C05C12F-16FC-4A0A-ACD8-ED2078CCA3B2}"/>
                </a:ext>
              </a:extLst>
            </p:cNvPr>
            <p:cNvSpPr/>
            <p:nvPr/>
          </p:nvSpPr>
          <p:spPr bwMode="auto">
            <a:xfrm rot="1566832">
              <a:off x="2315442" y="3212154"/>
              <a:ext cx="334755" cy="378584"/>
            </a:xfrm>
            <a:prstGeom prst="arc">
              <a:avLst>
                <a:gd name="adj1" fmla="val 16200000"/>
                <a:gd name="adj2" fmla="val 390604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FBB5E3D-2FE3-412E-A2E0-107A2E19A52A}"/>
                </a:ext>
              </a:extLst>
            </p:cNvPr>
            <p:cNvCxnSpPr/>
            <p:nvPr/>
          </p:nvCxnSpPr>
          <p:spPr bwMode="auto">
            <a:xfrm flipV="1">
              <a:off x="2433581" y="2389321"/>
              <a:ext cx="391038" cy="1230179"/>
            </a:xfrm>
            <a:prstGeom prst="straightConnector1">
              <a:avLst/>
            </a:prstGeom>
            <a:noFill/>
            <a:ln w="50800" cap="flat" cmpd="sng" algn="ctr">
              <a:solidFill>
                <a:srgbClr val="FF7C8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6F29287-5BFD-4FEE-ADA7-2863FBA06952}"/>
                </a:ext>
              </a:extLst>
            </p:cNvPr>
            <p:cNvSpPr txBox="1"/>
            <p:nvPr/>
          </p:nvSpPr>
          <p:spPr>
            <a:xfrm>
              <a:off x="2594353" y="3120589"/>
              <a:ext cx="439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Symbol" panose="05050102010706020507" pitchFamily="18" charset="2"/>
                </a:rPr>
                <a:t>z</a:t>
              </a:r>
              <a:r>
                <a:rPr lang="en-GB" baseline="-25000" dirty="0">
                  <a:latin typeface="Symbol" panose="05050102010706020507" pitchFamily="18" charset="2"/>
                </a:rPr>
                <a:t>1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AB84C0E5-764C-4C5A-9695-0FF94C8A2D4E}"/>
              </a:ext>
            </a:extLst>
          </p:cNvPr>
          <p:cNvSpPr txBox="1"/>
          <p:nvPr/>
        </p:nvSpPr>
        <p:spPr>
          <a:xfrm>
            <a:off x="3429507" y="2322704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F</a:t>
            </a:r>
            <a:r>
              <a:rPr lang="en-GB" baseline="-250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021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91D3F-FEC4-4110-BAA4-50078B696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B9576-97A7-45F1-845C-3D4E9651A9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372B4-1AD7-42CD-B3A2-E405F3702E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FE0AF-CC86-4DB4-BE2E-77BF6CC014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879D767-133D-4D1C-BD05-E1A47B2E4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89" y="-43262"/>
            <a:ext cx="9201683" cy="69012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FB47064-911C-4938-9DF8-8165B02E92E1}"/>
              </a:ext>
            </a:extLst>
          </p:cNvPr>
          <p:cNvSpPr/>
          <p:nvPr/>
        </p:nvSpPr>
        <p:spPr>
          <a:xfrm>
            <a:off x="8481600" y="4912672"/>
            <a:ext cx="3096000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rgbClr val="FFC000"/>
                </a:solidFill>
              </a:rPr>
              <a:t>Simulation of visible imagery using cloud fields from the operational ECMWF model and the FLOTSAM solar radiance model</a:t>
            </a:r>
          </a:p>
        </p:txBody>
      </p:sp>
    </p:spTree>
    <p:extLst>
      <p:ext uri="{BB962C8B-B14F-4D97-AF65-F5344CB8AC3E}">
        <p14:creationId xmlns:p14="http://schemas.microsoft.com/office/powerpoint/2010/main" val="3246946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7B7D6-F9FC-496E-9453-8E7023D3A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18" y="360000"/>
            <a:ext cx="10546182" cy="369332"/>
          </a:xfrm>
        </p:spPr>
        <p:txBody>
          <a:bodyPr/>
          <a:lstStyle/>
          <a:p>
            <a:r>
              <a:rPr lang="en-GB" dirty="0"/>
              <a:t>Can Doppler help retrieve snow rate and riming?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A99EB-F230-4155-88FC-68E6C78D2E6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63418" y="936000"/>
            <a:ext cx="7611143" cy="1251230"/>
          </a:xfrm>
        </p:spPr>
        <p:txBody>
          <a:bodyPr/>
          <a:lstStyle/>
          <a:p>
            <a:r>
              <a:rPr lang="en-GB" dirty="0"/>
              <a:t>Use Finland case study with surface evaluation data (Mason et al. 2018)</a:t>
            </a:r>
          </a:p>
          <a:p>
            <a:r>
              <a:rPr lang="en-GB" dirty="0"/>
              <a:t>Best retrievals with 35+94 GHz Z + Doppler (riming and size distribution)</a:t>
            </a:r>
          </a:p>
          <a:p>
            <a:r>
              <a:rPr lang="en-GB" dirty="0"/>
              <a:t>For snow rate the instrument combinations perform similarly well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2E00C-A925-4339-8062-4FC09224BE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EC2B6-573B-47DA-BC73-0F2A63A4CB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38ABE2-520C-488A-9738-F481EFFA0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561" y="-1"/>
            <a:ext cx="3825201" cy="2358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A53F95-BACA-45C4-A580-43C01C5CA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47" t="71608" r="5918"/>
          <a:stretch/>
        </p:blipFill>
        <p:spPr>
          <a:xfrm>
            <a:off x="6463181" y="3764343"/>
            <a:ext cx="5758857" cy="1706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1CCC9E-339F-46B4-8EDB-48E7E83C0E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47" t="1825" r="5918" b="74560"/>
          <a:stretch/>
        </p:blipFill>
        <p:spPr>
          <a:xfrm>
            <a:off x="426154" y="3764342"/>
            <a:ext cx="5851403" cy="14422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438D0D-5B46-4926-94BF-8D2DE6C3C3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4" t="48573" r="50631" b="27626"/>
          <a:stretch/>
        </p:blipFill>
        <p:spPr>
          <a:xfrm>
            <a:off x="6140972" y="2358001"/>
            <a:ext cx="5975927" cy="14110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84D40F-AA71-49ED-8512-E140D5BB86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3" r="51881" b="74494"/>
          <a:stretch/>
        </p:blipFill>
        <p:spPr>
          <a:xfrm>
            <a:off x="215681" y="2187230"/>
            <a:ext cx="5851403" cy="15501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DE5C22-6D4D-4074-9488-345512BB1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332" y="5447893"/>
            <a:ext cx="4562741" cy="11853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7F0C72-423F-4237-96BD-EEBA56144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9902" y="5467927"/>
            <a:ext cx="4680217" cy="13900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1F2F5E-D644-4599-82CF-9B0B3004EF02}"/>
              </a:ext>
            </a:extLst>
          </p:cNvPr>
          <p:cNvSpPr txBox="1"/>
          <p:nvPr/>
        </p:nvSpPr>
        <p:spPr>
          <a:xfrm rot="16969479">
            <a:off x="8973084" y="4387658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Ice </a:t>
            </a:r>
            <a:r>
              <a:rPr lang="en-GB" sz="1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aggreates</a:t>
            </a:r>
            <a:endParaRPr lang="en-GB" sz="16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ECA996-B699-4FED-80B4-4721B27848DB}"/>
              </a:ext>
            </a:extLst>
          </p:cNvPr>
          <p:cNvSpPr txBox="1"/>
          <p:nvPr/>
        </p:nvSpPr>
        <p:spPr>
          <a:xfrm>
            <a:off x="7670691" y="4772777"/>
            <a:ext cx="976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Rimed ice</a:t>
            </a:r>
          </a:p>
        </p:txBody>
      </p:sp>
    </p:spTree>
    <p:extLst>
      <p:ext uri="{BB962C8B-B14F-4D97-AF65-F5344CB8AC3E}">
        <p14:creationId xmlns:p14="http://schemas.microsoft.com/office/powerpoint/2010/main" val="201872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80C3606-7C43-4D5C-8290-FCAA26244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639" y="598505"/>
            <a:ext cx="7991060" cy="626235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B6020380-A956-4E48-A2AC-2C5E17D8B1B3}"/>
              </a:ext>
            </a:extLst>
          </p:cNvPr>
          <p:cNvGrpSpPr/>
          <p:nvPr/>
        </p:nvGrpSpPr>
        <p:grpSpPr>
          <a:xfrm>
            <a:off x="5263389" y="5943115"/>
            <a:ext cx="2096523" cy="558324"/>
            <a:chOff x="5276632" y="1481069"/>
            <a:chExt cx="2096523" cy="558324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0874A07-FE99-45EF-933D-1818EA04F495}"/>
                </a:ext>
              </a:extLst>
            </p:cNvPr>
            <p:cNvSpPr/>
            <p:nvPr/>
          </p:nvSpPr>
          <p:spPr>
            <a:xfrm>
              <a:off x="5276632" y="1481069"/>
              <a:ext cx="2096523" cy="291327"/>
            </a:xfrm>
            <a:custGeom>
              <a:avLst/>
              <a:gdLst>
                <a:gd name="connsiteX0" fmla="*/ 0 w 2009104"/>
                <a:gd name="connsiteY0" fmla="*/ 0 h 321972"/>
                <a:gd name="connsiteX1" fmla="*/ 1101144 w 2009104"/>
                <a:gd name="connsiteY1" fmla="*/ 90152 h 321972"/>
                <a:gd name="connsiteX2" fmla="*/ 2009104 w 2009104"/>
                <a:gd name="connsiteY2" fmla="*/ 321972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9104" h="321972">
                  <a:moveTo>
                    <a:pt x="0" y="0"/>
                  </a:moveTo>
                  <a:cubicBezTo>
                    <a:pt x="383146" y="18245"/>
                    <a:pt x="766293" y="36490"/>
                    <a:pt x="1101144" y="90152"/>
                  </a:cubicBezTo>
                  <a:cubicBezTo>
                    <a:pt x="1435995" y="143814"/>
                    <a:pt x="1858851" y="276896"/>
                    <a:pt x="2009104" y="321972"/>
                  </a:cubicBezTo>
                </a:path>
              </a:pathLst>
            </a:custGeom>
            <a:noFill/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769FC00-BA59-4EBB-AD0C-261E1C8708DA}"/>
                </a:ext>
              </a:extLst>
            </p:cNvPr>
            <p:cNvSpPr txBox="1"/>
            <p:nvPr/>
          </p:nvSpPr>
          <p:spPr>
            <a:xfrm>
              <a:off x="5648987" y="1552087"/>
              <a:ext cx="276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400" b="1">
                <a:solidFill>
                  <a:srgbClr val="C00000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3AF978C-6653-4574-A7CE-0A9CF7AD760C}"/>
                </a:ext>
              </a:extLst>
            </p:cNvPr>
            <p:cNvSpPr txBox="1"/>
            <p:nvPr/>
          </p:nvSpPr>
          <p:spPr>
            <a:xfrm>
              <a:off x="6394314" y="1577728"/>
              <a:ext cx="276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400" b="1">
                <a:solidFill>
                  <a:srgbClr val="C0000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6823DCC-37E2-418A-B405-4B499BA82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684" y="229173"/>
            <a:ext cx="11295359" cy="806130"/>
          </a:xfrm>
        </p:spPr>
        <p:txBody>
          <a:bodyPr lIns="0" tIns="0" rIns="0" bIns="0" anchor="t"/>
          <a:lstStyle/>
          <a:p>
            <a:r>
              <a:rPr lang="en-GB" dirty="0" err="1"/>
              <a:t>EarthCARE</a:t>
            </a:r>
            <a:r>
              <a:rPr lang="en-GB" dirty="0"/>
              <a:t> simulator: solar radiance and PIA constraints on liquid cloud </a:t>
            </a:r>
            <a:br>
              <a:rPr lang="en-GB" dirty="0"/>
            </a:br>
            <a:r>
              <a:rPr lang="en-GB" dirty="0"/>
              <a:t>embedded in ice and rain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5D28D-58B1-409F-8D36-90F83311BE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11B2681-6665-4881-89AE-16B631986093}"/>
              </a:ext>
            </a:extLst>
          </p:cNvPr>
          <p:cNvGrpSpPr/>
          <p:nvPr/>
        </p:nvGrpSpPr>
        <p:grpSpPr>
          <a:xfrm>
            <a:off x="4148978" y="2057014"/>
            <a:ext cx="7663065" cy="4789840"/>
            <a:chOff x="4919870" y="2440517"/>
            <a:chExt cx="7268946" cy="4454355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17C3804-18E8-4EC0-871E-E711987877D8}"/>
                </a:ext>
              </a:extLst>
            </p:cNvPr>
            <p:cNvSpPr/>
            <p:nvPr/>
          </p:nvSpPr>
          <p:spPr>
            <a:xfrm>
              <a:off x="4919870" y="2440517"/>
              <a:ext cx="7268946" cy="4417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8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6C527BD0-BFB1-4E7C-9BED-8854AD2A3B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027"/>
            <a:stretch/>
          </p:blipFill>
          <p:spPr>
            <a:xfrm>
              <a:off x="5276632" y="2482274"/>
              <a:ext cx="6784915" cy="4412598"/>
            </a:xfrm>
            <a:prstGeom prst="rect">
              <a:avLst/>
            </a:prstGeom>
          </p:spPr>
        </p:pic>
      </p:grp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957C514-09F9-48DC-93B9-37AAE0C9CC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37"/>
          <a:stretch/>
        </p:blipFill>
        <p:spPr>
          <a:xfrm>
            <a:off x="4723130" y="2129045"/>
            <a:ext cx="7016605" cy="4695023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A87F8BB8-4DAC-4DFF-9581-464EBB03C2EC}"/>
              </a:ext>
            </a:extLst>
          </p:cNvPr>
          <p:cNvGrpSpPr/>
          <p:nvPr/>
        </p:nvGrpSpPr>
        <p:grpSpPr>
          <a:xfrm>
            <a:off x="5300665" y="1431575"/>
            <a:ext cx="2096523" cy="582177"/>
            <a:chOff x="5276632" y="1481069"/>
            <a:chExt cx="2096523" cy="582177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8055244-0F18-455B-8CD9-CC1191FACE26}"/>
                </a:ext>
              </a:extLst>
            </p:cNvPr>
            <p:cNvSpPr/>
            <p:nvPr/>
          </p:nvSpPr>
          <p:spPr>
            <a:xfrm>
              <a:off x="5276632" y="1481069"/>
              <a:ext cx="2096523" cy="291327"/>
            </a:xfrm>
            <a:custGeom>
              <a:avLst/>
              <a:gdLst>
                <a:gd name="connsiteX0" fmla="*/ 0 w 2009104"/>
                <a:gd name="connsiteY0" fmla="*/ 0 h 321972"/>
                <a:gd name="connsiteX1" fmla="*/ 1101144 w 2009104"/>
                <a:gd name="connsiteY1" fmla="*/ 90152 h 321972"/>
                <a:gd name="connsiteX2" fmla="*/ 2009104 w 2009104"/>
                <a:gd name="connsiteY2" fmla="*/ 321972 h 32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9104" h="321972">
                  <a:moveTo>
                    <a:pt x="0" y="0"/>
                  </a:moveTo>
                  <a:cubicBezTo>
                    <a:pt x="383146" y="18245"/>
                    <a:pt x="766293" y="36490"/>
                    <a:pt x="1101144" y="90152"/>
                  </a:cubicBezTo>
                  <a:cubicBezTo>
                    <a:pt x="1435995" y="143814"/>
                    <a:pt x="1858851" y="276896"/>
                    <a:pt x="2009104" y="321972"/>
                  </a:cubicBezTo>
                </a:path>
              </a:pathLst>
            </a:custGeom>
            <a:noFill/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768AC70F-CC10-4E0B-8F27-B6DBD8C7F4F1}"/>
                </a:ext>
              </a:extLst>
            </p:cNvPr>
            <p:cNvCxnSpPr>
              <a:cxnSpLocks/>
            </p:cNvCxnSpPr>
            <p:nvPr/>
          </p:nvCxnSpPr>
          <p:spPr>
            <a:xfrm>
              <a:off x="5512158" y="1481069"/>
              <a:ext cx="0" cy="405686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EE9D0E2-CC45-47DC-9018-17585AE8550D}"/>
                </a:ext>
              </a:extLst>
            </p:cNvPr>
            <p:cNvCxnSpPr>
              <a:cxnSpLocks/>
            </p:cNvCxnSpPr>
            <p:nvPr/>
          </p:nvCxnSpPr>
          <p:spPr>
            <a:xfrm>
              <a:off x="6228617" y="1569553"/>
              <a:ext cx="0" cy="405686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358BF671-378E-4731-9877-EEB57B9594B0}"/>
                </a:ext>
              </a:extLst>
            </p:cNvPr>
            <p:cNvCxnSpPr>
              <a:cxnSpLocks/>
            </p:cNvCxnSpPr>
            <p:nvPr/>
          </p:nvCxnSpPr>
          <p:spPr>
            <a:xfrm>
              <a:off x="7010434" y="1657560"/>
              <a:ext cx="0" cy="405686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64B697-721B-4BA5-88EB-CB6BD54C2CF1}"/>
                </a:ext>
              </a:extLst>
            </p:cNvPr>
            <p:cNvSpPr txBox="1"/>
            <p:nvPr/>
          </p:nvSpPr>
          <p:spPr>
            <a:xfrm>
              <a:off x="5648987" y="1552087"/>
              <a:ext cx="276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42FCCF6-52B5-4324-B631-9C1F7190F505}"/>
                </a:ext>
              </a:extLst>
            </p:cNvPr>
            <p:cNvSpPr txBox="1"/>
            <p:nvPr/>
          </p:nvSpPr>
          <p:spPr>
            <a:xfrm>
              <a:off x="6394314" y="1577728"/>
              <a:ext cx="276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C00000"/>
                  </a:solidFill>
                </a:rPr>
                <a:t>?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F8A0B-996F-409D-8A28-409625310D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685" y="1035303"/>
            <a:ext cx="4215954" cy="5617923"/>
          </a:xfrm>
          <a:solidFill>
            <a:schemeClr val="bg1"/>
          </a:solidFill>
        </p:spPr>
        <p:txBody>
          <a:bodyPr lIns="0" tIns="0" rIns="0" bIns="0" anchor="t"/>
          <a:lstStyle/>
          <a:p>
            <a:pPr marL="180000">
              <a:lnSpc>
                <a:spcPct val="80000"/>
              </a:lnSpc>
            </a:pPr>
            <a:r>
              <a:rPr lang="en-GB" sz="1600" dirty="0">
                <a:cs typeface="Arial"/>
              </a:rPr>
              <a:t>Liquid cloud often falls in a synergistic </a:t>
            </a:r>
            <a:br>
              <a:rPr lang="en-GB" sz="1600" dirty="0">
                <a:cs typeface="Arial"/>
              </a:rPr>
            </a:br>
            <a:r>
              <a:rPr lang="en-GB" sz="1600" dirty="0">
                <a:cs typeface="Arial"/>
              </a:rPr>
              <a:t>blind-spot: </a:t>
            </a:r>
          </a:p>
          <a:p>
            <a:pPr lvl="1">
              <a:lnSpc>
                <a:spcPct val="80000"/>
              </a:lnSpc>
            </a:pPr>
            <a:r>
              <a:rPr lang="en-GB" sz="1400" b="1" dirty="0">
                <a:solidFill>
                  <a:srgbClr val="FF0000"/>
                </a:solidFill>
                <a:cs typeface="Arial"/>
              </a:rPr>
              <a:t>due to lidar extinction, the presence or vertical distribution of liquid cloud is unknown within deep or layered scenes</a:t>
            </a:r>
            <a:endParaRPr lang="en-GB" sz="14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marL="180000">
              <a:lnSpc>
                <a:spcPct val="80000"/>
              </a:lnSpc>
            </a:pPr>
            <a:r>
              <a:rPr lang="en-GB" sz="1600" dirty="0">
                <a:ea typeface="+mn-lt"/>
                <a:cs typeface="+mn-lt"/>
              </a:rPr>
              <a:t>Passive and integrated constraints on liquid:</a:t>
            </a:r>
          </a:p>
          <a:p>
            <a:pPr lvl="1">
              <a:lnSpc>
                <a:spcPct val="80000"/>
              </a:lnSpc>
            </a:pPr>
            <a:r>
              <a:rPr lang="en-GB" sz="1400" dirty="0">
                <a:cs typeface="Arial"/>
              </a:rPr>
              <a:t>Rain rate and liquid water path should both contribute to PIA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GB" sz="1400" dirty="0">
                <a:ea typeface="+mn-lt"/>
                <a:cs typeface="+mn-lt"/>
              </a:rPr>
              <a:t>Solar radiances will include ice cloud aloft, but maybe also information about very reflective liquid layers below</a:t>
            </a:r>
          </a:p>
          <a:p>
            <a:pPr marL="180000">
              <a:lnSpc>
                <a:spcPct val="80000"/>
              </a:lnSpc>
            </a:pPr>
            <a:r>
              <a:rPr lang="en-GB" sz="1600" dirty="0">
                <a:cs typeface="Arial"/>
              </a:rPr>
              <a:t>Using a simulated </a:t>
            </a:r>
            <a:r>
              <a:rPr lang="en-GB" sz="1600" dirty="0" err="1">
                <a:cs typeface="Arial"/>
              </a:rPr>
              <a:t>EarthCARE</a:t>
            </a:r>
            <a:r>
              <a:rPr lang="en-GB" sz="1600" dirty="0">
                <a:cs typeface="Arial"/>
              </a:rPr>
              <a:t> scene, we have access to model “truth”</a:t>
            </a:r>
          </a:p>
          <a:p>
            <a:pPr lvl="1">
              <a:lnSpc>
                <a:spcPct val="80000"/>
              </a:lnSpc>
            </a:pPr>
            <a:r>
              <a:rPr lang="en-GB" sz="1400" b="1" dirty="0">
                <a:solidFill>
                  <a:srgbClr val="00B0F0"/>
                </a:solidFill>
                <a:cs typeface="Arial"/>
              </a:rPr>
              <a:t>Significant supercooled, mixed-phase and warm liquid cloud	</a:t>
            </a:r>
          </a:p>
          <a:p>
            <a:pPr lvl="1">
              <a:lnSpc>
                <a:spcPct val="80000"/>
              </a:lnSpc>
            </a:pPr>
            <a:r>
              <a:rPr lang="en-GB" sz="1400" b="1" dirty="0">
                <a:solidFill>
                  <a:srgbClr val="FF0000"/>
                </a:solidFill>
                <a:cs typeface="Arial"/>
              </a:rPr>
              <a:t>Naïve retrieval only retrieves liquid water in cloud layers seen by the lidar</a:t>
            </a:r>
          </a:p>
          <a:p>
            <a:pPr lvl="1">
              <a:lnSpc>
                <a:spcPct val="80000"/>
              </a:lnSpc>
            </a:pPr>
            <a:r>
              <a:rPr lang="en-GB" sz="1400" b="1" dirty="0">
                <a:solidFill>
                  <a:srgbClr val="00B050"/>
                </a:solidFill>
                <a:cs typeface="Arial"/>
              </a:rPr>
              <a:t>Could assume warm liquid cloud wherever there's rain</a:t>
            </a:r>
          </a:p>
          <a:p>
            <a:pPr marL="180000">
              <a:lnSpc>
                <a:spcPct val="80000"/>
              </a:lnSpc>
            </a:pPr>
            <a:r>
              <a:rPr lang="en-GB" sz="1600" b="1" dirty="0">
                <a:solidFill>
                  <a:srgbClr val="00B050"/>
                </a:solidFill>
                <a:cs typeface="Arial"/>
              </a:rPr>
              <a:t>Retrieval is now able to represent both PIA and solar radiances</a:t>
            </a:r>
          </a:p>
          <a:p>
            <a:pPr lvl="1">
              <a:lnSpc>
                <a:spcPct val="80000"/>
              </a:lnSpc>
            </a:pPr>
            <a:r>
              <a:rPr lang="en-GB" sz="1400" dirty="0">
                <a:cs typeface="Arial"/>
              </a:rPr>
              <a:t>Leads to a decrease in retrieved rain rate (more PIA now due to liquid cloud)</a:t>
            </a:r>
          </a:p>
          <a:p>
            <a:pPr lvl="1">
              <a:lnSpc>
                <a:spcPct val="80000"/>
              </a:lnSpc>
            </a:pPr>
            <a:r>
              <a:rPr lang="en-GB" sz="1400" dirty="0">
                <a:cs typeface="Arial"/>
              </a:rPr>
              <a:t>Lighter rain is a better fit to model “truth”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E2DA044-A55E-4AB0-8C3A-F0917A7AE3E6}"/>
              </a:ext>
            </a:extLst>
          </p:cNvPr>
          <p:cNvCxnSpPr>
            <a:cxnSpLocks/>
          </p:cNvCxnSpPr>
          <p:nvPr/>
        </p:nvCxnSpPr>
        <p:spPr>
          <a:xfrm flipV="1">
            <a:off x="4644501" y="4291836"/>
            <a:ext cx="1448324" cy="47129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DBCF4F-5CB8-46C7-9184-EFF0B711AC5A}"/>
              </a:ext>
            </a:extLst>
          </p:cNvPr>
          <p:cNvCxnSpPr>
            <a:cxnSpLocks/>
          </p:cNvCxnSpPr>
          <p:nvPr/>
        </p:nvCxnSpPr>
        <p:spPr>
          <a:xfrm>
            <a:off x="4084078" y="5329941"/>
            <a:ext cx="2008747" cy="64347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AA567F3-5017-4F0C-A5DB-187A8ED892AF}"/>
              </a:ext>
            </a:extLst>
          </p:cNvPr>
          <p:cNvCxnSpPr>
            <a:cxnSpLocks/>
          </p:cNvCxnSpPr>
          <p:nvPr/>
        </p:nvCxnSpPr>
        <p:spPr>
          <a:xfrm flipV="1">
            <a:off x="4457278" y="3181412"/>
            <a:ext cx="1635547" cy="89067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0" descr="A screenshot of a map&#10;&#10;Description generated with high confidence">
            <a:extLst>
              <a:ext uri="{FF2B5EF4-FFF2-40B4-BE49-F238E27FC236}">
                <a16:creationId xmlns:a16="http://schemas.microsoft.com/office/drawing/2014/main" id="{E40D3D63-71EC-4998-A204-99991A3C93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7101"/>
          <a:stretch/>
        </p:blipFill>
        <p:spPr>
          <a:xfrm>
            <a:off x="4732639" y="2104613"/>
            <a:ext cx="7688117" cy="4725488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3B5DABDA-C79D-4588-A6BB-4A7352224968}"/>
              </a:ext>
            </a:extLst>
          </p:cNvPr>
          <p:cNvSpPr txBox="1"/>
          <p:nvPr/>
        </p:nvSpPr>
        <p:spPr>
          <a:xfrm>
            <a:off x="8678263" y="3793167"/>
            <a:ext cx="805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en-GB" sz="7200" b="1" dirty="0">
              <a:solidFill>
                <a:srgbClr val="FF0000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D179FA2-9165-4D6B-8652-FCBC8B82A735}"/>
              </a:ext>
            </a:extLst>
          </p:cNvPr>
          <p:cNvSpPr/>
          <p:nvPr/>
        </p:nvSpPr>
        <p:spPr>
          <a:xfrm>
            <a:off x="8678263" y="5124765"/>
            <a:ext cx="9481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200" b="1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7200" b="1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C701EB-E6E0-4DAE-8E85-15C16DC294D2}"/>
              </a:ext>
            </a:extLst>
          </p:cNvPr>
          <p:cNvSpPr/>
          <p:nvPr/>
        </p:nvSpPr>
        <p:spPr>
          <a:xfrm>
            <a:off x="5911830" y="1422107"/>
            <a:ext cx="2643424" cy="634907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7" grpId="0"/>
      <p:bldP spid="78" grpId="0"/>
      <p:bldP spid="14" grpId="0" uiExpand="1" animBg="1"/>
      <p:bldP spid="14" grpId="1" animBg="1"/>
    </p:bld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" id="{D55B1CEF-0562-4622-8E3A-B70B4E98705B}" vid="{81839924-DCF4-461E-8A41-C028DE049E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hogan_presac_2020</Template>
  <TotalTime>6275</TotalTime>
  <Words>1185</Words>
  <Application>Microsoft Office PowerPoint</Application>
  <PresentationFormat>Custom</PresentationFormat>
  <Paragraphs>156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Cambria Math</vt:lpstr>
      <vt:lpstr>Segoe Print</vt:lpstr>
      <vt:lpstr>Symbol</vt:lpstr>
      <vt:lpstr>Tahoma</vt:lpstr>
      <vt:lpstr>Verdana</vt:lpstr>
      <vt:lpstr>ECMWF Light 16:9 blue</vt:lpstr>
      <vt:lpstr>Office Theme</vt:lpstr>
      <vt:lpstr>PowerPoint Presentation</vt:lpstr>
      <vt:lpstr>CAPTIVATE: Cloud, Aerosol and Precipitation from mulTiple Instruments using a VAriational TEchnique </vt:lpstr>
      <vt:lpstr>Illustration of iterative retrieval in profile containing liquid, ice and rain</vt:lpstr>
      <vt:lpstr>Adept 2.1: Combined array, automatic-differentiation and optimization library in C++</vt:lpstr>
      <vt:lpstr>Self-Similar Rayleigh Gans Approximation (SSRGA)</vt:lpstr>
      <vt:lpstr>FLOTSAM fast solar radiance model</vt:lpstr>
      <vt:lpstr>PowerPoint Presentation</vt:lpstr>
      <vt:lpstr>Can Doppler help retrieve snow rate and riming?</vt:lpstr>
      <vt:lpstr>EarthCARE simulator: solar radiance and PIA constraints on liquid cloud  embedded in ice and rain</vt:lpstr>
      <vt:lpstr>Improving retrievals in  tropical deep convection</vt:lpstr>
      <vt:lpstr>Radiative closure</vt:lpstr>
      <vt:lpstr>Summary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 Hogan</dc:creator>
  <cp:lastModifiedBy>Robin Hogan</cp:lastModifiedBy>
  <cp:revision>55</cp:revision>
  <cp:lastPrinted>2014-11-19T12:15:44Z</cp:lastPrinted>
  <dcterms:created xsi:type="dcterms:W3CDTF">2020-09-20T19:01:26Z</dcterms:created>
  <dcterms:modified xsi:type="dcterms:W3CDTF">2021-03-10T16:37:54Z</dcterms:modified>
</cp:coreProperties>
</file>