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43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28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42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22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60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01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52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939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52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0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4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86180-C15A-4911-9737-8AE00E19DE0C}" type="datetimeFigureOut">
              <a:rPr lang="en-US" smtClean="0"/>
              <a:t>6/15/2018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B24A9-FC6B-464F-B2F8-967B11ABA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7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General Approaches and Multi-Task Country Contributions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3" y="2204864"/>
            <a:ext cx="8064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Give: German contribution covering: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Ground/ship-based sensors (</a:t>
            </a:r>
            <a:r>
              <a:rPr lang="en-US" dirty="0" err="1" smtClean="0"/>
              <a:t>inc.</a:t>
            </a:r>
            <a:r>
              <a:rPr lang="en-US" dirty="0" smtClean="0"/>
              <a:t> sites outside Europe)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Aircraft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Satellite-to-Satellite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High-res Modelling activities (assimilation of ground-based </a:t>
            </a:r>
            <a:r>
              <a:rPr lang="en-US" dirty="0" err="1" smtClean="0"/>
              <a:t>obs</a:t>
            </a:r>
            <a:r>
              <a:rPr lang="en-US" dirty="0" smtClean="0"/>
              <a:t> already occurring)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Clearly a lot of potential but support is needed !</a:t>
            </a:r>
          </a:p>
          <a:p>
            <a:endParaRPr lang="en-US" dirty="0"/>
          </a:p>
          <a:p>
            <a:r>
              <a:rPr lang="en-US" b="1" dirty="0" err="1" smtClean="0"/>
              <a:t>SweVal</a:t>
            </a:r>
            <a:r>
              <a:rPr lang="en-US" b="1" dirty="0" smtClean="0"/>
              <a:t>: Swedish validation effort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	Ground-based lidar radar</a:t>
            </a:r>
          </a:p>
          <a:p>
            <a:r>
              <a:rPr lang="en-US" dirty="0"/>
              <a:t>	</a:t>
            </a:r>
            <a:r>
              <a:rPr lang="en-US" dirty="0" smtClean="0"/>
              <a:t>CMSAF related interest/activities</a:t>
            </a:r>
          </a:p>
          <a:p>
            <a:r>
              <a:rPr lang="en-US" dirty="0"/>
              <a:t>	</a:t>
            </a:r>
            <a:r>
              <a:rPr lang="en-US" dirty="0" smtClean="0"/>
              <a:t>ICE breaker + Zeppelin capabilities</a:t>
            </a:r>
            <a:endParaRPr lang="en-US" dirty="0" smtClean="0"/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3278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r>
              <a:rPr lang="en-US" sz="1800" b="1" dirty="0" smtClean="0"/>
              <a:t>Activities in </a:t>
            </a:r>
            <a:r>
              <a:rPr lang="en-US" sz="1800" b="1" dirty="0" smtClean="0"/>
              <a:t>China</a:t>
            </a:r>
          </a:p>
          <a:p>
            <a:pPr lvl="1"/>
            <a:r>
              <a:rPr lang="en-US" sz="1400" b="1" dirty="0" smtClean="0"/>
              <a:t>Well instrumented stable ground target sites</a:t>
            </a:r>
          </a:p>
          <a:p>
            <a:pPr lvl="1"/>
            <a:r>
              <a:rPr lang="en-US" sz="1400" b="1" dirty="0" smtClean="0"/>
              <a:t>Wide network of lidars and photometers</a:t>
            </a:r>
          </a:p>
          <a:p>
            <a:pPr lvl="1"/>
            <a:r>
              <a:rPr lang="en-US" sz="1400" b="1" dirty="0" smtClean="0"/>
              <a:t>Growing number of own satellites</a:t>
            </a:r>
            <a:endParaRPr lang="en-US" sz="1400" b="1" dirty="0" smtClean="0"/>
          </a:p>
          <a:p>
            <a:endParaRPr lang="en-US" sz="1800" b="1" dirty="0"/>
          </a:p>
          <a:p>
            <a:r>
              <a:rPr lang="en-US" sz="1800" b="1" dirty="0" smtClean="0"/>
              <a:t>ACROSS: Greek </a:t>
            </a:r>
            <a:r>
              <a:rPr lang="en-US" sz="1800" b="1" dirty="0" smtClean="0"/>
              <a:t>activities</a:t>
            </a:r>
          </a:p>
          <a:p>
            <a:pPr lvl="1"/>
            <a:r>
              <a:rPr lang="en-US" sz="1400" b="1" dirty="0" smtClean="0"/>
              <a:t>Country wide lidar network</a:t>
            </a:r>
          </a:p>
          <a:p>
            <a:pPr lvl="1"/>
            <a:r>
              <a:rPr lang="en-US" sz="1400" b="1" dirty="0" smtClean="0"/>
              <a:t>Plans to acquire a CPR</a:t>
            </a:r>
          </a:p>
          <a:p>
            <a:pPr lvl="1"/>
            <a:r>
              <a:rPr lang="en-US" sz="1400" b="1" dirty="0" smtClean="0"/>
              <a:t>LIVAS directly addresses the 532==355 issue</a:t>
            </a:r>
            <a:endParaRPr lang="en-US" sz="1400" b="1" dirty="0" smtClean="0"/>
          </a:p>
          <a:p>
            <a:endParaRPr lang="en-US" sz="1800" b="1" dirty="0"/>
          </a:p>
          <a:p>
            <a:r>
              <a:rPr lang="en-US" sz="1800" b="1" dirty="0" smtClean="0"/>
              <a:t>NASA </a:t>
            </a:r>
            <a:r>
              <a:rPr lang="en-US" sz="1800" b="1" dirty="0" smtClean="0"/>
              <a:t>Assets</a:t>
            </a:r>
          </a:p>
          <a:p>
            <a:pPr lvl="1"/>
            <a:r>
              <a:rPr lang="en-US" sz="1400" dirty="0"/>
              <a:t>Recent ORACLES, </a:t>
            </a:r>
            <a:r>
              <a:rPr lang="en-US" sz="1400" dirty="0" err="1"/>
              <a:t>upcomming</a:t>
            </a:r>
            <a:r>
              <a:rPr lang="en-US" sz="1400" dirty="0"/>
              <a:t> 2019 CAMP’EX</a:t>
            </a:r>
          </a:p>
          <a:p>
            <a:pPr lvl="1"/>
            <a:r>
              <a:rPr lang="en-US" sz="1400" dirty="0"/>
              <a:t>3 Ground-target sites.</a:t>
            </a:r>
          </a:p>
          <a:p>
            <a:pPr lvl="1"/>
            <a:r>
              <a:rPr lang="en-US" sz="1400" dirty="0" err="1"/>
              <a:t>MPLnet</a:t>
            </a:r>
            <a:r>
              <a:rPr lang="en-US" sz="1400" dirty="0"/>
              <a:t> etc</a:t>
            </a:r>
            <a:r>
              <a:rPr lang="en-US" sz="1400" dirty="0" smtClean="0"/>
              <a:t>.</a:t>
            </a:r>
            <a:endParaRPr lang="en-US" sz="1800" b="1" dirty="0" smtClean="0"/>
          </a:p>
          <a:p>
            <a:pPr lvl="1"/>
            <a:r>
              <a:rPr lang="en-US" sz="1400" dirty="0" smtClean="0"/>
              <a:t>Clearly there is a lot of useful NASA data sets available for process studies/</a:t>
            </a:r>
            <a:r>
              <a:rPr lang="en-US" sz="1400" dirty="0" err="1" smtClean="0"/>
              <a:t>algol</a:t>
            </a:r>
            <a:r>
              <a:rPr lang="en-US" sz="1400" dirty="0" smtClean="0"/>
              <a:t>.  testing and dev. but what about post-launch </a:t>
            </a:r>
            <a:r>
              <a:rPr lang="en-US" sz="1400" dirty="0" err="1" smtClean="0"/>
              <a:t>cal</a:t>
            </a:r>
            <a:r>
              <a:rPr lang="en-US" sz="1400" dirty="0" smtClean="0"/>
              <a:t>/</a:t>
            </a:r>
            <a:r>
              <a:rPr lang="en-US" sz="1400" dirty="0" err="1" smtClean="0"/>
              <a:t>val</a:t>
            </a:r>
            <a:r>
              <a:rPr lang="en-US" sz="1400" dirty="0" smtClean="0"/>
              <a:t> activities </a:t>
            </a:r>
            <a:r>
              <a:rPr lang="en-US" sz="1400" dirty="0" smtClean="0"/>
              <a:t>?</a:t>
            </a:r>
          </a:p>
          <a:p>
            <a:pPr lvl="1"/>
            <a:r>
              <a:rPr lang="en-US" sz="1400" dirty="0" smtClean="0"/>
              <a:t>TSIS-1 </a:t>
            </a:r>
            <a:r>
              <a:rPr lang="en-US" sz="1400" dirty="0" smtClean="0">
                <a:sym typeface="Wingdings" panose="05000000000000000000" pitchFamily="2" charset="2"/>
              </a:rPr>
              <a:t> BBR, MAIA-Aerosol products</a:t>
            </a:r>
            <a:r>
              <a:rPr lang="en-US" sz="1400" dirty="0" smtClean="0"/>
              <a:t> </a:t>
            </a:r>
          </a:p>
          <a:p>
            <a:endParaRPr lang="en-US" sz="1800" b="1" dirty="0" smtClean="0"/>
          </a:p>
          <a:p>
            <a:endParaRPr lang="en-US" sz="1800" b="1" dirty="0"/>
          </a:p>
          <a:p>
            <a:r>
              <a:rPr lang="en-US" sz="1800" b="1" dirty="0" smtClean="0"/>
              <a:t>CNES support to French community</a:t>
            </a:r>
          </a:p>
          <a:p>
            <a:pPr lvl="1"/>
            <a:r>
              <a:rPr lang="en-US" sz="1400" b="1" dirty="0" smtClean="0"/>
              <a:t>Broad array of </a:t>
            </a:r>
            <a:r>
              <a:rPr lang="en-US" sz="1400" b="1" dirty="0" err="1" smtClean="0"/>
              <a:t>cababilities</a:t>
            </a:r>
            <a:endParaRPr lang="en-US" sz="1400" b="1" dirty="0"/>
          </a:p>
          <a:p>
            <a:pPr lvl="1"/>
            <a:r>
              <a:rPr lang="en-US" sz="1400" b="1" dirty="0" smtClean="0"/>
              <a:t>Balloons ! Long and short duration</a:t>
            </a:r>
          </a:p>
          <a:p>
            <a:pPr lvl="1"/>
            <a:r>
              <a:rPr lang="en-US" sz="1400" b="1" dirty="0" smtClean="0"/>
              <a:t>7 specific </a:t>
            </a:r>
            <a:r>
              <a:rPr lang="en-US" sz="1400" b="1" dirty="0" err="1" smtClean="0"/>
              <a:t>cal</a:t>
            </a:r>
            <a:r>
              <a:rPr lang="en-US" sz="1400" b="1" dirty="0" smtClean="0"/>
              <a:t>/</a:t>
            </a:r>
            <a:r>
              <a:rPr lang="en-US" sz="1400" b="1" dirty="0" err="1" smtClean="0"/>
              <a:t>val</a:t>
            </a:r>
            <a:r>
              <a:rPr lang="en-US" sz="1400" b="1" dirty="0" smtClean="0"/>
              <a:t> French proposals</a:t>
            </a:r>
          </a:p>
          <a:p>
            <a:pPr marL="457200" lvl="1" indent="0">
              <a:buNone/>
            </a:pPr>
            <a:r>
              <a:rPr lang="en-US" sz="1400" b="1" dirty="0" smtClean="0"/>
              <a:t>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175877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interface with the </a:t>
            </a:r>
            <a:r>
              <a:rPr lang="en-US" dirty="0" err="1" smtClean="0"/>
              <a:t>algo</a:t>
            </a:r>
            <a:r>
              <a:rPr lang="en-US" dirty="0"/>
              <a:t>.</a:t>
            </a:r>
            <a:r>
              <a:rPr lang="en-US" dirty="0" smtClean="0"/>
              <a:t> </a:t>
            </a:r>
            <a:r>
              <a:rPr lang="en-US" dirty="0"/>
              <a:t>d</a:t>
            </a:r>
            <a:r>
              <a:rPr lang="en-US" dirty="0" smtClean="0"/>
              <a:t>evelopers ?</a:t>
            </a:r>
          </a:p>
          <a:p>
            <a:endParaRPr lang="en-US" dirty="0"/>
          </a:p>
          <a:p>
            <a:r>
              <a:rPr lang="en-US" dirty="0" smtClean="0"/>
              <a:t>Is anyone keeping track of how funding agencies in various ESA member states have responded to the call ? Esp. the smaller member states 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872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</TotalTime>
  <Words>158</Words>
  <Application>Microsoft Office PowerPoint</Application>
  <PresentationFormat>On-screen Show (4:3)</PresentationFormat>
  <Paragraphs>43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General Approaches and Multi-Task Country Contributions</vt:lpstr>
      <vt:lpstr>PowerPoint Presentation</vt:lpstr>
      <vt:lpstr>Discussion points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Donovan</dc:creator>
  <cp:lastModifiedBy>David Donovan</cp:lastModifiedBy>
  <cp:revision>12</cp:revision>
  <dcterms:created xsi:type="dcterms:W3CDTF">2018-06-14T08:10:03Z</dcterms:created>
  <dcterms:modified xsi:type="dcterms:W3CDTF">2018-06-15T09:42:18Z</dcterms:modified>
</cp:coreProperties>
</file>