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3863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020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210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8329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2061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445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296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8931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860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797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5030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5B607-B127-4283-882C-ED1CBF001F3E}" type="datetimeFigureOut">
              <a:rPr lang="it-IT" smtClean="0"/>
              <a:t>15/06/2018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EA463-9E70-4150-AC8F-B76A0419183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9741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1"/>
            <a:ext cx="11252200" cy="93472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Specific instrument, products, and algorithm validation</a:t>
            </a:r>
            <a:endParaRPr lang="en-US" sz="40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2920" y="934722"/>
            <a:ext cx="11252200" cy="5567678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Pre-launch strategy should focus on algorithm development </a:t>
            </a:r>
            <a:r>
              <a:rPr lang="en-US" b="1" dirty="0" smtClean="0"/>
              <a:t>(“physical validation”).</a:t>
            </a:r>
            <a:endParaRPr lang="en-US" b="1" dirty="0"/>
          </a:p>
          <a:p>
            <a:pPr marL="719138" indent="-363538">
              <a:buFont typeface="Wingdings" panose="05000000000000000000" pitchFamily="2" charset="2"/>
              <a:buChar char="Ø"/>
            </a:pPr>
            <a:r>
              <a:rPr lang="en-US" dirty="0" smtClean="0"/>
              <a:t>Preconditions : involvement of algorithm </a:t>
            </a:r>
            <a:r>
              <a:rPr lang="en-US" dirty="0" smtClean="0"/>
              <a:t>developers with info provided through EC </a:t>
            </a:r>
            <a:r>
              <a:rPr lang="en-US" dirty="0" err="1" smtClean="0"/>
              <a:t>cal</a:t>
            </a:r>
            <a:r>
              <a:rPr lang="en-US" dirty="0" smtClean="0"/>
              <a:t>/</a:t>
            </a:r>
            <a:r>
              <a:rPr lang="en-US" dirty="0" err="1" smtClean="0"/>
              <a:t>val</a:t>
            </a:r>
            <a:r>
              <a:rPr lang="en-US" dirty="0" smtClean="0"/>
              <a:t> </a:t>
            </a:r>
            <a:r>
              <a:rPr lang="en-US" dirty="0" smtClean="0"/>
              <a:t>portal and establishment of process for refining algorithms. </a:t>
            </a:r>
            <a:endParaRPr lang="en-US" dirty="0" smtClean="0"/>
          </a:p>
          <a:p>
            <a:pPr marL="719138" indent="-363538">
              <a:buFont typeface="Wingdings" panose="05000000000000000000" pitchFamily="2" charset="2"/>
              <a:buChar char="Ø"/>
            </a:pPr>
            <a:r>
              <a:rPr lang="en-US" dirty="0" smtClean="0"/>
              <a:t>Algorithm-to-algorithm </a:t>
            </a:r>
            <a:r>
              <a:rPr lang="en-US" dirty="0" err="1" smtClean="0"/>
              <a:t>intercomparison</a:t>
            </a:r>
            <a:r>
              <a:rPr lang="en-US" dirty="0" smtClean="0"/>
              <a:t> </a:t>
            </a:r>
            <a:r>
              <a:rPr lang="en-US" dirty="0" smtClean="0"/>
              <a:t>for level 2 </a:t>
            </a:r>
            <a:r>
              <a:rPr lang="en-US" dirty="0" smtClean="0"/>
              <a:t>products.</a:t>
            </a:r>
            <a:endParaRPr lang="en-US" dirty="0" smtClean="0"/>
          </a:p>
          <a:p>
            <a:pPr marL="719138" indent="-363538">
              <a:buFont typeface="Wingdings" panose="05000000000000000000" pitchFamily="2" charset="2"/>
              <a:buChar char="Ø"/>
            </a:pPr>
            <a:r>
              <a:rPr lang="en-US" dirty="0" smtClean="0"/>
              <a:t>Targeted </a:t>
            </a:r>
            <a:r>
              <a:rPr lang="en-US" dirty="0" smtClean="0"/>
              <a:t>measurement addressing specific algorithms parameterizations/assumptions (e.g. melting layer attenuation W band) </a:t>
            </a:r>
          </a:p>
          <a:p>
            <a:r>
              <a:rPr lang="en-US" b="1" dirty="0"/>
              <a:t>Post-launch strategy (3-4 year life cycle) </a:t>
            </a:r>
            <a:r>
              <a:rPr lang="en-US" b="1" dirty="0" smtClean="0"/>
              <a:t>adds </a:t>
            </a:r>
            <a:r>
              <a:rPr lang="en-US" b="1" dirty="0"/>
              <a:t>“statistical validation</a:t>
            </a:r>
            <a:r>
              <a:rPr lang="en-US" b="1" dirty="0" smtClean="0"/>
              <a:t>” with (but not exclusively ground-based instruments that establishes performances and also lack of performance in some situations</a:t>
            </a:r>
            <a:endParaRPr lang="en-US" b="1" dirty="0"/>
          </a:p>
          <a:p>
            <a:pPr marL="719138" indent="-363538">
              <a:buFont typeface="Wingdings" panose="05000000000000000000" pitchFamily="2" charset="2"/>
              <a:buChar char="Ø"/>
            </a:pPr>
            <a:r>
              <a:rPr lang="en-US" dirty="0" smtClean="0"/>
              <a:t>Geographical/products gaps</a:t>
            </a:r>
            <a:r>
              <a:rPr lang="en-US" dirty="0" smtClean="0"/>
              <a:t>: </a:t>
            </a:r>
            <a:r>
              <a:rPr lang="en-US" dirty="0" smtClean="0"/>
              <a:t>Apparently not (GIVE + regional/target measurements), heterogeneous sites (missing Australia, tropics ?), instruments, and methods. </a:t>
            </a:r>
            <a:r>
              <a:rPr lang="en-US" dirty="0" smtClean="0"/>
              <a:t>Synergy with other projects, support from “permanent” observatory, less from operational networks.</a:t>
            </a:r>
            <a:endParaRPr lang="en-US" dirty="0" smtClean="0"/>
          </a:p>
          <a:p>
            <a:pPr marL="719138" indent="-363538">
              <a:buFont typeface="Wingdings" panose="05000000000000000000" pitchFamily="2" charset="2"/>
              <a:buChar char="Ø"/>
            </a:pPr>
            <a:r>
              <a:rPr lang="en-US" dirty="0" smtClean="0"/>
              <a:t>Careful </a:t>
            </a:r>
            <a:r>
              <a:rPr lang="en-US" dirty="0"/>
              <a:t>mapping of methods and </a:t>
            </a:r>
            <a:r>
              <a:rPr lang="en-US" dirty="0" smtClean="0"/>
              <a:t>measurements of current proposals </a:t>
            </a:r>
            <a:r>
              <a:rPr lang="en-US" dirty="0"/>
              <a:t>is </a:t>
            </a:r>
            <a:r>
              <a:rPr lang="en-US" dirty="0" smtClean="0"/>
              <a:t>needed, but likely will </a:t>
            </a:r>
            <a:r>
              <a:rPr lang="en-US" dirty="0"/>
              <a:t>be different at </a:t>
            </a:r>
            <a:r>
              <a:rPr lang="en-US" dirty="0" smtClean="0"/>
              <a:t>EC launch because </a:t>
            </a:r>
            <a:r>
              <a:rPr lang="en-US" dirty="0"/>
              <a:t>of </a:t>
            </a:r>
            <a:r>
              <a:rPr lang="en-US" dirty="0" smtClean="0"/>
              <a:t>financial support. Do “whatever it takes” to ensure EC </a:t>
            </a:r>
            <a:r>
              <a:rPr lang="en-US" dirty="0" err="1" smtClean="0"/>
              <a:t>calval</a:t>
            </a:r>
            <a:r>
              <a:rPr lang="en-US" dirty="0" smtClean="0"/>
              <a:t> accepted proposals will be funded. </a:t>
            </a:r>
            <a:endParaRPr lang="en-US" dirty="0" smtClean="0"/>
          </a:p>
          <a:p>
            <a:pPr marL="719138" indent="-363538">
              <a:buFont typeface="Wingdings" panose="05000000000000000000" pitchFamily="2" charset="2"/>
              <a:buChar char="Ø"/>
            </a:pPr>
            <a:r>
              <a:rPr lang="en-US" dirty="0" smtClean="0"/>
              <a:t>Standards ? </a:t>
            </a:r>
            <a:r>
              <a:rPr lang="en-US" dirty="0" smtClean="0"/>
              <a:t>Needed to avoid the differences in product performances are not due to </a:t>
            </a:r>
            <a:r>
              <a:rPr lang="en-US" dirty="0" err="1" smtClean="0"/>
              <a:t>calval</a:t>
            </a:r>
            <a:r>
              <a:rPr lang="en-US" dirty="0" smtClean="0"/>
              <a:t> instruments’ artifacts. Standards are somehow dangerous: different levels of compliance with standards </a:t>
            </a:r>
            <a:r>
              <a:rPr lang="en-US" dirty="0" smtClean="0"/>
              <a:t>could </a:t>
            </a:r>
            <a:r>
              <a:rPr lang="en-US" dirty="0" smtClean="0"/>
              <a:t>be set. </a:t>
            </a:r>
          </a:p>
          <a:p>
            <a:pPr marL="719138" lvl="1" indent="-363538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028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209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Tema di Office</vt:lpstr>
      <vt:lpstr>Specific instrument, products, and algorithm validation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Luca</dc:creator>
  <cp:lastModifiedBy>Luca</cp:lastModifiedBy>
  <cp:revision>18</cp:revision>
  <dcterms:created xsi:type="dcterms:W3CDTF">2018-06-14T08:54:56Z</dcterms:created>
  <dcterms:modified xsi:type="dcterms:W3CDTF">2018-06-15T09:44:54Z</dcterms:modified>
</cp:coreProperties>
</file>