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8" r:id="rId4"/>
  </p:sldMasterIdLst>
  <p:notesMasterIdLst>
    <p:notesMasterId r:id="rId9"/>
  </p:notesMasterIdLst>
  <p:handoutMasterIdLst>
    <p:handoutMasterId r:id="rId10"/>
  </p:handoutMasterIdLst>
  <p:sldIdLst>
    <p:sldId id="256" r:id="rId5"/>
    <p:sldId id="257" r:id="rId6"/>
    <p:sldId id="259" r:id="rId7"/>
    <p:sldId id="258" r:id="rId8"/>
  </p:sldIdLst>
  <p:sldSz cx="9144000" cy="5143500" type="screen16x9"/>
  <p:notesSz cx="7023100" cy="9309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8DB"/>
    <a:srgbClr val="00549F"/>
    <a:srgbClr val="FDC82F"/>
    <a:srgbClr val="00338D"/>
    <a:srgbClr val="D0103A"/>
    <a:srgbClr val="008542"/>
    <a:srgbClr val="E37222"/>
    <a:srgbClr val="8224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516" autoAdjust="0"/>
    <p:restoredTop sz="94629"/>
  </p:normalViewPr>
  <p:slideViewPr>
    <p:cSldViewPr snapToGrid="0">
      <p:cViewPr varScale="1">
        <p:scale>
          <a:sx n="140" d="100"/>
          <a:sy n="140" d="100"/>
        </p:scale>
        <p:origin x="216" y="7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fld id="{A5B780D0-5C7F-422C-931C-25201BE19360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25045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466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5738" y="0"/>
            <a:ext cx="3014662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A6888345-B3D3-4351-A7A9-F936F5935E41}" type="datetimeFigureOut">
              <a:rPr lang="en-US"/>
              <a:pPr>
                <a:defRPr/>
              </a:pPr>
              <a:t>6/15/18</a:t>
            </a:fld>
            <a:endParaRPr lang="en-US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63550" y="693738"/>
            <a:ext cx="615791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435475"/>
            <a:ext cx="5200650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70950"/>
            <a:ext cx="301466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5738" y="8870950"/>
            <a:ext cx="301466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D8DF57D7-2670-4E78-96DD-D9B2280512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430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28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image" Target="../media/image27.jpe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9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14361" y="2914650"/>
            <a:ext cx="7948800" cy="421975"/>
          </a:xfr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800"/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/>
          </p:nvPr>
        </p:nvSpPr>
        <p:spPr>
          <a:xfrm>
            <a:off x="587375" y="1856096"/>
            <a:ext cx="7947025" cy="58477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631825" y="4822032"/>
            <a:ext cx="50165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800" noProof="0" dirty="0"/>
          </a:p>
        </p:txBody>
      </p:sp>
      <p:pic>
        <p:nvPicPr>
          <p:cNvPr id="8" name="Picture 7" descr="16950723446_e7d8e1bfb9_o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52" b="48267"/>
          <a:stretch/>
        </p:blipFill>
        <p:spPr>
          <a:xfrm rot="5400000">
            <a:off x="2000249" y="-2000251"/>
            <a:ext cx="5143501" cy="91440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28614"/>
          <a:stretch/>
        </p:blipFill>
        <p:spPr>
          <a:xfrm>
            <a:off x="7787917" y="156199"/>
            <a:ext cx="1210456" cy="468000"/>
          </a:xfrm>
          <a:prstGeom prst="rect">
            <a:avLst/>
          </a:prstGeom>
        </p:spPr>
      </p:pic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162824" y="4571668"/>
            <a:ext cx="50165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800" noProof="0">
                <a:solidFill>
                  <a:schemeClr val="bg1">
                    <a:lumMod val="85000"/>
                  </a:schemeClr>
                </a:solidFill>
              </a:rPr>
              <a:t>ESA UNCLASSIFIED - For Official Use</a:t>
            </a:r>
            <a:endParaRPr lang="en-GB" sz="800" noProof="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098" b="-5313"/>
          <a:stretch/>
        </p:blipFill>
        <p:spPr>
          <a:xfrm>
            <a:off x="7789119" y="4899420"/>
            <a:ext cx="1196912" cy="144000"/>
          </a:xfrm>
          <a:prstGeom prst="rect">
            <a:avLst/>
          </a:prstGeom>
        </p:spPr>
      </p:pic>
      <p:cxnSp>
        <p:nvCxnSpPr>
          <p:cNvPr id="36" name="Straight Connector 35"/>
          <p:cNvCxnSpPr/>
          <p:nvPr userDrawn="1"/>
        </p:nvCxnSpPr>
        <p:spPr>
          <a:xfrm>
            <a:off x="165932" y="4789188"/>
            <a:ext cx="8824779" cy="0"/>
          </a:xfrm>
          <a:prstGeom prst="line">
            <a:avLst/>
          </a:prstGeom>
          <a:ln w="6350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 userDrawn="1"/>
        </p:nvGrpSpPr>
        <p:grpSpPr>
          <a:xfrm>
            <a:off x="172269" y="4908007"/>
            <a:ext cx="6826666" cy="111519"/>
            <a:chOff x="172269" y="6621494"/>
            <a:chExt cx="6826666" cy="111519"/>
          </a:xfrm>
        </p:grpSpPr>
        <p:pic>
          <p:nvPicPr>
            <p:cNvPr id="38" name="Picture 37" descr="at.png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269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9" name="Picture 38" descr="be.png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79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0" name="Picture 39" descr="ca.png"/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029" y="6621494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1" name="Picture 40" descr="ch.png"/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566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2" name="Picture 41" descr="cz.png"/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531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3" name="Picture 42" descr="de.png"/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0472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4" name="Picture 43" descr="dk.png"/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9766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5" name="Picture 44" descr="ee.png"/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8298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6" name="Picture 45" descr="es.png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714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7" name="Picture 46" descr="fi.png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1956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8" name="Picture 47" descr="fr.png"/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931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9" name="Picture 48" descr="gr.png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783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0" name="Picture 49" descr="hu.png"/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519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1" name="Picture 50" descr="ie.png"/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255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2" name="Picture 51" descr="it.png"/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991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3" name="Picture 52" descr="lu.png"/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8472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4" name="Picture 53" descr="nl.png"/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9629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5" name="Picture 54" descr="no.png"/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338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6" name="Picture 55" descr="pl.png"/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944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7" name="Picture 56" descr="pt.png"/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930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8" name="Picture 57" descr="ro.png"/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0460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9" name="Picture 58" descr="se.png"/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5801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0" name="Picture 59" descr="uk.png"/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053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1" name="Picture 60" descr="si.png"/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5327" y="6623401"/>
              <a:ext cx="163385" cy="108000"/>
            </a:xfrm>
            <a:prstGeom prst="rect">
              <a:avLst/>
            </a:prstGeom>
          </p:spPr>
        </p:pic>
      </p:grpSp>
    </p:spTree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>
              <a:defRPr baseline="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18801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472362"/>
            <a:ext cx="7789050" cy="1323439"/>
          </a:xfrm>
        </p:spPr>
        <p:txBody>
          <a:bodyPr anchor="t"/>
          <a:lstStyle>
            <a:lvl1pPr algn="l">
              <a:defRPr sz="4000" b="0" cap="all">
                <a:solidFill>
                  <a:srgbClr val="0098DB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000" y="1347221"/>
            <a:ext cx="778905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5031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5950" y="1254919"/>
            <a:ext cx="3889376" cy="32385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723" y="1254919"/>
            <a:ext cx="3888000" cy="32385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698672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123" y="1250100"/>
            <a:ext cx="3895200" cy="372600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50156"/>
            <a:ext cx="3896416" cy="371493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7"/>
            <a:ext cx="3898900" cy="2862263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0"/>
          </p:nvPr>
        </p:nvSpPr>
        <p:spPr>
          <a:xfrm>
            <a:off x="619200" y="1630801"/>
            <a:ext cx="3898900" cy="2862263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3086" y="149150"/>
            <a:ext cx="7174846" cy="430887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054093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3086" y="149150"/>
            <a:ext cx="7174846" cy="43088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 lang="en-GB" sz="2200" b="0" dirty="0" smtClean="0">
                <a:solidFill>
                  <a:srgbClr val="0070C0"/>
                </a:solidFill>
                <a:latin typeface="Verdana"/>
                <a:ea typeface="+mj-ea"/>
                <a:cs typeface="Verdana"/>
              </a:defRPr>
            </a:lvl1pPr>
          </a:lstStyle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801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829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1250157"/>
            <a:ext cx="4968875" cy="324326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125" y="1250101"/>
            <a:ext cx="2846388" cy="32432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3086" y="149150"/>
            <a:ext cx="7174846" cy="430887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41985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2000" y="3724872"/>
            <a:ext cx="5932800" cy="307777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01787" y="1250156"/>
            <a:ext cx="5932488" cy="25431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2000" y="4029076"/>
            <a:ext cx="5932800" cy="46434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1501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.png"/><Relationship Id="rId18" Type="http://schemas.openxmlformats.org/officeDocument/2006/relationships/image" Target="../media/image8.png"/><Relationship Id="rId26" Type="http://schemas.openxmlformats.org/officeDocument/2006/relationships/image" Target="../media/image16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1.png"/><Relationship Id="rId34" Type="http://schemas.openxmlformats.org/officeDocument/2006/relationships/image" Target="../media/image24.png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17" Type="http://schemas.openxmlformats.org/officeDocument/2006/relationships/image" Target="../media/image7.png"/><Relationship Id="rId25" Type="http://schemas.openxmlformats.org/officeDocument/2006/relationships/image" Target="../media/image15.png"/><Relationship Id="rId3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.png"/><Relationship Id="rId20" Type="http://schemas.openxmlformats.org/officeDocument/2006/relationships/image" Target="../media/image10.png"/><Relationship Id="rId29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24" Type="http://schemas.openxmlformats.org/officeDocument/2006/relationships/image" Target="../media/image14.png"/><Relationship Id="rId32" Type="http://schemas.openxmlformats.org/officeDocument/2006/relationships/image" Target="../media/image22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23" Type="http://schemas.openxmlformats.org/officeDocument/2006/relationships/image" Target="../media/image13.png"/><Relationship Id="rId28" Type="http://schemas.openxmlformats.org/officeDocument/2006/relationships/image" Target="../media/image18.png"/><Relationship Id="rId36" Type="http://schemas.openxmlformats.org/officeDocument/2006/relationships/image" Target="../media/image26.png"/><Relationship Id="rId10" Type="http://schemas.openxmlformats.org/officeDocument/2006/relationships/theme" Target="../theme/theme1.xml"/><Relationship Id="rId19" Type="http://schemas.openxmlformats.org/officeDocument/2006/relationships/image" Target="../media/image9.png"/><Relationship Id="rId31" Type="http://schemas.openxmlformats.org/officeDocument/2006/relationships/image" Target="../media/image2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Relationship Id="rId22" Type="http://schemas.openxmlformats.org/officeDocument/2006/relationships/image" Target="../media/image12.png"/><Relationship Id="rId27" Type="http://schemas.openxmlformats.org/officeDocument/2006/relationships/image" Target="../media/image17.png"/><Relationship Id="rId30" Type="http://schemas.openxmlformats.org/officeDocument/2006/relationships/image" Target="../media/image20.png"/><Relationship Id="rId35" Type="http://schemas.openxmlformats.org/officeDocument/2006/relationships/image" Target="../media/image25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2800" y="727200"/>
            <a:ext cx="8748000" cy="382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578164" y="335522"/>
            <a:ext cx="50165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800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3086" y="149150"/>
            <a:ext cx="7174846" cy="43088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3122"/>
          <a:stretch/>
        </p:blipFill>
        <p:spPr>
          <a:xfrm>
            <a:off x="7787917" y="155435"/>
            <a:ext cx="1210456" cy="504000"/>
          </a:xfrm>
          <a:prstGeom prst="rect">
            <a:avLst/>
          </a:prstGeom>
        </p:spPr>
      </p:pic>
      <p:pic>
        <p:nvPicPr>
          <p:cNvPr id="12" name="Picture 11" descr="PPT_Footer.jpg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76787"/>
            <a:ext cx="9144000" cy="366713"/>
          </a:xfrm>
          <a:prstGeom prst="rect">
            <a:avLst/>
          </a:prstGeom>
        </p:spPr>
      </p:pic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165600" y="4575600"/>
            <a:ext cx="50165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800" noProof="0">
                <a:solidFill>
                  <a:schemeClr val="tx1">
                    <a:lumMod val="75000"/>
                    <a:lumOff val="25000"/>
                  </a:schemeClr>
                </a:solidFill>
              </a:rPr>
              <a:t>ESA UNCLASSIFIED - For Official Use</a:t>
            </a:r>
            <a:endParaRPr lang="en-GB" sz="800" noProof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Text Box 34"/>
          <p:cNvSpPr txBox="1">
            <a:spLocks noChangeAspect="1" noChangeArrowheads="1"/>
          </p:cNvSpPr>
          <p:nvPr userDrawn="1"/>
        </p:nvSpPr>
        <p:spPr bwMode="auto">
          <a:xfrm>
            <a:off x="4480339" y="4580702"/>
            <a:ext cx="4520474" cy="14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/>
          <a:lstStyle/>
          <a:p>
            <a:pPr algn="r">
              <a:spcBef>
                <a:spcPct val="50000"/>
              </a:spcBef>
            </a:pPr>
            <a:r>
              <a:rPr lang="en-GB" sz="800" noProof="1">
                <a:solidFill>
                  <a:schemeClr val="bg2"/>
                </a:solidFill>
              </a:rPr>
              <a:t>ESA | 01/01/2016 | Slide  </a:t>
            </a:r>
            <a:fld id="{71EAD4F2-866B-304A-9A50-FC7592816342}" type="slidenum">
              <a:rPr lang="en-GB" sz="800" noProof="1" smtClean="0">
                <a:solidFill>
                  <a:schemeClr val="bg2"/>
                </a:solidFill>
              </a:rPr>
              <a:pPr algn="r">
                <a:spcBef>
                  <a:spcPct val="50000"/>
                </a:spcBef>
              </a:pPr>
              <a:t>‹#›</a:t>
            </a:fld>
            <a:endParaRPr lang="en-GB" sz="800" noProof="1">
              <a:solidFill>
                <a:schemeClr val="bg2"/>
              </a:solidFill>
            </a:endParaRPr>
          </a:p>
        </p:txBody>
      </p:sp>
      <p:grpSp>
        <p:nvGrpSpPr>
          <p:cNvPr id="40" name="Group 39"/>
          <p:cNvGrpSpPr/>
          <p:nvPr userDrawn="1"/>
        </p:nvGrpSpPr>
        <p:grpSpPr>
          <a:xfrm>
            <a:off x="172269" y="4908007"/>
            <a:ext cx="6826666" cy="111519"/>
            <a:chOff x="172269" y="6621494"/>
            <a:chExt cx="6826666" cy="111519"/>
          </a:xfrm>
        </p:grpSpPr>
        <p:pic>
          <p:nvPicPr>
            <p:cNvPr id="41" name="Picture 40" descr="at.png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269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2" name="Picture 41" descr="be.png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79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3" name="Picture 42" descr="ca.png"/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029" y="6621494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4" name="Picture 43" descr="ch.png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566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5" name="Picture 44" descr="cz.png"/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531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6" name="Picture 45" descr="de.png"/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0472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7" name="Picture 46" descr="dk.png"/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9766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8" name="Picture 47" descr="ee.png"/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8298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9" name="Picture 48" descr="es.png"/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714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0" name="Picture 49" descr="fi.png"/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1956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1" name="Picture 50" descr="fr.png"/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931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2" name="Picture 51" descr="gr.png"/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783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3" name="Picture 52" descr="hu.png"/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519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4" name="Picture 53" descr="ie.png"/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255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5" name="Picture 54" descr="it.png"/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991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6" name="Picture 55" descr="lu.png"/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8472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7" name="Picture 56" descr="nl.png"/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9629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8" name="Picture 57" descr="no.png"/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338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9" name="Picture 58" descr="pl.png"/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944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0" name="Picture 59" descr="pt.png"/>
            <p:cNvPicPr>
              <a:picLocks noChangeAspect="1"/>
            </p:cNvPicPr>
            <p:nvPr userDrawn="1"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930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1" name="Picture 60" descr="ro.png"/>
            <p:cNvPicPr>
              <a:picLocks noChangeAspect="1"/>
            </p:cNvPicPr>
            <p:nvPr userDrawn="1"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0460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2" name="Picture 61" descr="se.png"/>
            <p:cNvPicPr>
              <a:picLocks noChangeAspect="1"/>
            </p:cNvPicPr>
            <p:nvPr userDrawn="1"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5801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3" name="Picture 62" descr="uk.png"/>
            <p:cNvPicPr>
              <a:picLocks noChangeAspect="1"/>
            </p:cNvPicPr>
            <p:nvPr userDrawn="1"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053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4" name="Picture 63" descr="si.png"/>
            <p:cNvPicPr>
              <a:picLocks noChangeAspect="1"/>
            </p:cNvPicPr>
            <p:nvPr userDrawn="1"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5327" y="6623401"/>
              <a:ext cx="163385" cy="108000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1" r:id="rId2"/>
    <p:sldLayoutId id="2147483932" r:id="rId3"/>
    <p:sldLayoutId id="2147483933" r:id="rId4"/>
    <p:sldLayoutId id="2147483934" r:id="rId5"/>
    <p:sldLayoutId id="2147483930" r:id="rId6"/>
    <p:sldLayoutId id="2147483936" r:id="rId7"/>
    <p:sldLayoutId id="2147483937" r:id="rId8"/>
    <p:sldLayoutId id="2147483938" r:id="rId9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2200" b="0" dirty="0" smtClean="0">
          <a:solidFill>
            <a:srgbClr val="0070C0"/>
          </a:solidFill>
          <a:latin typeface="Verdana"/>
          <a:ea typeface="+mj-ea"/>
          <a:cs typeface="Verdana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9pPr>
    </p:titleStyle>
    <p:bodyStyle>
      <a:lvl1pPr marL="0" indent="-3429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Tx/>
        <a:buNone/>
        <a:defRPr lang="en-GB" sz="1600" dirty="0" smtClean="0">
          <a:solidFill>
            <a:schemeClr val="bg2"/>
          </a:solidFill>
          <a:latin typeface="Verdana"/>
          <a:ea typeface="+mn-ea"/>
          <a:cs typeface="Verdana"/>
        </a:defRPr>
      </a:lvl1pPr>
      <a:lvl2pPr marL="81000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600" dirty="0" smtClean="0">
          <a:solidFill>
            <a:schemeClr val="bg2"/>
          </a:solidFill>
          <a:latin typeface="Verdana"/>
          <a:ea typeface="+mn-ea"/>
          <a:cs typeface="Verdana"/>
        </a:defRPr>
      </a:lvl2pPr>
      <a:lvl3pPr marL="140760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600" dirty="0" smtClean="0">
          <a:solidFill>
            <a:schemeClr val="bg2"/>
          </a:solidFill>
          <a:latin typeface="Verdana"/>
          <a:ea typeface="+mn-ea"/>
          <a:cs typeface="Verdana"/>
        </a:defRPr>
      </a:lvl3pPr>
      <a:lvl4pPr marL="200520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600" dirty="0" smtClean="0">
          <a:solidFill>
            <a:schemeClr val="bg2"/>
          </a:solidFill>
          <a:latin typeface="Verdana"/>
          <a:ea typeface="+mn-ea"/>
          <a:cs typeface="Verdana"/>
        </a:defRPr>
      </a:lvl4pPr>
      <a:lvl5pPr marL="260280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600" dirty="0" smtClean="0">
          <a:solidFill>
            <a:schemeClr val="bg2"/>
          </a:solidFill>
          <a:latin typeface="Verdana"/>
          <a:ea typeface="+mn-ea"/>
          <a:cs typeface="Verdana"/>
        </a:defRPr>
      </a:lvl5pPr>
      <a:lvl6pPr marL="34798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6pPr>
      <a:lvl7pPr marL="39370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7pPr>
      <a:lvl8pPr marL="43942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8pPr>
      <a:lvl9pPr marL="48514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 txBox="1">
            <a:spLocks noChangeArrowheads="1"/>
          </p:cNvSpPr>
          <p:nvPr/>
        </p:nvSpPr>
        <p:spPr bwMode="auto">
          <a:xfrm>
            <a:off x="267772" y="362165"/>
            <a:ext cx="8803076" cy="243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GB" sz="3200" i="1" dirty="0">
                <a:solidFill>
                  <a:schemeClr val="bg1">
                    <a:lumMod val="95000"/>
                  </a:schemeClr>
                </a:solidFill>
                <a:latin typeface="Verdana"/>
                <a:ea typeface="+mj-ea"/>
                <a:cs typeface="Verdana"/>
              </a:rPr>
              <a:t>Global coverage and long-term global mission support by observational </a:t>
            </a:r>
            <a:r>
              <a:rPr lang="en-GB" sz="3200" i="1" dirty="0" err="1">
                <a:solidFill>
                  <a:schemeClr val="bg1">
                    <a:lumMod val="95000"/>
                  </a:schemeClr>
                </a:solidFill>
                <a:latin typeface="Verdana"/>
                <a:ea typeface="+mj-ea"/>
                <a:cs typeface="Verdana"/>
              </a:rPr>
              <a:t>netweorks</a:t>
            </a:r>
            <a:r>
              <a:rPr lang="en-GB" sz="3200" i="1" dirty="0">
                <a:solidFill>
                  <a:schemeClr val="bg1">
                    <a:lumMod val="95000"/>
                  </a:schemeClr>
                </a:solidFill>
                <a:latin typeface="Verdana"/>
                <a:ea typeface="+mj-ea"/>
                <a:cs typeface="Verdana"/>
              </a:rPr>
              <a:t> and stations</a:t>
            </a:r>
          </a:p>
          <a:p>
            <a:pPr marL="0" marR="0" lvl="0" indent="0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GB" sz="3200" dirty="0">
                <a:solidFill>
                  <a:schemeClr val="bg1">
                    <a:lumMod val="95000"/>
                  </a:schemeClr>
                </a:solidFill>
                <a:latin typeface="Verdana"/>
                <a:ea typeface="+mj-ea"/>
                <a:cs typeface="Verdana"/>
              </a:rPr>
              <a:t>-Session Summary &amp; Discussion</a:t>
            </a:r>
          </a:p>
          <a:p>
            <a:pPr marL="0" marR="0" lvl="0" indent="0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chemeClr val="bg1">
                    <a:lumMod val="95000"/>
                  </a:schemeClr>
                </a:solidFill>
                <a:latin typeface="Verdana"/>
                <a:ea typeface="+mj-ea"/>
                <a:cs typeface="Verdana"/>
              </a:rPr>
              <a:t>D. Donovan, U. </a:t>
            </a:r>
            <a:r>
              <a:rPr lang="en-GB" sz="2400" dirty="0" err="1">
                <a:solidFill>
                  <a:schemeClr val="bg1">
                    <a:lumMod val="95000"/>
                  </a:schemeClr>
                </a:solidFill>
                <a:latin typeface="Verdana"/>
                <a:ea typeface="+mj-ea"/>
                <a:cs typeface="Verdana"/>
              </a:rPr>
              <a:t>Wandinger</a:t>
            </a:r>
            <a:r>
              <a:rPr lang="en-GB" sz="2400" dirty="0">
                <a:solidFill>
                  <a:schemeClr val="bg1">
                    <a:lumMod val="95000"/>
                  </a:schemeClr>
                </a:solidFill>
                <a:latin typeface="Verdana"/>
                <a:ea typeface="+mj-ea"/>
                <a:cs typeface="Verdana"/>
              </a:rPr>
              <a:t>, </a:t>
            </a:r>
            <a:r>
              <a:rPr lang="en-GB" sz="2400" dirty="0" err="1">
                <a:solidFill>
                  <a:schemeClr val="bg1">
                    <a:lumMod val="95000"/>
                  </a:schemeClr>
                </a:solidFill>
                <a:latin typeface="Verdana"/>
                <a:ea typeface="+mj-ea"/>
                <a:cs typeface="Verdana"/>
              </a:rPr>
              <a:t>J.v</a:t>
            </a:r>
            <a:r>
              <a:rPr lang="en-GB" sz="2400" dirty="0">
                <a:solidFill>
                  <a:schemeClr val="bg1">
                    <a:lumMod val="95000"/>
                  </a:schemeClr>
                </a:solidFill>
                <a:latin typeface="Verdana"/>
                <a:ea typeface="+mj-ea"/>
                <a:cs typeface="Verdana"/>
              </a:rPr>
              <a:t>. Bismarck</a:t>
            </a: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359567" y="3172118"/>
            <a:ext cx="4119910" cy="369332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dirty="0">
                <a:solidFill>
                  <a:schemeClr val="bg1"/>
                </a:solidFill>
              </a:rPr>
              <a:t>   </a:t>
            </a:r>
            <a:r>
              <a:rPr lang="en-GB" dirty="0" err="1">
                <a:solidFill>
                  <a:schemeClr val="bg1"/>
                </a:solidFill>
              </a:rPr>
              <a:t>EarthCARE</a:t>
            </a:r>
            <a:r>
              <a:rPr lang="en-GB" dirty="0">
                <a:solidFill>
                  <a:schemeClr val="bg1"/>
                </a:solidFill>
              </a:rPr>
              <a:t> Cal/Val Workshop    </a:t>
            </a:r>
          </a:p>
        </p:txBody>
      </p:sp>
      <p:sp>
        <p:nvSpPr>
          <p:cNvPr id="8" name="Text Box 25"/>
          <p:cNvSpPr txBox="1">
            <a:spLocks noChangeArrowheads="1"/>
          </p:cNvSpPr>
          <p:nvPr/>
        </p:nvSpPr>
        <p:spPr bwMode="auto">
          <a:xfrm>
            <a:off x="359567" y="3735302"/>
            <a:ext cx="2286203" cy="369332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dirty="0">
                <a:solidFill>
                  <a:schemeClr val="bg1"/>
                </a:solidFill>
              </a:rPr>
              <a:t>Bonn, 15.06.2018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AO sites highlighting </a:t>
            </a:r>
            <a:r>
              <a:rPr lang="en-US" dirty="0"/>
              <a:t>lidars </a:t>
            </a:r>
            <a:r>
              <a:rPr lang="en-US" dirty="0">
                <a:solidFill>
                  <a:schemeClr val="tx1"/>
                </a:solidFill>
              </a:rPr>
              <a:t>&amp;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radars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C87A8F7-AB3D-D340-B667-B1128B72D0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04" y="727075"/>
            <a:ext cx="6757416" cy="368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140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A9080-4208-EF49-B289-99DBEAE3F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3E4EA90-6621-8440-A4C0-0053D0D42C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19" y="727075"/>
            <a:ext cx="6950363" cy="3822700"/>
          </a:xfrm>
        </p:spPr>
      </p:pic>
    </p:spTree>
    <p:extLst>
      <p:ext uri="{BB962C8B-B14F-4D97-AF65-F5344CB8AC3E}">
        <p14:creationId xmlns:p14="http://schemas.microsoft.com/office/powerpoint/2010/main" val="2102854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B6A3B-7819-BE4B-A316-71D5D3156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Questions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AC922-AB36-2842-9D92-8BEA158983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it-IT" dirty="0" err="1"/>
              <a:t>Sufficient</a:t>
            </a:r>
            <a:r>
              <a:rPr lang="it-IT" dirty="0"/>
              <a:t> global </a:t>
            </a:r>
            <a:r>
              <a:rPr lang="it-IT" dirty="0" err="1"/>
              <a:t>coverage</a:t>
            </a:r>
            <a:r>
              <a:rPr lang="it-IT" dirty="0"/>
              <a:t>? Gaps over </a:t>
            </a:r>
            <a:r>
              <a:rPr lang="it-IT" dirty="0" err="1"/>
              <a:t>oceans</a:t>
            </a:r>
            <a:r>
              <a:rPr lang="it-IT" dirty="0"/>
              <a:t> and in </a:t>
            </a:r>
            <a:r>
              <a:rPr lang="it-IT" dirty="0" err="1"/>
              <a:t>tropics</a:t>
            </a:r>
            <a:r>
              <a:rPr lang="it-IT" dirty="0"/>
              <a:t>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/>
              <a:t>New CPR-</a:t>
            </a:r>
            <a:r>
              <a:rPr lang="it-IT" dirty="0" err="1"/>
              <a:t>like</a:t>
            </a:r>
            <a:r>
              <a:rPr lang="it-IT" dirty="0"/>
              <a:t> </a:t>
            </a:r>
            <a:r>
              <a:rPr lang="it-IT" dirty="0" err="1"/>
              <a:t>ground-based</a:t>
            </a:r>
            <a:r>
              <a:rPr lang="it-IT" dirty="0"/>
              <a:t> W-band </a:t>
            </a:r>
            <a:r>
              <a:rPr lang="it-IT" dirty="0" err="1"/>
              <a:t>radars</a:t>
            </a:r>
            <a:r>
              <a:rPr lang="it-IT" dirty="0"/>
              <a:t>, -</a:t>
            </a:r>
            <a:r>
              <a:rPr lang="it-IT" dirty="0" err="1"/>
              <a:t>how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global </a:t>
            </a:r>
            <a:r>
              <a:rPr lang="it-IT" dirty="0" err="1"/>
              <a:t>coverage</a:t>
            </a:r>
            <a:r>
              <a:rPr lang="it-IT" dirty="0"/>
              <a:t> </a:t>
            </a:r>
            <a:r>
              <a:rPr lang="it-IT" dirty="0" err="1"/>
              <a:t>evolving</a:t>
            </a:r>
            <a:r>
              <a:rPr lang="it-IT" dirty="0"/>
              <a:t>? </a:t>
            </a:r>
            <a:r>
              <a:rPr lang="it-IT" dirty="0" err="1"/>
              <a:t>Synergy</a:t>
            </a:r>
            <a:r>
              <a:rPr lang="it-IT" dirty="0"/>
              <a:t> with </a:t>
            </a:r>
            <a:r>
              <a:rPr lang="it-IT" dirty="0" err="1"/>
              <a:t>Earlinet</a:t>
            </a:r>
            <a:r>
              <a:rPr lang="it-IT" dirty="0"/>
              <a:t> </a:t>
            </a:r>
            <a:r>
              <a:rPr lang="it-IT" dirty="0" err="1"/>
              <a:t>Lidars</a:t>
            </a:r>
            <a:r>
              <a:rPr lang="it-IT" dirty="0"/>
              <a:t>? Will mobile </a:t>
            </a:r>
            <a:r>
              <a:rPr lang="it-IT" dirty="0" err="1"/>
              <a:t>systems</a:t>
            </a:r>
            <a:r>
              <a:rPr lang="it-IT" dirty="0"/>
              <a:t> be of </a:t>
            </a:r>
            <a:r>
              <a:rPr lang="it-IT" dirty="0" err="1"/>
              <a:t>interest</a:t>
            </a:r>
            <a:r>
              <a:rPr lang="it-IT" dirty="0"/>
              <a:t> for </a:t>
            </a:r>
            <a:r>
              <a:rPr lang="it-IT" dirty="0" err="1"/>
              <a:t>direct</a:t>
            </a:r>
            <a:r>
              <a:rPr lang="it-IT" dirty="0"/>
              <a:t> </a:t>
            </a:r>
            <a:r>
              <a:rPr lang="it-IT" dirty="0" err="1"/>
              <a:t>comparisons</a:t>
            </a:r>
            <a:r>
              <a:rPr lang="it-IT" dirty="0"/>
              <a:t> in </a:t>
            </a:r>
            <a:r>
              <a:rPr lang="it-IT" dirty="0" err="1"/>
              <a:t>addition</a:t>
            </a:r>
            <a:r>
              <a:rPr lang="it-IT" dirty="0"/>
              <a:t> to </a:t>
            </a:r>
            <a:r>
              <a:rPr lang="it-IT" dirty="0" err="1"/>
              <a:t>statistical</a:t>
            </a:r>
            <a:r>
              <a:rPr lang="it-IT" dirty="0"/>
              <a:t> </a:t>
            </a:r>
            <a:r>
              <a:rPr lang="it-IT" dirty="0" err="1"/>
              <a:t>approaches</a:t>
            </a:r>
            <a:r>
              <a:rPr lang="it-IT" dirty="0"/>
              <a:t>? </a:t>
            </a:r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the </a:t>
            </a:r>
            <a:r>
              <a:rPr lang="it-IT" dirty="0" err="1"/>
              <a:t>latest</a:t>
            </a:r>
            <a:r>
              <a:rPr lang="it-IT" dirty="0"/>
              <a:t> </a:t>
            </a:r>
            <a:r>
              <a:rPr lang="it-IT" dirty="0" err="1"/>
              <a:t>evolution</a:t>
            </a:r>
            <a:r>
              <a:rPr lang="it-IT" dirty="0"/>
              <a:t> of the </a:t>
            </a:r>
            <a:r>
              <a:rPr lang="it-IT" dirty="0" err="1"/>
              <a:t>ground</a:t>
            </a:r>
            <a:r>
              <a:rPr lang="it-IT" dirty="0"/>
              <a:t> </a:t>
            </a:r>
            <a:r>
              <a:rPr lang="it-IT" dirty="0" err="1"/>
              <a:t>based</a:t>
            </a:r>
            <a:r>
              <a:rPr lang="it-IT" dirty="0"/>
              <a:t> </a:t>
            </a:r>
            <a:r>
              <a:rPr lang="it-IT" dirty="0" err="1"/>
              <a:t>systems</a:t>
            </a:r>
            <a:r>
              <a:rPr lang="it-IT" dirty="0"/>
              <a:t> </a:t>
            </a:r>
            <a:r>
              <a:rPr lang="it-IT" dirty="0" err="1"/>
              <a:t>calibration</a:t>
            </a:r>
            <a:r>
              <a:rPr lang="it-IT" dirty="0"/>
              <a:t> </a:t>
            </a:r>
            <a:r>
              <a:rPr lang="it-IT" dirty="0" err="1"/>
              <a:t>procedures</a:t>
            </a:r>
            <a:r>
              <a:rPr lang="it-IT" dirty="0"/>
              <a:t>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/>
              <a:t>How </a:t>
            </a:r>
            <a:r>
              <a:rPr lang="it-IT" dirty="0" err="1"/>
              <a:t>should</a:t>
            </a:r>
            <a:r>
              <a:rPr lang="it-IT" dirty="0"/>
              <a:t>/can </a:t>
            </a:r>
            <a:r>
              <a:rPr lang="it-IT" dirty="0" err="1"/>
              <a:t>international</a:t>
            </a:r>
            <a:r>
              <a:rPr lang="it-IT" dirty="0"/>
              <a:t> </a:t>
            </a:r>
            <a:r>
              <a:rPr lang="it-IT" dirty="0" err="1"/>
              <a:t>assets</a:t>
            </a:r>
            <a:r>
              <a:rPr lang="it-IT" dirty="0"/>
              <a:t>/network </a:t>
            </a:r>
            <a:r>
              <a:rPr lang="it-IT" dirty="0" err="1"/>
              <a:t>stations</a:t>
            </a:r>
            <a:r>
              <a:rPr lang="it-IT" dirty="0"/>
              <a:t> and </a:t>
            </a:r>
            <a:r>
              <a:rPr lang="it-IT" dirty="0" err="1"/>
              <a:t>associated</a:t>
            </a:r>
            <a:r>
              <a:rPr lang="it-IT" dirty="0"/>
              <a:t> </a:t>
            </a:r>
            <a:r>
              <a:rPr lang="it-IT" dirty="0" err="1"/>
              <a:t>efforts</a:t>
            </a:r>
            <a:r>
              <a:rPr lang="it-IT" dirty="0"/>
              <a:t> and </a:t>
            </a:r>
            <a:r>
              <a:rPr lang="it-IT" dirty="0" err="1"/>
              <a:t>planned</a:t>
            </a:r>
            <a:r>
              <a:rPr lang="it-IT" dirty="0"/>
              <a:t> </a:t>
            </a:r>
            <a:r>
              <a:rPr lang="it-IT" dirty="0" err="1"/>
              <a:t>contributions</a:t>
            </a:r>
            <a:r>
              <a:rPr lang="it-IT" dirty="0"/>
              <a:t> to </a:t>
            </a:r>
            <a:r>
              <a:rPr lang="it-IT" dirty="0" err="1"/>
              <a:t>EarthCARE</a:t>
            </a:r>
            <a:r>
              <a:rPr lang="it-IT" dirty="0"/>
              <a:t> Cal/Va; be made more </a:t>
            </a:r>
            <a:r>
              <a:rPr lang="it-IT" dirty="0" err="1"/>
              <a:t>visible</a:t>
            </a:r>
            <a:r>
              <a:rPr lang="it-IT" dirty="0"/>
              <a:t>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 err="1"/>
              <a:t>Should</a:t>
            </a:r>
            <a:r>
              <a:rPr lang="it-IT" dirty="0"/>
              <a:t> </a:t>
            </a:r>
            <a:r>
              <a:rPr lang="it-IT" dirty="0" err="1"/>
              <a:t>specific</a:t>
            </a:r>
            <a:r>
              <a:rPr lang="it-IT" dirty="0"/>
              <a:t> Cal/Val </a:t>
            </a:r>
            <a:r>
              <a:rPr lang="it-IT" dirty="0" err="1"/>
              <a:t>products</a:t>
            </a:r>
            <a:r>
              <a:rPr lang="it-IT" dirty="0"/>
              <a:t> be </a:t>
            </a:r>
            <a:r>
              <a:rPr lang="it-IT" dirty="0" err="1"/>
              <a:t>developed</a:t>
            </a:r>
            <a:r>
              <a:rPr lang="it-IT" dirty="0"/>
              <a:t> for the networks?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 err="1"/>
              <a:t>Multiwavelength</a:t>
            </a:r>
            <a:r>
              <a:rPr lang="it-IT" dirty="0"/>
              <a:t> radar </a:t>
            </a:r>
            <a:r>
              <a:rPr lang="it-IT" dirty="0" err="1"/>
              <a:t>complement</a:t>
            </a:r>
            <a:r>
              <a:rPr lang="it-IT" dirty="0"/>
              <a:t> </a:t>
            </a:r>
            <a:r>
              <a:rPr lang="it-IT" dirty="0" err="1"/>
              <a:t>needed</a:t>
            </a:r>
            <a:r>
              <a:rPr lang="it-IT" dirty="0"/>
              <a:t> to </a:t>
            </a:r>
            <a:r>
              <a:rPr lang="it-IT" dirty="0" err="1"/>
              <a:t>address</a:t>
            </a:r>
            <a:r>
              <a:rPr lang="it-IT" dirty="0"/>
              <a:t> Cal/Val </a:t>
            </a:r>
            <a:r>
              <a:rPr lang="it-IT" dirty="0" err="1"/>
              <a:t>needs</a:t>
            </a:r>
            <a:r>
              <a:rPr lang="it-IT" dirty="0"/>
              <a:t> </a:t>
            </a:r>
            <a:r>
              <a:rPr lang="it-IT" dirty="0" err="1"/>
              <a:t>wrt</a:t>
            </a:r>
            <a:r>
              <a:rPr lang="it-IT" dirty="0"/>
              <a:t> </a:t>
            </a:r>
            <a:r>
              <a:rPr lang="it-IT" dirty="0" err="1"/>
              <a:t>precipitation</a:t>
            </a:r>
            <a:r>
              <a:rPr lang="it-IT" dirty="0"/>
              <a:t> </a:t>
            </a:r>
            <a:r>
              <a:rPr lang="it-IT" dirty="0" err="1"/>
              <a:t>pruducts</a:t>
            </a:r>
            <a:r>
              <a:rPr lang="it-IT" dirty="0"/>
              <a:t>?</a:t>
            </a:r>
          </a:p>
          <a:p>
            <a:pPr>
              <a:buFont typeface="Arial" panose="020B0604020202020204" pitchFamily="34" charset="0"/>
              <a:buChar char="•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58955300"/>
      </p:ext>
    </p:extLst>
  </p:cSld>
  <p:clrMapOvr>
    <a:masterClrMapping/>
  </p:clrMapOvr>
</p:sld>
</file>

<file path=ppt/theme/theme1.xml><?xml version="1.0" encoding="utf-8"?>
<a:theme xmlns:a="http://schemas.openxmlformats.org/drawingml/2006/main" name="Esa presentation">
  <a:themeElements>
    <a:clrScheme name="Esa presentation 7">
      <a:dk1>
        <a:srgbClr val="000000"/>
      </a:dk1>
      <a:lt1>
        <a:srgbClr val="FFFFFF"/>
      </a:lt1>
      <a:dk2>
        <a:srgbClr val="747678"/>
      </a:dk2>
      <a:lt2>
        <a:srgbClr val="4D4F53"/>
      </a:lt2>
      <a:accent1>
        <a:srgbClr val="0098DB"/>
      </a:accent1>
      <a:accent2>
        <a:srgbClr val="D5D6D2"/>
      </a:accent2>
      <a:accent3>
        <a:srgbClr val="FFFFFF"/>
      </a:accent3>
      <a:accent4>
        <a:srgbClr val="000000"/>
      </a:accent4>
      <a:accent5>
        <a:srgbClr val="AACAEA"/>
      </a:accent5>
      <a:accent6>
        <a:srgbClr val="C1C2BE"/>
      </a:accent6>
      <a:hlink>
        <a:srgbClr val="8B8D8E"/>
      </a:hlink>
      <a:folHlink>
        <a:srgbClr val="9A9B9C"/>
      </a:folHlink>
    </a:clrScheme>
    <a:fontScheme name="Esa pre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SA Presentation 16-9.potx" id="{625F8AEC-1CDE-415D-B0E3-F5C995E29248}" vid="{7620660D-6BA5-4224-AA6E-849C46B07D63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995F947CC68284A92DD76895F95485E" ma:contentTypeVersion="" ma:contentTypeDescription="Create a new document." ma:contentTypeScope="" ma:versionID="d2f7bac1cc6cefe942785cfbb8bae163">
  <xsd:schema xmlns:xsd="http://www.w3.org/2001/XMLSchema" xmlns:xs="http://www.w3.org/2001/XMLSchema" xmlns:p="http://schemas.microsoft.com/office/2006/metadata/properties" xmlns:ns2="f2760952-b3bb-408f-ace6-eb1e07642b86" targetNamespace="http://schemas.microsoft.com/office/2006/metadata/properties" ma:root="true" ma:fieldsID="70e6d848e258403642b2016fccd44a87" ns2:_=""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D587E21-31CA-408E-A5B1-4B7F0D8D9C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48D79E0-F545-4A75-B39D-7B8AF1D9BA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E22279E-2C4C-4C93-8498-455A58D1433E}">
  <ds:schemaRefs>
    <ds:schemaRef ds:uri="http://schemas.microsoft.com/office/2006/metadata/properties"/>
    <ds:schemaRef ds:uri="http://schemas.microsoft.com/office/2006/documentManagement/types"/>
    <ds:schemaRef ds:uri="f2760952-b3bb-408f-ace6-eb1e07642b86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Esa presentation</Template>
  <TotalTime>178</TotalTime>
  <Words>155</Words>
  <Application>Microsoft Macintosh PowerPoint</Application>
  <PresentationFormat>On-screen Show (16:9)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Verdana</vt:lpstr>
      <vt:lpstr>Esa presentation</vt:lpstr>
      <vt:lpstr>PowerPoint Presentation</vt:lpstr>
      <vt:lpstr>AO sites highlighting lidars &amp; radars</vt:lpstr>
      <vt:lpstr>PowerPoint Presentation</vt:lpstr>
      <vt:lpstr>Questions</vt:lpstr>
    </vt:vector>
  </TitlesOfParts>
  <Manager/>
  <Company/>
  <LinksUpToDate>false</LinksUpToDate>
  <SharedDoc>false</SharedDoc>
  <HyperlinkBase/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TITLE OF PRESENTATION</dc:subject>
  <dc:creator>Jonas von Bismarck</dc:creator>
  <cp:keywords/>
  <dc:description/>
  <cp:lastModifiedBy>Jonas von Bismarck</cp:lastModifiedBy>
  <cp:revision>6</cp:revision>
  <cp:lastPrinted>2008-08-26T16:26:23Z</cp:lastPrinted>
  <dcterms:created xsi:type="dcterms:W3CDTF">2018-06-15T07:21:48Z</dcterms:created>
  <dcterms:modified xsi:type="dcterms:W3CDTF">2018-06-15T10:19:53Z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Title">
    <vt:lpwstr>TITLE OF PRESENTATION</vt:lpwstr>
  </property>
  <property fmtid="{D5CDD505-2E9C-101B-9397-08002B2CF9AE}" pid="3" name="PSubtitle">
    <vt:lpwstr>TITLE OF PRESENTATION</vt:lpwstr>
  </property>
  <property fmtid="{D5CDD505-2E9C-101B-9397-08002B2CF9AE}" pid="4" name="PAuthor">
    <vt:lpwstr> </vt:lpwstr>
  </property>
  <property fmtid="{D5CDD505-2E9C-101B-9397-08002B2CF9AE}" pid="5" name="PPlace">
    <vt:lpwstr/>
  </property>
  <property fmtid="{D5CDD505-2E9C-101B-9397-08002B2CF9AE}" pid="6" name="PDate">
    <vt:lpwstr>DD/MM/YYYY</vt:lpwstr>
  </property>
  <property fmtid="{D5CDD505-2E9C-101B-9397-08002B2CF9AE}" pid="7" name="PProgramme">
    <vt:lpwstr/>
  </property>
  <property fmtid="{D5CDD505-2E9C-101B-9397-08002B2CF9AE}" pid="8" name="PEmail">
    <vt:lpwstr/>
  </property>
  <property fmtid="{D5CDD505-2E9C-101B-9397-08002B2CF9AE}" pid="9" name="PClassification">
    <vt:lpwstr>ESA UNCLASSIFIED – For Official Use</vt:lpwstr>
  </property>
  <property fmtid="{D5CDD505-2E9C-101B-9397-08002B2CF9AE}" pid="10" name="POptionButton1">
    <vt:bool>true</vt:bool>
  </property>
  <property fmtid="{D5CDD505-2E9C-101B-9397-08002B2CF9AE}" pid="11" name="POptionButton2">
    <vt:bool>false</vt:bool>
  </property>
  <property fmtid="{D5CDD505-2E9C-101B-9397-08002B2CF9AE}" pid="12" name="ESAVersion">
    <vt:lpwstr>4GV1.0</vt:lpwstr>
  </property>
  <property fmtid="{D5CDD505-2E9C-101B-9397-08002B2CF9AE}" pid="13" name="ShowESADialog1">
    <vt:bool>true</vt:bool>
  </property>
  <property fmtid="{D5CDD505-2E9C-101B-9397-08002B2CF9AE}" pid="14" name="ContentTypeId">
    <vt:lpwstr>0x0101008995F947CC68284A92DD76895F95485E</vt:lpwstr>
  </property>
  <property fmtid="{D5CDD505-2E9C-101B-9397-08002B2CF9AE}" pid="15" name="Document Type">
    <vt:lpwstr>HO - Handout / Presentation</vt:lpwstr>
  </property>
  <property fmtid="{D5CDD505-2E9C-101B-9397-08002B2CF9AE}" pid="16" name="Reference">
    <vt:lpwstr/>
  </property>
  <property fmtid="{D5CDD505-2E9C-101B-9397-08002B2CF9AE}" pid="17" name="Classification">
    <vt:lpwstr>ESA UNCLASSIFIED - For Official Use</vt:lpwstr>
  </property>
  <property fmtid="{D5CDD505-2E9C-101B-9397-08002B2CF9AE}" pid="18" name="Classification Caveat">
    <vt:lpwstr/>
  </property>
  <property fmtid="{D5CDD505-2E9C-101B-9397-08002B2CF9AE}" pid="19" name="Status">
    <vt:lpwstr/>
  </property>
  <property fmtid="{D5CDD505-2E9C-101B-9397-08002B2CF9AE}" pid="20" name="bmsSiteName">
    <vt:lpwstr/>
  </property>
  <property fmtid="{D5CDD505-2E9C-101B-9397-08002B2CF9AE}" pid="21" name="Originating Organisation">
    <vt:lpwstr/>
  </property>
  <property fmtid="{D5CDD505-2E9C-101B-9397-08002B2CF9AE}" pid="22" name="Distribution">
    <vt:lpwstr/>
  </property>
  <property fmtid="{D5CDD505-2E9C-101B-9397-08002B2CF9AE}" pid="23" name="bmsSitename2">
    <vt:lpwstr/>
  </property>
  <property fmtid="{D5CDD505-2E9C-101B-9397-08002B2CF9AE}" pid="24" name="bmsAddress">
    <vt:lpwstr/>
  </property>
  <property fmtid="{D5CDD505-2E9C-101B-9397-08002B2CF9AE}" pid="25" name="bmsPlace">
    <vt:lpwstr/>
  </property>
  <property fmtid="{D5CDD505-2E9C-101B-9397-08002B2CF9AE}" pid="26" name="bmsPhoneFax">
    <vt:lpwstr/>
  </property>
  <property fmtid="{D5CDD505-2E9C-101B-9397-08002B2CF9AE}" pid="27" name="Issue">
    <vt:i4>0</vt:i4>
  </property>
  <property fmtid="{D5CDD505-2E9C-101B-9397-08002B2CF9AE}" pid="28" name="Revision">
    <vt:i4>0</vt:i4>
  </property>
</Properties>
</file>