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87" r:id="rId6"/>
    <p:sldId id="288" r:id="rId7"/>
    <p:sldId id="314" r:id="rId8"/>
    <p:sldId id="311" r:id="rId9"/>
    <p:sldId id="312" r:id="rId10"/>
    <p:sldId id="313" r:id="rId11"/>
    <p:sldId id="286" r:id="rId12"/>
    <p:sldId id="292" r:id="rId13"/>
    <p:sldId id="294" r:id="rId14"/>
    <p:sldId id="299" r:id="rId15"/>
    <p:sldId id="298" r:id="rId16"/>
    <p:sldId id="283" r:id="rId17"/>
  </p:sldIdLst>
  <p:sldSz cx="9144000" cy="5143500" type="screen16x9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DB"/>
    <a:srgbClr val="00549F"/>
    <a:srgbClr val="FDC82F"/>
    <a:srgbClr val="00338D"/>
    <a:srgbClr val="D0103A"/>
    <a:srgbClr val="008542"/>
    <a:srgbClr val="E37222"/>
    <a:srgbClr val="822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707" autoAdjust="0"/>
  </p:normalViewPr>
  <p:slideViewPr>
    <p:cSldViewPr snapToGrid="0">
      <p:cViewPr varScale="1">
        <p:scale>
          <a:sx n="114" d="100"/>
          <a:sy n="114" d="100"/>
        </p:scale>
        <p:origin x="184" y="20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59" y="-67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6/8/18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3550" y="693738"/>
            <a:ext cx="61579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63550" y="693738"/>
            <a:ext cx="6157913" cy="3465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3550" y="693738"/>
            <a:ext cx="6157913" cy="3465512"/>
          </a:xfrm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ESA campaigns strongly linked to EO missions (various phases of development)</a:t>
            </a:r>
          </a:p>
          <a:p>
            <a:r>
              <a:rPr lang="en-GB" smtClean="0"/>
              <a:t>Dynamic program</a:t>
            </a:r>
          </a:p>
          <a:p>
            <a:r>
              <a:rPr lang="en-GB" smtClean="0"/>
              <a:t>Partnerships to be as effective as possible</a:t>
            </a:r>
          </a:p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2113" y="715963"/>
            <a:ext cx="6235700" cy="3508375"/>
          </a:xfrm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95" y="4440126"/>
            <a:ext cx="5151111" cy="415278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207125" cy="3492500"/>
          </a:xfrm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997" y="4422798"/>
            <a:ext cx="5619108" cy="4188878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2113" y="715963"/>
            <a:ext cx="6235700" cy="3508375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95" y="4440125"/>
            <a:ext cx="5151111" cy="4152780"/>
          </a:xfrm>
          <a:noFill/>
          <a:extLst>
            <a:ext uri="{FAA26D3D-D897-4be2-8F04-BA451C77F1D7}">
              <ma14:placeholderFlag xmlns:ma14="http://schemas.microsoft.com/office/mac/drawingml/2011/main" val="1"/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20" Type="http://schemas.openxmlformats.org/officeDocument/2006/relationships/image" Target="../media/image18.png"/><Relationship Id="rId21" Type="http://schemas.openxmlformats.org/officeDocument/2006/relationships/image" Target="../media/image19.png"/><Relationship Id="rId22" Type="http://schemas.openxmlformats.org/officeDocument/2006/relationships/image" Target="../media/image20.png"/><Relationship Id="rId23" Type="http://schemas.openxmlformats.org/officeDocument/2006/relationships/image" Target="../media/image21.png"/><Relationship Id="rId24" Type="http://schemas.openxmlformats.org/officeDocument/2006/relationships/image" Target="../media/image22.png"/><Relationship Id="rId25" Type="http://schemas.openxmlformats.org/officeDocument/2006/relationships/image" Target="../media/image23.png"/><Relationship Id="rId26" Type="http://schemas.openxmlformats.org/officeDocument/2006/relationships/image" Target="../media/image24.png"/><Relationship Id="rId27" Type="http://schemas.openxmlformats.org/officeDocument/2006/relationships/image" Target="../media/image25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png"/><Relationship Id="rId16" Type="http://schemas.openxmlformats.org/officeDocument/2006/relationships/image" Target="../media/image14.png"/><Relationship Id="rId17" Type="http://schemas.openxmlformats.org/officeDocument/2006/relationships/image" Target="../media/image15.png"/><Relationship Id="rId18" Type="http://schemas.openxmlformats.org/officeDocument/2006/relationships/image" Target="../media/image16.png"/><Relationship Id="rId19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jpe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4361" y="2914651"/>
            <a:ext cx="7948800" cy="413190"/>
          </a:xfr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8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87379" y="1856096"/>
            <a:ext cx="7947025" cy="584776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631825" y="4822032"/>
            <a:ext cx="50165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 noProof="0" dirty="0"/>
          </a:p>
        </p:txBody>
      </p:sp>
      <p:pic>
        <p:nvPicPr>
          <p:cNvPr id="8" name="Picture 7" descr="16950723446_e7d8e1bfb9_o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2" b="48267"/>
          <a:stretch/>
        </p:blipFill>
        <p:spPr>
          <a:xfrm rot="5400000">
            <a:off x="2000253" y="-2000248"/>
            <a:ext cx="5143501" cy="91440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28614"/>
          <a:stretch/>
        </p:blipFill>
        <p:spPr>
          <a:xfrm>
            <a:off x="7787917" y="156199"/>
            <a:ext cx="1210456" cy="468000"/>
          </a:xfrm>
          <a:prstGeom prst="rect">
            <a:avLst/>
          </a:prstGeom>
        </p:spPr>
      </p:pic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162824" y="4570539"/>
            <a:ext cx="50165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noProof="0" smtClean="0">
                <a:solidFill>
                  <a:schemeClr val="bg1">
                    <a:lumMod val="85000"/>
                  </a:schemeClr>
                </a:solidFill>
              </a:rPr>
              <a:t>ESA UNCLASSIFIED - For Official Use</a:t>
            </a:r>
            <a:endParaRPr lang="en-GB" sz="800" noProof="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98" b="-5313"/>
          <a:stretch/>
        </p:blipFill>
        <p:spPr>
          <a:xfrm>
            <a:off x="7790400" y="4899600"/>
            <a:ext cx="1196912" cy="144000"/>
          </a:xfrm>
          <a:prstGeom prst="rect">
            <a:avLst/>
          </a:prstGeom>
        </p:spPr>
      </p:pic>
      <p:cxnSp>
        <p:nvCxnSpPr>
          <p:cNvPr id="36" name="Straight Connector 35"/>
          <p:cNvCxnSpPr/>
          <p:nvPr userDrawn="1"/>
        </p:nvCxnSpPr>
        <p:spPr>
          <a:xfrm>
            <a:off x="165933" y="4789188"/>
            <a:ext cx="8824779" cy="0"/>
          </a:xfrm>
          <a:prstGeom prst="line">
            <a:avLst/>
          </a:prstGeom>
          <a:ln w="6350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 userDrawn="1"/>
        </p:nvGrpSpPr>
        <p:grpSpPr>
          <a:xfrm>
            <a:off x="172269" y="4908008"/>
            <a:ext cx="6826666" cy="111519"/>
            <a:chOff x="172269" y="6621494"/>
            <a:chExt cx="6826666" cy="111519"/>
          </a:xfrm>
        </p:grpSpPr>
        <p:pic>
          <p:nvPicPr>
            <p:cNvPr id="64" name="Picture 63" descr="at.png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6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5" name="Picture 64" descr="be.png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9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6" name="Picture 65" descr="ca.png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029" y="6621494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ch.png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66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cz.png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3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e.png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dk.png"/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6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8298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s.png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1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i.png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95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r.png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1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gr.png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83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hu.png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19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e.png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5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t.png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91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lu.png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8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62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o.png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8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l.png"/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4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t.png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930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/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460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80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uk.png"/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53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si.png"/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327" y="6623401"/>
              <a:ext cx="163385" cy="108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955" y="230447"/>
            <a:ext cx="6105525" cy="430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5955" y="1254919"/>
            <a:ext cx="3749675" cy="3238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8030" y="1254919"/>
            <a:ext cx="3751263" cy="3238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739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>
              <a:defRPr baseline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87680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3086" y="149150"/>
            <a:ext cx="7174846" cy="430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 lang="en-GB" sz="2200" b="0" dirty="0" smtClean="0">
                <a:solidFill>
                  <a:srgbClr val="0070C0"/>
                </a:solidFill>
                <a:latin typeface="Verdana"/>
                <a:ea typeface="+mj-ea"/>
                <a:cs typeface="Verdana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18801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472365"/>
            <a:ext cx="7789050" cy="1323439"/>
          </a:xfrm>
        </p:spPr>
        <p:txBody>
          <a:bodyPr anchor="t"/>
          <a:lstStyle>
            <a:lvl1pPr algn="l">
              <a:defRPr sz="4000" b="0" cap="all">
                <a:solidFill>
                  <a:srgbClr val="0098DB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347223"/>
            <a:ext cx="778905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0450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5950" y="1254919"/>
            <a:ext cx="3889376" cy="32385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3" y="1254919"/>
            <a:ext cx="3888000" cy="32385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29643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123" y="1250100"/>
            <a:ext cx="3895200" cy="37260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50156"/>
            <a:ext cx="3896416" cy="37149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9"/>
            <a:ext cx="3898900" cy="2862263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0"/>
          </p:nvPr>
        </p:nvSpPr>
        <p:spPr>
          <a:xfrm>
            <a:off x="619200" y="1630803"/>
            <a:ext cx="3898900" cy="2862263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3086" y="149150"/>
            <a:ext cx="7174846" cy="43088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55805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556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7" y="1250159"/>
            <a:ext cx="4968875" cy="324326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125" y="1250103"/>
            <a:ext cx="2846388" cy="32432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086" y="149150"/>
            <a:ext cx="7174846" cy="43088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75323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3724874"/>
            <a:ext cx="5932800" cy="307777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1787" y="1250157"/>
            <a:ext cx="5932488" cy="25431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2000" y="4029078"/>
            <a:ext cx="5932800" cy="4643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2607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9.png"/><Relationship Id="rId21" Type="http://schemas.openxmlformats.org/officeDocument/2006/relationships/image" Target="../media/image10.png"/><Relationship Id="rId22" Type="http://schemas.openxmlformats.org/officeDocument/2006/relationships/image" Target="../media/image11.png"/><Relationship Id="rId23" Type="http://schemas.openxmlformats.org/officeDocument/2006/relationships/image" Target="../media/image12.png"/><Relationship Id="rId24" Type="http://schemas.openxmlformats.org/officeDocument/2006/relationships/image" Target="../media/image13.png"/><Relationship Id="rId25" Type="http://schemas.openxmlformats.org/officeDocument/2006/relationships/image" Target="../media/image14.png"/><Relationship Id="rId26" Type="http://schemas.openxmlformats.org/officeDocument/2006/relationships/image" Target="../media/image15.png"/><Relationship Id="rId27" Type="http://schemas.openxmlformats.org/officeDocument/2006/relationships/image" Target="../media/image16.png"/><Relationship Id="rId28" Type="http://schemas.openxmlformats.org/officeDocument/2006/relationships/image" Target="../media/image17.png"/><Relationship Id="rId29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image" Target="../media/image19.png"/><Relationship Id="rId31" Type="http://schemas.openxmlformats.org/officeDocument/2006/relationships/image" Target="../media/image20.png"/><Relationship Id="rId32" Type="http://schemas.openxmlformats.org/officeDocument/2006/relationships/image" Target="../media/image21.png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image" Target="../media/image22.png"/><Relationship Id="rId34" Type="http://schemas.openxmlformats.org/officeDocument/2006/relationships/image" Target="../media/image23.png"/><Relationship Id="rId35" Type="http://schemas.openxmlformats.org/officeDocument/2006/relationships/image" Target="../media/image24.png"/><Relationship Id="rId36" Type="http://schemas.openxmlformats.org/officeDocument/2006/relationships/image" Target="../media/image25.png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jpeg"/><Relationship Id="rId14" Type="http://schemas.openxmlformats.org/officeDocument/2006/relationships/image" Target="../media/image3.png"/><Relationship Id="rId15" Type="http://schemas.openxmlformats.org/officeDocument/2006/relationships/image" Target="../media/image4.png"/><Relationship Id="rId16" Type="http://schemas.openxmlformats.org/officeDocument/2006/relationships/image" Target="../media/image5.png"/><Relationship Id="rId17" Type="http://schemas.openxmlformats.org/officeDocument/2006/relationships/image" Target="../media/image6.png"/><Relationship Id="rId18" Type="http://schemas.openxmlformats.org/officeDocument/2006/relationships/image" Target="../media/image7.png"/><Relationship Id="rId19" Type="http://schemas.openxmlformats.org/officeDocument/2006/relationships/image" Target="../media/image8.png"/><Relationship Id="rId37" Type="http://schemas.openxmlformats.org/officeDocument/2006/relationships/image" Target="../media/image2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2800" y="727200"/>
            <a:ext cx="8748000" cy="38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578164" y="335522"/>
            <a:ext cx="50165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3086" y="149150"/>
            <a:ext cx="7174846" cy="430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GB" dirty="0" smtClean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3122"/>
          <a:stretch/>
        </p:blipFill>
        <p:spPr>
          <a:xfrm>
            <a:off x="7787917" y="155435"/>
            <a:ext cx="1210456" cy="504000"/>
          </a:xfrm>
          <a:prstGeom prst="rect">
            <a:avLst/>
          </a:prstGeom>
        </p:spPr>
      </p:pic>
      <p:pic>
        <p:nvPicPr>
          <p:cNvPr id="12" name="Picture 11" descr="PPT_Footer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76789"/>
            <a:ext cx="9144000" cy="366713"/>
          </a:xfrm>
          <a:prstGeom prst="rect">
            <a:avLst/>
          </a:prstGeom>
        </p:spPr>
      </p:pic>
      <p:grpSp>
        <p:nvGrpSpPr>
          <p:cNvPr id="65" name="Group 64"/>
          <p:cNvGrpSpPr/>
          <p:nvPr userDrawn="1"/>
        </p:nvGrpSpPr>
        <p:grpSpPr>
          <a:xfrm>
            <a:off x="172269" y="4908008"/>
            <a:ext cx="6826666" cy="111519"/>
            <a:chOff x="172269" y="6621494"/>
            <a:chExt cx="6826666" cy="111519"/>
          </a:xfrm>
        </p:grpSpPr>
        <p:pic>
          <p:nvPicPr>
            <p:cNvPr id="66" name="Picture 65" descr="at.png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6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be.png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9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ca.png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029" y="6621494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ch.png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66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cz.png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3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de.png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dk.png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6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ee.png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8298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es.png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1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fi.png"/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95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fr.png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1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gr.png"/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83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hu.png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19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ie.png"/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5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it.png"/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91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lu.png"/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8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nl.png"/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62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no.png"/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8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pl.png"/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4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pt.png"/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930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ro.png"/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460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se.png"/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80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uk.png"/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53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 descr="si.png"/>
            <p:cNvPicPr>
              <a:picLocks noChangeAspect="1"/>
            </p:cNvPicPr>
            <p:nvPr userDrawn="1"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327" y="6623401"/>
              <a:ext cx="163385" cy="108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1" r:id="rId2"/>
    <p:sldLayoutId id="2147483930" r:id="rId3"/>
    <p:sldLayoutId id="2147483943" r:id="rId4"/>
    <p:sldLayoutId id="2147483944" r:id="rId5"/>
    <p:sldLayoutId id="2147483945" r:id="rId6"/>
    <p:sldLayoutId id="2147483947" r:id="rId7"/>
    <p:sldLayoutId id="2147483948" r:id="rId8"/>
    <p:sldLayoutId id="2147483949" r:id="rId9"/>
    <p:sldLayoutId id="2147483950" r:id="rId1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200" b="0" dirty="0" smtClean="0">
          <a:solidFill>
            <a:srgbClr val="0070C0"/>
          </a:solidFill>
          <a:latin typeface="Verdana"/>
          <a:ea typeface="+mj-ea"/>
          <a:cs typeface="Verdan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Tx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1pPr>
      <a:lvl2pPr marL="8100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2pPr>
      <a:lvl3pPr marL="14076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3pPr>
      <a:lvl4pPr marL="20052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4pPr>
      <a:lvl5pPr marL="26028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2.png"/><Relationship Id="rId5" Type="http://schemas.openxmlformats.org/officeDocument/2006/relationships/image" Target="../media/image43.jpeg"/><Relationship Id="rId6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532952" y="1778236"/>
            <a:ext cx="797242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 EarthCARE Campaign Coordination</a:t>
            </a:r>
            <a:r>
              <a:rPr lang="en-US" sz="32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615600" y="2793600"/>
            <a:ext cx="2505814" cy="369332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chemeClr val="bg1"/>
                </a:solidFill>
              </a:rPr>
              <a:t>Dirk Schuettemeyer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737" y="170858"/>
            <a:ext cx="7174846" cy="430887"/>
          </a:xfrm>
        </p:spPr>
        <p:txBody>
          <a:bodyPr/>
          <a:lstStyle/>
          <a:p>
            <a:r>
              <a:rPr lang="en-US" dirty="0" smtClean="0"/>
              <a:t>Recall AO Objectives and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91" y="716345"/>
            <a:ext cx="8792568" cy="422228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1400" b="1" dirty="0"/>
              <a:t>Specific areas in which the contribution of the participants is sought are: </a:t>
            </a:r>
            <a:endParaRPr lang="en-GB" sz="1400" dirty="0"/>
          </a:p>
          <a:p>
            <a:pPr marL="360000">
              <a:spcAft>
                <a:spcPts val="600"/>
              </a:spcAft>
              <a:buFont typeface="Arial"/>
              <a:buChar char="•"/>
            </a:pPr>
            <a:r>
              <a:rPr lang="en-GB" sz="1200" dirty="0" smtClean="0"/>
              <a:t>validation </a:t>
            </a:r>
            <a:r>
              <a:rPr lang="en-GB" sz="1200" dirty="0"/>
              <a:t>using other satellite, airborne or ground-based experiments providing </a:t>
            </a:r>
            <a:r>
              <a:rPr lang="en-GB" sz="1200" dirty="0" smtClean="0"/>
              <a:t>independent </a:t>
            </a:r>
            <a:r>
              <a:rPr lang="en-GB" sz="1200" dirty="0"/>
              <a:t>measurements of wind profiles, clouds and aerosols</a:t>
            </a:r>
            <a:r>
              <a:rPr lang="en-GB" sz="1200" dirty="0" smtClean="0"/>
              <a:t>;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GB" sz="1200" dirty="0" smtClean="0"/>
              <a:t>experiments </a:t>
            </a:r>
            <a:r>
              <a:rPr lang="en-GB" sz="1200" dirty="0"/>
              <a:t>to assess accuracy, resolution, and stability of the Aeolus instrument Aladin</a:t>
            </a:r>
            <a:r>
              <a:rPr lang="en-GB" sz="1200" dirty="0" smtClean="0"/>
              <a:t>;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GB" sz="1200" dirty="0" smtClean="0"/>
              <a:t>assessment </a:t>
            </a:r>
            <a:r>
              <a:rPr lang="en-GB" sz="1200" dirty="0"/>
              <a:t>and validation of the Aeolus retrieval and processing </a:t>
            </a:r>
            <a:endParaRPr lang="en-GB" sz="1200" dirty="0" smtClean="0"/>
          </a:p>
          <a:p>
            <a:pPr indent="0">
              <a:spcAft>
                <a:spcPts val="600"/>
              </a:spcAft>
            </a:pPr>
            <a:endParaRPr lang="en-GB" sz="800" dirty="0" smtClean="0"/>
          </a:p>
          <a:p>
            <a:pPr indent="0">
              <a:spcAft>
                <a:spcPts val="600"/>
              </a:spcAft>
            </a:pPr>
            <a:r>
              <a:rPr lang="en-GB" sz="1400" b="1" dirty="0" smtClean="0"/>
              <a:t>Setup:</a:t>
            </a:r>
            <a:endParaRPr lang="en-GB" sz="1200" b="1" dirty="0"/>
          </a:p>
          <a:p>
            <a:pPr marL="360000">
              <a:spcAft>
                <a:spcPts val="600"/>
              </a:spcAft>
              <a:buFont typeface="Arial"/>
              <a:buChar char="•"/>
            </a:pPr>
            <a:r>
              <a:rPr lang="en-GB" sz="1200" dirty="0"/>
              <a:t>Terms of Reference  are consistent with past EE </a:t>
            </a:r>
            <a:r>
              <a:rPr lang="en-US" sz="1200" dirty="0" smtClean="0"/>
              <a:t>Accepted </a:t>
            </a:r>
            <a:r>
              <a:rPr lang="en-US" sz="1200" dirty="0"/>
              <a:t>CAL/VAL teams will have access </a:t>
            </a:r>
            <a:r>
              <a:rPr lang="en-US" sz="1200" dirty="0" smtClean="0"/>
              <a:t>to EarthCARE data </a:t>
            </a:r>
            <a:r>
              <a:rPr lang="en-US" sz="1200" dirty="0"/>
              <a:t>products starting at Level 1b up </a:t>
            </a:r>
            <a:r>
              <a:rPr lang="en-US" sz="1200" dirty="0" smtClean="0"/>
              <a:t>to </a:t>
            </a:r>
            <a:r>
              <a:rPr lang="en-US" sz="1200" dirty="0"/>
              <a:t>Level 2b, including auxiliary data. </a:t>
            </a:r>
          </a:p>
          <a:p>
            <a:pPr marL="360000">
              <a:spcAft>
                <a:spcPts val="600"/>
              </a:spcAft>
              <a:buFont typeface="Arial"/>
              <a:buChar char="•"/>
            </a:pPr>
            <a:r>
              <a:rPr lang="en-US" sz="1200" dirty="0"/>
              <a:t>During the satellite commissioning phase data access will be limited to these teams. </a:t>
            </a:r>
          </a:p>
          <a:p>
            <a:pPr marL="360000">
              <a:spcAft>
                <a:spcPts val="600"/>
              </a:spcAft>
              <a:buFont typeface="Arial"/>
              <a:buChar char="•"/>
            </a:pPr>
            <a:r>
              <a:rPr lang="en-US" sz="1200" dirty="0"/>
              <a:t>Funding of the activities solicited through this AO shall be covered by national/institutional resources. There will be no funding available via the Agency. </a:t>
            </a:r>
          </a:p>
          <a:p>
            <a:endParaRPr lang="en-US" sz="1200" b="1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93088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706" y="203420"/>
            <a:ext cx="7174846" cy="430887"/>
          </a:xfrm>
        </p:spPr>
        <p:txBody>
          <a:bodyPr/>
          <a:lstStyle/>
          <a:p>
            <a:r>
              <a:rPr lang="en-US" dirty="0" smtClean="0"/>
              <a:t>EarthCARE Validation Team 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799" y="697887"/>
            <a:ext cx="8886533" cy="3823200"/>
          </a:xfrm>
        </p:spPr>
        <p:txBody>
          <a:bodyPr/>
          <a:lstStyle/>
          <a:p>
            <a:pPr marL="360000" lvl="0">
              <a:buFont typeface="Arial"/>
              <a:buChar char="•"/>
            </a:pPr>
            <a:r>
              <a:rPr lang="en-GB" dirty="0"/>
              <a:t>Integration of </a:t>
            </a:r>
            <a:r>
              <a:rPr lang="en-GB" b="1" dirty="0" smtClean="0"/>
              <a:t>your </a:t>
            </a:r>
            <a:r>
              <a:rPr lang="en-GB" b="1" dirty="0"/>
              <a:t>proposed work </a:t>
            </a:r>
            <a:r>
              <a:rPr lang="en-GB" dirty="0"/>
              <a:t>within a </a:t>
            </a:r>
            <a:r>
              <a:rPr lang="en-GB" b="1" dirty="0"/>
              <a:t>wider scientific and technical framework</a:t>
            </a:r>
            <a:r>
              <a:rPr lang="en-GB" dirty="0"/>
              <a:t>, and the establishment of </a:t>
            </a:r>
            <a:r>
              <a:rPr lang="en-GB" b="1" dirty="0"/>
              <a:t>collaboration between specialists</a:t>
            </a:r>
            <a:endParaRPr lang="en-US" b="1" dirty="0"/>
          </a:p>
          <a:p>
            <a:pPr marL="360000" lvl="0">
              <a:buFont typeface="Arial"/>
              <a:buChar char="•"/>
            </a:pPr>
            <a:r>
              <a:rPr lang="en-GB" dirty="0"/>
              <a:t>Participation in the </a:t>
            </a:r>
            <a:r>
              <a:rPr lang="en-GB" b="1" dirty="0"/>
              <a:t>establishment of detailed validation planning </a:t>
            </a:r>
            <a:r>
              <a:rPr lang="en-GB" dirty="0" smtClean="0"/>
              <a:t>in </a:t>
            </a:r>
            <a:r>
              <a:rPr lang="en-GB" dirty="0"/>
              <a:t>advance of the launch</a:t>
            </a:r>
          </a:p>
          <a:p>
            <a:pPr marL="360000" lvl="0">
              <a:buFont typeface="Arial"/>
              <a:buChar char="•"/>
            </a:pPr>
            <a:r>
              <a:rPr lang="en-GB" dirty="0"/>
              <a:t>Participation in </a:t>
            </a:r>
            <a:r>
              <a:rPr lang="en-GB" b="1" dirty="0"/>
              <a:t>post-launch </a:t>
            </a:r>
            <a:r>
              <a:rPr lang="en-GB" dirty="0"/>
              <a:t>data product and retrieval algorithm </a:t>
            </a:r>
            <a:r>
              <a:rPr lang="en-GB" b="1" dirty="0"/>
              <a:t>validation</a:t>
            </a:r>
            <a:r>
              <a:rPr lang="en-GB" dirty="0"/>
              <a:t>, and </a:t>
            </a:r>
            <a:r>
              <a:rPr lang="en-GB" dirty="0" smtClean="0"/>
              <a:t>planned monitoring </a:t>
            </a:r>
            <a:r>
              <a:rPr lang="en-GB" dirty="0"/>
              <a:t>of satellite performance and data quality</a:t>
            </a:r>
            <a:endParaRPr lang="en-US" dirty="0"/>
          </a:p>
          <a:p>
            <a:pPr marL="360000" lvl="0">
              <a:buFont typeface="Arial"/>
              <a:buChar char="•"/>
            </a:pPr>
            <a:r>
              <a:rPr lang="en-GB" dirty="0"/>
              <a:t>Support to the Agency in the planning and execution of </a:t>
            </a:r>
            <a:r>
              <a:rPr lang="en-GB" b="1" dirty="0"/>
              <a:t>special satellite operations in conjunction with ground experiments</a:t>
            </a:r>
            <a:endParaRPr lang="en-US" b="1" dirty="0"/>
          </a:p>
          <a:p>
            <a:pPr marL="360000" lvl="0">
              <a:buFont typeface="Arial"/>
              <a:buChar char="•"/>
            </a:pPr>
            <a:r>
              <a:rPr lang="en-GB" dirty="0"/>
              <a:t>Support to the Agency in the definition, in the light of post launch experience, of </a:t>
            </a:r>
            <a:r>
              <a:rPr lang="en-GB" b="1" dirty="0"/>
              <a:t>reprocessing algorithms </a:t>
            </a:r>
            <a:r>
              <a:rPr lang="en-GB" dirty="0"/>
              <a:t>to be applied to the level 1b, level 2a, and 2b data</a:t>
            </a:r>
            <a:endParaRPr lang="en-US" dirty="0"/>
          </a:p>
          <a:p>
            <a:pPr marL="360000" lvl="0">
              <a:buFont typeface="Arial"/>
              <a:buChar char="•"/>
            </a:pPr>
            <a:r>
              <a:rPr lang="en-GB" dirty="0"/>
              <a:t>Support to ESA in dedicated meetings and workshops</a:t>
            </a:r>
            <a:endParaRPr lang="en-US" dirty="0"/>
          </a:p>
          <a:p>
            <a:pPr marL="360000" lvl="0">
              <a:buFont typeface="Arial"/>
              <a:buChar char="•"/>
            </a:pPr>
            <a:r>
              <a:rPr lang="en-GB" dirty="0"/>
              <a:t>Participation in pre-launch rehearsal activities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39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lnSpc>
                <a:spcPct val="90000"/>
              </a:lnSpc>
              <a:spcBef>
                <a:spcPct val="25000"/>
              </a:spcBef>
              <a:spcAft>
                <a:spcPts val="0"/>
              </a:spcAft>
              <a:buFont typeface="Arial"/>
              <a:buChar char="•"/>
            </a:pPr>
            <a:r>
              <a:rPr lang="en-GB" sz="1400" dirty="0">
                <a:latin typeface="Verdana" charset="0"/>
              </a:rPr>
              <a:t>Validation experiments </a:t>
            </a:r>
            <a:r>
              <a:rPr lang="en-GB" sz="1400" dirty="0" smtClean="0">
                <a:latin typeface="Verdana" charset="0"/>
              </a:rPr>
              <a:t>from </a:t>
            </a:r>
            <a:r>
              <a:rPr lang="en-GB" sz="1400" dirty="0" err="1" smtClean="0">
                <a:latin typeface="Verdana" charset="0"/>
              </a:rPr>
              <a:t>ongoing</a:t>
            </a:r>
            <a:r>
              <a:rPr lang="en-GB" sz="1400" dirty="0" smtClean="0">
                <a:latin typeface="Verdana" charset="0"/>
              </a:rPr>
              <a:t> missions good </a:t>
            </a:r>
            <a:r>
              <a:rPr lang="en-GB" sz="1400" dirty="0">
                <a:latin typeface="Verdana" charset="0"/>
              </a:rPr>
              <a:t>example of collaboration between ESA and </a:t>
            </a:r>
            <a:r>
              <a:rPr lang="en-GB" sz="1400" dirty="0" smtClean="0">
                <a:latin typeface="Verdana" charset="0"/>
              </a:rPr>
              <a:t>wider </a:t>
            </a:r>
            <a:r>
              <a:rPr lang="en-GB" sz="1400" dirty="0">
                <a:latin typeface="Verdana" charset="0"/>
              </a:rPr>
              <a:t>community to address mission validation needs</a:t>
            </a:r>
          </a:p>
          <a:p>
            <a:pPr>
              <a:lnSpc>
                <a:spcPct val="90000"/>
              </a:lnSpc>
              <a:spcBef>
                <a:spcPct val="25000"/>
              </a:spcBef>
              <a:buFont typeface="Arial"/>
              <a:buChar char="•"/>
            </a:pPr>
            <a:endParaRPr lang="en-GB" sz="1400" dirty="0" smtClean="0">
              <a:latin typeface="Verdana" charset="0"/>
            </a:endParaRPr>
          </a:p>
          <a:p>
            <a:pPr>
              <a:lnSpc>
                <a:spcPct val="90000"/>
              </a:lnSpc>
              <a:spcBef>
                <a:spcPct val="25000"/>
              </a:spcBef>
              <a:buFont typeface="Arial"/>
              <a:buChar char="•"/>
            </a:pPr>
            <a:r>
              <a:rPr lang="en-GB" sz="1400" dirty="0" smtClean="0">
                <a:latin typeface="Verdana" charset="0"/>
              </a:rPr>
              <a:t>EarthCARE pre</a:t>
            </a:r>
            <a:r>
              <a:rPr lang="en-GB" sz="1400" dirty="0">
                <a:latin typeface="Verdana" charset="0"/>
              </a:rPr>
              <a:t>-launch cal./val. activities to prepare </a:t>
            </a:r>
            <a:r>
              <a:rPr lang="en-GB" sz="1400" dirty="0" smtClean="0">
                <a:latin typeface="Verdana" charset="0"/>
              </a:rPr>
              <a:t>launch</a:t>
            </a:r>
          </a:p>
          <a:p>
            <a:pPr>
              <a:lnSpc>
                <a:spcPct val="90000"/>
              </a:lnSpc>
              <a:spcBef>
                <a:spcPct val="25000"/>
              </a:spcBef>
              <a:buFont typeface="Arial"/>
              <a:buChar char="•"/>
            </a:pPr>
            <a:endParaRPr lang="en-GB" sz="1400" dirty="0">
              <a:latin typeface="Verdana" charset="0"/>
            </a:endParaRPr>
          </a:p>
          <a:p>
            <a:pPr marL="1095750" lvl="1" indent="-285750">
              <a:lnSpc>
                <a:spcPct val="90000"/>
              </a:lnSpc>
              <a:spcBef>
                <a:spcPct val="25000"/>
              </a:spcBef>
              <a:buFont typeface="Symbol" charset="0"/>
              <a:buChar char=""/>
            </a:pPr>
            <a:r>
              <a:rPr lang="en-GB" sz="1400" dirty="0" smtClean="0">
                <a:latin typeface="Verdana" charset="0"/>
              </a:rPr>
              <a:t>Overall </a:t>
            </a:r>
            <a:r>
              <a:rPr lang="en-GB" sz="1400" dirty="0">
                <a:latin typeface="Verdana" charset="0"/>
              </a:rPr>
              <a:t>experiment concept </a:t>
            </a:r>
            <a:r>
              <a:rPr lang="en-GB" sz="1400" dirty="0" smtClean="0">
                <a:latin typeface="Verdana" charset="0"/>
              </a:rPr>
              <a:t>verified</a:t>
            </a:r>
          </a:p>
          <a:p>
            <a:pPr marL="1095750" lvl="1" indent="-285750">
              <a:lnSpc>
                <a:spcPct val="90000"/>
              </a:lnSpc>
              <a:spcBef>
                <a:spcPct val="25000"/>
              </a:spcBef>
              <a:buFont typeface="Symbol" charset="0"/>
              <a:buChar char=""/>
            </a:pPr>
            <a:r>
              <a:rPr lang="en-GB" sz="1400" dirty="0" smtClean="0">
                <a:latin typeface="Verdana" charset="0"/>
              </a:rPr>
              <a:t>Address </a:t>
            </a:r>
            <a:r>
              <a:rPr lang="en-GB" sz="1400" dirty="0">
                <a:latin typeface="Verdana" charset="0"/>
              </a:rPr>
              <a:t>sources of error </a:t>
            </a:r>
            <a:r>
              <a:rPr lang="en-GB" sz="1400" dirty="0" smtClean="0">
                <a:latin typeface="Verdana" charset="0"/>
              </a:rPr>
              <a:t> and calibration</a:t>
            </a:r>
          </a:p>
          <a:p>
            <a:pPr marL="1095750" lvl="1" indent="-285750">
              <a:lnSpc>
                <a:spcPct val="90000"/>
              </a:lnSpc>
              <a:spcBef>
                <a:spcPct val="25000"/>
              </a:spcBef>
              <a:buFont typeface="Symbol" charset="0"/>
              <a:buChar char=""/>
            </a:pPr>
            <a:r>
              <a:rPr lang="en-GB" sz="1400" dirty="0" smtClean="0">
                <a:latin typeface="Verdana" charset="0"/>
              </a:rPr>
              <a:t>Instrumentation </a:t>
            </a:r>
            <a:r>
              <a:rPr lang="en-GB" sz="1400" dirty="0">
                <a:latin typeface="Verdana" charset="0"/>
              </a:rPr>
              <a:t>and data processing capacity </a:t>
            </a:r>
            <a:r>
              <a:rPr lang="en-GB" sz="1400" dirty="0" smtClean="0">
                <a:latin typeface="Verdana" charset="0"/>
              </a:rPr>
              <a:t>(established)</a:t>
            </a:r>
          </a:p>
          <a:p>
            <a:pPr indent="0">
              <a:lnSpc>
                <a:spcPct val="90000"/>
              </a:lnSpc>
              <a:spcBef>
                <a:spcPct val="25000"/>
              </a:spcBef>
            </a:pPr>
            <a:endParaRPr lang="en-GB" sz="1400" dirty="0" smtClean="0">
              <a:latin typeface="Verdana" charset="0"/>
            </a:endParaRPr>
          </a:p>
          <a:p>
            <a:pPr marL="1095750" lvl="1" indent="-285750">
              <a:lnSpc>
                <a:spcPct val="90000"/>
              </a:lnSpc>
              <a:spcBef>
                <a:spcPct val="25000"/>
              </a:spcBef>
              <a:buFont typeface="Symbol" charset="0"/>
              <a:buChar char=""/>
            </a:pPr>
            <a:endParaRPr lang="en-GB" sz="1400" dirty="0">
              <a:latin typeface="Verdana" charset="0"/>
            </a:endParaRPr>
          </a:p>
          <a:p>
            <a:pPr indent="0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9418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US" sz="2000" dirty="0" smtClean="0"/>
              <a:t>Any questions?</a:t>
            </a:r>
            <a:endParaRPr lang="en-GB" sz="2000" dirty="0" smtClean="0"/>
          </a:p>
          <a:p>
            <a:pPr algn="ctr"/>
            <a:r>
              <a:rPr lang="en-US" sz="2000" dirty="0" smtClean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20509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45168" y="726795"/>
            <a:ext cx="5228948" cy="3950440"/>
          </a:xfrm>
        </p:spPr>
        <p:txBody>
          <a:bodyPr/>
          <a:lstStyle/>
          <a:p>
            <a:r>
              <a:rPr lang="en-GB" sz="1200" b="1" dirty="0"/>
              <a:t>ESA campaign activities started in 1981 </a:t>
            </a:r>
          </a:p>
          <a:p>
            <a:pPr lvl="1">
              <a:lnSpc>
                <a:spcPct val="100000"/>
              </a:lnSpc>
            </a:pPr>
            <a:r>
              <a:rPr lang="en-GB" sz="1200" dirty="0" smtClean="0"/>
              <a:t>130 campaigns so far</a:t>
            </a:r>
          </a:p>
          <a:p>
            <a:pPr lvl="1">
              <a:lnSpc>
                <a:spcPct val="100000"/>
              </a:lnSpc>
            </a:pPr>
            <a:r>
              <a:rPr lang="en-GB" sz="1200" dirty="0" smtClean="0"/>
              <a:t>Typically </a:t>
            </a:r>
            <a:r>
              <a:rPr lang="en-GB" sz="1200" dirty="0"/>
              <a:t>6</a:t>
            </a:r>
            <a:r>
              <a:rPr lang="en-GB" sz="1200" dirty="0" smtClean="0"/>
              <a:t>-10 </a:t>
            </a:r>
            <a:r>
              <a:rPr lang="en-GB" sz="1200" dirty="0"/>
              <a:t>campaigns/year </a:t>
            </a:r>
          </a:p>
          <a:p>
            <a:r>
              <a:rPr lang="en-GB" sz="1200" b="1" dirty="0"/>
              <a:t>Strategic objectives:</a:t>
            </a:r>
          </a:p>
          <a:p>
            <a:pPr lvl="1">
              <a:lnSpc>
                <a:spcPct val="100000"/>
              </a:lnSpc>
            </a:pPr>
            <a:r>
              <a:rPr lang="en-GB" sz="1200" u="sng" dirty="0">
                <a:solidFill>
                  <a:schemeClr val="tx1"/>
                </a:solidFill>
              </a:rPr>
              <a:t>Support </a:t>
            </a:r>
            <a:r>
              <a:rPr lang="en-GB" sz="1200" u="sng" dirty="0" smtClean="0">
                <a:solidFill>
                  <a:schemeClr val="tx1"/>
                </a:solidFill>
              </a:rPr>
              <a:t>strategic goals of new EO Science Strategy</a:t>
            </a:r>
            <a:endParaRPr lang="en-GB" sz="1200" u="sng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GB" sz="1200" dirty="0">
                <a:solidFill>
                  <a:schemeClr val="tx1"/>
                </a:solidFill>
              </a:rPr>
              <a:t>Transnational access to airborne </a:t>
            </a:r>
            <a:r>
              <a:rPr lang="en-GB" sz="1200" dirty="0" smtClean="0">
                <a:solidFill>
                  <a:schemeClr val="tx1"/>
                </a:solidFill>
              </a:rPr>
              <a:t>facilities in member states</a:t>
            </a:r>
            <a:endParaRPr lang="en-GB" sz="12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GB" sz="1200" dirty="0" smtClean="0">
                <a:solidFill>
                  <a:schemeClr val="tx1"/>
                </a:solidFill>
              </a:rPr>
              <a:t>Foster partnerships </a:t>
            </a:r>
            <a:r>
              <a:rPr lang="en-GB" sz="1200" dirty="0">
                <a:solidFill>
                  <a:schemeClr val="tx1"/>
                </a:solidFill>
              </a:rPr>
              <a:t>with national and international </a:t>
            </a:r>
            <a:r>
              <a:rPr lang="en-GB" sz="1200" dirty="0" smtClean="0">
                <a:solidFill>
                  <a:schemeClr val="tx1"/>
                </a:solidFill>
              </a:rPr>
              <a:t>organisations </a:t>
            </a:r>
            <a:endParaRPr lang="en-GB" sz="1200" dirty="0">
              <a:solidFill>
                <a:schemeClr val="tx1"/>
              </a:solidFill>
            </a:endParaRPr>
          </a:p>
          <a:p>
            <a:r>
              <a:rPr lang="en-GB" sz="1200" b="1" dirty="0">
                <a:solidFill>
                  <a:schemeClr val="tx1"/>
                </a:solidFill>
              </a:rPr>
              <a:t>Campaign activities </a:t>
            </a:r>
            <a:r>
              <a:rPr lang="en-GB" sz="1200" b="1" dirty="0" smtClean="0">
                <a:solidFill>
                  <a:schemeClr val="tx1"/>
                </a:solidFill>
              </a:rPr>
              <a:t>address:</a:t>
            </a:r>
            <a:endParaRPr lang="en-GB" sz="1200" b="1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GB" sz="1200" dirty="0" smtClean="0">
                <a:solidFill>
                  <a:schemeClr val="tx1"/>
                </a:solidFill>
              </a:rPr>
              <a:t>Testing technology/Observing techniques</a:t>
            </a:r>
            <a:endParaRPr lang="en-GB" sz="12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GB" sz="1200" dirty="0" smtClean="0">
                <a:solidFill>
                  <a:schemeClr val="tx1"/>
                </a:solidFill>
              </a:rPr>
              <a:t>Optimising requirements/design and reducing mission risk</a:t>
            </a:r>
          </a:p>
          <a:p>
            <a:pPr lvl="1">
              <a:lnSpc>
                <a:spcPct val="100000"/>
              </a:lnSpc>
            </a:pPr>
            <a:r>
              <a:rPr lang="en-GB" sz="1200" dirty="0" smtClean="0">
                <a:solidFill>
                  <a:schemeClr val="tx1"/>
                </a:solidFill>
              </a:rPr>
              <a:t>L1-L2 Algorithm prototyping/Product simulation</a:t>
            </a:r>
          </a:p>
          <a:p>
            <a:pPr lvl="1">
              <a:lnSpc>
                <a:spcPct val="100000"/>
              </a:lnSpc>
            </a:pPr>
            <a:r>
              <a:rPr lang="en-GB" sz="1200" dirty="0" smtClean="0"/>
              <a:t>Calibration/Validation</a:t>
            </a:r>
            <a:endParaRPr lang="en-GB" sz="1200" dirty="0"/>
          </a:p>
          <a:p>
            <a:r>
              <a:rPr lang="en-GB" sz="1200" b="1" dirty="0"/>
              <a:t>Campaign data archive supporting science and applications 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2"/>
                </a:solidFill>
              </a:rPr>
              <a:t>Programmatic Background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4084" y="1117475"/>
            <a:ext cx="3152467" cy="335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149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1" y="231042"/>
            <a:ext cx="6798030" cy="430887"/>
          </a:xfrm>
        </p:spPr>
        <p:txBody>
          <a:bodyPr/>
          <a:lstStyle/>
          <a:p>
            <a:r>
              <a:rPr lang="en-GB" b="1" dirty="0">
                <a:solidFill>
                  <a:schemeClr val="bg2"/>
                </a:solidFill>
              </a:rPr>
              <a:t>Campaigns for different project phases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5950" y="578200"/>
            <a:ext cx="7653338" cy="32385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chemeClr val="accent2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5000"/>
              </a:spcBef>
            </a:pPr>
            <a:r>
              <a:rPr lang="en-US" dirty="0"/>
              <a:t>ESA campaigns are performed during </a:t>
            </a:r>
            <a:r>
              <a:rPr lang="en-US" dirty="0" smtClean="0"/>
              <a:t>full life cycle of </a:t>
            </a:r>
            <a:r>
              <a:rPr lang="en-US" dirty="0"/>
              <a:t>a typical ESA space mission</a:t>
            </a:r>
          </a:p>
          <a:p>
            <a:pPr>
              <a:spcBef>
                <a:spcPct val="25000"/>
              </a:spcBef>
            </a:pPr>
            <a:r>
              <a:rPr lang="en-US" dirty="0" smtClean="0"/>
              <a:t>Different types </a:t>
            </a:r>
            <a:r>
              <a:rPr lang="en-US" dirty="0"/>
              <a:t>of campaigns are performed during </a:t>
            </a:r>
            <a:r>
              <a:rPr lang="en-US" dirty="0" smtClean="0"/>
              <a:t>specific phases of a </a:t>
            </a:r>
            <a:r>
              <a:rPr lang="en-US" dirty="0"/>
              <a:t>space </a:t>
            </a:r>
            <a:r>
              <a:rPr lang="en-US" dirty="0" smtClean="0"/>
              <a:t>mission (concept, feasibility, development and operations)</a:t>
            </a:r>
            <a:endParaRPr lang="en-US" dirty="0"/>
          </a:p>
          <a:p>
            <a:pPr>
              <a:spcBef>
                <a:spcPct val="25000"/>
              </a:spcBef>
            </a:pPr>
            <a:endParaRPr lang="en-US" dirty="0"/>
          </a:p>
          <a:p>
            <a:pPr>
              <a:spcBef>
                <a:spcPct val="25000"/>
              </a:spcBef>
            </a:pPr>
            <a:endParaRPr lang="en-US" dirty="0"/>
          </a:p>
        </p:txBody>
      </p:sp>
      <p:graphicFrame>
        <p:nvGraphicFramePr>
          <p:cNvPr id="135441" name="Group 2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513048"/>
              </p:ext>
            </p:extLst>
          </p:nvPr>
        </p:nvGraphicFramePr>
        <p:xfrm>
          <a:off x="102661" y="2029719"/>
          <a:ext cx="8886825" cy="2715202"/>
        </p:xfrm>
        <a:graphic>
          <a:graphicData uri="http://schemas.openxmlformats.org/drawingml/2006/table">
            <a:tbl>
              <a:tblPr/>
              <a:tblGrid>
                <a:gridCol w="1593850"/>
                <a:gridCol w="958850"/>
                <a:gridCol w="865188"/>
                <a:gridCol w="855662"/>
                <a:gridCol w="1219200"/>
                <a:gridCol w="1198563"/>
                <a:gridCol w="1063625"/>
                <a:gridCol w="1131887"/>
              </a:tblGrid>
              <a:tr h="58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cs typeface="Times New Roman" pitchFamily="18" charset="0"/>
                        </a:rPr>
                        <a:t> 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4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Pre-Phase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4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Phase A</a:t>
                      </a: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Feasibility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4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Phase B</a:t>
                      </a: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Design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4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Phase C/D</a:t>
                      </a: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Development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4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Phase E1</a:t>
                      </a: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Commissioning 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4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Phase E2</a:t>
                      </a: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Operation</a:t>
                      </a: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4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Archive</a:t>
                      </a: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49F"/>
                    </a:solidFill>
                  </a:tcPr>
                </a:tc>
              </a:tr>
              <a:tr h="2742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Technology</a:t>
                      </a:r>
                      <a:endParaRPr kumimoji="0" lang="en-GB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9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Mission Development</a:t>
                      </a:r>
                      <a:endParaRPr kumimoji="0" lang="en-GB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(Geophysical)</a:t>
                      </a:r>
                      <a:endParaRPr kumimoji="0" lang="en-GB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9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Mission Development</a:t>
                      </a:r>
                      <a:endParaRPr kumimoji="0" lang="en-GB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(Simulation)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9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Cal/Val</a:t>
                      </a:r>
                      <a:endParaRPr kumimoji="0" lang="en-GB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9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Science/</a:t>
                      </a:r>
                      <a:endParaRPr kumimoji="0" lang="en-GB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Applications</a:t>
                      </a:r>
                      <a:endParaRPr kumimoji="0" lang="en-GB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9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Verdana" pitchFamily="34" charset="0"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GB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35100" marB="351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63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Campaign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090" y="672929"/>
            <a:ext cx="8748000" cy="38232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1400" b="1" dirty="0" err="1" smtClean="0"/>
              <a:t>Ongoing</a:t>
            </a:r>
            <a:r>
              <a:rPr lang="en-GB" sz="1400" b="1" dirty="0" smtClean="0"/>
              <a:t> </a:t>
            </a:r>
            <a:r>
              <a:rPr lang="en-GB" sz="1400" b="1" dirty="0"/>
              <a:t>Activities </a:t>
            </a:r>
            <a:r>
              <a:rPr lang="en-GB" sz="1400" b="1" dirty="0" smtClean="0"/>
              <a:t>directly related to EarthCARE cal/val preparations:</a:t>
            </a:r>
            <a:endParaRPr lang="en-GB" dirty="0" smtClean="0"/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GB" sz="1400" dirty="0" smtClean="0"/>
              <a:t>NARPEX </a:t>
            </a:r>
            <a:r>
              <a:rPr lang="en-GB" sz="1400" dirty="0"/>
              <a:t>Campaigns (co-funded by ESA</a:t>
            </a:r>
            <a:r>
              <a:rPr lang="en-GB" sz="1400" dirty="0" smtClean="0"/>
              <a:t>)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GB" sz="1400" dirty="0" smtClean="0"/>
              <a:t>EPATAN Campaign </a:t>
            </a:r>
            <a:r>
              <a:rPr lang="en-GB" sz="1400" dirty="0"/>
              <a:t>(co-funded by ESA</a:t>
            </a:r>
            <a:r>
              <a:rPr lang="en-GB" sz="1400" dirty="0" smtClean="0"/>
              <a:t>)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GB" sz="1400" dirty="0" smtClean="0"/>
              <a:t>A-CARE campaign </a:t>
            </a:r>
            <a:r>
              <a:rPr lang="en-GB" sz="1400" dirty="0"/>
              <a:t>(co-funded by </a:t>
            </a:r>
            <a:r>
              <a:rPr lang="en-GB" sz="1400" dirty="0" smtClean="0"/>
              <a:t>ESA)</a:t>
            </a:r>
          </a:p>
          <a:p>
            <a:pPr indent="0">
              <a:spcAft>
                <a:spcPts val="600"/>
              </a:spcAft>
            </a:pPr>
            <a:r>
              <a:rPr lang="en-GB" sz="1400" b="1" dirty="0" err="1"/>
              <a:t>Ongoing</a:t>
            </a:r>
            <a:r>
              <a:rPr lang="en-GB" sz="1400" b="1" dirty="0"/>
              <a:t> Activities </a:t>
            </a:r>
            <a:r>
              <a:rPr lang="en-GB" sz="1400" b="1" dirty="0" smtClean="0"/>
              <a:t>coupled </a:t>
            </a:r>
            <a:r>
              <a:rPr lang="en-GB" sz="1400" b="1" dirty="0"/>
              <a:t>to EarthCARE cal/val preparations</a:t>
            </a:r>
            <a:r>
              <a:rPr lang="en-GB" sz="1400" b="1" dirty="0" smtClean="0"/>
              <a:t>:</a:t>
            </a:r>
            <a:endParaRPr lang="en-GB" sz="1400" dirty="0" smtClean="0"/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GB" sz="1400" dirty="0"/>
              <a:t>MULTIPLY, Romanian Special Initiative 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GB" sz="1400" dirty="0" smtClean="0"/>
              <a:t>POLIMOS</a:t>
            </a:r>
            <a:r>
              <a:rPr lang="en-GB" sz="1400" dirty="0"/>
              <a:t>, Polish Special Initiative </a:t>
            </a:r>
            <a:endParaRPr lang="en-GB" sz="1400" dirty="0" smtClean="0"/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GB" sz="1400" dirty="0" err="1" smtClean="0"/>
              <a:t>RadSnowExp</a:t>
            </a:r>
            <a:r>
              <a:rPr lang="en-GB" sz="1400" dirty="0" smtClean="0"/>
              <a:t>, Arctic Precipitation (Nov. 2018)</a:t>
            </a:r>
          </a:p>
          <a:p>
            <a:pPr indent="0">
              <a:spcAft>
                <a:spcPts val="600"/>
              </a:spcAft>
            </a:pPr>
            <a:r>
              <a:rPr lang="en-GB" sz="1400" b="1" dirty="0" smtClean="0"/>
              <a:t>Foreseen Activities:</a:t>
            </a:r>
          </a:p>
          <a:p>
            <a:pPr indent="0">
              <a:spcAft>
                <a:spcPts val="600"/>
              </a:spcAft>
            </a:pPr>
            <a:r>
              <a:rPr lang="en-GB" sz="1400" dirty="0" smtClean="0"/>
              <a:t>=&gt; To be Defined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4788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7" descr="D:\Bilder 2011\Insta\IMG_20140120_2027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6" y="250032"/>
            <a:ext cx="485775" cy="36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Rechteck 12"/>
          <p:cNvSpPr>
            <a:spLocks noChangeArrowheads="1"/>
          </p:cNvSpPr>
          <p:nvPr/>
        </p:nvSpPr>
        <p:spPr bwMode="auto">
          <a:xfrm>
            <a:off x="850901" y="519112"/>
            <a:ext cx="8042275" cy="416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9pPr>
          </a:lstStyle>
          <a:p>
            <a:pPr eaLnBrk="1" fontAlgn="base" hangingPunct="1">
              <a:lnSpc>
                <a:spcPts val="26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de-DE">
                <a:solidFill>
                  <a:srgbClr val="2D2DB9"/>
                </a:solidFill>
                <a:latin typeface="Calibri" pitchFamily="34" charset="0"/>
              </a:rPr>
              <a:t>Comparison with specMACS and in-situ measurements</a:t>
            </a:r>
          </a:p>
        </p:txBody>
      </p:sp>
      <p:pic>
        <p:nvPicPr>
          <p:cNvPr id="57348" name="Picture 20" descr="http://www.usm.uni-muenchen.de/graphics/lmulogobox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656535"/>
            <a:ext cx="863600" cy="29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2762250" y="735806"/>
            <a:ext cx="3397722" cy="4163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26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de-DE" b="1" dirty="0">
                <a:solidFill>
                  <a:srgbClr val="808080">
                    <a:lumMod val="50000"/>
                  </a:srgbClr>
                </a:solidFill>
                <a:latin typeface="Calibri" pitchFamily="34" charset="0"/>
              </a:rPr>
              <a:t>NAWDEX RF06 – 14 October 2016</a:t>
            </a:r>
          </a:p>
        </p:txBody>
      </p:sp>
      <p:pic>
        <p:nvPicPr>
          <p:cNvPr id="573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006078"/>
            <a:ext cx="6858000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4624388"/>
            <a:ext cx="1212850" cy="32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6" descr="http://www.esa.int/esalogo/images/logotype_screen/42_digital_logo_dark_blue_sign_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657725"/>
            <a:ext cx="719138" cy="34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831851" y="250032"/>
            <a:ext cx="68036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2D2DB9"/>
                </a:solidFill>
                <a:latin typeface="Calibri" panose="020F0502020204030204" pitchFamily="34" charset="0"/>
              </a:rPr>
              <a:t>Coordinated HALO – FF20 flight + A-Train underpass</a:t>
            </a:r>
            <a:endParaRPr lang="en-US" sz="2000" dirty="0">
              <a:solidFill>
                <a:srgbClr val="2D2DB9"/>
              </a:solidFill>
              <a:latin typeface="Calibri" panose="020F0502020204030204" pitchFamily="34" charset="0"/>
            </a:endParaRPr>
          </a:p>
        </p:txBody>
      </p:sp>
      <p:grpSp>
        <p:nvGrpSpPr>
          <p:cNvPr id="57354" name="Gruppieren 1"/>
          <p:cNvGrpSpPr>
            <a:grpSpLocks/>
          </p:cNvGrpSpPr>
          <p:nvPr/>
        </p:nvGrpSpPr>
        <p:grpSpPr bwMode="auto">
          <a:xfrm>
            <a:off x="1042988" y="3057525"/>
            <a:ext cx="2133600" cy="1485900"/>
            <a:chOff x="346075" y="4191000"/>
            <a:chExt cx="2909888" cy="2514600"/>
          </a:xfrm>
        </p:grpSpPr>
        <p:sp>
          <p:nvSpPr>
            <p:cNvPr id="57356" name="Rechteck 26"/>
            <p:cNvSpPr>
              <a:spLocks noChangeArrowheads="1"/>
            </p:cNvSpPr>
            <p:nvPr/>
          </p:nvSpPr>
          <p:spPr bwMode="auto">
            <a:xfrm>
              <a:off x="346075" y="4191000"/>
              <a:ext cx="2909888" cy="251460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  <a:cs typeface="Arial" charset="0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  <a:cs typeface="Arial" charset="0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  <a:cs typeface="Arial" charset="0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  <a:cs typeface="Arial" charset="0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har char="-"/>
                <a:defRPr>
                  <a:solidFill>
                    <a:schemeClr val="tx1"/>
                  </a:solidFill>
                  <a:latin typeface="Arial" charset="0"/>
                  <a:ea typeface="ヒラギノ角ゴ Pro W3" charset="-128"/>
                  <a:cs typeface="Arial" charset="0"/>
                </a:defRPr>
              </a:lvl9pPr>
            </a:lstStyle>
            <a:p>
              <a:pPr eaLnBrk="1" fontAlgn="base" hangingPunct="1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FontTx/>
                <a:buChar char="-"/>
              </a:pPr>
              <a:endParaRPr lang="de-DE" altLang="de-DE">
                <a:solidFill>
                  <a:srgbClr val="000000"/>
                </a:solidFill>
              </a:endParaRPr>
            </a:p>
          </p:txBody>
        </p:sp>
        <p:sp>
          <p:nvSpPr>
            <p:cNvPr id="21" name="Rectangle 15"/>
            <p:cNvSpPr/>
            <p:nvPr/>
          </p:nvSpPr>
          <p:spPr bwMode="auto">
            <a:xfrm>
              <a:off x="361230" y="4191000"/>
              <a:ext cx="2894733" cy="83820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US" kern="0">
                <a:solidFill>
                  <a:prstClr val="black"/>
                </a:solidFill>
              </a:endParaRPr>
            </a:p>
          </p:txBody>
        </p:sp>
        <p:sp>
          <p:nvSpPr>
            <p:cNvPr id="22" name="Rectangle 16"/>
            <p:cNvSpPr/>
            <p:nvPr/>
          </p:nvSpPr>
          <p:spPr bwMode="auto">
            <a:xfrm>
              <a:off x="361230" y="5029200"/>
              <a:ext cx="2894733" cy="8382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US" kern="0">
                <a:solidFill>
                  <a:prstClr val="black"/>
                </a:solidFill>
              </a:endParaRPr>
            </a:p>
          </p:txBody>
        </p:sp>
        <p:sp>
          <p:nvSpPr>
            <p:cNvPr id="23" name="Rectangle 17"/>
            <p:cNvSpPr/>
            <p:nvPr/>
          </p:nvSpPr>
          <p:spPr bwMode="auto">
            <a:xfrm>
              <a:off x="361230" y="5867400"/>
              <a:ext cx="2894733" cy="838200"/>
            </a:xfrm>
            <a:prstGeom prst="rect">
              <a:avLst/>
            </a:prstGeom>
            <a:solidFill>
              <a:srgbClr val="3366FF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US" kern="0">
                <a:solidFill>
                  <a:prstClr val="black"/>
                </a:solidFill>
              </a:endParaRPr>
            </a:p>
          </p:txBody>
        </p:sp>
        <p:pic>
          <p:nvPicPr>
            <p:cNvPr id="57360" name="Picture 30" descr="fgbtm_sideview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2363" y="5105400"/>
              <a:ext cx="2057400" cy="630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1" name="Picture 31" descr="dadlr_sideview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963" y="4267200"/>
              <a:ext cx="26670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2" name="Picture 32" descr="gluxe_sideview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3763" y="5786438"/>
              <a:ext cx="2362200" cy="847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34"/>
            <p:cNvSpPr txBox="1"/>
            <p:nvPr/>
          </p:nvSpPr>
          <p:spPr>
            <a:xfrm>
              <a:off x="372056" y="5563150"/>
              <a:ext cx="1235832" cy="5208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/>
                  <a:cs typeface="Calibri"/>
                </a:rPr>
                <a:t>Safire F20</a:t>
              </a:r>
            </a:p>
          </p:txBody>
        </p:sp>
        <p:sp>
          <p:nvSpPr>
            <p:cNvPr id="28" name="TextBox 35"/>
            <p:cNvSpPr txBox="1"/>
            <p:nvPr/>
          </p:nvSpPr>
          <p:spPr>
            <a:xfrm>
              <a:off x="361230" y="4724950"/>
              <a:ext cx="1253049" cy="5208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/>
                  <a:cs typeface="Calibri"/>
                </a:rPr>
                <a:t>DLR HALO</a:t>
              </a:r>
            </a:p>
          </p:txBody>
        </p:sp>
      </p:grpSp>
      <p:sp>
        <p:nvSpPr>
          <p:cNvPr id="31" name="TextBox 34"/>
          <p:cNvSpPr txBox="1"/>
          <p:nvPr/>
        </p:nvSpPr>
        <p:spPr>
          <a:xfrm>
            <a:off x="1042989" y="4369594"/>
            <a:ext cx="97259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prstClr val="black"/>
                </a:solidFill>
                <a:latin typeface="Calibri"/>
                <a:cs typeface="Calibri"/>
              </a:rPr>
              <a:t>FAAM-BAE</a:t>
            </a:r>
          </a:p>
        </p:txBody>
      </p:sp>
    </p:spTree>
    <p:extLst>
      <p:ext uri="{BB962C8B-B14F-4D97-AF65-F5344CB8AC3E}">
        <p14:creationId xmlns:p14="http://schemas.microsoft.com/office/powerpoint/2010/main" val="14780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6" y="779860"/>
            <a:ext cx="7820025" cy="1732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17" descr="D:\Bilder 2011\Insta\IMG_20140120_2027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6" y="250032"/>
            <a:ext cx="485775" cy="36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831851" y="250032"/>
            <a:ext cx="1916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2D2DB9"/>
                </a:solidFill>
                <a:latin typeface="Calibri" panose="020F0502020204030204" pitchFamily="34" charset="0"/>
              </a:rPr>
              <a:t>Closure study </a:t>
            </a:r>
            <a:endParaRPr lang="en-US" sz="2000" dirty="0">
              <a:solidFill>
                <a:srgbClr val="2D2DB9"/>
              </a:solidFill>
              <a:latin typeface="Calibri" panose="020F0502020204030204" pitchFamily="34" charset="0"/>
            </a:endParaRPr>
          </a:p>
        </p:txBody>
      </p:sp>
      <p:sp>
        <p:nvSpPr>
          <p:cNvPr id="58373" name="Rechteck 12"/>
          <p:cNvSpPr>
            <a:spLocks noChangeArrowheads="1"/>
          </p:cNvSpPr>
          <p:nvPr/>
        </p:nvSpPr>
        <p:spPr bwMode="auto">
          <a:xfrm>
            <a:off x="850901" y="519113"/>
            <a:ext cx="8042275" cy="416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9pPr>
          </a:lstStyle>
          <a:p>
            <a:pPr eaLnBrk="1" fontAlgn="base" hangingPunct="1">
              <a:lnSpc>
                <a:spcPts val="26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de-DE">
                <a:solidFill>
                  <a:srgbClr val="2D2DB9"/>
                </a:solidFill>
                <a:latin typeface="Calibri" pitchFamily="34" charset="0"/>
              </a:rPr>
              <a:t>Comparison with specMACS</a:t>
            </a:r>
          </a:p>
        </p:txBody>
      </p:sp>
      <p:pic>
        <p:nvPicPr>
          <p:cNvPr id="58374" name="Picture 20" descr="http://www.usm.uni-muenchen.de/graphics/lmulogobox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4639866"/>
            <a:ext cx="863600" cy="29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5" name="Textfeld 1"/>
          <p:cNvSpPr txBox="1">
            <a:spLocks noChangeArrowheads="1"/>
          </p:cNvSpPr>
          <p:nvPr/>
        </p:nvSpPr>
        <p:spPr bwMode="auto">
          <a:xfrm>
            <a:off x="0" y="4192191"/>
            <a:ext cx="9144000" cy="416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9pPr>
          </a:lstStyle>
          <a:p>
            <a:pPr algn="ctr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de-DE" b="1">
                <a:solidFill>
                  <a:srgbClr val="FF0000"/>
                </a:solidFill>
                <a:latin typeface="Calibri" pitchFamily="34" charset="0"/>
              </a:rPr>
              <a:t>NO agreement of simulated and measured spectral radiance at 1900 nm</a:t>
            </a:r>
          </a:p>
        </p:txBody>
      </p:sp>
      <p:pic>
        <p:nvPicPr>
          <p:cNvPr id="5837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61"/>
          <a:stretch>
            <a:fillRect/>
          </a:stretch>
        </p:blipFill>
        <p:spPr bwMode="auto">
          <a:xfrm>
            <a:off x="1089025" y="2544366"/>
            <a:ext cx="6965950" cy="171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llipse 9"/>
          <p:cNvSpPr>
            <a:spLocks noChangeArrowheads="1"/>
          </p:cNvSpPr>
          <p:nvPr/>
        </p:nvSpPr>
        <p:spPr bwMode="auto">
          <a:xfrm>
            <a:off x="4787900" y="1168004"/>
            <a:ext cx="1079500" cy="1188244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9pPr>
          </a:lstStyle>
          <a:p>
            <a:pPr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38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6" y="844154"/>
            <a:ext cx="7637463" cy="167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5" name="Picture 17" descr="D:\Bilder 2011\Insta\IMG_20140120_2027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6" y="250032"/>
            <a:ext cx="485775" cy="36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831851" y="250032"/>
            <a:ext cx="1916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2D2DB9"/>
                </a:solidFill>
                <a:latin typeface="Calibri" panose="020F0502020204030204" pitchFamily="34" charset="0"/>
              </a:rPr>
              <a:t>Closure study </a:t>
            </a:r>
            <a:endParaRPr lang="en-US" sz="2000" dirty="0">
              <a:solidFill>
                <a:srgbClr val="2D2DB9"/>
              </a:solidFill>
              <a:latin typeface="Calibri" panose="020F0502020204030204" pitchFamily="34" charset="0"/>
            </a:endParaRPr>
          </a:p>
        </p:txBody>
      </p:sp>
      <p:sp>
        <p:nvSpPr>
          <p:cNvPr id="59397" name="Rechteck 12"/>
          <p:cNvSpPr>
            <a:spLocks noChangeArrowheads="1"/>
          </p:cNvSpPr>
          <p:nvPr/>
        </p:nvSpPr>
        <p:spPr bwMode="auto">
          <a:xfrm>
            <a:off x="850901" y="519113"/>
            <a:ext cx="8042275" cy="416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9pPr>
          </a:lstStyle>
          <a:p>
            <a:pPr eaLnBrk="1" fontAlgn="base" hangingPunct="1">
              <a:lnSpc>
                <a:spcPts val="26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de-DE">
                <a:solidFill>
                  <a:srgbClr val="2D2DB9"/>
                </a:solidFill>
                <a:latin typeface="Calibri" pitchFamily="34" charset="0"/>
              </a:rPr>
              <a:t>Comparison with specMACS</a:t>
            </a:r>
          </a:p>
        </p:txBody>
      </p:sp>
      <p:pic>
        <p:nvPicPr>
          <p:cNvPr id="59398" name="Picture 20" descr="http://www.usm.uni-muenchen.de/graphics/lmulogobox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4639866"/>
            <a:ext cx="863600" cy="29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9" name="Textfeld 1"/>
          <p:cNvSpPr txBox="1">
            <a:spLocks noChangeArrowheads="1"/>
          </p:cNvSpPr>
          <p:nvPr/>
        </p:nvSpPr>
        <p:spPr bwMode="auto">
          <a:xfrm>
            <a:off x="0" y="4192191"/>
            <a:ext cx="9144000" cy="416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9pPr>
          </a:lstStyle>
          <a:p>
            <a:pPr algn="ctr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de-DE" b="1">
                <a:solidFill>
                  <a:srgbClr val="FF0000"/>
                </a:solidFill>
                <a:latin typeface="Calibri" pitchFamily="34" charset="0"/>
              </a:rPr>
              <a:t>NO agreement of simulated and measured spectral radiance at 1900 nm</a:t>
            </a:r>
          </a:p>
        </p:txBody>
      </p:sp>
      <p:pic>
        <p:nvPicPr>
          <p:cNvPr id="5940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61"/>
          <a:stretch>
            <a:fillRect/>
          </a:stretch>
        </p:blipFill>
        <p:spPr bwMode="auto">
          <a:xfrm>
            <a:off x="1089025" y="2544366"/>
            <a:ext cx="6965950" cy="171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1" name="Ellipse 9"/>
          <p:cNvSpPr>
            <a:spLocks noChangeArrowheads="1"/>
          </p:cNvSpPr>
          <p:nvPr/>
        </p:nvSpPr>
        <p:spPr bwMode="auto">
          <a:xfrm>
            <a:off x="4787900" y="1168004"/>
            <a:ext cx="1079500" cy="1188244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9pPr>
          </a:lstStyle>
          <a:p>
            <a:pPr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9402" name="Textfeld 27"/>
          <p:cNvSpPr txBox="1">
            <a:spLocks noChangeArrowheads="1"/>
          </p:cNvSpPr>
          <p:nvPr/>
        </p:nvSpPr>
        <p:spPr bwMode="auto">
          <a:xfrm>
            <a:off x="6659563" y="4624388"/>
            <a:ext cx="2482850" cy="1692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har char="-"/>
              <a:defRPr>
                <a:solidFill>
                  <a:schemeClr val="tx1"/>
                </a:solidFill>
                <a:latin typeface="Arial" charset="0"/>
                <a:ea typeface="ヒラギノ角ゴ Pro W3" charset="-128"/>
                <a:cs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de-DE" sz="1100">
                <a:solidFill>
                  <a:srgbClr val="000000"/>
                </a:solidFill>
              </a:rPr>
              <a:t>In-situ measurements: G. Vaughan </a:t>
            </a:r>
          </a:p>
        </p:txBody>
      </p:sp>
    </p:spTree>
    <p:extLst>
      <p:ext uri="{BB962C8B-B14F-4D97-AF65-F5344CB8AC3E}">
        <p14:creationId xmlns:p14="http://schemas.microsoft.com/office/powerpoint/2010/main" val="40461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Text Box 3"/>
          <p:cNvSpPr txBox="1">
            <a:spLocks/>
          </p:cNvSpPr>
          <p:nvPr/>
        </p:nvSpPr>
        <p:spPr bwMode="auto">
          <a:xfrm>
            <a:off x="165589" y="925118"/>
            <a:ext cx="8409842" cy="48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43412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67351" tIns="33676" rIns="67351" bIns="33676">
            <a:spAutoFit/>
          </a:bodyPr>
          <a:lstStyle>
            <a:lvl1pPr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34963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673100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009650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1347788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18049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2621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27193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1765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5000"/>
              </a:spcBef>
              <a:defRPr/>
            </a:pPr>
            <a:r>
              <a:rPr lang="en-GB" sz="2700" smtClean="0">
                <a:solidFill>
                  <a:schemeClr val="bg1"/>
                </a:solidFill>
                <a:latin typeface="Times New Roman" charset="0"/>
                <a:sym typeface="Hoefler Text" charset="0"/>
              </a:rPr>
              <a:t>The issue of coverage</a:t>
            </a:r>
          </a:p>
        </p:txBody>
      </p:sp>
      <p:pic>
        <p:nvPicPr>
          <p:cNvPr id="94212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09" y="873704"/>
            <a:ext cx="2218992" cy="768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43412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579" name="Picture 5" descr="IMM00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816" y="905313"/>
            <a:ext cx="1536447" cy="750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4" name="Text Box 6"/>
          <p:cNvSpPr txBox="1">
            <a:spLocks/>
          </p:cNvSpPr>
          <p:nvPr/>
        </p:nvSpPr>
        <p:spPr bwMode="auto">
          <a:xfrm>
            <a:off x="482018" y="1746001"/>
            <a:ext cx="2277208" cy="2502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43412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67351" tIns="33676" rIns="67351" bIns="33676">
            <a:spAutoFit/>
          </a:bodyPr>
          <a:lstStyle>
            <a:lvl1pPr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34963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673100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009650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1347788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18049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2621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27193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1765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40000"/>
              </a:spcBef>
              <a:defRPr/>
            </a:pPr>
            <a:r>
              <a:rPr lang="en-GB" sz="1400" dirty="0" smtClean="0">
                <a:latin typeface="Times New Roman" charset="0"/>
                <a:sym typeface="Hoefler Text" charset="0"/>
              </a:rPr>
              <a:t>Polar Explorer or Polar Scientist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GB" sz="1400" b="1" dirty="0" smtClean="0">
                <a:latin typeface="Times New Roman" charset="0"/>
                <a:sym typeface="Hoefler Text" charset="0"/>
              </a:rPr>
              <a:t>Speed: </a:t>
            </a:r>
            <a:r>
              <a:rPr lang="en-GB" sz="1400" dirty="0" smtClean="0">
                <a:latin typeface="Times New Roman" charset="0"/>
                <a:sym typeface="Hoefler Text" charset="0"/>
              </a:rPr>
              <a:t>20km/day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GB" sz="1400" b="1" dirty="0" smtClean="0">
                <a:latin typeface="Times New Roman" charset="0"/>
                <a:sym typeface="Hoefler Text" charset="0"/>
              </a:rPr>
              <a:t>Measurements: </a:t>
            </a:r>
            <a:r>
              <a:rPr lang="en-GB" sz="1400" dirty="0" smtClean="0">
                <a:latin typeface="Times New Roman" charset="0"/>
                <a:sym typeface="Hoefler Text" charset="0"/>
              </a:rPr>
              <a:t>Points or profiles along the way (cm resolution)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GB" sz="1400" b="1" dirty="0" smtClean="0">
                <a:latin typeface="Times New Roman" charset="0"/>
                <a:sym typeface="Hoefler Text" charset="0"/>
              </a:rPr>
              <a:t>Endurance: </a:t>
            </a:r>
            <a:r>
              <a:rPr lang="en-GB" sz="1400" dirty="0" smtClean="0">
                <a:latin typeface="Times New Roman" charset="0"/>
                <a:sym typeface="Hoefler Text" charset="0"/>
              </a:rPr>
              <a:t>12h/day or </a:t>
            </a:r>
            <a:r>
              <a:rPr lang="en-GB" sz="1400" dirty="0" err="1" smtClean="0">
                <a:latin typeface="Times New Roman" charset="0"/>
                <a:sym typeface="Hoefler Text" charset="0"/>
              </a:rPr>
              <a:t>approx</a:t>
            </a:r>
            <a:r>
              <a:rPr lang="en-GB" sz="1400" dirty="0" smtClean="0">
                <a:latin typeface="Times New Roman" charset="0"/>
                <a:sym typeface="Hoefler Text" charset="0"/>
              </a:rPr>
              <a:t> 20km  (depends on food, good health, holidays, equipment, weather conditions)</a:t>
            </a:r>
          </a:p>
        </p:txBody>
      </p:sp>
      <p:sp>
        <p:nvSpPr>
          <p:cNvPr id="94215" name="Text Box 7"/>
          <p:cNvSpPr txBox="1">
            <a:spLocks/>
          </p:cNvSpPr>
          <p:nvPr/>
        </p:nvSpPr>
        <p:spPr bwMode="auto">
          <a:xfrm>
            <a:off x="3555102" y="1745999"/>
            <a:ext cx="2074985" cy="2717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43412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67351" tIns="33676" rIns="67351" bIns="33676">
            <a:spAutoFit/>
          </a:bodyPr>
          <a:lstStyle>
            <a:lvl1pPr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34963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673100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009650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1347788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18049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2621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27193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1765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40000"/>
              </a:spcBef>
              <a:defRPr/>
            </a:pPr>
            <a:r>
              <a:rPr lang="en-GB" sz="1400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Twin Otter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GB" sz="1400" b="1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Speed: </a:t>
            </a:r>
            <a:r>
              <a:rPr lang="en-GB" sz="1400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175km/hour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GB" sz="1400" b="1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Coverage: </a:t>
            </a:r>
            <a:r>
              <a:rPr lang="en-GB" sz="1400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Depends on instrument, generally swaths of 1m-1km with resolution from cm to meters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GB" sz="1400" b="1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Endurance: </a:t>
            </a:r>
            <a:r>
              <a:rPr lang="en-GB" sz="1400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600 km or 5 flight hours before </a:t>
            </a:r>
            <a:r>
              <a:rPr lang="en-GB" sz="1400" dirty="0" err="1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refueling</a:t>
            </a:r>
            <a:r>
              <a:rPr lang="en-GB" sz="1400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 (dependent on flight permissions, pilots, weather conditions)</a:t>
            </a:r>
          </a:p>
        </p:txBody>
      </p:sp>
      <p:pic>
        <p:nvPicPr>
          <p:cNvPr id="94216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116" y="944708"/>
            <a:ext cx="1567562" cy="69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43412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4217" name="Text Box 9"/>
          <p:cNvSpPr txBox="1">
            <a:spLocks/>
          </p:cNvSpPr>
          <p:nvPr/>
        </p:nvSpPr>
        <p:spPr bwMode="auto">
          <a:xfrm>
            <a:off x="6396404" y="1984283"/>
            <a:ext cx="1962150" cy="2287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43412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67351" tIns="33676" rIns="67351" bIns="33676">
            <a:spAutoFit/>
          </a:bodyPr>
          <a:lstStyle>
            <a:lvl1pPr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34963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673100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009650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1347788" defTabSz="6731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18049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2621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27193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176588" defTabSz="673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0000"/>
              </a:spcBef>
              <a:defRPr/>
            </a:pPr>
            <a:r>
              <a:rPr lang="en-GB" sz="1400" dirty="0" err="1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CryoSat</a:t>
            </a:r>
            <a:r>
              <a:rPr lang="en-GB" sz="1400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GB" sz="1400" b="1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Speed and coverage: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GB" sz="1400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23000 km/hour with resolution at 100s of meters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GB" sz="1400" b="1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Endurance: </a:t>
            </a:r>
            <a:r>
              <a:rPr lang="en-GB" sz="1400" dirty="0" smtClean="0">
                <a:solidFill>
                  <a:srgbClr val="000000"/>
                </a:solidFill>
                <a:latin typeface="Times New Roman" charset="0"/>
                <a:sym typeface="Hoefler Text" charset="0"/>
              </a:rPr>
              <a:t>6 years and counting, operates 24 hours/day, no flight permission, don’t care about weather…</a:t>
            </a:r>
          </a:p>
        </p:txBody>
      </p:sp>
      <p:sp>
        <p:nvSpPr>
          <p:cNvPr id="24584" name="Rectangle 10"/>
          <p:cNvSpPr>
            <a:spLocks noGrp="1" noChangeArrowheads="1"/>
          </p:cNvSpPr>
          <p:nvPr>
            <p:ph type="title"/>
          </p:nvPr>
        </p:nvSpPr>
        <p:spPr>
          <a:xfrm>
            <a:off x="322385" y="302392"/>
            <a:ext cx="7273370" cy="400110"/>
          </a:xfrm>
          <a:noFill/>
        </p:spPr>
        <p:txBody>
          <a:bodyPr/>
          <a:lstStyle/>
          <a:p>
            <a:r>
              <a:rPr lang="en-US" sz="2000" dirty="0" smtClean="0">
                <a:latin typeface="Verdana" charset="0"/>
              </a:rPr>
              <a:t>Example from </a:t>
            </a:r>
            <a:r>
              <a:rPr lang="en-US" sz="2000" dirty="0" err="1" smtClean="0">
                <a:latin typeface="Verdana" charset="0"/>
              </a:rPr>
              <a:t>CryoSat</a:t>
            </a:r>
            <a:r>
              <a:rPr lang="en-US" sz="2000" dirty="0" smtClean="0">
                <a:latin typeface="Verdana" charset="0"/>
              </a:rPr>
              <a:t>: The </a:t>
            </a:r>
            <a:r>
              <a:rPr lang="en-US" sz="2000" dirty="0">
                <a:latin typeface="Verdana" charset="0"/>
              </a:rPr>
              <a:t>issue of </a:t>
            </a:r>
            <a:r>
              <a:rPr lang="en-US" sz="2000" dirty="0" smtClean="0">
                <a:latin typeface="Verdana" charset="0"/>
              </a:rPr>
              <a:t>scale?</a:t>
            </a:r>
            <a:endParaRPr lang="en-US" sz="20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108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78271" y="149150"/>
            <a:ext cx="7174846" cy="430887"/>
          </a:xfrm>
        </p:spPr>
        <p:txBody>
          <a:bodyPr/>
          <a:lstStyle/>
          <a:p>
            <a:r>
              <a:rPr lang="en-GB" dirty="0" err="1" smtClean="0">
                <a:latin typeface="Verdana" charset="0"/>
              </a:rPr>
              <a:t>CryoSat</a:t>
            </a:r>
            <a:r>
              <a:rPr lang="en-GB" dirty="0" smtClean="0">
                <a:latin typeface="Verdana" charset="0"/>
              </a:rPr>
              <a:t> experimental </a:t>
            </a:r>
            <a:r>
              <a:rPr lang="en-GB" dirty="0">
                <a:latin typeface="Verdana" charset="0"/>
              </a:rPr>
              <a:t>concept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164" y="844176"/>
            <a:ext cx="4113335" cy="383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559671" y="2846786"/>
            <a:ext cx="820765" cy="26335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1200" i="1">
                <a:latin typeface="Comic Sans MS" charset="0"/>
              </a:rPr>
              <a:t>Aircraft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052041" y="3969545"/>
            <a:ext cx="1655729" cy="26335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1200" i="1">
                <a:latin typeface="Comic Sans MS" charset="0"/>
              </a:rPr>
              <a:t>Ground experiments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14706" y="1294211"/>
            <a:ext cx="4101611" cy="3321844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chemeClr val="accent2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1500">
                <a:latin typeface="Verdana" charset="0"/>
              </a:rPr>
              <a:t>Coordinated airborne and ground measurements required to bridge the spatial scales between ground and satellite measurements</a:t>
            </a:r>
          </a:p>
          <a:p>
            <a:pPr>
              <a:lnSpc>
                <a:spcPct val="90000"/>
              </a:lnSpc>
            </a:pPr>
            <a:r>
              <a:rPr lang="en-GB" sz="1500">
                <a:latin typeface="Verdana" charset="0"/>
              </a:rPr>
              <a:t>Airborne instrumentation configuration:</a:t>
            </a:r>
          </a:p>
          <a:p>
            <a:pPr lvl="1">
              <a:lnSpc>
                <a:spcPct val="90000"/>
              </a:lnSpc>
            </a:pPr>
            <a:r>
              <a:rPr lang="en-GB" sz="1500">
                <a:latin typeface="Verdana" charset="0"/>
              </a:rPr>
              <a:t>ASIRAS – airborne radar altimeter which serves as a proxy for SIRAL on-board Cryosat</a:t>
            </a:r>
          </a:p>
          <a:p>
            <a:pPr lvl="1">
              <a:lnSpc>
                <a:spcPct val="90000"/>
              </a:lnSpc>
            </a:pPr>
            <a:r>
              <a:rPr lang="en-GB" sz="1500">
                <a:latin typeface="Verdana" charset="0"/>
              </a:rPr>
              <a:t>Laser scanner – to address error sources due to penetration</a:t>
            </a:r>
          </a:p>
          <a:p>
            <a:pPr lvl="1">
              <a:lnSpc>
                <a:spcPct val="90000"/>
              </a:lnSpc>
            </a:pPr>
            <a:r>
              <a:rPr lang="en-GB" sz="1500">
                <a:latin typeface="Verdana" charset="0"/>
              </a:rPr>
              <a:t>Support instruments (DGPS, data recorders, cameras)</a:t>
            </a:r>
          </a:p>
          <a:p>
            <a:pPr lvl="1">
              <a:lnSpc>
                <a:spcPct val="90000"/>
              </a:lnSpc>
              <a:buFont typeface="Verdana" charset="0"/>
              <a:buNone/>
            </a:pPr>
            <a:endParaRPr lang="en-GB" sz="1500">
              <a:latin typeface="Verdana" charset="0"/>
            </a:endParaRPr>
          </a:p>
        </p:txBody>
      </p:sp>
      <p:pic>
        <p:nvPicPr>
          <p:cNvPr id="11271" name="Picture 7" descr="Symbol_ca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889" y="3500439"/>
            <a:ext cx="309196" cy="20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6236677" y="3709988"/>
            <a:ext cx="243254" cy="244079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7925" tIns="38963" rIns="77925" bIns="38963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9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a presentation">
  <a:themeElements>
    <a:clrScheme name="Esa presentatio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Esa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EW ESA Presentation 16-9_Slovenia.potx" id="{B4B7490A-53FE-4E20-AAB8-88372E67B561}" vid="{BCEB71B1-FD63-4BD6-B008-F7DFC94BF6F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95F947CC68284A92DD76895F95485E" ma:contentTypeVersion="" ma:contentTypeDescription="Create a new document." ma:contentTypeScope="" ma:versionID="d2f7bac1cc6cefe942785cfbb8bae163">
  <xsd:schema xmlns:xsd="http://www.w3.org/2001/XMLSchema" xmlns:xs="http://www.w3.org/2001/XMLSchema" xmlns:p="http://schemas.microsoft.com/office/2006/metadata/properties" xmlns:ns2="f2760952-b3bb-408f-ace6-eb1e07642b86" targetNamespace="http://schemas.microsoft.com/office/2006/metadata/properties" ma:root="true" ma:fieldsID="70e6d848e258403642b2016fccd44a87" ns2:_=""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587E21-31CA-408E-A5B1-4B7F0D8D9C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22279E-2C4C-4C93-8498-455A58D1433E}">
  <ds:schemaRefs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f2760952-b3bb-408f-ace6-eb1e07642b86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ESA Presentation 16-9</Template>
  <TotalTime>3811</TotalTime>
  <Words>791</Words>
  <Application>Microsoft Macintosh PowerPoint</Application>
  <PresentationFormat>On-screen Show (16:9)</PresentationFormat>
  <Paragraphs>146</Paragraphs>
  <Slides>13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Calibri</vt:lpstr>
      <vt:lpstr>Comic Sans MS</vt:lpstr>
      <vt:lpstr>Hoefler Text</vt:lpstr>
      <vt:lpstr>ＭＳ Ｐゴシック</vt:lpstr>
      <vt:lpstr>Symbol</vt:lpstr>
      <vt:lpstr>Times New Roman</vt:lpstr>
      <vt:lpstr>Verdana</vt:lpstr>
      <vt:lpstr>ヒラギノ角ゴ Pro W3</vt:lpstr>
      <vt:lpstr>Arial</vt:lpstr>
      <vt:lpstr>Esa presentation</vt:lpstr>
      <vt:lpstr>PowerPoint Presentation</vt:lpstr>
      <vt:lpstr>Programmatic Background</vt:lpstr>
      <vt:lpstr>Campaigns for different project phases</vt:lpstr>
      <vt:lpstr>Core Campaign Activities</vt:lpstr>
      <vt:lpstr>PowerPoint Presentation</vt:lpstr>
      <vt:lpstr>PowerPoint Presentation</vt:lpstr>
      <vt:lpstr>PowerPoint Presentation</vt:lpstr>
      <vt:lpstr>Example from CryoSat: The issue of scale?</vt:lpstr>
      <vt:lpstr>CryoSat experimental concept</vt:lpstr>
      <vt:lpstr>Recall AO Objectives and Setup</vt:lpstr>
      <vt:lpstr>EarthCARE Validation Team Objectives </vt:lpstr>
      <vt:lpstr>Conclusions</vt:lpstr>
      <vt:lpstr>PowerPoint Presentation</vt:lpstr>
    </vt:vector>
  </TitlesOfParts>
  <Manager/>
  <Company>ESA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Aerosol optical properties retrieval from A2D</dc:title>
  <dc:subject>Aerosol optical properties retrieval from A2D</dc:subject>
  <dc:creator>Alexander Geiss</dc:creator>
  <cp:keywords/>
  <dc:description/>
  <cp:lastModifiedBy>Rob Koopman</cp:lastModifiedBy>
  <cp:revision>151</cp:revision>
  <cp:lastPrinted>2008-08-26T16:26:23Z</cp:lastPrinted>
  <dcterms:created xsi:type="dcterms:W3CDTF">2017-03-06T20:36:41Z</dcterms:created>
  <dcterms:modified xsi:type="dcterms:W3CDTF">2018-06-08T09:33:16Z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Alexander Geiss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4GV1.0</vt:lpwstr>
  </property>
  <property fmtid="{D5CDD505-2E9C-101B-9397-08002B2CF9AE}" pid="13" name="ShowESADialog1">
    <vt:bool>true</vt:bool>
  </property>
  <property fmtid="{D5CDD505-2E9C-101B-9397-08002B2CF9AE}" pid="14" name="ContentTypeId">
    <vt:lpwstr>0x0101008995F947CC68284A92DD76895F95485E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- For Official Use</vt:lpwstr>
  </property>
  <property fmtid="{D5CDD505-2E9C-101B-9397-08002B2CF9AE}" pid="18" name="Classification Caveat">
    <vt:lpwstr/>
  </property>
  <property fmtid="{D5CDD505-2E9C-101B-9397-08002B2CF9AE}" pid="19" name="Status">
    <vt:lpwstr/>
  </property>
  <property fmtid="{D5CDD505-2E9C-101B-9397-08002B2CF9AE}" pid="20" name="bmsSiteName">
    <vt:lpwstr/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2017-03-07T23:00:00Z</vt:filetime>
  </property>
  <property fmtid="{D5CDD505-2E9C-101B-9397-08002B2CF9AE}" pid="30" name="Organisational_x0020_entity">
    <vt:lpwstr/>
  </property>
</Properties>
</file>