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8" r:id="rId4"/>
  </p:sldMasterIdLst>
  <p:notesMasterIdLst>
    <p:notesMasterId r:id="rId27"/>
  </p:notesMasterIdLst>
  <p:handoutMasterIdLst>
    <p:handoutMasterId r:id="rId28"/>
  </p:handoutMasterIdLst>
  <p:sldIdLst>
    <p:sldId id="350" r:id="rId5"/>
    <p:sldId id="351" r:id="rId6"/>
    <p:sldId id="352" r:id="rId7"/>
    <p:sldId id="353" r:id="rId8"/>
    <p:sldId id="354" r:id="rId9"/>
    <p:sldId id="355" r:id="rId10"/>
    <p:sldId id="356" r:id="rId11"/>
    <p:sldId id="357" r:id="rId12"/>
    <p:sldId id="358" r:id="rId13"/>
    <p:sldId id="359" r:id="rId14"/>
    <p:sldId id="360" r:id="rId15"/>
    <p:sldId id="361" r:id="rId16"/>
    <p:sldId id="368" r:id="rId17"/>
    <p:sldId id="369" r:id="rId18"/>
    <p:sldId id="370" r:id="rId19"/>
    <p:sldId id="371" r:id="rId20"/>
    <p:sldId id="362" r:id="rId21"/>
    <p:sldId id="363" r:id="rId22"/>
    <p:sldId id="372" r:id="rId23"/>
    <p:sldId id="365" r:id="rId24"/>
    <p:sldId id="366" r:id="rId25"/>
    <p:sldId id="367" r:id="rId26"/>
  </p:sldIdLst>
  <p:sldSz cx="9144000" cy="5143500" type="screen16x9"/>
  <p:notesSz cx="7023100" cy="9309100"/>
  <p:defaultTextStyle>
    <a:defPPr>
      <a:defRPr lang="en-GB"/>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8DB"/>
    <a:srgbClr val="00549F"/>
    <a:srgbClr val="FDC82F"/>
    <a:srgbClr val="00338D"/>
    <a:srgbClr val="D0103A"/>
    <a:srgbClr val="008542"/>
    <a:srgbClr val="E37222"/>
    <a:srgbClr val="8224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69" autoAdjust="0"/>
    <p:restoredTop sz="94707" autoAdjust="0"/>
  </p:normalViewPr>
  <p:slideViewPr>
    <p:cSldViewPr snapToGrid="0">
      <p:cViewPr varScale="1">
        <p:scale>
          <a:sx n="84" d="100"/>
          <a:sy n="84" d="100"/>
        </p:scale>
        <p:origin x="72" y="12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0" d="100"/>
          <a:sy n="50" d="100"/>
        </p:scale>
        <p:origin x="-2659" y="-67"/>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39" name="Rectangle 3"/>
          <p:cNvSpPr>
            <a:spLocks noGrp="1" noChangeArrowheads="1"/>
          </p:cNvSpPr>
          <p:nvPr>
            <p:ph type="dt" sz="quarter" idx="1"/>
          </p:nvPr>
        </p:nvSpPr>
        <p:spPr bwMode="auto">
          <a:xfrm>
            <a:off x="3978275"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algn="r" defTabSz="892175">
              <a:defRPr sz="1100" smtClean="0">
                <a:latin typeface="Arial" pitchFamily="34" charset="0"/>
              </a:defRPr>
            </a:lvl1pPr>
          </a:lstStyle>
          <a:p>
            <a:pPr>
              <a:defRPr/>
            </a:pPr>
            <a:endParaRPr lang="it-IT" dirty="0"/>
          </a:p>
        </p:txBody>
      </p:sp>
      <p:sp>
        <p:nvSpPr>
          <p:cNvPr id="628740" name="Rectangle 4"/>
          <p:cNvSpPr>
            <a:spLocks noGrp="1" noChangeArrowheads="1"/>
          </p:cNvSpPr>
          <p:nvPr>
            <p:ph type="ftr" sz="quarter" idx="2"/>
          </p:nvPr>
        </p:nvSpPr>
        <p:spPr bwMode="auto">
          <a:xfrm>
            <a:off x="0"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41" name="Rectangle 5"/>
          <p:cNvSpPr>
            <a:spLocks noGrp="1" noChangeArrowheads="1"/>
          </p:cNvSpPr>
          <p:nvPr>
            <p:ph type="sldNum" sz="quarter" idx="3"/>
          </p:nvPr>
        </p:nvSpPr>
        <p:spPr bwMode="auto">
          <a:xfrm>
            <a:off x="3978275"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algn="r" defTabSz="892175">
              <a:defRPr sz="1100" smtClean="0">
                <a:latin typeface="Arial" pitchFamily="34" charset="0"/>
              </a:defRPr>
            </a:lvl1pPr>
          </a:lstStyle>
          <a:p>
            <a:pPr>
              <a:defRPr/>
            </a:pPr>
            <a:fld id="{A5B780D0-5C7F-422C-931C-25201BE19360}" type="slidenum">
              <a:rPr lang="it-IT"/>
              <a:pPr>
                <a:defRPr/>
              </a:pPr>
              <a:t>‹#›</a:t>
            </a:fld>
            <a:endParaRPr lang="it-IT" dirty="0"/>
          </a:p>
        </p:txBody>
      </p:sp>
    </p:spTree>
    <p:extLst>
      <p:ext uri="{BB962C8B-B14F-4D97-AF65-F5344CB8AC3E}">
        <p14:creationId xmlns:p14="http://schemas.microsoft.com/office/powerpoint/2010/main" val="3125045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3014663"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defTabSz="862013">
              <a:defRPr sz="1100" smtClean="0"/>
            </a:lvl1pPr>
          </a:lstStyle>
          <a:p>
            <a:pPr>
              <a:defRPr/>
            </a:pPr>
            <a:endParaRPr lang="en-US" dirty="0"/>
          </a:p>
        </p:txBody>
      </p:sp>
      <p:sp>
        <p:nvSpPr>
          <p:cNvPr id="58371" name="Rectangle 3"/>
          <p:cNvSpPr>
            <a:spLocks noGrp="1" noChangeArrowheads="1"/>
          </p:cNvSpPr>
          <p:nvPr>
            <p:ph type="dt" idx="1"/>
          </p:nvPr>
        </p:nvSpPr>
        <p:spPr bwMode="auto">
          <a:xfrm>
            <a:off x="3995738" y="0"/>
            <a:ext cx="3014662"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algn="r" defTabSz="862013">
              <a:defRPr sz="1100" smtClean="0"/>
            </a:lvl1pPr>
          </a:lstStyle>
          <a:p>
            <a:pPr>
              <a:defRPr/>
            </a:pPr>
            <a:fld id="{A6888345-B3D3-4351-A7A9-F936F5935E41}" type="datetimeFigureOut">
              <a:rPr lang="en-US"/>
              <a:pPr>
                <a:defRPr/>
              </a:pPr>
              <a:t>5/31/2018</a:t>
            </a:fld>
            <a:endParaRPr lang="en-US" dirty="0"/>
          </a:p>
        </p:txBody>
      </p:sp>
      <p:sp>
        <p:nvSpPr>
          <p:cNvPr id="11268" name="Rectangle 4"/>
          <p:cNvSpPr>
            <a:spLocks noGrp="1" noRot="1" noChangeAspect="1" noChangeArrowheads="1" noTextEdit="1"/>
          </p:cNvSpPr>
          <p:nvPr>
            <p:ph type="sldImg" idx="2"/>
          </p:nvPr>
        </p:nvSpPr>
        <p:spPr bwMode="auto">
          <a:xfrm>
            <a:off x="463550" y="693738"/>
            <a:ext cx="6157913" cy="3465512"/>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8373" name="Rectangle 5"/>
          <p:cNvSpPr>
            <a:spLocks noGrp="1" noChangeArrowheads="1"/>
          </p:cNvSpPr>
          <p:nvPr>
            <p:ph type="body" sz="quarter" idx="3"/>
          </p:nvPr>
        </p:nvSpPr>
        <p:spPr bwMode="auto">
          <a:xfrm>
            <a:off x="904875" y="4435475"/>
            <a:ext cx="5200650" cy="4159250"/>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58374" name="Rectangle 6"/>
          <p:cNvSpPr>
            <a:spLocks noGrp="1" noChangeArrowheads="1"/>
          </p:cNvSpPr>
          <p:nvPr>
            <p:ph type="ftr" sz="quarter" idx="4"/>
          </p:nvPr>
        </p:nvSpPr>
        <p:spPr bwMode="auto">
          <a:xfrm>
            <a:off x="0" y="8870950"/>
            <a:ext cx="3014663"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defTabSz="862013">
              <a:defRPr sz="1100" smtClean="0"/>
            </a:lvl1pPr>
          </a:lstStyle>
          <a:p>
            <a:pPr>
              <a:defRPr/>
            </a:pPr>
            <a:endParaRPr lang="en-US" dirty="0"/>
          </a:p>
        </p:txBody>
      </p:sp>
      <p:sp>
        <p:nvSpPr>
          <p:cNvPr id="58375" name="Rectangle 7"/>
          <p:cNvSpPr>
            <a:spLocks noGrp="1" noChangeArrowheads="1"/>
          </p:cNvSpPr>
          <p:nvPr>
            <p:ph type="sldNum" sz="quarter" idx="5"/>
          </p:nvPr>
        </p:nvSpPr>
        <p:spPr bwMode="auto">
          <a:xfrm>
            <a:off x="3995738" y="8870950"/>
            <a:ext cx="3014662"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algn="r" defTabSz="862013">
              <a:defRPr sz="1100" smtClean="0"/>
            </a:lvl1pPr>
          </a:lstStyle>
          <a:p>
            <a:pPr>
              <a:defRPr/>
            </a:pPr>
            <a:fld id="{D8DF57D7-2670-4E78-96DD-D9B22805124F}" type="slidenum">
              <a:rPr lang="en-US"/>
              <a:pPr>
                <a:defRPr/>
              </a:pPr>
              <a:t>‹#›</a:t>
            </a:fld>
            <a:endParaRPr lang="en-US" dirty="0"/>
          </a:p>
        </p:txBody>
      </p:sp>
    </p:spTree>
    <p:extLst>
      <p:ext uri="{BB962C8B-B14F-4D97-AF65-F5344CB8AC3E}">
        <p14:creationId xmlns:p14="http://schemas.microsoft.com/office/powerpoint/2010/main" val="13844303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a:t>
            </a:fld>
            <a:endParaRPr lang="en-US" dirty="0"/>
          </a:p>
        </p:txBody>
      </p:sp>
    </p:spTree>
    <p:extLst>
      <p:ext uri="{BB962C8B-B14F-4D97-AF65-F5344CB8AC3E}">
        <p14:creationId xmlns:p14="http://schemas.microsoft.com/office/powerpoint/2010/main" val="1822512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18</a:t>
            </a:fld>
            <a:endParaRPr lang="en-US" dirty="0"/>
          </a:p>
        </p:txBody>
      </p:sp>
    </p:spTree>
    <p:extLst>
      <p:ext uri="{BB962C8B-B14F-4D97-AF65-F5344CB8AC3E}">
        <p14:creationId xmlns:p14="http://schemas.microsoft.com/office/powerpoint/2010/main" val="68842080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28.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image" Target="../media/image27.jpeg"/><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9.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6323" name="Rectangle 2"/>
          <p:cNvSpPr>
            <a:spLocks noGrp="1" noChangeArrowheads="1"/>
          </p:cNvSpPr>
          <p:nvPr>
            <p:ph type="subTitle" idx="1"/>
          </p:nvPr>
        </p:nvSpPr>
        <p:spPr>
          <a:xfrm>
            <a:off x="614361" y="2914650"/>
            <a:ext cx="7948800" cy="421975"/>
          </a:xfrm>
        </p:spPr>
        <p:txBody>
          <a:bodyPr wrap="square">
            <a:spAutoFit/>
          </a:bodyPr>
          <a:lstStyle>
            <a:lvl1pPr marL="0" indent="0">
              <a:buFont typeface="Verdana" pitchFamily="34" charset="0"/>
              <a:buNone/>
              <a:defRPr sz="1800"/>
            </a:lvl1pPr>
          </a:lstStyle>
          <a:p>
            <a:pPr lvl="0"/>
            <a:r>
              <a:rPr lang="en-US" noProof="0" smtClean="0"/>
              <a:t>Click to edit Master subtitle style</a:t>
            </a:r>
            <a:endParaRPr lang="en-GB" noProof="0" dirty="0" smtClean="0"/>
          </a:p>
        </p:txBody>
      </p:sp>
      <p:sp>
        <p:nvSpPr>
          <p:cNvPr id="56325" name="Rectangle 6"/>
          <p:cNvSpPr>
            <a:spLocks noGrp="1" noChangeArrowheads="1"/>
          </p:cNvSpPr>
          <p:nvPr>
            <p:ph type="ctrTitle"/>
          </p:nvPr>
        </p:nvSpPr>
        <p:spPr>
          <a:xfrm>
            <a:off x="587375" y="1856096"/>
            <a:ext cx="7947025" cy="584775"/>
          </a:xfrm>
          <a:prstGeom prst="rect">
            <a:avLst/>
          </a:prstGeom>
        </p:spPr>
        <p:txBody>
          <a:bodyPr/>
          <a:lstStyle>
            <a:lvl1pPr>
              <a:defRPr sz="3200">
                <a:solidFill>
                  <a:schemeClr val="accent1"/>
                </a:solidFill>
              </a:defRPr>
            </a:lvl1pPr>
          </a:lstStyle>
          <a:p>
            <a:pPr lvl="0"/>
            <a:r>
              <a:rPr lang="en-US" noProof="0" smtClean="0"/>
              <a:t>Click to edit Master title style</a:t>
            </a:r>
            <a:endParaRPr lang="en-GB" noProof="0" dirty="0" smtClean="0"/>
          </a:p>
        </p:txBody>
      </p:sp>
      <p:sp>
        <p:nvSpPr>
          <p:cNvPr id="56347" name="Text Box 27"/>
          <p:cNvSpPr txBox="1">
            <a:spLocks noChangeArrowheads="1"/>
          </p:cNvSpPr>
          <p:nvPr userDrawn="1"/>
        </p:nvSpPr>
        <p:spPr bwMode="auto">
          <a:xfrm>
            <a:off x="631825" y="4822032"/>
            <a:ext cx="5016500"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800" noProof="0" dirty="0"/>
          </a:p>
        </p:txBody>
      </p:sp>
      <p:pic>
        <p:nvPicPr>
          <p:cNvPr id="8" name="Picture 7" descr="16950723446_e7d8e1bfb9_o.jpg"/>
          <p:cNvPicPr>
            <a:picLocks noChangeAspect="1"/>
          </p:cNvPicPr>
          <p:nvPr userDrawn="1"/>
        </p:nvPicPr>
        <p:blipFill rotWithShape="1">
          <a:blip r:embed="rId2" cstate="print">
            <a:extLst>
              <a:ext uri="{28A0092B-C50C-407E-A947-70E740481C1C}">
                <a14:useLocalDpi xmlns:a14="http://schemas.microsoft.com/office/drawing/2010/main" val="0"/>
              </a:ext>
            </a:extLst>
          </a:blip>
          <a:srcRect l="28852" b="48267"/>
          <a:stretch/>
        </p:blipFill>
        <p:spPr>
          <a:xfrm rot="5400000">
            <a:off x="2000249" y="-2000250"/>
            <a:ext cx="5143501" cy="9144001"/>
          </a:xfrm>
          <a:prstGeom prst="rect">
            <a:avLst/>
          </a:prstGeom>
        </p:spPr>
      </p:pic>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t="-2" b="28614"/>
          <a:stretch/>
        </p:blipFill>
        <p:spPr>
          <a:xfrm>
            <a:off x="7787917" y="156199"/>
            <a:ext cx="1210456" cy="468000"/>
          </a:xfrm>
          <a:prstGeom prst="rect">
            <a:avLst/>
          </a:prstGeom>
        </p:spPr>
      </p:pic>
      <p:sp>
        <p:nvSpPr>
          <p:cNvPr id="10" name="Text Box 58"/>
          <p:cNvSpPr txBox="1">
            <a:spLocks noChangeArrowheads="1"/>
          </p:cNvSpPr>
          <p:nvPr userDrawn="1"/>
        </p:nvSpPr>
        <p:spPr bwMode="auto">
          <a:xfrm>
            <a:off x="162824" y="4571668"/>
            <a:ext cx="5016500" cy="214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US" sz="800" noProof="0" smtClean="0">
                <a:solidFill>
                  <a:schemeClr val="bg1">
                    <a:lumMod val="85000"/>
                  </a:schemeClr>
                </a:solidFill>
              </a:rPr>
              <a:t>ESA UNCLASSIFIED - For Official Use</a:t>
            </a:r>
            <a:endParaRPr lang="en-GB" sz="800" noProof="0" dirty="0">
              <a:solidFill>
                <a:schemeClr val="bg1">
                  <a:lumMod val="85000"/>
                </a:schemeClr>
              </a:solidFill>
            </a:endParaRPr>
          </a:p>
        </p:txBody>
      </p:sp>
      <p:pic>
        <p:nvPicPr>
          <p:cNvPr id="35" name="Picture 34"/>
          <p:cNvPicPr>
            <a:picLocks noChangeAspect="1"/>
          </p:cNvPicPr>
          <p:nvPr userDrawn="1"/>
        </p:nvPicPr>
        <p:blipFill rotWithShape="1">
          <a:blip r:embed="rId4" cstate="print">
            <a:extLst>
              <a:ext uri="{28A0092B-C50C-407E-A947-70E740481C1C}">
                <a14:useLocalDpi xmlns:a14="http://schemas.microsoft.com/office/drawing/2010/main" val="0"/>
              </a:ext>
            </a:extLst>
          </a:blip>
          <a:srcRect t="83098" b="-5313"/>
          <a:stretch/>
        </p:blipFill>
        <p:spPr>
          <a:xfrm>
            <a:off x="7790400" y="4899600"/>
            <a:ext cx="1196912" cy="144000"/>
          </a:xfrm>
          <a:prstGeom prst="rect">
            <a:avLst/>
          </a:prstGeom>
        </p:spPr>
      </p:pic>
      <p:cxnSp>
        <p:nvCxnSpPr>
          <p:cNvPr id="36" name="Straight Connector 35"/>
          <p:cNvCxnSpPr/>
          <p:nvPr userDrawn="1"/>
        </p:nvCxnSpPr>
        <p:spPr>
          <a:xfrm>
            <a:off x="165932" y="4789188"/>
            <a:ext cx="8824779" cy="0"/>
          </a:xfrm>
          <a:prstGeom prst="line">
            <a:avLst/>
          </a:prstGeom>
          <a:ln w="6350"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grpSp>
        <p:nvGrpSpPr>
          <p:cNvPr id="63" name="Group 62"/>
          <p:cNvGrpSpPr/>
          <p:nvPr userDrawn="1"/>
        </p:nvGrpSpPr>
        <p:grpSpPr>
          <a:xfrm>
            <a:off x="172269" y="4908007"/>
            <a:ext cx="6826666" cy="111519"/>
            <a:chOff x="172269" y="6621494"/>
            <a:chExt cx="6826666" cy="111519"/>
          </a:xfrm>
        </p:grpSpPr>
        <p:pic>
          <p:nvPicPr>
            <p:cNvPr id="64" name="Picture 63" descr="at.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72269" y="6624669"/>
              <a:ext cx="163906" cy="108344"/>
            </a:xfrm>
            <a:prstGeom prst="rect">
              <a:avLst/>
            </a:prstGeom>
            <a:ln>
              <a:noFill/>
            </a:ln>
          </p:spPr>
        </p:pic>
        <p:pic>
          <p:nvPicPr>
            <p:cNvPr id="65" name="Picture 64" descr="be.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50797" y="6624669"/>
              <a:ext cx="163906" cy="108344"/>
            </a:xfrm>
            <a:prstGeom prst="rect">
              <a:avLst/>
            </a:prstGeom>
            <a:ln>
              <a:noFill/>
            </a:ln>
          </p:spPr>
        </p:pic>
        <p:pic>
          <p:nvPicPr>
            <p:cNvPr id="66" name="Picture 65" descr="ca.pn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835029" y="6621494"/>
              <a:ext cx="163906" cy="108344"/>
            </a:xfrm>
            <a:prstGeom prst="rect">
              <a:avLst/>
            </a:prstGeom>
            <a:ln>
              <a:noFill/>
            </a:ln>
          </p:spPr>
        </p:pic>
        <p:pic>
          <p:nvPicPr>
            <p:cNvPr id="67" name="Picture 66" descr="ch.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5755667" y="6624669"/>
              <a:ext cx="163906" cy="108344"/>
            </a:xfrm>
            <a:prstGeom prst="rect">
              <a:avLst/>
            </a:prstGeom>
            <a:ln>
              <a:noFill/>
            </a:ln>
          </p:spPr>
        </p:pic>
        <p:pic>
          <p:nvPicPr>
            <p:cNvPr id="68" name="Picture 67" descr="cz.pn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731531" y="6624669"/>
              <a:ext cx="163906" cy="108344"/>
            </a:xfrm>
            <a:prstGeom prst="rect">
              <a:avLst/>
            </a:prstGeom>
            <a:ln>
              <a:noFill/>
            </a:ln>
          </p:spPr>
        </p:pic>
        <p:pic>
          <p:nvPicPr>
            <p:cNvPr id="69" name="Picture 68" descr="de.png"/>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130472" y="6624669"/>
              <a:ext cx="163906" cy="108344"/>
            </a:xfrm>
            <a:prstGeom prst="rect">
              <a:avLst/>
            </a:prstGeom>
            <a:ln>
              <a:noFill/>
            </a:ln>
          </p:spPr>
        </p:pic>
        <p:pic>
          <p:nvPicPr>
            <p:cNvPr id="70" name="Picture 69" descr="dk.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09766" y="6624669"/>
              <a:ext cx="163906" cy="108344"/>
            </a:xfrm>
            <a:prstGeom prst="rect">
              <a:avLst/>
            </a:prstGeom>
            <a:ln>
              <a:noFill/>
            </a:ln>
          </p:spPr>
        </p:pic>
        <p:pic>
          <p:nvPicPr>
            <p:cNvPr id="71" name="Picture 70" descr="ee.pn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288298" y="6624669"/>
              <a:ext cx="163906" cy="108344"/>
            </a:xfrm>
            <a:prstGeom prst="rect">
              <a:avLst/>
            </a:prstGeom>
            <a:ln>
              <a:noFill/>
            </a:ln>
          </p:spPr>
        </p:pic>
        <p:pic>
          <p:nvPicPr>
            <p:cNvPr id="72" name="Picture 71" descr="es.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197147" y="6624669"/>
              <a:ext cx="163906" cy="108344"/>
            </a:xfrm>
            <a:prstGeom prst="rect">
              <a:avLst/>
            </a:prstGeom>
            <a:ln>
              <a:noFill/>
            </a:ln>
          </p:spPr>
        </p:pic>
        <p:pic>
          <p:nvPicPr>
            <p:cNvPr id="73" name="Picture 72" descr="fi.pn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571956" y="6624669"/>
              <a:ext cx="163906" cy="108344"/>
            </a:xfrm>
            <a:prstGeom prst="rect">
              <a:avLst/>
            </a:prstGeom>
            <a:ln>
              <a:noFill/>
            </a:ln>
          </p:spPr>
        </p:pic>
        <p:pic>
          <p:nvPicPr>
            <p:cNvPr id="74" name="Picture 73" descr="fr.pn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849315" y="6624669"/>
              <a:ext cx="163906" cy="108344"/>
            </a:xfrm>
            <a:prstGeom prst="rect">
              <a:avLst/>
            </a:prstGeom>
            <a:ln>
              <a:noFill/>
            </a:ln>
          </p:spPr>
        </p:pic>
        <p:pic>
          <p:nvPicPr>
            <p:cNvPr id="75" name="Picture 74" descr="gr.png"/>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2407833" y="6624669"/>
              <a:ext cx="163906" cy="108344"/>
            </a:xfrm>
            <a:prstGeom prst="rect">
              <a:avLst/>
            </a:prstGeom>
            <a:ln>
              <a:noFill/>
            </a:ln>
          </p:spPr>
        </p:pic>
        <p:pic>
          <p:nvPicPr>
            <p:cNvPr id="76" name="Picture 75" descr="hu.pn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2685195" y="6624669"/>
              <a:ext cx="163906" cy="108344"/>
            </a:xfrm>
            <a:prstGeom prst="rect">
              <a:avLst/>
            </a:prstGeom>
            <a:ln>
              <a:noFill/>
            </a:ln>
          </p:spPr>
        </p:pic>
        <p:pic>
          <p:nvPicPr>
            <p:cNvPr id="77" name="Picture 76" descr="ie.png"/>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2962555" y="6624669"/>
              <a:ext cx="163906" cy="108344"/>
            </a:xfrm>
            <a:prstGeom prst="rect">
              <a:avLst/>
            </a:prstGeom>
            <a:ln>
              <a:noFill/>
            </a:ln>
          </p:spPr>
        </p:pic>
        <p:pic>
          <p:nvPicPr>
            <p:cNvPr id="78" name="Picture 77" descr="it.png"/>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3239913" y="6624669"/>
              <a:ext cx="163906" cy="108344"/>
            </a:xfrm>
            <a:prstGeom prst="rect">
              <a:avLst/>
            </a:prstGeom>
            <a:ln>
              <a:noFill/>
            </a:ln>
          </p:spPr>
        </p:pic>
        <p:pic>
          <p:nvPicPr>
            <p:cNvPr id="79" name="Picture 78" descr="lu.png"/>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3518472" y="6624669"/>
              <a:ext cx="163906" cy="108344"/>
            </a:xfrm>
            <a:prstGeom prst="rect">
              <a:avLst/>
            </a:prstGeom>
            <a:ln>
              <a:noFill/>
            </a:ln>
          </p:spPr>
        </p:pic>
        <p:pic>
          <p:nvPicPr>
            <p:cNvPr id="80" name="Picture 79" descr="nl.png"/>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3799629" y="6624669"/>
              <a:ext cx="163906" cy="108344"/>
            </a:xfrm>
            <a:prstGeom prst="rect">
              <a:avLst/>
            </a:prstGeom>
            <a:ln>
              <a:noFill/>
            </a:ln>
          </p:spPr>
        </p:pic>
        <p:pic>
          <p:nvPicPr>
            <p:cNvPr id="81" name="Picture 80" descr="no.png"/>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4083387" y="6624669"/>
              <a:ext cx="163906" cy="108344"/>
            </a:xfrm>
            <a:prstGeom prst="rect">
              <a:avLst/>
            </a:prstGeom>
            <a:ln>
              <a:noFill/>
            </a:ln>
          </p:spPr>
        </p:pic>
        <p:pic>
          <p:nvPicPr>
            <p:cNvPr id="82" name="Picture 81" descr="pl.png"/>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4359447" y="6624669"/>
              <a:ext cx="163906" cy="108344"/>
            </a:xfrm>
            <a:prstGeom prst="rect">
              <a:avLst/>
            </a:prstGeom>
            <a:ln>
              <a:noFill/>
            </a:ln>
          </p:spPr>
        </p:pic>
        <p:pic>
          <p:nvPicPr>
            <p:cNvPr id="83" name="Picture 82" descr="pt.png"/>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4639303" y="6624669"/>
              <a:ext cx="163906" cy="108344"/>
            </a:xfrm>
            <a:prstGeom prst="rect">
              <a:avLst/>
            </a:prstGeom>
            <a:ln>
              <a:noFill/>
            </a:ln>
          </p:spPr>
        </p:pic>
        <p:pic>
          <p:nvPicPr>
            <p:cNvPr id="84" name="Picture 83" descr="ro.png"/>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4920460" y="6624669"/>
              <a:ext cx="163906" cy="108344"/>
            </a:xfrm>
            <a:prstGeom prst="rect">
              <a:avLst/>
            </a:prstGeom>
            <a:ln>
              <a:noFill/>
            </a:ln>
          </p:spPr>
        </p:pic>
        <p:pic>
          <p:nvPicPr>
            <p:cNvPr id="85" name="Picture 84" descr="se.png"/>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5475801" y="6624669"/>
              <a:ext cx="163906" cy="108344"/>
            </a:xfrm>
            <a:prstGeom prst="rect">
              <a:avLst/>
            </a:prstGeom>
            <a:ln>
              <a:noFill/>
            </a:ln>
          </p:spPr>
        </p:pic>
        <p:pic>
          <p:nvPicPr>
            <p:cNvPr id="86" name="Picture 85" descr="uk.png"/>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6030535" y="6624669"/>
              <a:ext cx="163906" cy="108344"/>
            </a:xfrm>
            <a:prstGeom prst="rect">
              <a:avLst/>
            </a:prstGeom>
            <a:ln>
              <a:noFill/>
            </a:ln>
          </p:spPr>
        </p:pic>
        <p:pic>
          <p:nvPicPr>
            <p:cNvPr id="87" name="Picture 86" descr="si.png"/>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6435327" y="6623401"/>
              <a:ext cx="163385" cy="108000"/>
            </a:xfrm>
            <a:prstGeom prst="rect">
              <a:avLst/>
            </a:prstGeom>
          </p:spPr>
        </p:pic>
      </p:gr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lvl1pPr marL="0">
              <a:defRPr baseline="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noProof="0" dirty="0" smtClean="0"/>
          </a:p>
        </p:txBody>
      </p:sp>
    </p:spTree>
    <p:extLst>
      <p:ext uri="{BB962C8B-B14F-4D97-AF65-F5344CB8AC3E}">
        <p14:creationId xmlns:p14="http://schemas.microsoft.com/office/powerpoint/2010/main" val="687680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6"/>
          <p:cNvSpPr>
            <a:spLocks noGrp="1" noChangeArrowheads="1"/>
          </p:cNvSpPr>
          <p:nvPr>
            <p:ph type="title"/>
          </p:nvPr>
        </p:nvSpPr>
        <p:spPr bwMode="auto">
          <a:xfrm>
            <a:off x="143086" y="149150"/>
            <a:ext cx="7174846" cy="430887"/>
          </a:xfrm>
          <a:prstGeom prst="rect">
            <a:avLst/>
          </a:prstGeom>
          <a:noFill/>
          <a:ln>
            <a:noFill/>
          </a:ln>
          <a:extLst/>
        </p:spPr>
        <p:txBody>
          <a:bodyPr vert="horz" wrap="square" lIns="91440" tIns="45720" rIns="91440" bIns="45720" numCol="1" anchor="ctr" anchorCtr="0" compatLnSpc="1">
            <a:prstTxWarp prst="textNoShape">
              <a:avLst/>
            </a:prstTxWarp>
            <a:spAutoFit/>
          </a:bodyPr>
          <a:lstStyle>
            <a:lvl1pPr>
              <a:defRPr lang="en-GB" sz="2200" b="0" dirty="0" smtClean="0">
                <a:solidFill>
                  <a:srgbClr val="0070C0"/>
                </a:solidFill>
                <a:latin typeface="Verdana"/>
                <a:ea typeface="+mj-ea"/>
                <a:cs typeface="Verdana"/>
              </a:defRPr>
            </a:lvl1pPr>
          </a:lstStyle>
          <a:p>
            <a:pPr lvl="0" algn="l" rtl="0" eaLnBrk="1" fontAlgn="base" hangingPunct="1">
              <a:spcBef>
                <a:spcPct val="0"/>
              </a:spcBef>
              <a:spcAft>
                <a:spcPct val="0"/>
              </a:spcAft>
            </a:pPr>
            <a:r>
              <a:rPr lang="en-US" smtClean="0"/>
              <a:t>Click to edit Master title style</a:t>
            </a:r>
            <a:endParaRPr lang="en-GB" dirty="0" smtClean="0"/>
          </a:p>
        </p:txBody>
      </p:sp>
    </p:spTree>
    <p:extLst>
      <p:ext uri="{BB962C8B-B14F-4D97-AF65-F5344CB8AC3E}">
        <p14:creationId xmlns:p14="http://schemas.microsoft.com/office/powerpoint/2010/main" val="21188019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2000" y="2472362"/>
            <a:ext cx="7789050" cy="1323439"/>
          </a:xfrm>
        </p:spPr>
        <p:txBody>
          <a:bodyPr anchor="t"/>
          <a:lstStyle>
            <a:lvl1pPr algn="l">
              <a:defRPr sz="4000" b="0" cap="all">
                <a:solidFill>
                  <a:srgbClr val="0098DB"/>
                </a:solidFill>
              </a:defRPr>
            </a:lvl1pPr>
          </a:lstStyle>
          <a:p>
            <a:r>
              <a:rPr lang="en-US" noProof="0" smtClean="0"/>
              <a:t>Click to edit Master title style</a:t>
            </a:r>
            <a:endParaRPr lang="en-GB" noProof="0" dirty="0"/>
          </a:p>
        </p:txBody>
      </p:sp>
      <p:sp>
        <p:nvSpPr>
          <p:cNvPr id="3" name="Text Placeholder 2"/>
          <p:cNvSpPr>
            <a:spLocks noGrp="1"/>
          </p:cNvSpPr>
          <p:nvPr>
            <p:ph type="body" idx="1"/>
          </p:nvPr>
        </p:nvSpPr>
        <p:spPr>
          <a:xfrm>
            <a:off x="612000" y="1347221"/>
            <a:ext cx="778905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noProof="0" smtClean="0"/>
              <a:t>Click to edit Master text styles</a:t>
            </a:r>
          </a:p>
        </p:txBody>
      </p:sp>
    </p:spTree>
    <p:extLst>
      <p:ext uri="{BB962C8B-B14F-4D97-AF65-F5344CB8AC3E}">
        <p14:creationId xmlns:p14="http://schemas.microsoft.com/office/powerpoint/2010/main" val="7304500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615950" y="1254919"/>
            <a:ext cx="3889376" cy="3238500"/>
          </a:xfrm>
        </p:spPr>
        <p:txBody>
          <a:bodyPr/>
          <a:lstStyle>
            <a:lvl1pPr>
              <a:defRPr sz="1200"/>
            </a:lvl1pPr>
            <a:lvl2pPr>
              <a:defRPr sz="12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4657723" y="1254919"/>
            <a:ext cx="3888000" cy="3238500"/>
          </a:xfrm>
        </p:spPr>
        <p:txBody>
          <a:bodyPr/>
          <a:lstStyle>
            <a:lvl1pPr>
              <a:defRPr sz="1200"/>
            </a:lvl1pPr>
            <a:lvl2pPr>
              <a:defRPr sz="12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24296439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123" y="1250100"/>
            <a:ext cx="3895200" cy="372600"/>
          </a:xfrm>
        </p:spPr>
        <p:txBody>
          <a:bodyPr anchor="b"/>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5" name="Text Placeholder 4"/>
          <p:cNvSpPr>
            <a:spLocks noGrp="1"/>
          </p:cNvSpPr>
          <p:nvPr>
            <p:ph type="body" sz="quarter" idx="3"/>
          </p:nvPr>
        </p:nvSpPr>
        <p:spPr>
          <a:xfrm>
            <a:off x="4645025" y="1250156"/>
            <a:ext cx="3896416" cy="371493"/>
          </a:xfrm>
        </p:spPr>
        <p:txBody>
          <a:bodyPr anchor="b"/>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645026" y="1631157"/>
            <a:ext cx="3898900" cy="2862263"/>
          </a:xfrm>
        </p:spPr>
        <p:txBody>
          <a:bodyPr/>
          <a:lstStyle>
            <a:lvl1pPr>
              <a:defRPr sz="12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7" name="Content Placeholder 5"/>
          <p:cNvSpPr>
            <a:spLocks noGrp="1"/>
          </p:cNvSpPr>
          <p:nvPr>
            <p:ph sz="quarter" idx="10"/>
          </p:nvPr>
        </p:nvSpPr>
        <p:spPr>
          <a:xfrm>
            <a:off x="619200" y="1630801"/>
            <a:ext cx="3898900" cy="2862263"/>
          </a:xfrm>
        </p:spPr>
        <p:txBody>
          <a:bodyPr/>
          <a:lstStyle>
            <a:lvl1pPr>
              <a:defRPr sz="12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9" name="Title 1"/>
          <p:cNvSpPr>
            <a:spLocks noGrp="1"/>
          </p:cNvSpPr>
          <p:nvPr>
            <p:ph type="title"/>
          </p:nvPr>
        </p:nvSpPr>
        <p:spPr>
          <a:xfrm>
            <a:off x="143086" y="149150"/>
            <a:ext cx="7174846" cy="43088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365580522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15569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3" y="1250157"/>
            <a:ext cx="4968875" cy="324326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4" name="Text Placeholder 3"/>
          <p:cNvSpPr>
            <a:spLocks noGrp="1"/>
          </p:cNvSpPr>
          <p:nvPr>
            <p:ph type="body" sz="half" idx="2"/>
          </p:nvPr>
        </p:nvSpPr>
        <p:spPr>
          <a:xfrm>
            <a:off x="619125" y="1250101"/>
            <a:ext cx="2846388" cy="32432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smtClean="0"/>
              <a:t>Click to edit Master text styles</a:t>
            </a:r>
          </a:p>
        </p:txBody>
      </p:sp>
      <p:sp>
        <p:nvSpPr>
          <p:cNvPr id="5" name="Title 1"/>
          <p:cNvSpPr>
            <a:spLocks noGrp="1"/>
          </p:cNvSpPr>
          <p:nvPr>
            <p:ph type="title"/>
          </p:nvPr>
        </p:nvSpPr>
        <p:spPr>
          <a:xfrm>
            <a:off x="143086" y="149150"/>
            <a:ext cx="7174846" cy="43088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317532323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2000" y="3724872"/>
            <a:ext cx="5932800" cy="307777"/>
          </a:xfrm>
        </p:spPr>
        <p:txBody>
          <a:bodyPr anchor="b"/>
          <a:lstStyle>
            <a:lvl1pPr algn="l">
              <a:defRPr sz="14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1601787" y="1250156"/>
            <a:ext cx="5932488" cy="2543176"/>
          </a:xfrm>
        </p:spPr>
        <p:txBody>
          <a:bodyPr/>
          <a:lstStyle>
            <a:lvl1pPr marL="0" indent="0">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dirty="0"/>
          </a:p>
        </p:txBody>
      </p:sp>
      <p:sp>
        <p:nvSpPr>
          <p:cNvPr id="4" name="Text Placeholder 3"/>
          <p:cNvSpPr>
            <a:spLocks noGrp="1"/>
          </p:cNvSpPr>
          <p:nvPr>
            <p:ph type="body" sz="half" idx="2"/>
          </p:nvPr>
        </p:nvSpPr>
        <p:spPr>
          <a:xfrm>
            <a:off x="1602000" y="4029076"/>
            <a:ext cx="5932800" cy="46434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37226072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18" Type="http://schemas.openxmlformats.org/officeDocument/2006/relationships/image" Target="../media/image8.png"/><Relationship Id="rId26" Type="http://schemas.openxmlformats.org/officeDocument/2006/relationships/image" Target="../media/image16.png"/><Relationship Id="rId3" Type="http://schemas.openxmlformats.org/officeDocument/2006/relationships/slideLayout" Target="../slideLayouts/slideLayout3.xml"/><Relationship Id="rId21" Type="http://schemas.openxmlformats.org/officeDocument/2006/relationships/image" Target="../media/image11.png"/><Relationship Id="rId34" Type="http://schemas.openxmlformats.org/officeDocument/2006/relationships/image" Target="../media/image24.png"/><Relationship Id="rId7" Type="http://schemas.openxmlformats.org/officeDocument/2006/relationships/slideLayout" Target="../slideLayouts/slideLayout7.xml"/><Relationship Id="rId12" Type="http://schemas.openxmlformats.org/officeDocument/2006/relationships/image" Target="../media/image2.jpeg"/><Relationship Id="rId17" Type="http://schemas.openxmlformats.org/officeDocument/2006/relationships/image" Target="../media/image7.png"/><Relationship Id="rId25" Type="http://schemas.openxmlformats.org/officeDocument/2006/relationships/image" Target="../media/image15.png"/><Relationship Id="rId33" Type="http://schemas.openxmlformats.org/officeDocument/2006/relationships/image" Target="../media/image23.png"/><Relationship Id="rId2" Type="http://schemas.openxmlformats.org/officeDocument/2006/relationships/slideLayout" Target="../slideLayouts/slideLayout2.xml"/><Relationship Id="rId16" Type="http://schemas.openxmlformats.org/officeDocument/2006/relationships/image" Target="../media/image6.png"/><Relationship Id="rId20" Type="http://schemas.openxmlformats.org/officeDocument/2006/relationships/image" Target="../media/image10.png"/><Relationship Id="rId29"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24" Type="http://schemas.openxmlformats.org/officeDocument/2006/relationships/image" Target="../media/image14.png"/><Relationship Id="rId32" Type="http://schemas.openxmlformats.org/officeDocument/2006/relationships/image" Target="../media/image22.png"/><Relationship Id="rId5" Type="http://schemas.openxmlformats.org/officeDocument/2006/relationships/slideLayout" Target="../slideLayouts/slideLayout5.xml"/><Relationship Id="rId15" Type="http://schemas.openxmlformats.org/officeDocument/2006/relationships/image" Target="../media/image5.png"/><Relationship Id="rId23" Type="http://schemas.openxmlformats.org/officeDocument/2006/relationships/image" Target="../media/image13.png"/><Relationship Id="rId28" Type="http://schemas.openxmlformats.org/officeDocument/2006/relationships/image" Target="../media/image18.png"/><Relationship Id="rId36" Type="http://schemas.openxmlformats.org/officeDocument/2006/relationships/image" Target="../media/image26.png"/><Relationship Id="rId10" Type="http://schemas.openxmlformats.org/officeDocument/2006/relationships/theme" Target="../theme/theme1.xml"/><Relationship Id="rId19" Type="http://schemas.openxmlformats.org/officeDocument/2006/relationships/image" Target="../media/image9.png"/><Relationship Id="rId31" Type="http://schemas.openxmlformats.org/officeDocument/2006/relationships/image" Target="../media/image2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 Id="rId22" Type="http://schemas.openxmlformats.org/officeDocument/2006/relationships/image" Target="../media/image12.png"/><Relationship Id="rId27" Type="http://schemas.openxmlformats.org/officeDocument/2006/relationships/image" Target="../media/image17.png"/><Relationship Id="rId30" Type="http://schemas.openxmlformats.org/officeDocument/2006/relationships/image" Target="../media/image20.png"/><Relationship Id="rId35" Type="http://schemas.openxmlformats.org/officeDocument/2006/relationships/image" Target="../media/image2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5299" name="Rectangle 2"/>
          <p:cNvSpPr>
            <a:spLocks noGrp="1" noChangeArrowheads="1"/>
          </p:cNvSpPr>
          <p:nvPr>
            <p:ph type="body" idx="1"/>
          </p:nvPr>
        </p:nvSpPr>
        <p:spPr bwMode="auto">
          <a:xfrm>
            <a:off x="172800" y="727200"/>
            <a:ext cx="8748000" cy="3823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smtClean="0"/>
          </a:p>
        </p:txBody>
      </p:sp>
      <p:sp>
        <p:nvSpPr>
          <p:cNvPr id="9" name="Text Box DG"/>
          <p:cNvSpPr txBox="1">
            <a:spLocks noChangeArrowheads="1"/>
          </p:cNvSpPr>
          <p:nvPr/>
        </p:nvSpPr>
        <p:spPr bwMode="auto">
          <a:xfrm>
            <a:off x="578164" y="335522"/>
            <a:ext cx="5016500" cy="214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800" noProof="0" dirty="0"/>
          </a:p>
        </p:txBody>
      </p:sp>
      <p:sp>
        <p:nvSpPr>
          <p:cNvPr id="10" name="Rectangle 6"/>
          <p:cNvSpPr>
            <a:spLocks noGrp="1" noChangeArrowheads="1"/>
          </p:cNvSpPr>
          <p:nvPr>
            <p:ph type="title"/>
          </p:nvPr>
        </p:nvSpPr>
        <p:spPr bwMode="auto">
          <a:xfrm>
            <a:off x="143086" y="149150"/>
            <a:ext cx="7174846" cy="430887"/>
          </a:xfrm>
          <a:prstGeom prst="rect">
            <a:avLst/>
          </a:prstGeom>
          <a:noFill/>
          <a:ln>
            <a:noFill/>
          </a:ln>
          <a:extLst/>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US" smtClean="0"/>
              <a:t>Click to edit Master title style</a:t>
            </a:r>
            <a:endParaRPr lang="en-GB" dirty="0" smtClean="0"/>
          </a:p>
        </p:txBody>
      </p:sp>
      <p:pic>
        <p:nvPicPr>
          <p:cNvPr id="11" name="Picture 10"/>
          <p:cNvPicPr>
            <a:picLocks noChangeAspect="1"/>
          </p:cNvPicPr>
          <p:nvPr/>
        </p:nvPicPr>
        <p:blipFill rotWithShape="1">
          <a:blip r:embed="rId11" cstate="print">
            <a:extLst>
              <a:ext uri="{28A0092B-C50C-407E-A947-70E740481C1C}">
                <a14:useLocalDpi xmlns:a14="http://schemas.microsoft.com/office/drawing/2010/main" val="0"/>
              </a:ext>
            </a:extLst>
          </a:blip>
          <a:srcRect t="-1" b="23122"/>
          <a:stretch/>
        </p:blipFill>
        <p:spPr>
          <a:xfrm>
            <a:off x="7787917" y="155435"/>
            <a:ext cx="1210456" cy="504000"/>
          </a:xfrm>
          <a:prstGeom prst="rect">
            <a:avLst/>
          </a:prstGeom>
        </p:spPr>
      </p:pic>
      <p:pic>
        <p:nvPicPr>
          <p:cNvPr id="12" name="Picture 11" descr="PPT_Footer.jp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4776787"/>
            <a:ext cx="9144000" cy="366713"/>
          </a:xfrm>
          <a:prstGeom prst="rect">
            <a:avLst/>
          </a:prstGeom>
        </p:spPr>
      </p:pic>
      <p:sp>
        <p:nvSpPr>
          <p:cNvPr id="14" name="Text Box 38"/>
          <p:cNvSpPr txBox="1">
            <a:spLocks noChangeArrowheads="1"/>
          </p:cNvSpPr>
          <p:nvPr/>
        </p:nvSpPr>
        <p:spPr bwMode="auto">
          <a:xfrm>
            <a:off x="165600" y="4580702"/>
            <a:ext cx="2019142"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US" sz="800" noProof="0" smtClean="0">
                <a:solidFill>
                  <a:schemeClr val="tx1">
                    <a:lumMod val="75000"/>
                    <a:lumOff val="25000"/>
                  </a:schemeClr>
                </a:solidFill>
              </a:rPr>
              <a:t>ESA UNCLASSIFIED - For Official Use</a:t>
            </a:r>
            <a:endParaRPr lang="en-GB" sz="800" noProof="0" dirty="0">
              <a:solidFill>
                <a:schemeClr val="tx1">
                  <a:lumMod val="75000"/>
                  <a:lumOff val="25000"/>
                </a:schemeClr>
              </a:solidFill>
            </a:endParaRPr>
          </a:p>
        </p:txBody>
      </p:sp>
      <p:sp>
        <p:nvSpPr>
          <p:cNvPr id="39" name="Text Box 34"/>
          <p:cNvSpPr txBox="1">
            <a:spLocks noChangeAspect="1" noChangeArrowheads="1"/>
          </p:cNvSpPr>
          <p:nvPr/>
        </p:nvSpPr>
        <p:spPr bwMode="auto">
          <a:xfrm>
            <a:off x="5427843" y="4580702"/>
            <a:ext cx="3572970" cy="215444"/>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en-GB" sz="800" noProof="1" smtClean="0">
                <a:solidFill>
                  <a:schemeClr val="bg2"/>
                </a:solidFill>
              </a:rPr>
              <a:t>1</a:t>
            </a:r>
            <a:r>
              <a:rPr lang="en-GB" sz="800" baseline="30000" noProof="1" smtClean="0">
                <a:solidFill>
                  <a:schemeClr val="bg2"/>
                </a:solidFill>
              </a:rPr>
              <a:t>st</a:t>
            </a:r>
            <a:r>
              <a:rPr lang="en-GB" sz="800" noProof="1" smtClean="0">
                <a:solidFill>
                  <a:schemeClr val="bg2"/>
                </a:solidFill>
              </a:rPr>
              <a:t> ESA EarthCARE Cal/Val Workshop| 13-15 June 2018 | Slide  </a:t>
            </a:r>
            <a:fld id="{FB11EEBA-159F-424E-B428-87FC581AD592}" type="slidenum">
              <a:rPr lang="en-GB" sz="800" noProof="1" smtClean="0">
                <a:solidFill>
                  <a:schemeClr val="bg2"/>
                </a:solidFill>
              </a:rPr>
              <a:t>‹#›</a:t>
            </a:fld>
            <a:endParaRPr lang="en-GB" sz="800" noProof="1">
              <a:solidFill>
                <a:schemeClr val="bg2"/>
              </a:solidFill>
            </a:endParaRPr>
          </a:p>
        </p:txBody>
      </p:sp>
      <p:grpSp>
        <p:nvGrpSpPr>
          <p:cNvPr id="65" name="Group 64"/>
          <p:cNvGrpSpPr/>
          <p:nvPr/>
        </p:nvGrpSpPr>
        <p:grpSpPr>
          <a:xfrm>
            <a:off x="172269" y="4908007"/>
            <a:ext cx="6826666" cy="111519"/>
            <a:chOff x="172269" y="6621494"/>
            <a:chExt cx="6826666" cy="111519"/>
          </a:xfrm>
        </p:grpSpPr>
        <p:pic>
          <p:nvPicPr>
            <p:cNvPr id="66" name="Picture 65" descr="at.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72269" y="6624669"/>
              <a:ext cx="163906" cy="108344"/>
            </a:xfrm>
            <a:prstGeom prst="rect">
              <a:avLst/>
            </a:prstGeom>
            <a:ln>
              <a:noFill/>
            </a:ln>
          </p:spPr>
        </p:pic>
        <p:pic>
          <p:nvPicPr>
            <p:cNvPr id="67" name="Picture 66" descr="be.pn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0797" y="6624669"/>
              <a:ext cx="163906" cy="108344"/>
            </a:xfrm>
            <a:prstGeom prst="rect">
              <a:avLst/>
            </a:prstGeom>
            <a:ln>
              <a:noFill/>
            </a:ln>
          </p:spPr>
        </p:pic>
        <p:pic>
          <p:nvPicPr>
            <p:cNvPr id="68" name="Picture 67" descr="ca.pn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6835029" y="6621494"/>
              <a:ext cx="163906" cy="108344"/>
            </a:xfrm>
            <a:prstGeom prst="rect">
              <a:avLst/>
            </a:prstGeom>
            <a:ln>
              <a:noFill/>
            </a:ln>
          </p:spPr>
        </p:pic>
        <p:pic>
          <p:nvPicPr>
            <p:cNvPr id="69" name="Picture 68" descr="ch.png"/>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755667" y="6624669"/>
              <a:ext cx="163906" cy="108344"/>
            </a:xfrm>
            <a:prstGeom prst="rect">
              <a:avLst/>
            </a:prstGeom>
            <a:ln>
              <a:noFill/>
            </a:ln>
          </p:spPr>
        </p:pic>
        <p:pic>
          <p:nvPicPr>
            <p:cNvPr id="70" name="Picture 69" descr="cz.pn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731531" y="6624669"/>
              <a:ext cx="163906" cy="108344"/>
            </a:xfrm>
            <a:prstGeom prst="rect">
              <a:avLst/>
            </a:prstGeom>
            <a:ln>
              <a:noFill/>
            </a:ln>
          </p:spPr>
        </p:pic>
        <p:pic>
          <p:nvPicPr>
            <p:cNvPr id="71" name="Picture 70" descr="de.png"/>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2130472" y="6624669"/>
              <a:ext cx="163906" cy="108344"/>
            </a:xfrm>
            <a:prstGeom prst="rect">
              <a:avLst/>
            </a:prstGeom>
            <a:ln>
              <a:noFill/>
            </a:ln>
          </p:spPr>
        </p:pic>
        <p:pic>
          <p:nvPicPr>
            <p:cNvPr id="72" name="Picture 71" descr="dk.png"/>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09766" y="6624669"/>
              <a:ext cx="163906" cy="108344"/>
            </a:xfrm>
            <a:prstGeom prst="rect">
              <a:avLst/>
            </a:prstGeom>
            <a:ln>
              <a:noFill/>
            </a:ln>
          </p:spPr>
        </p:pic>
        <p:pic>
          <p:nvPicPr>
            <p:cNvPr id="73" name="Picture 72" descr="ee.png"/>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288298" y="6624669"/>
              <a:ext cx="163906" cy="108344"/>
            </a:xfrm>
            <a:prstGeom prst="rect">
              <a:avLst/>
            </a:prstGeom>
            <a:ln>
              <a:noFill/>
            </a:ln>
          </p:spPr>
        </p:pic>
        <p:pic>
          <p:nvPicPr>
            <p:cNvPr id="74" name="Picture 73" descr="es.png"/>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5197147" y="6624669"/>
              <a:ext cx="163906" cy="108344"/>
            </a:xfrm>
            <a:prstGeom prst="rect">
              <a:avLst/>
            </a:prstGeom>
            <a:ln>
              <a:noFill/>
            </a:ln>
          </p:spPr>
        </p:pic>
        <p:pic>
          <p:nvPicPr>
            <p:cNvPr id="75" name="Picture 74" descr="fi.png"/>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1571956" y="6624669"/>
              <a:ext cx="163906" cy="108344"/>
            </a:xfrm>
            <a:prstGeom prst="rect">
              <a:avLst/>
            </a:prstGeom>
            <a:ln>
              <a:noFill/>
            </a:ln>
          </p:spPr>
        </p:pic>
        <p:pic>
          <p:nvPicPr>
            <p:cNvPr id="76" name="Picture 75" descr="fr.png"/>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1849315" y="6624669"/>
              <a:ext cx="163906" cy="108344"/>
            </a:xfrm>
            <a:prstGeom prst="rect">
              <a:avLst/>
            </a:prstGeom>
            <a:ln>
              <a:noFill/>
            </a:ln>
          </p:spPr>
        </p:pic>
        <p:pic>
          <p:nvPicPr>
            <p:cNvPr id="77" name="Picture 76" descr="gr.png"/>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2407833" y="6624669"/>
              <a:ext cx="163906" cy="108344"/>
            </a:xfrm>
            <a:prstGeom prst="rect">
              <a:avLst/>
            </a:prstGeom>
            <a:ln>
              <a:noFill/>
            </a:ln>
          </p:spPr>
        </p:pic>
        <p:pic>
          <p:nvPicPr>
            <p:cNvPr id="78" name="Picture 77" descr="hu.png"/>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2685195" y="6624669"/>
              <a:ext cx="163906" cy="108344"/>
            </a:xfrm>
            <a:prstGeom prst="rect">
              <a:avLst/>
            </a:prstGeom>
            <a:ln>
              <a:noFill/>
            </a:ln>
          </p:spPr>
        </p:pic>
        <p:pic>
          <p:nvPicPr>
            <p:cNvPr id="79" name="Picture 78" descr="ie.png"/>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2962555" y="6624669"/>
              <a:ext cx="163906" cy="108344"/>
            </a:xfrm>
            <a:prstGeom prst="rect">
              <a:avLst/>
            </a:prstGeom>
            <a:ln>
              <a:noFill/>
            </a:ln>
          </p:spPr>
        </p:pic>
        <p:pic>
          <p:nvPicPr>
            <p:cNvPr id="80" name="Picture 79" descr="it.png"/>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3239913" y="6624669"/>
              <a:ext cx="163906" cy="108344"/>
            </a:xfrm>
            <a:prstGeom prst="rect">
              <a:avLst/>
            </a:prstGeom>
            <a:ln>
              <a:noFill/>
            </a:ln>
          </p:spPr>
        </p:pic>
        <p:pic>
          <p:nvPicPr>
            <p:cNvPr id="81" name="Picture 80" descr="lu.png"/>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3518472" y="6624669"/>
              <a:ext cx="163906" cy="108344"/>
            </a:xfrm>
            <a:prstGeom prst="rect">
              <a:avLst/>
            </a:prstGeom>
            <a:ln>
              <a:noFill/>
            </a:ln>
          </p:spPr>
        </p:pic>
        <p:pic>
          <p:nvPicPr>
            <p:cNvPr id="82" name="Picture 81" descr="nl.png"/>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3799629" y="6624669"/>
              <a:ext cx="163906" cy="108344"/>
            </a:xfrm>
            <a:prstGeom prst="rect">
              <a:avLst/>
            </a:prstGeom>
            <a:ln>
              <a:noFill/>
            </a:ln>
          </p:spPr>
        </p:pic>
        <p:pic>
          <p:nvPicPr>
            <p:cNvPr id="83" name="Picture 82" descr="no.png"/>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4083387" y="6624669"/>
              <a:ext cx="163906" cy="108344"/>
            </a:xfrm>
            <a:prstGeom prst="rect">
              <a:avLst/>
            </a:prstGeom>
            <a:ln>
              <a:noFill/>
            </a:ln>
          </p:spPr>
        </p:pic>
        <p:pic>
          <p:nvPicPr>
            <p:cNvPr id="84" name="Picture 83" descr="pl.png"/>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4359447" y="6624669"/>
              <a:ext cx="163906" cy="108344"/>
            </a:xfrm>
            <a:prstGeom prst="rect">
              <a:avLst/>
            </a:prstGeom>
            <a:ln>
              <a:noFill/>
            </a:ln>
          </p:spPr>
        </p:pic>
        <p:pic>
          <p:nvPicPr>
            <p:cNvPr id="85" name="Picture 84" descr="pt.png"/>
            <p:cNvPicPr>
              <a:picLocks noChangeAspect="1"/>
            </p:cNvPicPr>
            <p:nvPr userDrawn="1"/>
          </p:nvPicPr>
          <p:blipFill>
            <a:blip r:embed="rId32" cstate="print">
              <a:extLst>
                <a:ext uri="{28A0092B-C50C-407E-A947-70E740481C1C}">
                  <a14:useLocalDpi xmlns:a14="http://schemas.microsoft.com/office/drawing/2010/main" val="0"/>
                </a:ext>
              </a:extLst>
            </a:blip>
            <a:stretch>
              <a:fillRect/>
            </a:stretch>
          </p:blipFill>
          <p:spPr>
            <a:xfrm>
              <a:off x="4639303" y="6624669"/>
              <a:ext cx="163906" cy="108344"/>
            </a:xfrm>
            <a:prstGeom prst="rect">
              <a:avLst/>
            </a:prstGeom>
            <a:ln>
              <a:noFill/>
            </a:ln>
          </p:spPr>
        </p:pic>
        <p:pic>
          <p:nvPicPr>
            <p:cNvPr id="86" name="Picture 85" descr="ro.png"/>
            <p:cNvPicPr>
              <a:picLocks noChangeAspect="1"/>
            </p:cNvPicPr>
            <p:nvPr userDrawn="1"/>
          </p:nvPicPr>
          <p:blipFill>
            <a:blip r:embed="rId33" cstate="print">
              <a:extLst>
                <a:ext uri="{28A0092B-C50C-407E-A947-70E740481C1C}">
                  <a14:useLocalDpi xmlns:a14="http://schemas.microsoft.com/office/drawing/2010/main" val="0"/>
                </a:ext>
              </a:extLst>
            </a:blip>
            <a:stretch>
              <a:fillRect/>
            </a:stretch>
          </p:blipFill>
          <p:spPr>
            <a:xfrm>
              <a:off x="4920460" y="6624669"/>
              <a:ext cx="163906" cy="108344"/>
            </a:xfrm>
            <a:prstGeom prst="rect">
              <a:avLst/>
            </a:prstGeom>
            <a:ln>
              <a:noFill/>
            </a:ln>
          </p:spPr>
        </p:pic>
        <p:pic>
          <p:nvPicPr>
            <p:cNvPr id="87" name="Picture 86" descr="se.png"/>
            <p:cNvPicPr>
              <a:picLocks noChangeAspect="1"/>
            </p:cNvPicPr>
            <p:nvPr userDrawn="1"/>
          </p:nvPicPr>
          <p:blipFill>
            <a:blip r:embed="rId34" cstate="print">
              <a:extLst>
                <a:ext uri="{28A0092B-C50C-407E-A947-70E740481C1C}">
                  <a14:useLocalDpi xmlns:a14="http://schemas.microsoft.com/office/drawing/2010/main" val="0"/>
                </a:ext>
              </a:extLst>
            </a:blip>
            <a:stretch>
              <a:fillRect/>
            </a:stretch>
          </p:blipFill>
          <p:spPr>
            <a:xfrm>
              <a:off x="5475801" y="6624669"/>
              <a:ext cx="163906" cy="108344"/>
            </a:xfrm>
            <a:prstGeom prst="rect">
              <a:avLst/>
            </a:prstGeom>
            <a:ln>
              <a:noFill/>
            </a:ln>
          </p:spPr>
        </p:pic>
        <p:pic>
          <p:nvPicPr>
            <p:cNvPr id="88" name="Picture 87" descr="uk.png"/>
            <p:cNvPicPr>
              <a:picLocks noChangeAspect="1"/>
            </p:cNvPicPr>
            <p:nvPr userDrawn="1"/>
          </p:nvPicPr>
          <p:blipFill>
            <a:blip r:embed="rId35" cstate="print">
              <a:extLst>
                <a:ext uri="{28A0092B-C50C-407E-A947-70E740481C1C}">
                  <a14:useLocalDpi xmlns:a14="http://schemas.microsoft.com/office/drawing/2010/main" val="0"/>
                </a:ext>
              </a:extLst>
            </a:blip>
            <a:stretch>
              <a:fillRect/>
            </a:stretch>
          </p:blipFill>
          <p:spPr>
            <a:xfrm>
              <a:off x="6030535" y="6624669"/>
              <a:ext cx="163906" cy="108344"/>
            </a:xfrm>
            <a:prstGeom prst="rect">
              <a:avLst/>
            </a:prstGeom>
            <a:ln>
              <a:noFill/>
            </a:ln>
          </p:spPr>
        </p:pic>
        <p:pic>
          <p:nvPicPr>
            <p:cNvPr id="89" name="Picture 88" descr="si.png"/>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6435327" y="6623401"/>
              <a:ext cx="163385" cy="108000"/>
            </a:xfrm>
            <a:prstGeom prst="rect">
              <a:avLst/>
            </a:prstGeom>
          </p:spPr>
        </p:pic>
      </p:grpSp>
    </p:spTree>
  </p:cSld>
  <p:clrMap bg1="lt1" tx1="dk1" bg2="lt2" tx2="dk2" accent1="accent1" accent2="accent2" accent3="accent3" accent4="accent4" accent5="accent5" accent6="accent6" hlink="hlink" folHlink="folHlink"/>
  <p:sldLayoutIdLst>
    <p:sldLayoutId id="2147483929" r:id="rId1"/>
    <p:sldLayoutId id="2147483941" r:id="rId2"/>
    <p:sldLayoutId id="2147483930" r:id="rId3"/>
    <p:sldLayoutId id="2147483943" r:id="rId4"/>
    <p:sldLayoutId id="2147483944" r:id="rId5"/>
    <p:sldLayoutId id="2147483945" r:id="rId6"/>
    <p:sldLayoutId id="2147483947" r:id="rId7"/>
    <p:sldLayoutId id="2147483948" r:id="rId8"/>
    <p:sldLayoutId id="2147483949" r:id="rId9"/>
  </p:sldLayoutIdLst>
  <p:timing>
    <p:tnLst>
      <p:par>
        <p:cTn id="1" dur="indefinite" restart="never" nodeType="tmRoot"/>
      </p:par>
    </p:tnLst>
  </p:timing>
  <p:hf sldNum="0" hdr="0" dt="0"/>
  <p:txStyles>
    <p:titleStyle>
      <a:lvl1pPr algn="l" rtl="0" eaLnBrk="1" fontAlgn="base" hangingPunct="1">
        <a:spcBef>
          <a:spcPct val="0"/>
        </a:spcBef>
        <a:spcAft>
          <a:spcPct val="0"/>
        </a:spcAft>
        <a:defRPr lang="en-GB" sz="2200" b="0" dirty="0" smtClean="0">
          <a:solidFill>
            <a:srgbClr val="0070C0"/>
          </a:solidFill>
          <a:latin typeface="Verdana"/>
          <a:ea typeface="+mj-ea"/>
          <a:cs typeface="Verdana"/>
        </a:defRPr>
      </a:lvl1pPr>
      <a:lvl2pPr algn="l" rtl="0" eaLnBrk="1" fontAlgn="base" hangingPunct="1">
        <a:spcBef>
          <a:spcPct val="0"/>
        </a:spcBef>
        <a:spcAft>
          <a:spcPct val="0"/>
        </a:spcAft>
        <a:defRPr sz="2200" b="1">
          <a:solidFill>
            <a:schemeClr val="bg1"/>
          </a:solidFill>
          <a:latin typeface="Verdana" pitchFamily="34" charset="0"/>
        </a:defRPr>
      </a:lvl2pPr>
      <a:lvl3pPr algn="l" rtl="0" eaLnBrk="1" fontAlgn="base" hangingPunct="1">
        <a:spcBef>
          <a:spcPct val="0"/>
        </a:spcBef>
        <a:spcAft>
          <a:spcPct val="0"/>
        </a:spcAft>
        <a:defRPr sz="2200" b="1">
          <a:solidFill>
            <a:schemeClr val="bg1"/>
          </a:solidFill>
          <a:latin typeface="Verdana" pitchFamily="34" charset="0"/>
        </a:defRPr>
      </a:lvl3pPr>
      <a:lvl4pPr algn="l" rtl="0" eaLnBrk="1" fontAlgn="base" hangingPunct="1">
        <a:spcBef>
          <a:spcPct val="0"/>
        </a:spcBef>
        <a:spcAft>
          <a:spcPct val="0"/>
        </a:spcAft>
        <a:defRPr sz="2200" b="1">
          <a:solidFill>
            <a:schemeClr val="bg1"/>
          </a:solidFill>
          <a:latin typeface="Verdana" pitchFamily="34" charset="0"/>
        </a:defRPr>
      </a:lvl4pPr>
      <a:lvl5pPr algn="l" rtl="0" eaLnBrk="1" fontAlgn="base" hangingPunct="1">
        <a:spcBef>
          <a:spcPct val="0"/>
        </a:spcBef>
        <a:spcAft>
          <a:spcPct val="0"/>
        </a:spcAft>
        <a:defRPr sz="2200" b="1">
          <a:solidFill>
            <a:schemeClr val="bg1"/>
          </a:solidFill>
          <a:latin typeface="Verdana" pitchFamily="34"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p:titleStyle>
    <p:bodyStyle>
      <a:lvl1pPr marL="0" indent="-342900" algn="l" rtl="0" eaLnBrk="1" fontAlgn="base" hangingPunct="1">
        <a:lnSpc>
          <a:spcPct val="119000"/>
        </a:lnSpc>
        <a:spcBef>
          <a:spcPct val="20000"/>
        </a:spcBef>
        <a:spcAft>
          <a:spcPct val="0"/>
        </a:spcAft>
        <a:buClr>
          <a:schemeClr val="accent1"/>
        </a:buClr>
        <a:buFontTx/>
        <a:buNone/>
        <a:defRPr lang="en-GB" sz="1600" dirty="0" smtClean="0">
          <a:solidFill>
            <a:schemeClr val="bg2"/>
          </a:solidFill>
          <a:latin typeface="Verdana"/>
          <a:ea typeface="+mn-ea"/>
          <a:cs typeface="Verdana"/>
        </a:defRPr>
      </a:lvl1pPr>
      <a:lvl2pPr marL="8100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2pPr>
      <a:lvl3pPr marL="14076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3pPr>
      <a:lvl4pPr marL="20052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4pPr>
      <a:lvl5pPr marL="26028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mf@nilu.no"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protocol.evdc.nilu.no/" TargetMode="Externa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ecmwf.nilu.no/" TargetMode="External"/><Relationship Id="rId1" Type="http://schemas.openxmlformats.org/officeDocument/2006/relationships/slideLayout" Target="../slideLayouts/slideLayout2.xml"/><Relationship Id="rId5" Type="http://schemas.openxmlformats.org/officeDocument/2006/relationships/image" Target="../media/image54.jpeg"/><Relationship Id="rId4" Type="http://schemas.openxmlformats.org/officeDocument/2006/relationships/image" Target="../media/image53.jpeg"/></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nadirteam@nilu.no" TargetMode="External"/><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hyperlink" Target="https://twitter.com/nadirteam_nil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vdc.esa.in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txBox="1">
            <a:spLocks noChangeArrowheads="1"/>
          </p:cNvSpPr>
          <p:nvPr/>
        </p:nvSpPr>
        <p:spPr bwMode="auto">
          <a:xfrm>
            <a:off x="271049" y="1370795"/>
            <a:ext cx="8487676" cy="144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spAutoFit/>
          </a:bodyPr>
          <a:lstStyle/>
          <a:p>
            <a:pPr marL="0" marR="0" lvl="0" indent="0" algn="ctr" defTabSz="914400" latinLnBrk="0">
              <a:lnSpc>
                <a:spcPct val="100000"/>
              </a:lnSpc>
              <a:buClrTx/>
              <a:buSzTx/>
              <a:buFontTx/>
              <a:buNone/>
              <a:tabLst/>
              <a:defRPr/>
            </a:pPr>
            <a:r>
              <a:rPr lang="en-US" sz="3200" b="1" dirty="0" smtClean="0">
                <a:solidFill>
                  <a:schemeClr val="bg1">
                    <a:lumMod val="95000"/>
                  </a:schemeClr>
                </a:solidFill>
                <a:latin typeface="Verdana"/>
                <a:ea typeface="+mj-ea"/>
                <a:cs typeface="Verdana"/>
              </a:rPr>
              <a:t>EVDC</a:t>
            </a:r>
          </a:p>
          <a:p>
            <a:pPr marL="0" marR="0" lvl="0" indent="0" defTabSz="914400" latinLnBrk="0">
              <a:lnSpc>
                <a:spcPct val="100000"/>
              </a:lnSpc>
              <a:buClrTx/>
              <a:buSzTx/>
              <a:buFontTx/>
              <a:buNone/>
              <a:tabLst/>
              <a:defRPr/>
            </a:pPr>
            <a:r>
              <a:rPr lang="en-US" sz="3200" dirty="0" smtClean="0">
                <a:solidFill>
                  <a:schemeClr val="bg1">
                    <a:lumMod val="95000"/>
                  </a:schemeClr>
                </a:solidFill>
                <a:latin typeface="Verdana"/>
                <a:ea typeface="+mj-ea"/>
                <a:cs typeface="Verdana"/>
              </a:rPr>
              <a:t>ESA Atmospheric Validation Data Centre</a:t>
            </a:r>
            <a:endParaRPr lang="en-US" sz="2000" dirty="0" smtClean="0">
              <a:solidFill>
                <a:schemeClr val="bg1">
                  <a:lumMod val="95000"/>
                </a:schemeClr>
              </a:solidFill>
              <a:latin typeface="Verdana"/>
              <a:ea typeface="+mj-ea"/>
              <a:cs typeface="Verdana"/>
            </a:endParaRPr>
          </a:p>
          <a:p>
            <a:pPr marL="0" marR="0" lvl="0" indent="0" defTabSz="914400" latinLnBrk="0">
              <a:lnSpc>
                <a:spcPct val="100000"/>
              </a:lnSpc>
              <a:buClrTx/>
              <a:buSzTx/>
              <a:buFontTx/>
              <a:buNone/>
              <a:tabLst/>
              <a:defRPr/>
            </a:pPr>
            <a:endParaRPr lang="en-US" sz="2400" dirty="0" smtClean="0">
              <a:solidFill>
                <a:schemeClr val="bg1">
                  <a:lumMod val="95000"/>
                </a:schemeClr>
              </a:solidFill>
              <a:latin typeface="Verdana"/>
              <a:ea typeface="+mj-ea"/>
              <a:cs typeface="Verdana"/>
            </a:endParaRPr>
          </a:p>
        </p:txBody>
      </p:sp>
      <p:sp>
        <p:nvSpPr>
          <p:cNvPr id="7" name="Text Box 24"/>
          <p:cNvSpPr txBox="1">
            <a:spLocks noChangeArrowheads="1"/>
          </p:cNvSpPr>
          <p:nvPr/>
        </p:nvSpPr>
        <p:spPr bwMode="auto">
          <a:xfrm>
            <a:off x="103248" y="3309886"/>
            <a:ext cx="7617750" cy="646331"/>
          </a:xfrm>
          <a:prstGeom prst="rect">
            <a:avLst/>
          </a:prstGeom>
          <a:solidFill>
            <a:srgbClr val="0070C0"/>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spcBef>
                <a:spcPts val="0"/>
              </a:spcBef>
            </a:pPr>
            <a:r>
              <a:rPr lang="en-GB" dirty="0" smtClean="0">
                <a:solidFill>
                  <a:schemeClr val="bg1"/>
                </a:solidFill>
              </a:rPr>
              <a:t>Ann Mari </a:t>
            </a:r>
            <a:r>
              <a:rPr lang="en-GB" dirty="0" err="1" smtClean="0">
                <a:solidFill>
                  <a:schemeClr val="bg1"/>
                </a:solidFill>
              </a:rPr>
              <a:t>Fjaeraa</a:t>
            </a:r>
            <a:r>
              <a:rPr lang="en-GB" dirty="0" smtClean="0">
                <a:solidFill>
                  <a:schemeClr val="bg1"/>
                </a:solidFill>
              </a:rPr>
              <a:t>, </a:t>
            </a:r>
            <a:r>
              <a:rPr lang="en-GB" dirty="0" smtClean="0">
                <a:solidFill>
                  <a:schemeClr val="bg1"/>
                </a:solidFill>
                <a:hlinkClick r:id="rId3"/>
              </a:rPr>
              <a:t>amf@nilu.no</a:t>
            </a:r>
            <a:endParaRPr lang="en-GB" dirty="0" smtClean="0">
              <a:solidFill>
                <a:schemeClr val="bg1"/>
              </a:solidFill>
            </a:endParaRPr>
          </a:p>
          <a:p>
            <a:pPr>
              <a:spcBef>
                <a:spcPts val="0"/>
              </a:spcBef>
            </a:pPr>
            <a:r>
              <a:rPr lang="en-GB" dirty="0" smtClean="0">
                <a:solidFill>
                  <a:schemeClr val="bg1"/>
                </a:solidFill>
              </a:rPr>
              <a:t>1</a:t>
            </a:r>
            <a:r>
              <a:rPr lang="en-GB" baseline="30000" dirty="0" smtClean="0">
                <a:solidFill>
                  <a:schemeClr val="bg1"/>
                </a:solidFill>
              </a:rPr>
              <a:t>st</a:t>
            </a:r>
            <a:r>
              <a:rPr lang="en-GB" dirty="0" smtClean="0">
                <a:solidFill>
                  <a:schemeClr val="bg1"/>
                </a:solidFill>
              </a:rPr>
              <a:t> ESA EarthCARE Cal/Val Workshop,  13-15 June 2018, Bonn</a:t>
            </a:r>
            <a:endParaRPr lang="en-GB" dirty="0">
              <a:solidFill>
                <a:schemeClr val="bg1"/>
              </a:solidFill>
            </a:endParaRPr>
          </a:p>
        </p:txBody>
      </p:sp>
    </p:spTree>
    <p:extLst>
      <p:ext uri="{BB962C8B-B14F-4D97-AF65-F5344CB8AC3E}">
        <p14:creationId xmlns:p14="http://schemas.microsoft.com/office/powerpoint/2010/main" val="7836276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EVDC – Benefits </a:t>
            </a:r>
            <a:r>
              <a:rPr lang="nb-NO" altLang="en-US" sz="2000" dirty="0" err="1">
                <a:ea typeface="Geneva"/>
                <a:cs typeface="Geneva"/>
              </a:rPr>
              <a:t>of</a:t>
            </a:r>
            <a:r>
              <a:rPr lang="nb-NO" altLang="en-US" sz="2000" dirty="0">
                <a:ea typeface="Geneva"/>
                <a:cs typeface="Geneva"/>
              </a:rPr>
              <a:t> </a:t>
            </a:r>
            <a:r>
              <a:rPr lang="nb-NO" altLang="en-US" sz="2000" dirty="0" err="1">
                <a:ea typeface="Geneva"/>
                <a:cs typeface="Geneva"/>
              </a:rPr>
              <a:t>central</a:t>
            </a:r>
            <a:r>
              <a:rPr lang="nb-NO" altLang="en-US" sz="2000" dirty="0">
                <a:ea typeface="Geneva"/>
                <a:cs typeface="Geneva"/>
              </a:rPr>
              <a:t> </a:t>
            </a:r>
            <a:r>
              <a:rPr lang="nb-NO" altLang="en-US" sz="2000" dirty="0" err="1">
                <a:ea typeface="Geneva"/>
                <a:cs typeface="Geneva"/>
              </a:rPr>
              <a:t>archive</a:t>
            </a:r>
            <a:endParaRPr lang="en-US" sz="2000" dirty="0"/>
          </a:p>
        </p:txBody>
      </p:sp>
      <p:sp>
        <p:nvSpPr>
          <p:cNvPr id="3" name="Content Placeholder 2"/>
          <p:cNvSpPr>
            <a:spLocks noGrp="1"/>
          </p:cNvSpPr>
          <p:nvPr>
            <p:ph idx="1"/>
          </p:nvPr>
        </p:nvSpPr>
        <p:spPr/>
        <p:txBody>
          <a:bodyPr/>
          <a:lstStyle/>
          <a:p>
            <a:pPr indent="0"/>
            <a:r>
              <a:rPr lang="nb-NO" altLang="en-US" sz="1400" b="1" i="1" dirty="0">
                <a:ea typeface="Geneva"/>
                <a:cs typeface="Geneva"/>
              </a:rPr>
              <a:t>Benefits </a:t>
            </a:r>
            <a:r>
              <a:rPr lang="nb-NO" altLang="en-US" sz="1400" b="1" i="1" dirty="0" err="1">
                <a:ea typeface="Geneva"/>
                <a:cs typeface="Geneva"/>
              </a:rPr>
              <a:t>of</a:t>
            </a:r>
            <a:r>
              <a:rPr lang="nb-NO" altLang="en-US" sz="1400" b="1" i="1" dirty="0">
                <a:ea typeface="Geneva"/>
                <a:cs typeface="Geneva"/>
              </a:rPr>
              <a:t> </a:t>
            </a:r>
            <a:r>
              <a:rPr lang="nb-NO" altLang="en-US" sz="1400" b="1" i="1" dirty="0" err="1">
                <a:ea typeface="Geneva"/>
                <a:cs typeface="Geneva"/>
              </a:rPr>
              <a:t>having</a:t>
            </a:r>
            <a:r>
              <a:rPr lang="nb-NO" altLang="en-US" sz="1400" b="1" i="1" dirty="0">
                <a:ea typeface="Geneva"/>
                <a:cs typeface="Geneva"/>
              </a:rPr>
              <a:t> a </a:t>
            </a:r>
            <a:r>
              <a:rPr lang="nb-NO" altLang="en-US" sz="1400" b="1" i="1" dirty="0" err="1">
                <a:ea typeface="Geneva"/>
                <a:cs typeface="Geneva"/>
              </a:rPr>
              <a:t>central</a:t>
            </a:r>
            <a:r>
              <a:rPr lang="nb-NO" altLang="en-US" sz="1400" b="1" i="1" dirty="0">
                <a:ea typeface="Geneva"/>
                <a:cs typeface="Geneva"/>
              </a:rPr>
              <a:t> data </a:t>
            </a:r>
            <a:r>
              <a:rPr lang="nb-NO" altLang="en-US" sz="1400" b="1" i="1" dirty="0" err="1">
                <a:ea typeface="Geneva"/>
                <a:cs typeface="Geneva"/>
              </a:rPr>
              <a:t>centre</a:t>
            </a:r>
            <a:endParaRPr lang="nb-NO" altLang="en-US" sz="1400" b="1" i="1" dirty="0">
              <a:ea typeface="Geneva"/>
              <a:cs typeface="Geneva"/>
            </a:endParaRPr>
          </a:p>
          <a:p>
            <a:pPr indent="0"/>
            <a:endParaRPr lang="en-GB" altLang="en-US" b="1" i="1" dirty="0">
              <a:ea typeface="Geneva"/>
              <a:cs typeface="Geneva"/>
            </a:endParaRPr>
          </a:p>
          <a:p>
            <a:pPr indent="0"/>
            <a:r>
              <a:rPr lang="en-GB" altLang="en-US" sz="1400" dirty="0">
                <a:ea typeface="Geneva"/>
                <a:cs typeface="Geneva"/>
              </a:rPr>
              <a:t>	-	Ensure long term, backed-up archive </a:t>
            </a:r>
            <a:r>
              <a:rPr lang="en-GB" altLang="en-US" sz="1400" b="1" dirty="0">
                <a:ea typeface="Geneva"/>
                <a:cs typeface="Geneva"/>
              </a:rPr>
              <a:t>			</a:t>
            </a:r>
          </a:p>
          <a:p>
            <a:pPr indent="0"/>
            <a:r>
              <a:rPr lang="en-GB" altLang="en-US" sz="1400" dirty="0">
                <a:ea typeface="Geneva"/>
                <a:cs typeface="Geneva"/>
              </a:rPr>
              <a:t>	- 	Avoid multiple file versions</a:t>
            </a:r>
          </a:p>
          <a:p>
            <a:pPr indent="0"/>
            <a:r>
              <a:rPr lang="en-GB" altLang="en-US" sz="1400" dirty="0">
                <a:ea typeface="Geneva"/>
                <a:cs typeface="Geneva"/>
              </a:rPr>
              <a:t>	- 	Data displayed to more users</a:t>
            </a:r>
          </a:p>
          <a:p>
            <a:pPr indent="0"/>
            <a:r>
              <a:rPr lang="en-GB" altLang="en-US" sz="1400" dirty="0">
                <a:ea typeface="Geneva"/>
                <a:cs typeface="Geneva"/>
              </a:rPr>
              <a:t>	-	Larger contribution rate in publications </a:t>
            </a:r>
          </a:p>
          <a:p>
            <a:pPr indent="0"/>
            <a:r>
              <a:rPr lang="en-GB" altLang="en-US" sz="1400" dirty="0" smtClean="0">
                <a:ea typeface="Geneva"/>
                <a:cs typeface="Geneva"/>
              </a:rPr>
              <a:t>	-	Controlled data access: </a:t>
            </a:r>
            <a:r>
              <a:rPr lang="en-GB" altLang="en-US" sz="1400" dirty="0">
                <a:ea typeface="Geneva"/>
                <a:cs typeface="Geneva"/>
              </a:rPr>
              <a:t>p</a:t>
            </a:r>
            <a:r>
              <a:rPr lang="en-GB" altLang="en-US" sz="1400" dirty="0" smtClean="0">
                <a:ea typeface="Geneva"/>
                <a:cs typeface="Geneva"/>
              </a:rPr>
              <a:t>rotection of data originators rights</a:t>
            </a:r>
          </a:p>
          <a:p>
            <a:pPr indent="0"/>
            <a:r>
              <a:rPr lang="en-GB" altLang="en-US" sz="1400" dirty="0">
                <a:ea typeface="Geneva"/>
                <a:cs typeface="Geneva"/>
              </a:rPr>
              <a:t>	-	Relieves resources for scientific work</a:t>
            </a:r>
          </a:p>
          <a:p>
            <a:pPr indent="0"/>
            <a:r>
              <a:rPr lang="en-GB" altLang="en-US" sz="1400" dirty="0">
                <a:ea typeface="Geneva"/>
                <a:cs typeface="Geneva"/>
              </a:rPr>
              <a:t>	-	Supporting services </a:t>
            </a:r>
            <a:endParaRPr lang="en-GB" altLang="en-US" sz="1400" dirty="0" smtClean="0">
              <a:ea typeface="Geneva"/>
              <a:cs typeface="Geneva"/>
            </a:endParaRPr>
          </a:p>
          <a:p>
            <a:pPr indent="0"/>
            <a:endParaRPr lang="en-GB" altLang="en-US" sz="1400" dirty="0">
              <a:ea typeface="Geneva"/>
              <a:cs typeface="Geneva"/>
            </a:endParaRPr>
          </a:p>
          <a:p>
            <a:pPr indent="0"/>
            <a:r>
              <a:rPr lang="en-GB" altLang="en-US" sz="1400" dirty="0">
                <a:ea typeface="Geneva"/>
                <a:cs typeface="Geneva"/>
              </a:rPr>
              <a:t>There are currently 1 071 904 searchable files in the EVDC archive, and increasing.</a:t>
            </a:r>
          </a:p>
          <a:p>
            <a:pPr indent="0"/>
            <a:r>
              <a:rPr lang="en-GB" altLang="en-US" sz="1400" dirty="0">
                <a:ea typeface="Geneva"/>
                <a:cs typeface="Geneva"/>
              </a:rPr>
              <a:t>Data from Sentinel-5P campaigns already available in the web portal. </a:t>
            </a:r>
          </a:p>
          <a:p>
            <a:pPr indent="0"/>
            <a:endParaRPr lang="en-GB" altLang="en-US" dirty="0">
              <a:ea typeface="Geneva"/>
              <a:cs typeface="Geneva"/>
            </a:endParaRPr>
          </a:p>
          <a:p>
            <a:endParaRPr lang="en-US" dirty="0"/>
          </a:p>
        </p:txBody>
      </p:sp>
    </p:spTree>
    <p:extLst>
      <p:ext uri="{BB962C8B-B14F-4D97-AF65-F5344CB8AC3E}">
        <p14:creationId xmlns:p14="http://schemas.microsoft.com/office/powerpoint/2010/main" val="38461008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616596"/>
            <a:ext cx="9144000" cy="1935592"/>
          </a:xfrm>
          <a:prstGeom prst="rect">
            <a:avLst/>
          </a:prstGeom>
        </p:spPr>
      </p:pic>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Web portal – </a:t>
            </a:r>
            <a:r>
              <a:rPr lang="nb-NO" altLang="en-US" sz="2000" dirty="0" err="1">
                <a:ea typeface="Geneva"/>
                <a:cs typeface="Geneva"/>
              </a:rPr>
              <a:t>Available</a:t>
            </a:r>
            <a:r>
              <a:rPr lang="nb-NO" altLang="en-US" sz="2000" dirty="0">
                <a:ea typeface="Geneva"/>
                <a:cs typeface="Geneva"/>
              </a:rPr>
              <a:t> services</a:t>
            </a:r>
            <a:endParaRPr lang="en-US" sz="2000" dirty="0"/>
          </a:p>
        </p:txBody>
      </p:sp>
      <p:sp>
        <p:nvSpPr>
          <p:cNvPr id="3" name="Content Placeholder 2"/>
          <p:cNvSpPr>
            <a:spLocks noGrp="1"/>
          </p:cNvSpPr>
          <p:nvPr>
            <p:ph idx="1"/>
          </p:nvPr>
        </p:nvSpPr>
        <p:spPr>
          <a:xfrm>
            <a:off x="172800" y="2670628"/>
            <a:ext cx="8748000" cy="1879771"/>
          </a:xfrm>
        </p:spPr>
        <p:txBody>
          <a:bodyPr/>
          <a:lstStyle/>
          <a:p>
            <a:pPr indent="0"/>
            <a:r>
              <a:rPr lang="nb-NO" altLang="en-US" sz="1400" dirty="0">
                <a:ea typeface="Geneva"/>
                <a:cs typeface="Geneva"/>
              </a:rPr>
              <a:t>https://evdc.esa.int  </a:t>
            </a:r>
          </a:p>
          <a:p>
            <a:pPr indent="0"/>
            <a:r>
              <a:rPr lang="nb-NO" altLang="en-US" sz="1400" dirty="0" err="1">
                <a:ea typeface="Geneva"/>
                <a:cs typeface="Geneva"/>
              </a:rPr>
              <a:t>Search</a:t>
            </a:r>
            <a:r>
              <a:rPr lang="nb-NO" altLang="en-US" sz="1400" dirty="0">
                <a:ea typeface="Geneva"/>
                <a:cs typeface="Geneva"/>
              </a:rPr>
              <a:t> and </a:t>
            </a:r>
            <a:r>
              <a:rPr lang="nb-NO" altLang="en-US" sz="1400" dirty="0" err="1">
                <a:ea typeface="Geneva"/>
                <a:cs typeface="Geneva"/>
              </a:rPr>
              <a:t>download</a:t>
            </a:r>
            <a:r>
              <a:rPr lang="nb-NO" altLang="en-US" sz="1400" dirty="0">
                <a:ea typeface="Geneva"/>
                <a:cs typeface="Geneva"/>
              </a:rPr>
              <a:t> </a:t>
            </a:r>
            <a:r>
              <a:rPr lang="nb-NO" altLang="en-US" sz="1400" dirty="0" err="1">
                <a:ea typeface="Geneva"/>
                <a:cs typeface="Geneva"/>
              </a:rPr>
              <a:t>functionality</a:t>
            </a:r>
            <a:r>
              <a:rPr lang="nb-NO" altLang="en-US" sz="1400" dirty="0">
                <a:ea typeface="Geneva"/>
                <a:cs typeface="Geneva"/>
              </a:rPr>
              <a:t> for in-</a:t>
            </a:r>
            <a:r>
              <a:rPr lang="nb-NO" altLang="en-US" sz="1400" dirty="0" err="1">
                <a:ea typeface="Geneva"/>
                <a:cs typeface="Geneva"/>
              </a:rPr>
              <a:t>situ</a:t>
            </a:r>
            <a:r>
              <a:rPr lang="nb-NO" altLang="en-US" sz="1400" dirty="0">
                <a:ea typeface="Geneva"/>
                <a:cs typeface="Geneva"/>
              </a:rPr>
              <a:t> </a:t>
            </a:r>
            <a:r>
              <a:rPr lang="nb-NO" altLang="en-US" sz="1400" dirty="0" err="1">
                <a:ea typeface="Geneva"/>
                <a:cs typeface="Geneva"/>
              </a:rPr>
              <a:t>Cal</a:t>
            </a:r>
            <a:r>
              <a:rPr lang="nb-NO" altLang="en-US" sz="1400" dirty="0">
                <a:ea typeface="Geneva"/>
                <a:cs typeface="Geneva"/>
              </a:rPr>
              <a:t>/Val data. </a:t>
            </a:r>
            <a:endParaRPr lang="nb-NO" altLang="en-US" sz="1400" i="1" dirty="0">
              <a:solidFill>
                <a:srgbClr val="FF0000"/>
              </a:solidFill>
              <a:ea typeface="Geneva"/>
              <a:cs typeface="Geneva"/>
            </a:endParaRPr>
          </a:p>
          <a:p>
            <a:pPr indent="0"/>
            <a:endParaRPr lang="nb-NO" altLang="en-US" sz="1400" dirty="0">
              <a:ea typeface="Geneva"/>
              <a:cs typeface="Geneva"/>
            </a:endParaRPr>
          </a:p>
          <a:p>
            <a:pPr indent="0"/>
            <a:endParaRPr lang="en-GB" altLang="en-US" sz="1400" dirty="0">
              <a:ea typeface="Geneva"/>
              <a:cs typeface="Geneva"/>
            </a:endParaRPr>
          </a:p>
          <a:p>
            <a:endParaRPr lang="en-US" sz="1400" dirty="0"/>
          </a:p>
        </p:txBody>
      </p:sp>
      <p:sp>
        <p:nvSpPr>
          <p:cNvPr id="9" name="Oval 8"/>
          <p:cNvSpPr/>
          <p:nvPr/>
        </p:nvSpPr>
        <p:spPr>
          <a:xfrm>
            <a:off x="1215478" y="1227286"/>
            <a:ext cx="2087563" cy="512763"/>
          </a:xfrm>
          <a:prstGeom prst="ellipse">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10" name="Picture 9"/>
          <p:cNvPicPr>
            <a:picLocks noChangeAspect="1"/>
          </p:cNvPicPr>
          <p:nvPr/>
        </p:nvPicPr>
        <p:blipFill>
          <a:blip r:embed="rId3"/>
          <a:stretch>
            <a:fillRect/>
          </a:stretch>
        </p:blipFill>
        <p:spPr>
          <a:xfrm>
            <a:off x="6265048" y="2954807"/>
            <a:ext cx="2227312" cy="1694856"/>
          </a:xfrm>
          <a:prstGeom prst="rect">
            <a:avLst/>
          </a:prstGeom>
          <a:ln>
            <a:solidFill>
              <a:schemeClr val="bg1">
                <a:lumMod val="50000"/>
              </a:schemeClr>
            </a:solidFill>
          </a:ln>
        </p:spPr>
      </p:pic>
      <p:pic>
        <p:nvPicPr>
          <p:cNvPr id="11" name="Picture 10"/>
          <p:cNvPicPr>
            <a:picLocks noChangeAspect="1"/>
          </p:cNvPicPr>
          <p:nvPr/>
        </p:nvPicPr>
        <p:blipFill>
          <a:blip r:embed="rId4"/>
          <a:stretch>
            <a:fillRect/>
          </a:stretch>
        </p:blipFill>
        <p:spPr>
          <a:xfrm>
            <a:off x="5576048" y="3144664"/>
            <a:ext cx="2955270" cy="1504999"/>
          </a:xfrm>
          <a:prstGeom prst="rect">
            <a:avLst/>
          </a:prstGeom>
          <a:ln>
            <a:solidFill>
              <a:schemeClr val="bg1">
                <a:lumMod val="50000"/>
              </a:schemeClr>
            </a:solidFill>
          </a:ln>
        </p:spPr>
      </p:pic>
      <p:pic>
        <p:nvPicPr>
          <p:cNvPr id="12" name="Picture 11"/>
          <p:cNvPicPr>
            <a:picLocks noChangeAspect="1"/>
          </p:cNvPicPr>
          <p:nvPr/>
        </p:nvPicPr>
        <p:blipFill>
          <a:blip r:embed="rId5"/>
          <a:srcRect/>
          <a:stretch>
            <a:fillRect/>
          </a:stretch>
        </p:blipFill>
        <p:spPr bwMode="auto">
          <a:xfrm>
            <a:off x="4593020" y="3352692"/>
            <a:ext cx="3099680" cy="1316147"/>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6"/>
          <a:stretch>
            <a:fillRect/>
          </a:stretch>
        </p:blipFill>
        <p:spPr>
          <a:xfrm>
            <a:off x="253942" y="3352692"/>
            <a:ext cx="3019385" cy="1197707"/>
          </a:xfrm>
          <a:prstGeom prst="rect">
            <a:avLst/>
          </a:prstGeom>
          <a:ln>
            <a:solidFill>
              <a:schemeClr val="accent6">
                <a:lumMod val="75000"/>
              </a:schemeClr>
            </a:solidFill>
          </a:ln>
        </p:spPr>
      </p:pic>
      <p:sp>
        <p:nvSpPr>
          <p:cNvPr id="13" name="Oval 12"/>
          <p:cNvSpPr/>
          <p:nvPr/>
        </p:nvSpPr>
        <p:spPr>
          <a:xfrm>
            <a:off x="6874816" y="3631538"/>
            <a:ext cx="629569" cy="1018125"/>
          </a:xfrm>
          <a:prstGeom prst="ellipse">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961914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Web portal – Data </a:t>
            </a:r>
            <a:r>
              <a:rPr lang="nb-NO" altLang="en-US" sz="2000" dirty="0" err="1">
                <a:ea typeface="Geneva"/>
                <a:cs typeface="Geneva"/>
              </a:rPr>
              <a:t>protocols</a:t>
            </a:r>
            <a:endParaRPr lang="en-US" sz="2000" dirty="0"/>
          </a:p>
        </p:txBody>
      </p:sp>
      <p:sp>
        <p:nvSpPr>
          <p:cNvPr id="3" name="Content Placeholder 2"/>
          <p:cNvSpPr>
            <a:spLocks noGrp="1"/>
          </p:cNvSpPr>
          <p:nvPr>
            <p:ph idx="1"/>
          </p:nvPr>
        </p:nvSpPr>
        <p:spPr/>
        <p:txBody>
          <a:bodyPr/>
          <a:lstStyle/>
          <a:p>
            <a:pPr indent="0"/>
            <a:r>
              <a:rPr lang="nb-NO" altLang="en-US" sz="1400" dirty="0">
                <a:ea typeface="Geneva"/>
                <a:cs typeface="Geneva"/>
              </a:rPr>
              <a:t>Data </a:t>
            </a:r>
            <a:r>
              <a:rPr lang="nb-NO" altLang="en-US" sz="1400" dirty="0" err="1">
                <a:ea typeface="Geneva"/>
                <a:cs typeface="Geneva"/>
              </a:rPr>
              <a:t>protocols</a:t>
            </a:r>
            <a:r>
              <a:rPr lang="nb-NO" altLang="en-US" sz="1400" dirty="0">
                <a:ea typeface="Geneva"/>
                <a:cs typeface="Geneva"/>
              </a:rPr>
              <a:t> to </a:t>
            </a:r>
            <a:r>
              <a:rPr lang="nb-NO" altLang="en-US" sz="1400" b="1" dirty="0" err="1">
                <a:ea typeface="Geneva"/>
                <a:cs typeface="Geneva"/>
              </a:rPr>
              <a:t>protect</a:t>
            </a:r>
            <a:r>
              <a:rPr lang="nb-NO" altLang="en-US" sz="1400" b="1" dirty="0">
                <a:ea typeface="Geneva"/>
                <a:cs typeface="Geneva"/>
              </a:rPr>
              <a:t> </a:t>
            </a:r>
            <a:r>
              <a:rPr lang="nb-NO" altLang="en-US" sz="1400" b="1" dirty="0" err="1">
                <a:ea typeface="Geneva"/>
                <a:cs typeface="Geneva"/>
              </a:rPr>
              <a:t>the</a:t>
            </a:r>
            <a:r>
              <a:rPr lang="nb-NO" altLang="en-US" sz="1400" b="1" dirty="0">
                <a:ea typeface="Geneva"/>
                <a:cs typeface="Geneva"/>
              </a:rPr>
              <a:t> </a:t>
            </a:r>
          </a:p>
          <a:p>
            <a:pPr indent="0"/>
            <a:r>
              <a:rPr lang="nb-NO" altLang="en-US" sz="1400" b="1" dirty="0" err="1">
                <a:ea typeface="Geneva"/>
                <a:cs typeface="Geneva"/>
              </a:rPr>
              <a:t>Intellectual</a:t>
            </a:r>
            <a:r>
              <a:rPr lang="nb-NO" altLang="en-US" sz="1400" b="1" dirty="0">
                <a:ea typeface="Geneva"/>
                <a:cs typeface="Geneva"/>
              </a:rPr>
              <a:t> Property Rights </a:t>
            </a:r>
            <a:r>
              <a:rPr lang="nb-NO" altLang="en-US" sz="1400" dirty="0" err="1">
                <a:ea typeface="Geneva"/>
                <a:cs typeface="Geneva"/>
              </a:rPr>
              <a:t>of</a:t>
            </a:r>
            <a:r>
              <a:rPr lang="nb-NO" altLang="en-US" sz="1400" dirty="0">
                <a:ea typeface="Geneva"/>
                <a:cs typeface="Geneva"/>
              </a:rPr>
              <a:t> </a:t>
            </a:r>
            <a:r>
              <a:rPr lang="nb-NO" altLang="en-US" sz="1400" dirty="0" err="1">
                <a:ea typeface="Geneva"/>
                <a:cs typeface="Geneva"/>
              </a:rPr>
              <a:t>each</a:t>
            </a:r>
            <a:r>
              <a:rPr lang="nb-NO" altLang="en-US" sz="1400" dirty="0">
                <a:ea typeface="Geneva"/>
                <a:cs typeface="Geneva"/>
              </a:rPr>
              <a:t> </a:t>
            </a:r>
            <a:r>
              <a:rPr lang="nb-NO" altLang="en-US" sz="1400" dirty="0" err="1">
                <a:ea typeface="Geneva"/>
                <a:cs typeface="Geneva"/>
              </a:rPr>
              <a:t>dataset</a:t>
            </a:r>
            <a:endParaRPr lang="nb-NO" altLang="en-US" sz="1400" dirty="0">
              <a:ea typeface="Geneva"/>
              <a:cs typeface="Geneva"/>
            </a:endParaRPr>
          </a:p>
          <a:p>
            <a:pPr indent="0"/>
            <a:endParaRPr lang="nb-NO" altLang="en-US" sz="1400" dirty="0">
              <a:ea typeface="Geneva"/>
              <a:cs typeface="Geneva"/>
            </a:endParaRPr>
          </a:p>
          <a:p>
            <a:pPr indent="0"/>
            <a:r>
              <a:rPr lang="nb-NO" altLang="en-US" sz="1400" dirty="0">
                <a:ea typeface="Geneva"/>
                <a:cs typeface="Geneva"/>
              </a:rPr>
              <a:t>Access to data </a:t>
            </a:r>
            <a:r>
              <a:rPr lang="en-US" altLang="en-US" sz="1400" dirty="0">
                <a:ea typeface="Geneva"/>
                <a:cs typeface="Geneva"/>
              </a:rPr>
              <a:t>granted</a:t>
            </a:r>
            <a:r>
              <a:rPr lang="nb-NO" altLang="en-US" sz="1400" dirty="0">
                <a:ea typeface="Geneva"/>
                <a:cs typeface="Geneva"/>
              </a:rPr>
              <a:t> to </a:t>
            </a:r>
            <a:r>
              <a:rPr lang="nb-NO" altLang="en-US" sz="1400" dirty="0" err="1">
                <a:ea typeface="Geneva"/>
                <a:cs typeface="Geneva"/>
              </a:rPr>
              <a:t>those</a:t>
            </a:r>
            <a:r>
              <a:rPr lang="nb-NO" altLang="en-US" sz="1400" dirty="0">
                <a:ea typeface="Geneva"/>
                <a:cs typeface="Geneva"/>
              </a:rPr>
              <a:t> </a:t>
            </a:r>
            <a:r>
              <a:rPr lang="nb-NO" altLang="en-US" sz="1400" dirty="0" err="1">
                <a:ea typeface="Geneva"/>
                <a:cs typeface="Geneva"/>
              </a:rPr>
              <a:t>who</a:t>
            </a:r>
            <a:r>
              <a:rPr lang="nb-NO" altLang="en-US" sz="1400" dirty="0">
                <a:ea typeface="Geneva"/>
                <a:cs typeface="Geneva"/>
              </a:rPr>
              <a:t> has </a:t>
            </a:r>
            <a:r>
              <a:rPr lang="nb-NO" altLang="en-US" sz="1400" dirty="0" err="1">
                <a:ea typeface="Geneva"/>
                <a:cs typeface="Geneva"/>
              </a:rPr>
              <a:t>signed</a:t>
            </a:r>
            <a:r>
              <a:rPr lang="nb-NO" altLang="en-US" sz="1400" dirty="0">
                <a:ea typeface="Geneva"/>
                <a:cs typeface="Geneva"/>
              </a:rPr>
              <a:t> </a:t>
            </a:r>
            <a:r>
              <a:rPr lang="nb-NO" altLang="en-US" sz="1400" dirty="0" err="1" smtClean="0">
                <a:ea typeface="Geneva"/>
                <a:cs typeface="Geneva"/>
              </a:rPr>
              <a:t>the</a:t>
            </a:r>
            <a:r>
              <a:rPr lang="nb-NO" altLang="en-US" sz="1400" dirty="0" smtClean="0">
                <a:ea typeface="Geneva"/>
                <a:cs typeface="Geneva"/>
              </a:rPr>
              <a:t> data </a:t>
            </a:r>
            <a:r>
              <a:rPr lang="nb-NO" altLang="en-US" sz="1400" dirty="0" err="1" smtClean="0">
                <a:ea typeface="Geneva"/>
                <a:cs typeface="Geneva"/>
              </a:rPr>
              <a:t>protocol</a:t>
            </a:r>
            <a:endParaRPr lang="nb-NO" altLang="en-US" sz="1400" dirty="0">
              <a:ea typeface="Geneva"/>
              <a:cs typeface="Geneva"/>
            </a:endParaRPr>
          </a:p>
          <a:p>
            <a:pPr indent="0"/>
            <a:r>
              <a:rPr lang="nb-NO" altLang="en-US" sz="1400" dirty="0">
                <a:ea typeface="Geneva"/>
                <a:cs typeface="Geneva"/>
              </a:rPr>
              <a:t>Access given in </a:t>
            </a:r>
            <a:r>
              <a:rPr lang="nb-NO" altLang="en-US" sz="1400" dirty="0" err="1">
                <a:ea typeface="Geneva"/>
                <a:cs typeface="Geneva"/>
              </a:rPr>
              <a:t>agreement</a:t>
            </a:r>
            <a:r>
              <a:rPr lang="nb-NO" altLang="en-US" sz="1400" dirty="0">
                <a:ea typeface="Geneva"/>
                <a:cs typeface="Geneva"/>
              </a:rPr>
              <a:t> </a:t>
            </a:r>
            <a:r>
              <a:rPr lang="nb-NO" altLang="en-US" sz="1400" dirty="0" err="1">
                <a:ea typeface="Geneva"/>
                <a:cs typeface="Geneva"/>
              </a:rPr>
              <a:t>with</a:t>
            </a:r>
            <a:r>
              <a:rPr lang="nb-NO" altLang="en-US" sz="1400" dirty="0">
                <a:ea typeface="Geneva"/>
                <a:cs typeface="Geneva"/>
              </a:rPr>
              <a:t> </a:t>
            </a:r>
            <a:r>
              <a:rPr lang="nb-NO" altLang="en-US" sz="1400" dirty="0" err="1">
                <a:ea typeface="Geneva"/>
                <a:cs typeface="Geneva"/>
              </a:rPr>
              <a:t>the</a:t>
            </a:r>
            <a:r>
              <a:rPr lang="nb-NO" altLang="en-US" sz="1400" dirty="0">
                <a:ea typeface="Geneva"/>
                <a:cs typeface="Geneva"/>
              </a:rPr>
              <a:t> </a:t>
            </a:r>
            <a:r>
              <a:rPr lang="nb-NO" altLang="en-US" sz="1400" dirty="0" err="1">
                <a:ea typeface="Geneva"/>
                <a:cs typeface="Geneva"/>
              </a:rPr>
              <a:t>Cal</a:t>
            </a:r>
            <a:r>
              <a:rPr lang="nb-NO" altLang="en-US" sz="1400" dirty="0">
                <a:ea typeface="Geneva"/>
                <a:cs typeface="Geneva"/>
              </a:rPr>
              <a:t>/Val </a:t>
            </a:r>
            <a:r>
              <a:rPr lang="nb-NO" altLang="en-US" sz="1400" dirty="0" smtClean="0">
                <a:ea typeface="Geneva"/>
                <a:cs typeface="Geneva"/>
              </a:rPr>
              <a:t>teams</a:t>
            </a:r>
          </a:p>
          <a:p>
            <a:pPr indent="0"/>
            <a:endParaRPr lang="nb-NO" altLang="en-US" sz="1400" dirty="0">
              <a:ea typeface="Geneva"/>
              <a:cs typeface="Geneva"/>
            </a:endParaRPr>
          </a:p>
          <a:p>
            <a:pPr indent="0"/>
            <a:r>
              <a:rPr lang="nb-NO" altLang="en-US" sz="1400" dirty="0" smtClean="0">
                <a:ea typeface="Geneva"/>
                <a:cs typeface="Geneva"/>
              </a:rPr>
              <a:t>Online, digital </a:t>
            </a:r>
            <a:r>
              <a:rPr lang="nb-NO" altLang="en-US" sz="1400" dirty="0" err="1" smtClean="0">
                <a:ea typeface="Geneva"/>
                <a:cs typeface="Geneva"/>
              </a:rPr>
              <a:t>protocol</a:t>
            </a:r>
            <a:endParaRPr lang="nb-NO" altLang="en-US" sz="1400" dirty="0" smtClean="0">
              <a:ea typeface="Geneva"/>
              <a:cs typeface="Geneva"/>
              <a:hlinkClick r:id="rId2"/>
            </a:endParaRPr>
          </a:p>
          <a:p>
            <a:pPr indent="0"/>
            <a:r>
              <a:rPr lang="nb-NO" altLang="en-US" sz="1400" dirty="0" smtClean="0">
                <a:ea typeface="Geneva"/>
                <a:cs typeface="Geneva"/>
                <a:hlinkClick r:id="rId2"/>
              </a:rPr>
              <a:t>https</a:t>
            </a:r>
            <a:r>
              <a:rPr lang="nb-NO" altLang="en-US" sz="1400" dirty="0">
                <a:ea typeface="Geneva"/>
                <a:cs typeface="Geneva"/>
                <a:hlinkClick r:id="rId2"/>
              </a:rPr>
              <a:t>://protocol.evdc.nilu.no/</a:t>
            </a:r>
            <a:endParaRPr lang="nb-NO" altLang="en-US" sz="1400" dirty="0">
              <a:ea typeface="Geneva"/>
              <a:cs typeface="Geneva"/>
            </a:endParaRPr>
          </a:p>
          <a:p>
            <a:pPr indent="0"/>
            <a:endParaRPr lang="nb-NO" altLang="en-US" sz="1100" dirty="0">
              <a:ea typeface="Geneva"/>
              <a:cs typeface="Geneva"/>
            </a:endParaRPr>
          </a:p>
          <a:p>
            <a:pPr indent="0"/>
            <a:endParaRPr lang="nb-NO" altLang="en-US" sz="1100" dirty="0">
              <a:ea typeface="Geneva"/>
              <a:cs typeface="Geneva"/>
            </a:endParaRPr>
          </a:p>
          <a:p>
            <a:pPr indent="0"/>
            <a:endParaRPr lang="nb-NO" altLang="en-US" sz="1100" dirty="0">
              <a:ea typeface="Geneva"/>
              <a:cs typeface="Geneva"/>
            </a:endParaRPr>
          </a:p>
          <a:p>
            <a:pPr indent="0"/>
            <a:endParaRPr lang="nb-NO" altLang="en-US" sz="1100" dirty="0">
              <a:ea typeface="Geneva"/>
              <a:cs typeface="Geneva"/>
            </a:endParaRP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8687" y="3825240"/>
            <a:ext cx="2612753" cy="644920"/>
          </a:xfrm>
          <a:prstGeom prst="rect">
            <a:avLst/>
          </a:prstGeom>
        </p:spPr>
      </p:pic>
      <p:pic>
        <p:nvPicPr>
          <p:cNvPr id="6" name="Picture 5"/>
          <p:cNvPicPr>
            <a:picLocks noChangeAspect="1"/>
          </p:cNvPicPr>
          <p:nvPr/>
        </p:nvPicPr>
        <p:blipFill>
          <a:blip r:embed="rId4"/>
          <a:stretch>
            <a:fillRect/>
          </a:stretch>
        </p:blipFill>
        <p:spPr>
          <a:xfrm>
            <a:off x="4397828" y="2243702"/>
            <a:ext cx="4746171" cy="2090173"/>
          </a:xfrm>
          <a:prstGeom prst="rect">
            <a:avLst/>
          </a:prstGeom>
          <a:ln>
            <a:solidFill>
              <a:schemeClr val="accent6">
                <a:lumMod val="75000"/>
              </a:schemeClr>
            </a:solidFill>
          </a:ln>
        </p:spPr>
      </p:pic>
      <p:pic>
        <p:nvPicPr>
          <p:cNvPr id="5" name="Picture 4"/>
          <p:cNvPicPr>
            <a:picLocks noChangeAspect="1"/>
          </p:cNvPicPr>
          <p:nvPr/>
        </p:nvPicPr>
        <p:blipFill>
          <a:blip r:embed="rId5"/>
          <a:stretch>
            <a:fillRect/>
          </a:stretch>
        </p:blipFill>
        <p:spPr>
          <a:xfrm>
            <a:off x="4397829" y="2243702"/>
            <a:ext cx="4443144" cy="2420061"/>
          </a:xfrm>
          <a:prstGeom prst="rect">
            <a:avLst/>
          </a:prstGeom>
          <a:ln>
            <a:solidFill>
              <a:schemeClr val="accent6">
                <a:lumMod val="75000"/>
              </a:schemeClr>
            </a:solidFill>
          </a:ln>
        </p:spPr>
      </p:pic>
    </p:spTree>
    <p:extLst>
      <p:ext uri="{BB962C8B-B14F-4D97-AF65-F5344CB8AC3E}">
        <p14:creationId xmlns:p14="http://schemas.microsoft.com/office/powerpoint/2010/main" val="359722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Web portal – Data </a:t>
            </a:r>
            <a:r>
              <a:rPr lang="nb-NO" altLang="en-US" sz="2000" dirty="0" err="1">
                <a:ea typeface="Geneva"/>
                <a:cs typeface="Geneva"/>
              </a:rPr>
              <a:t>protocols</a:t>
            </a:r>
            <a:endParaRPr lang="en-US" sz="2000" dirty="0"/>
          </a:p>
        </p:txBody>
      </p:sp>
      <p:sp>
        <p:nvSpPr>
          <p:cNvPr id="3" name="Content Placeholder 2"/>
          <p:cNvSpPr>
            <a:spLocks noGrp="1"/>
          </p:cNvSpPr>
          <p:nvPr>
            <p:ph idx="1"/>
          </p:nvPr>
        </p:nvSpPr>
        <p:spPr/>
        <p:txBody>
          <a:bodyPr/>
          <a:lstStyle/>
          <a:p>
            <a:r>
              <a:rPr lang="en-GB" sz="1400" dirty="0" smtClean="0"/>
              <a:t>1) Preliminary </a:t>
            </a:r>
            <a:r>
              <a:rPr lang="en-GB" sz="1400" dirty="0"/>
              <a:t>data should be replaced as soon as possible by consolidated final data in the EVDC database. The descriptive information in the data file and associated metadata shall also reflect such an update.</a:t>
            </a:r>
          </a:p>
          <a:p>
            <a:endParaRPr lang="en-GB" sz="1400" dirty="0" smtClean="0"/>
          </a:p>
          <a:p>
            <a:r>
              <a:rPr lang="en-GB" sz="1400" dirty="0" smtClean="0"/>
              <a:t>2) EVDC </a:t>
            </a:r>
            <a:r>
              <a:rPr lang="en-GB" sz="1400" dirty="0"/>
              <a:t>follows the GEOMS metadata guidelines. Data submitted to the database should thus be GEOMS compliant, following the templates available from the EVDC web pages. If a template is not available: individual procedures may apply. Please contact the data centre for more information.</a:t>
            </a:r>
          </a:p>
          <a:p>
            <a:endParaRPr lang="en-US" sz="1400" dirty="0" smtClean="0"/>
          </a:p>
          <a:p>
            <a:r>
              <a:rPr lang="en-US" sz="1400" dirty="0" smtClean="0"/>
              <a:t>3) </a:t>
            </a:r>
            <a:r>
              <a:rPr lang="en-GB" sz="1400" dirty="0"/>
              <a:t>The ownership of the data remains with the data </a:t>
            </a:r>
            <a:r>
              <a:rPr lang="en-GB" sz="1400" dirty="0" smtClean="0"/>
              <a:t>originator.</a:t>
            </a:r>
          </a:p>
          <a:p>
            <a:endParaRPr lang="en-GB" sz="1400" dirty="0"/>
          </a:p>
          <a:p>
            <a:endParaRPr lang="en-GB" sz="1400" dirty="0"/>
          </a:p>
          <a:p>
            <a:endParaRPr lang="en-US" dirty="0"/>
          </a:p>
        </p:txBody>
      </p:sp>
    </p:spTree>
    <p:extLst>
      <p:ext uri="{BB962C8B-B14F-4D97-AF65-F5344CB8AC3E}">
        <p14:creationId xmlns:p14="http://schemas.microsoft.com/office/powerpoint/2010/main" val="146479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Web portal – Data </a:t>
            </a:r>
            <a:r>
              <a:rPr lang="nb-NO" altLang="en-US" sz="2000" dirty="0" err="1">
                <a:ea typeface="Geneva"/>
                <a:cs typeface="Geneva"/>
              </a:rPr>
              <a:t>protocols</a:t>
            </a:r>
            <a:endParaRPr lang="en-US" sz="2000" dirty="0"/>
          </a:p>
        </p:txBody>
      </p:sp>
      <p:sp>
        <p:nvSpPr>
          <p:cNvPr id="3" name="Content Placeholder 2"/>
          <p:cNvSpPr>
            <a:spLocks noGrp="1"/>
          </p:cNvSpPr>
          <p:nvPr>
            <p:ph idx="1"/>
          </p:nvPr>
        </p:nvSpPr>
        <p:spPr/>
        <p:txBody>
          <a:bodyPr/>
          <a:lstStyle/>
          <a:p>
            <a:r>
              <a:rPr lang="en-GB" sz="1400" dirty="0"/>
              <a:t>4</a:t>
            </a:r>
            <a:r>
              <a:rPr lang="en-GB" sz="1400" dirty="0" smtClean="0"/>
              <a:t>) </a:t>
            </a:r>
            <a:r>
              <a:rPr lang="en-GB" sz="1400" dirty="0"/>
              <a:t>Each EVDC user can visualize the whole data content but only download some parts of the database, e.g.: users belonging to a specific campaign can share and access all the data within this campaign, but the other users will have, generally, no access to these data. Any publication resulting from use of EVDC data requires prior written permission from the data owner.</a:t>
            </a:r>
          </a:p>
          <a:p>
            <a:endParaRPr lang="en-GB" sz="1400" dirty="0" smtClean="0"/>
          </a:p>
          <a:p>
            <a:r>
              <a:rPr lang="en-GB" sz="1400" dirty="0" smtClean="0"/>
              <a:t>5) Access </a:t>
            </a:r>
            <a:r>
              <a:rPr lang="en-GB" sz="1400" dirty="0"/>
              <a:t>to the EVDC data hosted at NILU is granted only after having signed this protocol. Access is strictly personal through nominative login and password. Re-distribution of data to third parties by the data user is nominally not allowed and requires written permission from ESA and the data originator. Users already registered on EVDC are not requested to sign this data exchange protocol because it does not change the agreement established with the previous version of this </a:t>
            </a:r>
            <a:r>
              <a:rPr lang="en-GB" sz="1400" dirty="0" smtClean="0"/>
              <a:t>document.</a:t>
            </a:r>
            <a:endParaRPr lang="en-GB" sz="1400" dirty="0"/>
          </a:p>
          <a:p>
            <a:endParaRPr lang="en-US" dirty="0"/>
          </a:p>
        </p:txBody>
      </p:sp>
    </p:spTree>
    <p:extLst>
      <p:ext uri="{BB962C8B-B14F-4D97-AF65-F5344CB8AC3E}">
        <p14:creationId xmlns:p14="http://schemas.microsoft.com/office/powerpoint/2010/main" val="15739218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Web portal – Data </a:t>
            </a:r>
            <a:r>
              <a:rPr lang="nb-NO" altLang="en-US" sz="2000" dirty="0" err="1">
                <a:ea typeface="Geneva"/>
                <a:cs typeface="Geneva"/>
              </a:rPr>
              <a:t>protocols</a:t>
            </a:r>
            <a:endParaRPr lang="en-US" sz="2000" dirty="0"/>
          </a:p>
        </p:txBody>
      </p:sp>
      <p:sp>
        <p:nvSpPr>
          <p:cNvPr id="3" name="Content Placeholder 2"/>
          <p:cNvSpPr>
            <a:spLocks noGrp="1"/>
          </p:cNvSpPr>
          <p:nvPr>
            <p:ph idx="1"/>
          </p:nvPr>
        </p:nvSpPr>
        <p:spPr/>
        <p:txBody>
          <a:bodyPr/>
          <a:lstStyle/>
          <a:p>
            <a:r>
              <a:rPr lang="en-GB" sz="1400" dirty="0" smtClean="0"/>
              <a:t>6) </a:t>
            </a:r>
            <a:r>
              <a:rPr lang="en-GB" sz="1400" dirty="0"/>
              <a:t>The data reported as preliminary or final, are available to those with access to the EVDC at no cost for non-commercial scientific use. By using these data, the data user accepts that an offer for co-authorship will be made through personal contact with the data providers or owners whenever substantial use is made of their data. In the case of network data it is also necessary to reproduce the acknowledgements as formulated in the respective network data policy.</a:t>
            </a:r>
          </a:p>
          <a:p>
            <a:endParaRPr lang="en-US" dirty="0"/>
          </a:p>
        </p:txBody>
      </p:sp>
    </p:spTree>
    <p:extLst>
      <p:ext uri="{BB962C8B-B14F-4D97-AF65-F5344CB8AC3E}">
        <p14:creationId xmlns:p14="http://schemas.microsoft.com/office/powerpoint/2010/main" val="21676536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722501"/>
            <a:ext cx="9144000" cy="1630438"/>
          </a:xfrm>
          <a:prstGeom prst="rect">
            <a:avLst/>
          </a:prstGeom>
          <a:ln>
            <a:solidFill>
              <a:schemeClr val="accent6">
                <a:lumMod val="75000"/>
              </a:schemeClr>
            </a:solidFill>
          </a:ln>
        </p:spPr>
      </p:pic>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Web portal – </a:t>
            </a:r>
            <a:r>
              <a:rPr lang="nb-NO" altLang="en-US" sz="2000" dirty="0" err="1">
                <a:ea typeface="Geneva"/>
                <a:cs typeface="Geneva"/>
              </a:rPr>
              <a:t>Available</a:t>
            </a:r>
            <a:r>
              <a:rPr lang="nb-NO" altLang="en-US" sz="2000" dirty="0">
                <a:ea typeface="Geneva"/>
                <a:cs typeface="Geneva"/>
              </a:rPr>
              <a:t> services</a:t>
            </a:r>
            <a:endParaRPr lang="en-US" sz="2000" dirty="0"/>
          </a:p>
        </p:txBody>
      </p:sp>
      <p:sp>
        <p:nvSpPr>
          <p:cNvPr id="6" name="Oval 5"/>
          <p:cNvSpPr/>
          <p:nvPr/>
        </p:nvSpPr>
        <p:spPr>
          <a:xfrm>
            <a:off x="2094889" y="1281339"/>
            <a:ext cx="2087563" cy="512763"/>
          </a:xfrm>
          <a:prstGeom prst="ellipse">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4" name="Picture 3"/>
          <p:cNvPicPr>
            <a:picLocks noChangeAspect="1"/>
          </p:cNvPicPr>
          <p:nvPr/>
        </p:nvPicPr>
        <p:blipFill>
          <a:blip r:embed="rId3"/>
          <a:stretch>
            <a:fillRect/>
          </a:stretch>
        </p:blipFill>
        <p:spPr>
          <a:xfrm>
            <a:off x="143086" y="2510792"/>
            <a:ext cx="1859705" cy="2145291"/>
          </a:xfrm>
          <a:prstGeom prst="rect">
            <a:avLst/>
          </a:prstGeom>
          <a:ln>
            <a:solidFill>
              <a:schemeClr val="bg1">
                <a:lumMod val="50000"/>
              </a:schemeClr>
            </a:solidFill>
          </a:ln>
        </p:spPr>
      </p:pic>
      <p:pic>
        <p:nvPicPr>
          <p:cNvPr id="5" name="Picture 4"/>
          <p:cNvPicPr>
            <a:picLocks noChangeAspect="1"/>
          </p:cNvPicPr>
          <p:nvPr/>
        </p:nvPicPr>
        <p:blipFill>
          <a:blip r:embed="rId4"/>
          <a:stretch>
            <a:fillRect/>
          </a:stretch>
        </p:blipFill>
        <p:spPr>
          <a:xfrm>
            <a:off x="2094890" y="2510791"/>
            <a:ext cx="2968816" cy="1357015"/>
          </a:xfrm>
          <a:prstGeom prst="rect">
            <a:avLst/>
          </a:prstGeom>
          <a:ln>
            <a:solidFill>
              <a:schemeClr val="bg1">
                <a:lumMod val="50000"/>
              </a:schemeClr>
            </a:solidFill>
          </a:ln>
        </p:spPr>
      </p:pic>
      <p:pic>
        <p:nvPicPr>
          <p:cNvPr id="8" name="Picture 7"/>
          <p:cNvPicPr>
            <a:picLocks noChangeAspect="1"/>
          </p:cNvPicPr>
          <p:nvPr/>
        </p:nvPicPr>
        <p:blipFill>
          <a:blip r:embed="rId5"/>
          <a:stretch>
            <a:fillRect/>
          </a:stretch>
        </p:blipFill>
        <p:spPr>
          <a:xfrm>
            <a:off x="5166316" y="2510791"/>
            <a:ext cx="3002050" cy="1357015"/>
          </a:xfrm>
          <a:prstGeom prst="rect">
            <a:avLst/>
          </a:prstGeom>
          <a:ln>
            <a:solidFill>
              <a:schemeClr val="bg1">
                <a:lumMod val="50000"/>
              </a:schemeClr>
            </a:solidFill>
          </a:ln>
        </p:spPr>
      </p:pic>
    </p:spTree>
    <p:extLst>
      <p:ext uri="{BB962C8B-B14F-4D97-AF65-F5344CB8AC3E}">
        <p14:creationId xmlns:p14="http://schemas.microsoft.com/office/powerpoint/2010/main" val="343747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tretch>
            <a:fillRect/>
          </a:stretch>
        </p:blipFill>
        <p:spPr>
          <a:xfrm>
            <a:off x="0" y="722501"/>
            <a:ext cx="9144000" cy="1630438"/>
          </a:xfrm>
          <a:prstGeom prst="rect">
            <a:avLst/>
          </a:prstGeom>
          <a:ln>
            <a:solidFill>
              <a:schemeClr val="accent6">
                <a:lumMod val="75000"/>
              </a:schemeClr>
            </a:solidFill>
          </a:ln>
        </p:spPr>
      </p:pic>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Web portal – </a:t>
            </a:r>
            <a:r>
              <a:rPr lang="nb-NO" altLang="en-US" sz="2000" dirty="0" err="1">
                <a:ea typeface="Geneva"/>
                <a:cs typeface="Geneva"/>
              </a:rPr>
              <a:t>Available</a:t>
            </a:r>
            <a:r>
              <a:rPr lang="nb-NO" altLang="en-US" sz="2000" dirty="0">
                <a:ea typeface="Geneva"/>
                <a:cs typeface="Geneva"/>
              </a:rPr>
              <a:t> services</a:t>
            </a:r>
            <a:endParaRPr lang="en-US" sz="2000" dirty="0"/>
          </a:p>
        </p:txBody>
      </p:sp>
      <p:sp>
        <p:nvSpPr>
          <p:cNvPr id="10" name="Rectangle 9"/>
          <p:cNvSpPr/>
          <p:nvPr/>
        </p:nvSpPr>
        <p:spPr>
          <a:xfrm>
            <a:off x="5297214" y="2697640"/>
            <a:ext cx="3846786" cy="1815882"/>
          </a:xfrm>
          <a:prstGeom prst="rect">
            <a:avLst/>
          </a:prstGeom>
        </p:spPr>
        <p:txBody>
          <a:bodyPr wrap="square">
            <a:spAutoFit/>
          </a:bodyPr>
          <a:lstStyle/>
          <a:p>
            <a:pPr lvl="2"/>
            <a:r>
              <a:rPr lang="en-IE" altLang="en-US" sz="1400" i="1" dirty="0" smtClean="0">
                <a:ea typeface="Geneva"/>
              </a:rPr>
              <a:t>Note: </a:t>
            </a:r>
            <a:r>
              <a:rPr lang="en-GB" sz="1400" i="1" dirty="0"/>
              <a:t>at present it is not known whether </a:t>
            </a:r>
            <a:r>
              <a:rPr lang="en-GB" sz="1400" i="1" dirty="0" err="1"/>
              <a:t>EarthCARE</a:t>
            </a:r>
            <a:r>
              <a:rPr lang="en-GB" sz="1400" i="1" dirty="0"/>
              <a:t> data will become available also through the EVDC. The nominal access foreseen for </a:t>
            </a:r>
            <a:r>
              <a:rPr lang="en-GB" sz="1400" i="1" dirty="0" err="1"/>
              <a:t>EarthCARE</a:t>
            </a:r>
            <a:r>
              <a:rPr lang="en-GB" sz="1400" i="1" dirty="0"/>
              <a:t> data is through the Payload Data Ground Segment</a:t>
            </a:r>
            <a:endParaRPr lang="en-IE" altLang="en-US" sz="1400" i="1" dirty="0">
              <a:ea typeface="Geneva"/>
            </a:endParaRPr>
          </a:p>
        </p:txBody>
      </p:sp>
      <p:sp>
        <p:nvSpPr>
          <p:cNvPr id="6" name="Oval 5"/>
          <p:cNvSpPr/>
          <p:nvPr/>
        </p:nvSpPr>
        <p:spPr>
          <a:xfrm>
            <a:off x="2094889" y="1281339"/>
            <a:ext cx="2087563" cy="512763"/>
          </a:xfrm>
          <a:prstGeom prst="ellipse">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13" name="Picture 12"/>
          <p:cNvPicPr>
            <a:picLocks noChangeAspect="1"/>
          </p:cNvPicPr>
          <p:nvPr/>
        </p:nvPicPr>
        <p:blipFill>
          <a:blip r:embed="rId3"/>
          <a:stretch>
            <a:fillRect/>
          </a:stretch>
        </p:blipFill>
        <p:spPr>
          <a:xfrm>
            <a:off x="471779" y="2589730"/>
            <a:ext cx="2803352" cy="1979446"/>
          </a:xfrm>
          <a:prstGeom prst="rect">
            <a:avLst/>
          </a:prstGeom>
          <a:ln>
            <a:solidFill>
              <a:schemeClr val="bg1">
                <a:lumMod val="50000"/>
              </a:schemeClr>
            </a:solidFill>
          </a:ln>
        </p:spPr>
      </p:pic>
      <p:pic>
        <p:nvPicPr>
          <p:cNvPr id="15" name="Picture 14"/>
          <p:cNvPicPr>
            <a:picLocks noChangeAspect="1"/>
          </p:cNvPicPr>
          <p:nvPr/>
        </p:nvPicPr>
        <p:blipFill>
          <a:blip r:embed="rId4"/>
          <a:stretch>
            <a:fillRect/>
          </a:stretch>
        </p:blipFill>
        <p:spPr>
          <a:xfrm>
            <a:off x="3362421" y="2589730"/>
            <a:ext cx="2223931" cy="1979446"/>
          </a:xfrm>
          <a:prstGeom prst="rect">
            <a:avLst/>
          </a:prstGeom>
          <a:ln>
            <a:solidFill>
              <a:schemeClr val="bg1">
                <a:lumMod val="50000"/>
              </a:schemeClr>
            </a:solidFill>
          </a:ln>
        </p:spPr>
      </p:pic>
      <p:pic>
        <p:nvPicPr>
          <p:cNvPr id="16" name="Picture 15"/>
          <p:cNvPicPr>
            <a:picLocks noChangeAspect="1"/>
          </p:cNvPicPr>
          <p:nvPr/>
        </p:nvPicPr>
        <p:blipFill>
          <a:blip r:embed="rId5"/>
          <a:stretch>
            <a:fillRect/>
          </a:stretch>
        </p:blipFill>
        <p:spPr>
          <a:xfrm>
            <a:off x="2204294" y="4146978"/>
            <a:ext cx="742988" cy="412771"/>
          </a:xfrm>
          <a:prstGeom prst="rect">
            <a:avLst/>
          </a:prstGeom>
        </p:spPr>
      </p:pic>
    </p:spTree>
    <p:extLst>
      <p:ext uri="{BB962C8B-B14F-4D97-AF65-F5344CB8AC3E}">
        <p14:creationId xmlns:p14="http://schemas.microsoft.com/office/powerpoint/2010/main" val="301086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25200" y="686337"/>
            <a:ext cx="9144000" cy="1689757"/>
          </a:xfrm>
          <a:prstGeom prst="rect">
            <a:avLst/>
          </a:prstGeom>
          <a:ln>
            <a:solidFill>
              <a:schemeClr val="bg1">
                <a:lumMod val="50000"/>
              </a:schemeClr>
            </a:solidFill>
          </a:ln>
        </p:spPr>
      </p:pic>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Web portal – </a:t>
            </a:r>
            <a:r>
              <a:rPr lang="nb-NO" altLang="en-US" sz="2000" dirty="0" err="1">
                <a:ea typeface="Geneva"/>
                <a:cs typeface="Geneva"/>
              </a:rPr>
              <a:t>Available</a:t>
            </a:r>
            <a:r>
              <a:rPr lang="nb-NO" altLang="en-US" sz="2000" dirty="0">
                <a:ea typeface="Geneva"/>
                <a:cs typeface="Geneva"/>
              </a:rPr>
              <a:t> services</a:t>
            </a:r>
            <a:endParaRPr lang="en-US" sz="2000" dirty="0"/>
          </a:p>
        </p:txBody>
      </p:sp>
      <p:sp>
        <p:nvSpPr>
          <p:cNvPr id="3" name="Content Placeholder 2"/>
          <p:cNvSpPr>
            <a:spLocks noGrp="1"/>
          </p:cNvSpPr>
          <p:nvPr>
            <p:ph idx="1"/>
          </p:nvPr>
        </p:nvSpPr>
        <p:spPr/>
        <p:txBody>
          <a:bodyPr/>
          <a:lstStyle/>
          <a:p>
            <a:pPr indent="0"/>
            <a:endParaRPr lang="nb-NO" altLang="en-US" sz="1400" dirty="0" smtClean="0">
              <a:ea typeface="Geneva"/>
              <a:cs typeface="Geneva"/>
            </a:endParaRPr>
          </a:p>
          <a:p>
            <a:pPr indent="0"/>
            <a:endParaRPr lang="nb-NO" altLang="en-US" sz="1400" dirty="0">
              <a:ea typeface="Geneva"/>
              <a:cs typeface="Geneva"/>
            </a:endParaRPr>
          </a:p>
          <a:p>
            <a:pPr indent="0"/>
            <a:endParaRPr lang="nb-NO" altLang="en-US" sz="1400" dirty="0" smtClean="0">
              <a:ea typeface="Geneva"/>
              <a:cs typeface="Geneva"/>
            </a:endParaRPr>
          </a:p>
          <a:p>
            <a:pPr indent="0"/>
            <a:endParaRPr lang="nb-NO" altLang="en-US" sz="1400" dirty="0">
              <a:ea typeface="Geneva"/>
              <a:cs typeface="Geneva"/>
            </a:endParaRPr>
          </a:p>
          <a:p>
            <a:pPr indent="0"/>
            <a:endParaRPr lang="nb-NO" altLang="en-US" sz="1400" dirty="0" smtClean="0">
              <a:ea typeface="Geneva"/>
              <a:cs typeface="Geneva"/>
            </a:endParaRPr>
          </a:p>
          <a:p>
            <a:pPr indent="0"/>
            <a:endParaRPr lang="nb-NO" altLang="en-US" sz="1400" dirty="0">
              <a:ea typeface="Geneva"/>
              <a:cs typeface="Geneva"/>
            </a:endParaRPr>
          </a:p>
          <a:p>
            <a:pPr indent="0"/>
            <a:r>
              <a:rPr lang="nb-NO" altLang="en-US" sz="1400" dirty="0" err="1" smtClean="0">
                <a:ea typeface="Geneva"/>
                <a:cs typeface="Geneva"/>
              </a:rPr>
              <a:t>Overpass</a:t>
            </a:r>
            <a:r>
              <a:rPr lang="nb-NO" altLang="en-US" sz="1400" dirty="0" smtClean="0">
                <a:ea typeface="Geneva"/>
                <a:cs typeface="Geneva"/>
              </a:rPr>
              <a:t> </a:t>
            </a:r>
            <a:r>
              <a:rPr lang="nb-NO" altLang="en-US" sz="1400" dirty="0" err="1">
                <a:ea typeface="Geneva"/>
                <a:cs typeface="Geneva"/>
              </a:rPr>
              <a:t>Predictor</a:t>
            </a:r>
            <a:r>
              <a:rPr lang="nb-NO" altLang="en-US" sz="1400" dirty="0">
                <a:ea typeface="Geneva"/>
                <a:cs typeface="Geneva"/>
              </a:rPr>
              <a:t> and Orbit </a:t>
            </a:r>
            <a:r>
              <a:rPr lang="nb-NO" altLang="en-US" sz="1400" dirty="0" err="1">
                <a:ea typeface="Geneva"/>
                <a:cs typeface="Geneva"/>
              </a:rPr>
              <a:t>Tool</a:t>
            </a:r>
            <a:r>
              <a:rPr lang="nb-NO" altLang="en-US" sz="1400" dirty="0">
                <a:ea typeface="Geneva"/>
                <a:cs typeface="Geneva"/>
              </a:rPr>
              <a:t> </a:t>
            </a:r>
            <a:endParaRPr lang="nb-NO" altLang="en-US" sz="1400" i="1" dirty="0">
              <a:solidFill>
                <a:srgbClr val="FF0000"/>
              </a:solidFill>
              <a:ea typeface="Geneva"/>
              <a:cs typeface="Geneva"/>
            </a:endParaRPr>
          </a:p>
          <a:p>
            <a:pPr indent="0"/>
            <a:endParaRPr lang="nb-NO" altLang="en-US" sz="1400" dirty="0">
              <a:ea typeface="Geneva"/>
              <a:cs typeface="Geneva"/>
            </a:endParaRPr>
          </a:p>
          <a:p>
            <a:pPr indent="0"/>
            <a:r>
              <a:rPr lang="nb-NO" altLang="en-US" sz="1400" dirty="0" err="1">
                <a:ea typeface="Geneva"/>
                <a:cs typeface="Geneva"/>
              </a:rPr>
              <a:t>Search</a:t>
            </a:r>
            <a:r>
              <a:rPr lang="nb-NO" altLang="en-US" sz="1400" dirty="0">
                <a:ea typeface="Geneva"/>
                <a:cs typeface="Geneva"/>
              </a:rPr>
              <a:t> for </a:t>
            </a:r>
            <a:r>
              <a:rPr lang="nb-NO" altLang="en-US" sz="1400" dirty="0" err="1">
                <a:ea typeface="Geneva"/>
                <a:cs typeface="Geneva"/>
              </a:rPr>
              <a:t>overpass</a:t>
            </a:r>
            <a:r>
              <a:rPr lang="nb-NO" altLang="en-US" sz="1400" dirty="0">
                <a:ea typeface="Geneva"/>
                <a:cs typeface="Geneva"/>
              </a:rPr>
              <a:t> </a:t>
            </a:r>
            <a:r>
              <a:rPr lang="nb-NO" altLang="en-US" sz="1400" dirty="0" err="1">
                <a:ea typeface="Geneva"/>
                <a:cs typeface="Geneva"/>
              </a:rPr>
              <a:t>based</a:t>
            </a:r>
            <a:r>
              <a:rPr lang="nb-NO" altLang="en-US" sz="1400" dirty="0">
                <a:ea typeface="Geneva"/>
                <a:cs typeface="Geneva"/>
              </a:rPr>
              <a:t> </a:t>
            </a:r>
            <a:r>
              <a:rPr lang="nb-NO" altLang="en-US" sz="1400" dirty="0" err="1">
                <a:ea typeface="Geneva"/>
                <a:cs typeface="Geneva"/>
              </a:rPr>
              <a:t>on</a:t>
            </a:r>
            <a:r>
              <a:rPr lang="nb-NO" altLang="en-US" sz="1400" dirty="0">
                <a:ea typeface="Geneva"/>
                <a:cs typeface="Geneva"/>
              </a:rPr>
              <a:t> </a:t>
            </a:r>
            <a:r>
              <a:rPr lang="nb-NO" altLang="en-US" sz="1400" dirty="0" err="1">
                <a:ea typeface="Geneva"/>
                <a:cs typeface="Geneva"/>
              </a:rPr>
              <a:t>instument</a:t>
            </a:r>
            <a:endParaRPr lang="nb-NO" altLang="en-US" sz="1400" dirty="0">
              <a:ea typeface="Geneva"/>
              <a:cs typeface="Geneva"/>
            </a:endParaRPr>
          </a:p>
          <a:p>
            <a:pPr indent="0"/>
            <a:r>
              <a:rPr lang="nb-NO" altLang="en-US" sz="1400" dirty="0">
                <a:ea typeface="Geneva"/>
                <a:cs typeface="Geneva"/>
              </a:rPr>
              <a:t>Display more </a:t>
            </a:r>
            <a:r>
              <a:rPr lang="nb-NO" altLang="en-US" sz="1400" dirty="0" err="1">
                <a:ea typeface="Geneva"/>
                <a:cs typeface="Geneva"/>
              </a:rPr>
              <a:t>than</a:t>
            </a:r>
            <a:r>
              <a:rPr lang="nb-NO" altLang="en-US" sz="1400" dirty="0">
                <a:ea typeface="Geneva"/>
                <a:cs typeface="Geneva"/>
              </a:rPr>
              <a:t> </a:t>
            </a:r>
            <a:r>
              <a:rPr lang="nb-NO" altLang="en-US" sz="1400" dirty="0" err="1">
                <a:ea typeface="Geneva"/>
                <a:cs typeface="Geneva"/>
              </a:rPr>
              <a:t>one</a:t>
            </a:r>
            <a:r>
              <a:rPr lang="nb-NO" altLang="en-US" sz="1400" dirty="0">
                <a:ea typeface="Geneva"/>
                <a:cs typeface="Geneva"/>
              </a:rPr>
              <a:t> </a:t>
            </a:r>
            <a:r>
              <a:rPr lang="nb-NO" altLang="en-US" sz="1400" dirty="0" err="1">
                <a:ea typeface="Geneva"/>
                <a:cs typeface="Geneva"/>
              </a:rPr>
              <a:t>overpass</a:t>
            </a:r>
            <a:endParaRPr lang="nb-NO" altLang="en-US" sz="1400" dirty="0">
              <a:ea typeface="Geneva"/>
              <a:cs typeface="Geneva"/>
            </a:endParaRPr>
          </a:p>
          <a:p>
            <a:pPr indent="0"/>
            <a:r>
              <a:rPr lang="nb-NO" altLang="en-US" sz="1400" dirty="0" err="1">
                <a:ea typeface="Geneva"/>
                <a:cs typeface="Geneva"/>
              </a:rPr>
              <a:t>Search</a:t>
            </a:r>
            <a:r>
              <a:rPr lang="nb-NO" altLang="en-US" sz="1400" dirty="0">
                <a:ea typeface="Geneva"/>
                <a:cs typeface="Geneva"/>
              </a:rPr>
              <a:t> for </a:t>
            </a:r>
            <a:r>
              <a:rPr lang="nb-NO" altLang="en-US" sz="1400" dirty="0" err="1">
                <a:ea typeface="Geneva"/>
                <a:cs typeface="Geneva"/>
              </a:rPr>
              <a:t>overpasses</a:t>
            </a:r>
            <a:r>
              <a:rPr lang="nb-NO" altLang="en-US" sz="1400" dirty="0">
                <a:ea typeface="Geneva"/>
                <a:cs typeface="Geneva"/>
              </a:rPr>
              <a:t> </a:t>
            </a:r>
            <a:r>
              <a:rPr lang="nb-NO" altLang="en-US" sz="1400" dirty="0" err="1">
                <a:ea typeface="Geneva"/>
                <a:cs typeface="Geneva"/>
              </a:rPr>
              <a:t>between</a:t>
            </a:r>
            <a:r>
              <a:rPr lang="nb-NO" altLang="en-US" sz="1400" dirty="0">
                <a:ea typeface="Geneva"/>
                <a:cs typeface="Geneva"/>
              </a:rPr>
              <a:t> </a:t>
            </a:r>
            <a:r>
              <a:rPr lang="nb-NO" altLang="en-US" sz="1400" dirty="0" err="1" smtClean="0">
                <a:ea typeface="Geneva"/>
                <a:cs typeface="Geneva"/>
              </a:rPr>
              <a:t>satellittes</a:t>
            </a:r>
            <a:endParaRPr lang="nb-NO" altLang="en-US" sz="1400" dirty="0" smtClean="0">
              <a:ea typeface="Geneva"/>
              <a:cs typeface="Geneva"/>
            </a:endParaRPr>
          </a:p>
          <a:p>
            <a:pPr indent="0"/>
            <a:r>
              <a:rPr lang="nb-NO" altLang="en-US" sz="1400" dirty="0" err="1" smtClean="0">
                <a:ea typeface="Geneva"/>
                <a:cs typeface="Geneva"/>
              </a:rPr>
              <a:t>EarthCARE</a:t>
            </a:r>
            <a:r>
              <a:rPr lang="nb-NO" altLang="en-US" sz="1400" dirty="0" smtClean="0">
                <a:ea typeface="Geneva"/>
                <a:cs typeface="Geneva"/>
              </a:rPr>
              <a:t> is </a:t>
            </a:r>
            <a:r>
              <a:rPr lang="nb-NO" altLang="en-US" sz="1400" dirty="0" err="1" smtClean="0">
                <a:ea typeface="Geneva"/>
                <a:cs typeface="Geneva"/>
              </a:rPr>
              <a:t>included</a:t>
            </a:r>
            <a:r>
              <a:rPr lang="nb-NO" altLang="en-US" sz="1400" dirty="0" smtClean="0">
                <a:ea typeface="Geneva"/>
                <a:cs typeface="Geneva"/>
              </a:rPr>
              <a:t>  </a:t>
            </a:r>
          </a:p>
          <a:p>
            <a:pPr indent="0"/>
            <a:r>
              <a:rPr lang="nb-NO" altLang="en-US" sz="1400" dirty="0">
                <a:ea typeface="Geneva"/>
                <a:cs typeface="Geneva"/>
              </a:rPr>
              <a:t>	</a:t>
            </a:r>
            <a:r>
              <a:rPr lang="nb-NO" altLang="en-US" sz="1400" dirty="0" smtClean="0">
                <a:ea typeface="Geneva"/>
                <a:cs typeface="Geneva"/>
              </a:rPr>
              <a:t>		</a:t>
            </a:r>
            <a:r>
              <a:rPr lang="nb-NO" altLang="en-US" sz="1400" dirty="0" smtClean="0">
                <a:solidFill>
                  <a:srgbClr val="FF0000"/>
                </a:solidFill>
                <a:ea typeface="Geneva"/>
                <a:cs typeface="Geneva"/>
              </a:rPr>
              <a:t>DEMO VIDEO! </a:t>
            </a:r>
            <a:endParaRPr lang="nb-NO" altLang="en-US" sz="1400" dirty="0">
              <a:solidFill>
                <a:srgbClr val="FF0000"/>
              </a:solidFill>
              <a:ea typeface="Geneva"/>
              <a:cs typeface="Geneva"/>
            </a:endParaRPr>
          </a:p>
          <a:p>
            <a:pPr indent="0"/>
            <a:endParaRPr lang="nb-NO" altLang="en-US" dirty="0">
              <a:ea typeface="Geneva"/>
              <a:cs typeface="Geneva"/>
            </a:endParaRPr>
          </a:p>
          <a:p>
            <a:endParaRPr lang="en-US" dirty="0"/>
          </a:p>
        </p:txBody>
      </p:sp>
      <p:sp>
        <p:nvSpPr>
          <p:cNvPr id="6" name="Oval 5"/>
          <p:cNvSpPr/>
          <p:nvPr/>
        </p:nvSpPr>
        <p:spPr>
          <a:xfrm>
            <a:off x="5092336" y="1330586"/>
            <a:ext cx="2087563" cy="512763"/>
          </a:xfrm>
          <a:prstGeom prst="ellipse">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9" name="Picture 8"/>
          <p:cNvPicPr>
            <a:picLocks noChangeAspect="1"/>
          </p:cNvPicPr>
          <p:nvPr/>
        </p:nvPicPr>
        <p:blipFill>
          <a:blip r:embed="rId4"/>
          <a:stretch>
            <a:fillRect/>
          </a:stretch>
        </p:blipFill>
        <p:spPr>
          <a:xfrm>
            <a:off x="5413656" y="2407624"/>
            <a:ext cx="3730344" cy="2204439"/>
          </a:xfrm>
          <a:prstGeom prst="rect">
            <a:avLst/>
          </a:prstGeom>
          <a:ln>
            <a:solidFill>
              <a:schemeClr val="bg1">
                <a:lumMod val="50000"/>
              </a:schemeClr>
            </a:solidFill>
          </a:ln>
        </p:spPr>
      </p:pic>
    </p:spTree>
    <p:extLst>
      <p:ext uri="{BB962C8B-B14F-4D97-AF65-F5344CB8AC3E}">
        <p14:creationId xmlns:p14="http://schemas.microsoft.com/office/powerpoint/2010/main" val="3000020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Web portal – </a:t>
            </a:r>
            <a:r>
              <a:rPr lang="nb-NO" altLang="en-US" sz="2000" dirty="0" err="1">
                <a:ea typeface="Geneva"/>
                <a:cs typeface="Geneva"/>
              </a:rPr>
              <a:t>Available</a:t>
            </a:r>
            <a:r>
              <a:rPr lang="nb-NO" altLang="en-US" sz="2000" dirty="0">
                <a:ea typeface="Geneva"/>
                <a:cs typeface="Geneva"/>
              </a:rPr>
              <a:t> services</a:t>
            </a:r>
            <a:endParaRPr lang="en-US" sz="2000" dirty="0"/>
          </a:p>
        </p:txBody>
      </p:sp>
      <p:sp>
        <p:nvSpPr>
          <p:cNvPr id="7" name="Content Placeholder 2"/>
          <p:cNvSpPr txBox="1">
            <a:spLocks/>
          </p:cNvSpPr>
          <p:nvPr/>
        </p:nvSpPr>
        <p:spPr bwMode="auto">
          <a:xfrm>
            <a:off x="172800" y="727200"/>
            <a:ext cx="8748000" cy="3823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342900" algn="l" rtl="0" eaLnBrk="1" fontAlgn="base" hangingPunct="1">
              <a:lnSpc>
                <a:spcPct val="119000"/>
              </a:lnSpc>
              <a:spcBef>
                <a:spcPct val="20000"/>
              </a:spcBef>
              <a:spcAft>
                <a:spcPct val="0"/>
              </a:spcAft>
              <a:buClr>
                <a:schemeClr val="accent1"/>
              </a:buClr>
              <a:buFontTx/>
              <a:buNone/>
              <a:defRPr lang="en-GB" sz="1600" baseline="0">
                <a:solidFill>
                  <a:schemeClr val="bg2"/>
                </a:solidFill>
                <a:latin typeface="Verdana"/>
                <a:ea typeface="+mn-ea"/>
                <a:cs typeface="Verdana"/>
              </a:defRPr>
            </a:lvl1pPr>
            <a:lvl2pPr marL="8100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2pPr>
            <a:lvl3pPr marL="14076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3pPr>
            <a:lvl4pPr marL="20052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4pPr>
            <a:lvl5pPr marL="26028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a:lstStyle>
          <a:p>
            <a:pPr indent="0"/>
            <a:endParaRPr lang="nb-NO" altLang="en-US" sz="1400" kern="0" dirty="0" smtClean="0">
              <a:ea typeface="Geneva"/>
              <a:cs typeface="Geneva"/>
            </a:endParaRPr>
          </a:p>
          <a:p>
            <a:pPr indent="0"/>
            <a:endParaRPr lang="nb-NO" altLang="en-US" sz="1400" kern="0" dirty="0" smtClean="0">
              <a:ea typeface="Geneva"/>
              <a:cs typeface="Geneva"/>
            </a:endParaRPr>
          </a:p>
          <a:p>
            <a:pPr indent="0"/>
            <a:r>
              <a:rPr lang="en-GB" sz="1200" dirty="0" smtClean="0"/>
              <a:t>Selection </a:t>
            </a:r>
            <a:r>
              <a:rPr lang="en-GB" sz="1200" dirty="0"/>
              <a:t>of </a:t>
            </a:r>
            <a:r>
              <a:rPr lang="en-GB" sz="1200" dirty="0" err="1"/>
              <a:t>EarthCARE</a:t>
            </a:r>
            <a:r>
              <a:rPr lang="en-GB" sz="1200" dirty="0"/>
              <a:t> satellite</a:t>
            </a:r>
          </a:p>
          <a:p>
            <a:r>
              <a:rPr lang="en-GB" sz="1200" dirty="0"/>
              <a:t>Instruments and latest TLE</a:t>
            </a:r>
          </a:p>
          <a:p>
            <a:r>
              <a:rPr lang="en-GB" sz="1200" dirty="0"/>
              <a:t>All instruments are unselected except MSI</a:t>
            </a:r>
          </a:p>
          <a:p>
            <a:r>
              <a:rPr lang="en-GB" sz="1200" dirty="0"/>
              <a:t>Selection of the </a:t>
            </a:r>
            <a:r>
              <a:rPr lang="en-GB" sz="1200" dirty="0" err="1"/>
              <a:t>qeographical</a:t>
            </a:r>
            <a:r>
              <a:rPr lang="en-GB" sz="1200" dirty="0"/>
              <a:t> location </a:t>
            </a:r>
            <a:endParaRPr lang="en-GB" sz="1200" dirty="0" smtClean="0"/>
          </a:p>
          <a:p>
            <a:r>
              <a:rPr lang="en-GB" sz="1200" dirty="0" smtClean="0"/>
              <a:t>Temporal </a:t>
            </a:r>
            <a:r>
              <a:rPr lang="en-GB" sz="1200" dirty="0"/>
              <a:t>window definition</a:t>
            </a:r>
          </a:p>
          <a:p>
            <a:r>
              <a:rPr lang="en-GB" sz="1200" dirty="0"/>
              <a:t>Get Spatial Overpass</a:t>
            </a:r>
          </a:p>
          <a:p>
            <a:r>
              <a:rPr lang="en-GB" sz="1200" dirty="0"/>
              <a:t>Show the Overpass (also full screen)</a:t>
            </a:r>
          </a:p>
          <a:p>
            <a:r>
              <a:rPr lang="en-GB" sz="1200" dirty="0"/>
              <a:t>Download of the Overpass (CSV format)</a:t>
            </a:r>
          </a:p>
          <a:p>
            <a:pPr indent="0"/>
            <a:endParaRPr lang="nb-NO" altLang="en-US" kern="0" dirty="0" smtClean="0">
              <a:ea typeface="Geneva"/>
              <a:cs typeface="Geneva"/>
            </a:endParaRPr>
          </a:p>
          <a:p>
            <a:endParaRPr lang="en-US" kern="0" dirty="0"/>
          </a:p>
        </p:txBody>
      </p:sp>
      <p:sp>
        <p:nvSpPr>
          <p:cNvPr id="3" name="Content Placeholder 2"/>
          <p:cNvSpPr>
            <a:spLocks noGrp="1"/>
          </p:cNvSpPr>
          <p:nvPr>
            <p:ph idx="1"/>
          </p:nvPr>
        </p:nvSpPr>
        <p:spPr/>
        <p:txBody>
          <a:bodyPr/>
          <a:lstStyle/>
          <a:p>
            <a:r>
              <a:rPr lang="en-US" b="1" i="1" dirty="0" smtClean="0">
                <a:solidFill>
                  <a:srgbClr val="FF0000"/>
                </a:solidFill>
              </a:rPr>
              <a:t>VIDEO to be added to this slide</a:t>
            </a:r>
            <a:endParaRPr lang="en-US" b="1" i="1" dirty="0">
              <a:solidFill>
                <a:srgbClr val="FF0000"/>
              </a:solidFill>
            </a:endParaRPr>
          </a:p>
        </p:txBody>
      </p:sp>
    </p:spTree>
    <p:extLst>
      <p:ext uri="{BB962C8B-B14F-4D97-AF65-F5344CB8AC3E}">
        <p14:creationId xmlns:p14="http://schemas.microsoft.com/office/powerpoint/2010/main" val="1423566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altLang="en-US" dirty="0">
                <a:ea typeface="Geneva"/>
                <a:cs typeface="Geneva"/>
              </a:rPr>
              <a:t>About EVDC</a:t>
            </a:r>
          </a:p>
          <a:p>
            <a:endParaRPr lang="en-US" altLang="en-US" dirty="0">
              <a:ea typeface="Geneva"/>
              <a:cs typeface="Geneva"/>
            </a:endParaRPr>
          </a:p>
          <a:p>
            <a:r>
              <a:rPr lang="en-US" altLang="en-US" dirty="0">
                <a:ea typeface="Geneva"/>
                <a:cs typeface="Geneva"/>
              </a:rPr>
              <a:t>EVDC for data submitters</a:t>
            </a:r>
          </a:p>
          <a:p>
            <a:r>
              <a:rPr lang="en-US" altLang="en-US" dirty="0">
                <a:ea typeface="Geneva"/>
                <a:cs typeface="Geneva"/>
              </a:rPr>
              <a:t>	- Support</a:t>
            </a:r>
          </a:p>
          <a:p>
            <a:r>
              <a:rPr lang="en-US" altLang="en-US" dirty="0">
                <a:ea typeface="Geneva"/>
                <a:cs typeface="Geneva"/>
              </a:rPr>
              <a:t>	- Data formatting</a:t>
            </a:r>
          </a:p>
          <a:p>
            <a:r>
              <a:rPr lang="en-US" altLang="en-US" dirty="0">
                <a:ea typeface="Geneva"/>
                <a:cs typeface="Geneva"/>
              </a:rPr>
              <a:t>	- Tools</a:t>
            </a:r>
          </a:p>
          <a:p>
            <a:r>
              <a:rPr lang="en-US" altLang="en-US" dirty="0">
                <a:ea typeface="Geneva"/>
                <a:cs typeface="Geneva"/>
              </a:rPr>
              <a:t>EVDC for data users</a:t>
            </a:r>
          </a:p>
          <a:p>
            <a:r>
              <a:rPr lang="en-US" altLang="en-US" dirty="0">
                <a:ea typeface="Geneva"/>
                <a:cs typeface="Geneva"/>
              </a:rPr>
              <a:t>	- Database services </a:t>
            </a:r>
          </a:p>
          <a:p>
            <a:r>
              <a:rPr lang="en-US" dirty="0" smtClean="0"/>
              <a:t>	</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8687" y="3825240"/>
            <a:ext cx="2612753" cy="644920"/>
          </a:xfrm>
          <a:prstGeom prst="rect">
            <a:avLst/>
          </a:prstGeom>
        </p:spPr>
      </p:pic>
    </p:spTree>
    <p:extLst>
      <p:ext uri="{BB962C8B-B14F-4D97-AF65-F5344CB8AC3E}">
        <p14:creationId xmlns:p14="http://schemas.microsoft.com/office/powerpoint/2010/main" val="14976757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Web portal – </a:t>
            </a:r>
            <a:r>
              <a:rPr lang="nb-NO" altLang="en-US" sz="2000" dirty="0" err="1">
                <a:ea typeface="Geneva"/>
                <a:cs typeface="Geneva"/>
              </a:rPr>
              <a:t>Available</a:t>
            </a:r>
            <a:r>
              <a:rPr lang="nb-NO" altLang="en-US" sz="2000" dirty="0">
                <a:ea typeface="Geneva"/>
                <a:cs typeface="Geneva"/>
              </a:rPr>
              <a:t> services</a:t>
            </a:r>
            <a:endParaRPr lang="en-US" sz="2000" dirty="0"/>
          </a:p>
        </p:txBody>
      </p:sp>
      <p:sp>
        <p:nvSpPr>
          <p:cNvPr id="3" name="Content Placeholder 2"/>
          <p:cNvSpPr>
            <a:spLocks noGrp="1"/>
          </p:cNvSpPr>
          <p:nvPr>
            <p:ph idx="1"/>
          </p:nvPr>
        </p:nvSpPr>
        <p:spPr/>
        <p:txBody>
          <a:bodyPr/>
          <a:lstStyle/>
          <a:p>
            <a:pPr indent="0"/>
            <a:r>
              <a:rPr lang="nb-NO" altLang="en-US" sz="1400" b="1" i="1" dirty="0">
                <a:ea typeface="Geneva"/>
                <a:cs typeface="Geneva"/>
              </a:rPr>
              <a:t>ECMWF service</a:t>
            </a:r>
            <a:endParaRPr lang="nb-NO" altLang="en-US" sz="1400" i="1" dirty="0">
              <a:ea typeface="Geneva"/>
              <a:cs typeface="Geneva"/>
            </a:endParaRPr>
          </a:p>
          <a:p>
            <a:pPr indent="0"/>
            <a:r>
              <a:rPr lang="nb-NO" altLang="en-US" sz="1400" i="1" dirty="0">
                <a:ea typeface="Geneva"/>
                <a:cs typeface="Geneva"/>
                <a:hlinkClick r:id="rId2"/>
              </a:rPr>
              <a:t>https://ecmwf.nilu.no/</a:t>
            </a:r>
            <a:r>
              <a:rPr lang="nb-NO" altLang="en-US" sz="1400" i="1" dirty="0">
                <a:ea typeface="Geneva"/>
                <a:cs typeface="Geneva"/>
              </a:rPr>
              <a:t> (</a:t>
            </a:r>
            <a:r>
              <a:rPr lang="nb-NO" altLang="en-US" sz="1400" i="1" dirty="0" err="1">
                <a:ea typeface="Geneva"/>
                <a:cs typeface="Geneva"/>
              </a:rPr>
              <a:t>password</a:t>
            </a:r>
            <a:r>
              <a:rPr lang="nb-NO" altLang="en-US" sz="1400" i="1" dirty="0">
                <a:ea typeface="Geneva"/>
                <a:cs typeface="Geneva"/>
              </a:rPr>
              <a:t> </a:t>
            </a:r>
            <a:r>
              <a:rPr lang="nb-NO" altLang="en-US" sz="1400" i="1" dirty="0" err="1">
                <a:ea typeface="Geneva"/>
                <a:cs typeface="Geneva"/>
              </a:rPr>
              <a:t>protected</a:t>
            </a:r>
            <a:r>
              <a:rPr lang="nb-NO" altLang="en-US" sz="1400" i="1" dirty="0">
                <a:ea typeface="Geneva"/>
                <a:cs typeface="Geneva"/>
              </a:rPr>
              <a:t> area)</a:t>
            </a:r>
          </a:p>
          <a:p>
            <a:pPr indent="0"/>
            <a:endParaRPr lang="en-GB" altLang="en-US" sz="1200" dirty="0">
              <a:ea typeface="Geneva"/>
              <a:cs typeface="Geneva"/>
            </a:endParaRPr>
          </a:p>
          <a:p>
            <a:pPr indent="0"/>
            <a:r>
              <a:rPr lang="en-GB" altLang="en-US" sz="1400" dirty="0">
                <a:ea typeface="Geneva"/>
                <a:cs typeface="Geneva"/>
              </a:rPr>
              <a:t>Through collaboration with the ECMWF, EVDC is providing access to </a:t>
            </a:r>
            <a:r>
              <a:rPr lang="en-GB" altLang="en-US" sz="1400" b="1" dirty="0">
                <a:ea typeface="Geneva"/>
                <a:cs typeface="Geneva"/>
              </a:rPr>
              <a:t>daily updated analyses and forecast data</a:t>
            </a:r>
            <a:r>
              <a:rPr lang="en-GB" altLang="en-US" sz="1400" dirty="0">
                <a:ea typeface="Geneva"/>
                <a:cs typeface="Geneva"/>
              </a:rPr>
              <a:t> files of global gridded meteorological parameters, such as temperature, geopotential height, zonal wind and meridional wind. Analysis and </a:t>
            </a:r>
            <a:r>
              <a:rPr lang="en-GB" altLang="en-US" sz="1400" b="1" dirty="0">
                <a:ea typeface="Geneva"/>
                <a:cs typeface="Geneva"/>
              </a:rPr>
              <a:t>forecast up to 240 hours </a:t>
            </a:r>
            <a:r>
              <a:rPr lang="en-GB" altLang="en-US" sz="1400" dirty="0">
                <a:ea typeface="Geneva"/>
                <a:cs typeface="Geneva"/>
              </a:rPr>
              <a:t>for levels are updated on a daily basis. Data for both the Northern hemisphere and the Southern hemisphere are available. </a:t>
            </a:r>
            <a:endParaRPr lang="en-GB" altLang="en-US" sz="1400" dirty="0" smtClean="0">
              <a:ea typeface="Geneva"/>
              <a:cs typeface="Geneva"/>
            </a:endParaRPr>
          </a:p>
          <a:p>
            <a:pPr indent="0"/>
            <a:endParaRPr lang="en-GB" sz="1400" dirty="0"/>
          </a:p>
          <a:p>
            <a:pPr indent="0"/>
            <a:r>
              <a:rPr lang="en-GB" sz="1400" dirty="0" smtClean="0"/>
              <a:t>					System </a:t>
            </a:r>
            <a:r>
              <a:rPr lang="en-GB" sz="1400" dirty="0"/>
              <a:t>service for custom designed plots </a:t>
            </a:r>
            <a:endParaRPr lang="en-GB" sz="1400" dirty="0" smtClean="0"/>
          </a:p>
          <a:p>
            <a:pPr indent="0"/>
            <a:r>
              <a:rPr lang="en-GB" sz="1400" dirty="0"/>
              <a:t>	</a:t>
            </a:r>
            <a:r>
              <a:rPr lang="en-GB" sz="1400" dirty="0" smtClean="0"/>
              <a:t>				for </a:t>
            </a:r>
            <a:r>
              <a:rPr lang="en-GB" sz="1400" dirty="0"/>
              <a:t>e.g. campaigns and stations</a:t>
            </a:r>
          </a:p>
          <a:p>
            <a:pPr indent="0"/>
            <a:endParaRPr lang="en-GB" altLang="en-US" sz="1400" dirty="0" smtClean="0">
              <a:ea typeface="Geneva"/>
              <a:cs typeface="Geneva"/>
            </a:endParaRPr>
          </a:p>
          <a:p>
            <a:pPr indent="0"/>
            <a:endParaRPr lang="nb-NO" altLang="en-US" sz="1400" i="1" dirty="0">
              <a:ea typeface="Geneva"/>
              <a:cs typeface="Geneva"/>
            </a:endParaRPr>
          </a:p>
          <a:p>
            <a:pPr indent="0"/>
            <a:endParaRPr lang="nb-NO" altLang="en-US" sz="1400" i="1" dirty="0">
              <a:ea typeface="Geneva"/>
              <a:cs typeface="Geneva"/>
            </a:endParaRPr>
          </a:p>
          <a:p>
            <a:pPr indent="0"/>
            <a:endParaRPr lang="nb-NO" altLang="en-US" sz="1400" i="1" dirty="0">
              <a:ea typeface="Geneva"/>
              <a:cs typeface="Geneva"/>
            </a:endParaRPr>
          </a:p>
          <a:p>
            <a:pPr indent="0"/>
            <a:endParaRPr lang="nb-NO" altLang="en-US" sz="1400" i="1" dirty="0">
              <a:ea typeface="Geneva"/>
              <a:cs typeface="Geneva"/>
            </a:endParaRPr>
          </a:p>
          <a:p>
            <a:pPr indent="0"/>
            <a:endParaRPr lang="nb-NO" altLang="en-US" sz="1400" dirty="0">
              <a:ea typeface="Geneva"/>
              <a:cs typeface="Geneva"/>
            </a:endParaRPr>
          </a:p>
          <a:p>
            <a:pPr indent="0"/>
            <a:endParaRPr lang="nb-NO" altLang="en-US" sz="1400" dirty="0">
              <a:ea typeface="Geneva"/>
              <a:cs typeface="Geneva"/>
            </a:endParaRP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8687" y="3825240"/>
            <a:ext cx="2612753" cy="644920"/>
          </a:xfrm>
          <a:prstGeom prst="rect">
            <a:avLst/>
          </a:prstGeom>
        </p:spPr>
      </p:pic>
      <p:pic>
        <p:nvPicPr>
          <p:cNvPr id="5" name="Picture 4"/>
          <p:cNvPicPr>
            <a:picLocks noChangeAspect="1"/>
          </p:cNvPicPr>
          <p:nvPr/>
        </p:nvPicPr>
        <p:blipFill>
          <a:blip r:embed="rId4"/>
          <a:stretch>
            <a:fillRect/>
          </a:stretch>
        </p:blipFill>
        <p:spPr>
          <a:xfrm>
            <a:off x="230857" y="3062686"/>
            <a:ext cx="1786629" cy="1299367"/>
          </a:xfrm>
          <a:prstGeom prst="rect">
            <a:avLst/>
          </a:prstGeom>
          <a:ln>
            <a:solidFill>
              <a:schemeClr val="bg1">
                <a:lumMod val="50000"/>
              </a:schemeClr>
            </a:solidFill>
          </a:ln>
        </p:spPr>
      </p:pic>
      <p:pic>
        <p:nvPicPr>
          <p:cNvPr id="6" name="Picture 5"/>
          <p:cNvPicPr>
            <a:picLocks noChangeAspect="1"/>
          </p:cNvPicPr>
          <p:nvPr/>
        </p:nvPicPr>
        <p:blipFill>
          <a:blip r:embed="rId5"/>
          <a:stretch>
            <a:fillRect/>
          </a:stretch>
        </p:blipFill>
        <p:spPr>
          <a:xfrm>
            <a:off x="2129807" y="3062686"/>
            <a:ext cx="1781794" cy="1297638"/>
          </a:xfrm>
          <a:prstGeom prst="rect">
            <a:avLst/>
          </a:prstGeom>
          <a:ln>
            <a:solidFill>
              <a:schemeClr val="bg1">
                <a:lumMod val="50000"/>
              </a:schemeClr>
            </a:solidFill>
          </a:ln>
        </p:spPr>
      </p:pic>
    </p:spTree>
    <p:extLst>
      <p:ext uri="{BB962C8B-B14F-4D97-AF65-F5344CB8AC3E}">
        <p14:creationId xmlns:p14="http://schemas.microsoft.com/office/powerpoint/2010/main" val="891651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err="1">
                <a:ea typeface="Geneva"/>
                <a:cs typeface="Geneva"/>
              </a:rPr>
              <a:t>Possibilities</a:t>
            </a:r>
            <a:r>
              <a:rPr lang="nb-NO" altLang="en-US" sz="2000" dirty="0">
                <a:ea typeface="Geneva"/>
                <a:cs typeface="Geneva"/>
              </a:rPr>
              <a:t> for all </a:t>
            </a:r>
            <a:r>
              <a:rPr lang="nb-NO" altLang="en-US" sz="2000" dirty="0" err="1">
                <a:ea typeface="Geneva"/>
                <a:cs typeface="Geneva"/>
              </a:rPr>
              <a:t>Cal</a:t>
            </a:r>
            <a:r>
              <a:rPr lang="nb-NO" altLang="en-US" sz="2000" dirty="0">
                <a:ea typeface="Geneva"/>
                <a:cs typeface="Geneva"/>
              </a:rPr>
              <a:t>/Val teams to </a:t>
            </a:r>
            <a:r>
              <a:rPr lang="nb-NO" altLang="en-US" sz="2000" dirty="0" err="1">
                <a:ea typeface="Geneva"/>
                <a:cs typeface="Geneva"/>
              </a:rPr>
              <a:t>contribute</a:t>
            </a:r>
            <a:endParaRPr lang="en-US" sz="2000" dirty="0"/>
          </a:p>
        </p:txBody>
      </p:sp>
      <p:sp>
        <p:nvSpPr>
          <p:cNvPr id="3" name="Content Placeholder 2"/>
          <p:cNvSpPr>
            <a:spLocks noGrp="1"/>
          </p:cNvSpPr>
          <p:nvPr>
            <p:ph idx="1"/>
          </p:nvPr>
        </p:nvSpPr>
        <p:spPr/>
        <p:txBody>
          <a:bodyPr/>
          <a:lstStyle/>
          <a:p>
            <a:pPr indent="0">
              <a:defRPr/>
            </a:pPr>
            <a:r>
              <a:rPr lang="nb-NO" altLang="en-US" sz="1400" b="1" i="1" dirty="0" err="1">
                <a:ea typeface="Geneva"/>
                <a:cs typeface="Geneva"/>
              </a:rPr>
              <a:t>Added</a:t>
            </a:r>
            <a:r>
              <a:rPr lang="nb-NO" altLang="en-US" sz="1400" b="1" i="1" dirty="0">
                <a:ea typeface="Geneva"/>
                <a:cs typeface="Geneva"/>
              </a:rPr>
              <a:t> </a:t>
            </a:r>
            <a:r>
              <a:rPr lang="nb-NO" altLang="en-US" sz="1400" b="1" i="1" dirty="0" err="1">
                <a:ea typeface="Geneva"/>
                <a:cs typeface="Geneva"/>
              </a:rPr>
              <a:t>value</a:t>
            </a:r>
            <a:r>
              <a:rPr lang="nb-NO" altLang="en-US" sz="1400" b="1" i="1" dirty="0">
                <a:ea typeface="Geneva"/>
                <a:cs typeface="Geneva"/>
              </a:rPr>
              <a:t> for </a:t>
            </a:r>
            <a:r>
              <a:rPr lang="nb-NO" altLang="en-US" sz="1400" b="1" i="1" dirty="0" err="1">
                <a:ea typeface="Geneva"/>
                <a:cs typeface="Geneva"/>
              </a:rPr>
              <a:t>sharing</a:t>
            </a:r>
            <a:r>
              <a:rPr lang="nb-NO" altLang="en-US" sz="1400" b="1" i="1" dirty="0">
                <a:ea typeface="Geneva"/>
                <a:cs typeface="Geneva"/>
              </a:rPr>
              <a:t> </a:t>
            </a:r>
            <a:r>
              <a:rPr lang="nb-NO" altLang="en-US" sz="1400" b="1" i="1" dirty="0" err="1">
                <a:ea typeface="Geneva"/>
                <a:cs typeface="Geneva"/>
              </a:rPr>
              <a:t>your</a:t>
            </a:r>
            <a:r>
              <a:rPr lang="nb-NO" altLang="en-US" sz="1400" b="1" i="1" dirty="0">
                <a:ea typeface="Geneva"/>
                <a:cs typeface="Geneva"/>
              </a:rPr>
              <a:t> data  </a:t>
            </a:r>
          </a:p>
          <a:p>
            <a:pPr indent="0">
              <a:defRPr/>
            </a:pPr>
            <a:r>
              <a:rPr lang="nb-NO" altLang="en-US" sz="1400" b="1" i="1" dirty="0">
                <a:ea typeface="Geneva"/>
                <a:cs typeface="Geneva"/>
              </a:rPr>
              <a:t>…</a:t>
            </a:r>
            <a:r>
              <a:rPr lang="nb-NO" altLang="en-US" sz="1400" b="1" i="1" dirty="0" err="1">
                <a:ea typeface="Geneva"/>
                <a:cs typeface="Geneva"/>
              </a:rPr>
              <a:t>what</a:t>
            </a:r>
            <a:r>
              <a:rPr lang="nb-NO" altLang="en-US" sz="1400" b="1" i="1" dirty="0">
                <a:ea typeface="Geneva"/>
                <a:cs typeface="Geneva"/>
              </a:rPr>
              <a:t> </a:t>
            </a:r>
            <a:r>
              <a:rPr lang="nb-NO" altLang="en-US" sz="1400" b="1" i="1" dirty="0" err="1">
                <a:ea typeface="Geneva"/>
                <a:cs typeface="Geneva"/>
              </a:rPr>
              <a:t>else</a:t>
            </a:r>
            <a:r>
              <a:rPr lang="nb-NO" altLang="en-US" sz="1400" b="1" i="1" dirty="0">
                <a:ea typeface="Geneva"/>
                <a:cs typeface="Geneva"/>
              </a:rPr>
              <a:t> do </a:t>
            </a:r>
            <a:r>
              <a:rPr lang="nb-NO" altLang="en-US" sz="1400" b="1" i="1" dirty="0" err="1">
                <a:ea typeface="Geneva"/>
                <a:cs typeface="Geneva"/>
              </a:rPr>
              <a:t>Cal</a:t>
            </a:r>
            <a:r>
              <a:rPr lang="nb-NO" altLang="en-US" sz="1400" b="1" i="1" dirty="0">
                <a:ea typeface="Geneva"/>
                <a:cs typeface="Geneva"/>
              </a:rPr>
              <a:t>/Val teams </a:t>
            </a:r>
            <a:r>
              <a:rPr lang="nb-NO" altLang="en-US" sz="1400" b="1" i="1" dirty="0" err="1">
                <a:ea typeface="Geneva"/>
                <a:cs typeface="Geneva"/>
              </a:rPr>
              <a:t>get</a:t>
            </a:r>
            <a:r>
              <a:rPr lang="nb-NO" altLang="en-US" sz="1400" b="1" i="1" dirty="0">
                <a:ea typeface="Geneva"/>
                <a:cs typeface="Geneva"/>
              </a:rPr>
              <a:t> in </a:t>
            </a:r>
            <a:r>
              <a:rPr lang="nb-NO" altLang="en-US" sz="1400" b="1" i="1" dirty="0" err="1">
                <a:ea typeface="Geneva"/>
                <a:cs typeface="Geneva"/>
              </a:rPr>
              <a:t>return</a:t>
            </a:r>
            <a:r>
              <a:rPr lang="nb-NO" altLang="en-US" sz="1400" b="1" i="1" dirty="0">
                <a:ea typeface="Geneva"/>
                <a:cs typeface="Geneva"/>
              </a:rPr>
              <a:t>?</a:t>
            </a:r>
          </a:p>
          <a:p>
            <a:pPr indent="0">
              <a:defRPr/>
            </a:pPr>
            <a:endParaRPr lang="nb-NO" altLang="en-US" sz="1400" b="1" i="1" dirty="0">
              <a:ea typeface="Geneva"/>
              <a:cs typeface="Geneva"/>
            </a:endParaRPr>
          </a:p>
          <a:p>
            <a:pPr indent="0">
              <a:defRPr/>
            </a:pPr>
            <a:r>
              <a:rPr lang="nb-NO" altLang="en-US" sz="1400" dirty="0" smtClean="0">
                <a:ea typeface="Geneva"/>
                <a:cs typeface="Geneva"/>
              </a:rPr>
              <a:t>	- Access </a:t>
            </a:r>
            <a:r>
              <a:rPr lang="nb-NO" altLang="en-US" sz="1400" dirty="0">
                <a:ea typeface="Geneva"/>
                <a:cs typeface="Geneva"/>
              </a:rPr>
              <a:t>to all data in EVDC.</a:t>
            </a:r>
          </a:p>
          <a:p>
            <a:pPr indent="0">
              <a:defRPr/>
            </a:pPr>
            <a:r>
              <a:rPr lang="nb-NO" altLang="en-US" sz="1400" dirty="0" smtClean="0">
                <a:ea typeface="Geneva"/>
                <a:cs typeface="Geneva"/>
              </a:rPr>
              <a:t>	- Access </a:t>
            </a:r>
            <a:r>
              <a:rPr lang="nb-NO" altLang="en-US" sz="1400" dirty="0">
                <a:ea typeface="Geneva"/>
                <a:cs typeface="Geneva"/>
              </a:rPr>
              <a:t>to </a:t>
            </a:r>
            <a:r>
              <a:rPr lang="nb-NO" altLang="en-US" sz="1400" dirty="0" err="1">
                <a:ea typeface="Geneva"/>
                <a:cs typeface="Geneva"/>
              </a:rPr>
              <a:t>other</a:t>
            </a:r>
            <a:r>
              <a:rPr lang="nb-NO" altLang="en-US" sz="1400" dirty="0">
                <a:ea typeface="Geneva"/>
                <a:cs typeface="Geneva"/>
              </a:rPr>
              <a:t> </a:t>
            </a:r>
            <a:r>
              <a:rPr lang="nb-NO" altLang="en-US" sz="1400" dirty="0" err="1">
                <a:ea typeface="Geneva"/>
                <a:cs typeface="Geneva"/>
              </a:rPr>
              <a:t>resources</a:t>
            </a:r>
            <a:r>
              <a:rPr lang="nb-NO" altLang="en-US" sz="1400" dirty="0">
                <a:ea typeface="Geneva"/>
                <a:cs typeface="Geneva"/>
              </a:rPr>
              <a:t>: EVDC is a placeholder for </a:t>
            </a:r>
            <a:r>
              <a:rPr lang="nb-NO" altLang="en-US" sz="1400" dirty="0" err="1">
                <a:ea typeface="Geneva"/>
                <a:cs typeface="Geneva"/>
              </a:rPr>
              <a:t>other</a:t>
            </a:r>
            <a:r>
              <a:rPr lang="nb-NO" altLang="en-US" sz="1400" dirty="0">
                <a:ea typeface="Geneva"/>
                <a:cs typeface="Geneva"/>
              </a:rPr>
              <a:t> </a:t>
            </a:r>
            <a:r>
              <a:rPr lang="nb-NO" altLang="en-US" sz="1400" dirty="0" err="1">
                <a:ea typeface="Geneva"/>
                <a:cs typeface="Geneva"/>
              </a:rPr>
              <a:t>results</a:t>
            </a:r>
            <a:r>
              <a:rPr lang="nb-NO" altLang="en-US" sz="1400" dirty="0">
                <a:ea typeface="Geneva"/>
                <a:cs typeface="Geneva"/>
              </a:rPr>
              <a:t> and </a:t>
            </a:r>
            <a:r>
              <a:rPr lang="nb-NO" altLang="en-US" sz="1400" dirty="0" err="1">
                <a:ea typeface="Geneva"/>
                <a:cs typeface="Geneva"/>
              </a:rPr>
              <a:t>tools</a:t>
            </a:r>
            <a:r>
              <a:rPr lang="nb-NO" altLang="en-US" sz="1400" dirty="0">
                <a:ea typeface="Geneva"/>
                <a:cs typeface="Geneva"/>
              </a:rPr>
              <a:t> </a:t>
            </a:r>
            <a:r>
              <a:rPr lang="nb-NO" altLang="en-US" sz="1400" dirty="0" smtClean="0">
                <a:ea typeface="Geneva"/>
                <a:cs typeface="Geneva"/>
              </a:rPr>
              <a:t>			(</a:t>
            </a:r>
            <a:r>
              <a:rPr lang="nb-NO" altLang="en-US" sz="1400" dirty="0" err="1">
                <a:ea typeface="Geneva"/>
                <a:cs typeface="Geneva"/>
              </a:rPr>
              <a:t>publications</a:t>
            </a:r>
            <a:r>
              <a:rPr lang="nb-NO" altLang="en-US" sz="1400" dirty="0">
                <a:ea typeface="Geneva"/>
                <a:cs typeface="Geneva"/>
              </a:rPr>
              <a:t>, </a:t>
            </a:r>
            <a:r>
              <a:rPr lang="nb-NO" altLang="en-US" sz="1400" dirty="0" err="1" smtClean="0">
                <a:ea typeface="Geneva"/>
                <a:cs typeface="Geneva"/>
              </a:rPr>
              <a:t>derived</a:t>
            </a:r>
            <a:r>
              <a:rPr lang="nb-NO" altLang="en-US" sz="1400" dirty="0" smtClean="0">
                <a:ea typeface="Geneva"/>
                <a:cs typeface="Geneva"/>
              </a:rPr>
              <a:t> </a:t>
            </a:r>
            <a:r>
              <a:rPr lang="nb-NO" altLang="en-US" sz="1400" dirty="0" err="1">
                <a:ea typeface="Geneva"/>
                <a:cs typeface="Geneva"/>
              </a:rPr>
              <a:t>products</a:t>
            </a:r>
            <a:r>
              <a:rPr lang="nb-NO" altLang="en-US" sz="1400" dirty="0">
                <a:ea typeface="Geneva"/>
                <a:cs typeface="Geneva"/>
              </a:rPr>
              <a:t> </a:t>
            </a:r>
            <a:r>
              <a:rPr lang="nb-NO" altLang="en-US" sz="1400" dirty="0" err="1">
                <a:ea typeface="Geneva"/>
                <a:cs typeface="Geneva"/>
              </a:rPr>
              <a:t>such</a:t>
            </a:r>
            <a:r>
              <a:rPr lang="nb-NO" altLang="en-US" sz="1400" dirty="0">
                <a:ea typeface="Geneva"/>
                <a:cs typeface="Geneva"/>
              </a:rPr>
              <a:t> as air </a:t>
            </a:r>
            <a:r>
              <a:rPr lang="nb-NO" altLang="en-US" sz="1400" dirty="0" err="1">
                <a:ea typeface="Geneva"/>
                <a:cs typeface="Geneva"/>
              </a:rPr>
              <a:t>mass</a:t>
            </a:r>
            <a:r>
              <a:rPr lang="nb-NO" altLang="en-US" sz="1400" dirty="0">
                <a:ea typeface="Geneva"/>
                <a:cs typeface="Geneva"/>
              </a:rPr>
              <a:t> </a:t>
            </a:r>
            <a:r>
              <a:rPr lang="nb-NO" altLang="en-US" sz="1400" dirty="0" err="1">
                <a:ea typeface="Geneva"/>
                <a:cs typeface="Geneva"/>
              </a:rPr>
              <a:t>trajectories</a:t>
            </a:r>
            <a:r>
              <a:rPr lang="nb-NO" altLang="en-US" sz="1400" dirty="0">
                <a:ea typeface="Geneva"/>
                <a:cs typeface="Geneva"/>
              </a:rPr>
              <a:t>, </a:t>
            </a:r>
            <a:r>
              <a:rPr lang="nb-NO" altLang="en-US" sz="1400" dirty="0" err="1">
                <a:ea typeface="Geneva"/>
                <a:cs typeface="Geneva"/>
              </a:rPr>
              <a:t>model</a:t>
            </a:r>
            <a:r>
              <a:rPr lang="nb-NO" altLang="en-US" sz="1400" dirty="0">
                <a:ea typeface="Geneva"/>
                <a:cs typeface="Geneva"/>
              </a:rPr>
              <a:t> </a:t>
            </a:r>
            <a:r>
              <a:rPr lang="nb-NO" altLang="en-US" sz="1400" dirty="0" smtClean="0">
                <a:ea typeface="Geneva"/>
                <a:cs typeface="Geneva"/>
              </a:rPr>
              <a:t>			</a:t>
            </a:r>
            <a:r>
              <a:rPr lang="nb-NO" altLang="en-US" sz="1400" dirty="0" err="1" smtClean="0">
                <a:ea typeface="Geneva"/>
                <a:cs typeface="Geneva"/>
              </a:rPr>
              <a:t>results</a:t>
            </a:r>
            <a:r>
              <a:rPr lang="nb-NO" altLang="en-US" sz="1400" dirty="0">
                <a:ea typeface="Geneva"/>
                <a:cs typeface="Geneva"/>
              </a:rPr>
              <a:t>).</a:t>
            </a:r>
          </a:p>
          <a:p>
            <a:pPr indent="0">
              <a:defRPr/>
            </a:pPr>
            <a:r>
              <a:rPr lang="nb-NO" altLang="en-US" sz="1400" dirty="0" smtClean="0">
                <a:ea typeface="Geneva"/>
                <a:cs typeface="Geneva"/>
              </a:rPr>
              <a:t>	- EVDC </a:t>
            </a:r>
            <a:r>
              <a:rPr lang="nb-NO" altLang="en-US" sz="1400" dirty="0" err="1">
                <a:ea typeface="Geneva"/>
                <a:cs typeface="Geneva"/>
              </a:rPr>
              <a:t>can</a:t>
            </a:r>
            <a:r>
              <a:rPr lang="nb-NO" altLang="en-US" sz="1400" dirty="0">
                <a:ea typeface="Geneva"/>
                <a:cs typeface="Geneva"/>
              </a:rPr>
              <a:t> </a:t>
            </a:r>
            <a:r>
              <a:rPr lang="nb-NO" altLang="en-US" sz="1400" dirty="0" err="1">
                <a:ea typeface="Geneva"/>
                <a:cs typeface="Geneva"/>
              </a:rPr>
              <a:t>issue</a:t>
            </a:r>
            <a:r>
              <a:rPr lang="nb-NO" altLang="en-US" sz="1400" dirty="0">
                <a:ea typeface="Geneva"/>
                <a:cs typeface="Geneva"/>
              </a:rPr>
              <a:t> </a:t>
            </a:r>
            <a:r>
              <a:rPr lang="nb-NO" altLang="en-US" sz="1400" dirty="0" err="1">
                <a:ea typeface="Geneva"/>
                <a:cs typeface="Geneva"/>
              </a:rPr>
              <a:t>DOIs</a:t>
            </a:r>
            <a:r>
              <a:rPr lang="nb-NO" altLang="en-US" sz="1400" dirty="0">
                <a:ea typeface="Geneva"/>
                <a:cs typeface="Geneva"/>
              </a:rPr>
              <a:t>, </a:t>
            </a:r>
            <a:r>
              <a:rPr lang="nb-NO" altLang="en-US" sz="1400" dirty="0" err="1" smtClean="0">
                <a:ea typeface="Geneva"/>
                <a:cs typeface="Geneva"/>
              </a:rPr>
              <a:t>inclusion</a:t>
            </a:r>
            <a:r>
              <a:rPr lang="nb-NO" altLang="en-US" sz="1400" dirty="0" smtClean="0">
                <a:ea typeface="Geneva"/>
                <a:cs typeface="Geneva"/>
              </a:rPr>
              <a:t> </a:t>
            </a:r>
            <a:r>
              <a:rPr lang="nb-NO" altLang="en-US" sz="1400" dirty="0" err="1">
                <a:ea typeface="Geneva"/>
                <a:cs typeface="Geneva"/>
              </a:rPr>
              <a:t>of</a:t>
            </a:r>
            <a:r>
              <a:rPr lang="nb-NO" altLang="en-US" sz="1400" dirty="0">
                <a:ea typeface="Geneva"/>
                <a:cs typeface="Geneva"/>
              </a:rPr>
              <a:t> data in EVDC </a:t>
            </a:r>
            <a:r>
              <a:rPr lang="nb-NO" altLang="en-US" sz="1400" dirty="0" err="1">
                <a:ea typeface="Geneva"/>
                <a:cs typeface="Geneva"/>
              </a:rPr>
              <a:t>can</a:t>
            </a:r>
            <a:r>
              <a:rPr lang="nb-NO" altLang="en-US" sz="1400" dirty="0">
                <a:ea typeface="Geneva"/>
                <a:cs typeface="Geneva"/>
              </a:rPr>
              <a:t> make </a:t>
            </a:r>
            <a:r>
              <a:rPr lang="nb-NO" altLang="en-US" sz="1400" dirty="0" err="1">
                <a:ea typeface="Geneva"/>
                <a:cs typeface="Geneva"/>
              </a:rPr>
              <a:t>the</a:t>
            </a:r>
            <a:r>
              <a:rPr lang="nb-NO" altLang="en-US" sz="1400" dirty="0">
                <a:ea typeface="Geneva"/>
                <a:cs typeface="Geneva"/>
              </a:rPr>
              <a:t> </a:t>
            </a:r>
            <a:r>
              <a:rPr lang="nb-NO" altLang="en-US" sz="1400" dirty="0" err="1">
                <a:ea typeface="Geneva"/>
                <a:cs typeface="Geneva"/>
              </a:rPr>
              <a:t>work</a:t>
            </a:r>
            <a:r>
              <a:rPr lang="nb-NO" altLang="en-US" sz="1400" dirty="0">
                <a:ea typeface="Geneva"/>
                <a:cs typeface="Geneva"/>
              </a:rPr>
              <a:t> </a:t>
            </a:r>
            <a:r>
              <a:rPr lang="nb-NO" altLang="en-US" sz="1400" dirty="0" err="1">
                <a:ea typeface="Geneva"/>
                <a:cs typeface="Geneva"/>
              </a:rPr>
              <a:t>of</a:t>
            </a:r>
            <a:r>
              <a:rPr lang="nb-NO" altLang="en-US" sz="1400" dirty="0">
                <a:ea typeface="Geneva"/>
                <a:cs typeface="Geneva"/>
              </a:rPr>
              <a:t> </a:t>
            </a:r>
            <a:r>
              <a:rPr lang="nb-NO" altLang="en-US" sz="1400" dirty="0" err="1">
                <a:ea typeface="Geneva"/>
                <a:cs typeface="Geneva"/>
              </a:rPr>
              <a:t>groups</a:t>
            </a:r>
            <a:r>
              <a:rPr lang="nb-NO" altLang="en-US" sz="1400" dirty="0">
                <a:ea typeface="Geneva"/>
                <a:cs typeface="Geneva"/>
              </a:rPr>
              <a:t> </a:t>
            </a:r>
            <a:r>
              <a:rPr lang="nb-NO" altLang="en-US" sz="1400" dirty="0" smtClean="0">
                <a:ea typeface="Geneva"/>
                <a:cs typeface="Geneva"/>
              </a:rPr>
              <a:t>		and </a:t>
            </a:r>
            <a:r>
              <a:rPr lang="nb-NO" altLang="en-US" sz="1400" dirty="0" err="1" smtClean="0">
                <a:ea typeface="Geneva"/>
                <a:cs typeface="Geneva"/>
              </a:rPr>
              <a:t>individual</a:t>
            </a:r>
            <a:r>
              <a:rPr lang="nb-NO" altLang="en-US" sz="1400" dirty="0" smtClean="0">
                <a:ea typeface="Geneva"/>
                <a:cs typeface="Geneva"/>
              </a:rPr>
              <a:t> </a:t>
            </a:r>
            <a:r>
              <a:rPr lang="nb-NO" altLang="en-US" sz="1400" dirty="0">
                <a:ea typeface="Geneva"/>
                <a:cs typeface="Geneva"/>
              </a:rPr>
              <a:t>scientists more visible and </a:t>
            </a:r>
            <a:r>
              <a:rPr lang="nb-NO" altLang="en-US" sz="1400" dirty="0" err="1">
                <a:ea typeface="Geneva"/>
                <a:cs typeface="Geneva"/>
              </a:rPr>
              <a:t>sitet</a:t>
            </a:r>
            <a:r>
              <a:rPr lang="nb-NO" altLang="en-US" sz="1400" dirty="0">
                <a:ea typeface="Geneva"/>
                <a:cs typeface="Geneva"/>
              </a:rPr>
              <a:t>. </a:t>
            </a:r>
          </a:p>
          <a:p>
            <a:pPr indent="0">
              <a:defRPr/>
            </a:pPr>
            <a:r>
              <a:rPr lang="nb-NO" altLang="en-US" sz="1400" dirty="0" smtClean="0">
                <a:ea typeface="Geneva"/>
                <a:cs typeface="Geneva"/>
              </a:rPr>
              <a:t>	- First </a:t>
            </a:r>
            <a:r>
              <a:rPr lang="nb-NO" altLang="en-US" sz="1400" dirty="0">
                <a:ea typeface="Geneva"/>
                <a:cs typeface="Geneva"/>
              </a:rPr>
              <a:t>hand support </a:t>
            </a:r>
            <a:r>
              <a:rPr lang="nb-NO" altLang="en-US" sz="1400" dirty="0" err="1">
                <a:ea typeface="Geneva"/>
                <a:cs typeface="Geneva"/>
              </a:rPr>
              <a:t>with</a:t>
            </a:r>
            <a:r>
              <a:rPr lang="nb-NO" altLang="en-US" sz="1400" dirty="0">
                <a:ea typeface="Geneva"/>
                <a:cs typeface="Geneva"/>
              </a:rPr>
              <a:t> data </a:t>
            </a:r>
            <a:r>
              <a:rPr lang="nb-NO" altLang="en-US" sz="1400" dirty="0" err="1">
                <a:ea typeface="Geneva"/>
                <a:cs typeface="Geneva"/>
              </a:rPr>
              <a:t>formatting</a:t>
            </a:r>
            <a:r>
              <a:rPr lang="nb-NO" altLang="en-US" sz="1400" dirty="0">
                <a:ea typeface="Geneva"/>
                <a:cs typeface="Geneva"/>
              </a:rPr>
              <a:t>.</a:t>
            </a:r>
          </a:p>
          <a:p>
            <a:pPr indent="0">
              <a:defRPr/>
            </a:pPr>
            <a:r>
              <a:rPr lang="nb-NO" altLang="en-US" sz="1400" dirty="0" smtClean="0">
                <a:ea typeface="Geneva"/>
                <a:cs typeface="Geneva"/>
              </a:rPr>
              <a:t>	- Access </a:t>
            </a:r>
            <a:r>
              <a:rPr lang="nb-NO" altLang="en-US" sz="1400" dirty="0">
                <a:ea typeface="Geneva"/>
                <a:cs typeface="Geneva"/>
              </a:rPr>
              <a:t>to ECMWF data during </a:t>
            </a:r>
            <a:r>
              <a:rPr lang="nb-NO" altLang="en-US" sz="1400" dirty="0" err="1">
                <a:ea typeface="Geneva"/>
                <a:cs typeface="Geneva"/>
              </a:rPr>
              <a:t>campaigns</a:t>
            </a:r>
            <a:r>
              <a:rPr lang="nb-NO" altLang="en-US" sz="1400" dirty="0">
                <a:ea typeface="Geneva"/>
                <a:cs typeface="Geneva"/>
              </a:rPr>
              <a:t>.</a:t>
            </a:r>
          </a:p>
          <a:p>
            <a:pPr indent="0">
              <a:defRPr/>
            </a:pPr>
            <a:r>
              <a:rPr lang="nb-NO" altLang="en-US" sz="1400" dirty="0" smtClean="0">
                <a:ea typeface="Geneva"/>
                <a:cs typeface="Geneva"/>
              </a:rPr>
              <a:t>	- Access </a:t>
            </a:r>
            <a:r>
              <a:rPr lang="nb-NO" altLang="en-US" sz="1400" dirty="0">
                <a:ea typeface="Geneva"/>
                <a:cs typeface="Geneva"/>
              </a:rPr>
              <a:t>to </a:t>
            </a:r>
            <a:r>
              <a:rPr lang="nb-NO" altLang="en-US" sz="1400" dirty="0" err="1">
                <a:ea typeface="Geneva"/>
                <a:cs typeface="Geneva"/>
              </a:rPr>
              <a:t>overpass</a:t>
            </a:r>
            <a:r>
              <a:rPr lang="nb-NO" altLang="en-US" sz="1400" dirty="0">
                <a:ea typeface="Geneva"/>
                <a:cs typeface="Geneva"/>
              </a:rPr>
              <a:t> </a:t>
            </a:r>
            <a:r>
              <a:rPr lang="nb-NO" altLang="en-US" sz="1400" dirty="0" err="1">
                <a:ea typeface="Geneva"/>
                <a:cs typeface="Geneva"/>
              </a:rPr>
              <a:t>tool</a:t>
            </a:r>
            <a:r>
              <a:rPr lang="nb-NO" altLang="en-US" sz="1400" dirty="0">
                <a:ea typeface="Geneva"/>
                <a:cs typeface="Geneva"/>
              </a:rPr>
              <a:t>.</a:t>
            </a:r>
          </a:p>
          <a:p>
            <a:pPr indent="0">
              <a:defRPr/>
            </a:pPr>
            <a:r>
              <a:rPr lang="nb-NO" altLang="en-US" sz="1400" dirty="0" smtClean="0">
                <a:ea typeface="Geneva"/>
                <a:cs typeface="Geneva"/>
              </a:rPr>
              <a:t>	- Access </a:t>
            </a:r>
            <a:r>
              <a:rPr lang="nb-NO" altLang="en-US" sz="1400" dirty="0">
                <a:ea typeface="Geneva"/>
                <a:cs typeface="Geneva"/>
              </a:rPr>
              <a:t>to </a:t>
            </a:r>
            <a:r>
              <a:rPr lang="nb-NO" altLang="en-US" sz="1400" dirty="0" err="1">
                <a:ea typeface="Geneva"/>
                <a:cs typeface="Geneva"/>
              </a:rPr>
              <a:t>satellite</a:t>
            </a:r>
            <a:r>
              <a:rPr lang="nb-NO" altLang="en-US" sz="1400" dirty="0">
                <a:ea typeface="Geneva"/>
                <a:cs typeface="Geneva"/>
              </a:rPr>
              <a:t> segment.</a:t>
            </a:r>
          </a:p>
          <a:p>
            <a:endParaRPr lang="en-US" sz="1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8687" y="3825240"/>
            <a:ext cx="2612753" cy="644920"/>
          </a:xfrm>
          <a:prstGeom prst="rect">
            <a:avLst/>
          </a:prstGeom>
        </p:spPr>
      </p:pic>
    </p:spTree>
    <p:extLst>
      <p:ext uri="{BB962C8B-B14F-4D97-AF65-F5344CB8AC3E}">
        <p14:creationId xmlns:p14="http://schemas.microsoft.com/office/powerpoint/2010/main" val="34318184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err="1">
                <a:ea typeface="Geneva"/>
                <a:cs typeface="Geneva"/>
              </a:rPr>
              <a:t>Newsletter</a:t>
            </a:r>
            <a:r>
              <a:rPr lang="nb-NO" altLang="en-US" sz="2000" dirty="0">
                <a:ea typeface="Geneva"/>
                <a:cs typeface="Geneva"/>
              </a:rPr>
              <a:t> and </a:t>
            </a:r>
            <a:r>
              <a:rPr lang="nb-NO" altLang="en-US" sz="2000" dirty="0" err="1">
                <a:ea typeface="Geneva"/>
                <a:cs typeface="Geneva"/>
              </a:rPr>
              <a:t>contact</a:t>
            </a: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8687" y="3825240"/>
            <a:ext cx="2612753" cy="644920"/>
          </a:xfrm>
          <a:prstGeom prst="rect">
            <a:avLst/>
          </a:prstGeom>
        </p:spPr>
      </p:pic>
      <p:sp>
        <p:nvSpPr>
          <p:cNvPr id="3" name="Content Placeholder 2"/>
          <p:cNvSpPr>
            <a:spLocks noGrp="1"/>
          </p:cNvSpPr>
          <p:nvPr>
            <p:ph idx="1"/>
          </p:nvPr>
        </p:nvSpPr>
        <p:spPr/>
        <p:txBody>
          <a:bodyPr/>
          <a:lstStyle/>
          <a:p>
            <a:pPr indent="0">
              <a:defRPr/>
            </a:pPr>
            <a:r>
              <a:rPr lang="nb-NO" altLang="en-US" sz="1400" b="1" i="1" dirty="0">
                <a:ea typeface="Geneva"/>
                <a:cs typeface="Geneva"/>
              </a:rPr>
              <a:t>EVDC </a:t>
            </a:r>
            <a:r>
              <a:rPr lang="nb-NO" altLang="en-US" sz="1400" b="1" i="1" dirty="0" err="1">
                <a:ea typeface="Geneva"/>
                <a:cs typeface="Geneva"/>
              </a:rPr>
              <a:t>Newsletter</a:t>
            </a:r>
            <a:endParaRPr lang="nb-NO" altLang="en-US" sz="1400" b="1" i="1" dirty="0">
              <a:ea typeface="Geneva"/>
              <a:cs typeface="Geneva"/>
            </a:endParaRPr>
          </a:p>
          <a:p>
            <a:pPr indent="0">
              <a:defRPr/>
            </a:pPr>
            <a:endParaRPr lang="nb-NO" altLang="en-US" sz="1400" b="1" i="1" dirty="0">
              <a:ea typeface="Geneva"/>
              <a:cs typeface="Geneva"/>
            </a:endParaRPr>
          </a:p>
          <a:p>
            <a:pPr indent="0">
              <a:defRPr/>
            </a:pPr>
            <a:r>
              <a:rPr lang="nb-NO" altLang="en-US" sz="1400" b="1" i="1" dirty="0">
                <a:ea typeface="Geneva"/>
                <a:cs typeface="Geneva"/>
              </a:rPr>
              <a:t>E-mail: </a:t>
            </a:r>
            <a:r>
              <a:rPr lang="nb-NO" altLang="en-US" sz="1400" b="1" i="1" dirty="0">
                <a:ea typeface="Geneva"/>
                <a:cs typeface="Geneva"/>
                <a:hlinkClick r:id="rId3"/>
              </a:rPr>
              <a:t>nadirteam@nilu.no</a:t>
            </a:r>
            <a:endParaRPr lang="nb-NO" altLang="en-US" sz="1400" b="1" i="1" dirty="0">
              <a:ea typeface="Geneva"/>
              <a:cs typeface="Geneva"/>
            </a:endParaRPr>
          </a:p>
          <a:p>
            <a:pPr indent="0">
              <a:defRPr/>
            </a:pPr>
            <a:r>
              <a:rPr lang="nb-NO" altLang="en-US" sz="1400" b="1" i="1" dirty="0" err="1">
                <a:ea typeface="Geneva"/>
                <a:cs typeface="Geneva"/>
              </a:rPr>
              <a:t>Twitter</a:t>
            </a:r>
            <a:r>
              <a:rPr lang="nb-NO" altLang="en-US" sz="1400" b="1" i="1" dirty="0">
                <a:ea typeface="Geneva"/>
                <a:cs typeface="Geneva"/>
              </a:rPr>
              <a:t>: </a:t>
            </a:r>
            <a:r>
              <a:rPr lang="en-GB" sz="1400" b="1" i="1" dirty="0">
                <a:hlinkClick r:id="rId4"/>
              </a:rPr>
              <a:t>@</a:t>
            </a:r>
            <a:r>
              <a:rPr lang="en-GB" sz="1400" b="1" i="1" u="sng" dirty="0" err="1">
                <a:hlinkClick r:id="rId4"/>
              </a:rPr>
              <a:t>nadirteam_nilu</a:t>
            </a:r>
            <a:endParaRPr lang="en-GB" sz="1400" b="1" i="1" u="sng" dirty="0"/>
          </a:p>
          <a:p>
            <a:pPr indent="0">
              <a:defRPr/>
            </a:pPr>
            <a:endParaRPr lang="en-GB" sz="1400" b="1" i="1" u="sng" dirty="0"/>
          </a:p>
          <a:p>
            <a:pPr indent="0">
              <a:defRPr/>
            </a:pPr>
            <a:r>
              <a:rPr lang="en-GB" sz="1400" b="1" i="1" u="sng" dirty="0"/>
              <a:t>Subscription to e-mailing list </a:t>
            </a:r>
          </a:p>
          <a:p>
            <a:pPr indent="0">
              <a:defRPr/>
            </a:pPr>
            <a:r>
              <a:rPr lang="en-GB" sz="1400" b="1" i="1" u="sng" dirty="0"/>
              <a:t>(contact </a:t>
            </a:r>
            <a:r>
              <a:rPr lang="en-GB" sz="1400" b="1" i="1" u="sng" dirty="0" err="1"/>
              <a:t>nadirteam</a:t>
            </a:r>
            <a:r>
              <a:rPr lang="en-GB" sz="1400" b="1" i="1" u="sng" dirty="0"/>
              <a:t> for info)</a:t>
            </a:r>
          </a:p>
          <a:p>
            <a:pPr indent="0">
              <a:defRPr/>
            </a:pPr>
            <a:endParaRPr lang="en-GB" sz="1400" b="1" i="1" u="sng" dirty="0" smtClean="0"/>
          </a:p>
          <a:p>
            <a:pPr indent="0">
              <a:defRPr/>
            </a:pPr>
            <a:endParaRPr lang="en-GB" sz="1400" b="1" i="1" u="sng" dirty="0"/>
          </a:p>
          <a:p>
            <a:pPr indent="0">
              <a:defRPr/>
            </a:pPr>
            <a:endParaRPr lang="en-GB" sz="1400" b="1" i="1" u="sng" dirty="0">
              <a:solidFill>
                <a:srgbClr val="FF0000"/>
              </a:solidFill>
            </a:endParaRPr>
          </a:p>
          <a:p>
            <a:pPr indent="0">
              <a:defRPr/>
            </a:pPr>
            <a:endParaRPr lang="nb-NO" altLang="en-US" sz="1400" b="1" i="1" dirty="0">
              <a:ea typeface="Geneva"/>
              <a:cs typeface="Geneva"/>
            </a:endParaRPr>
          </a:p>
          <a:p>
            <a:pPr indent="0">
              <a:defRPr/>
            </a:pPr>
            <a:endParaRPr lang="nb-NO" altLang="en-US" sz="1400" b="1" i="1" dirty="0">
              <a:ea typeface="Geneva"/>
              <a:cs typeface="Geneva"/>
            </a:endParaRPr>
          </a:p>
          <a:p>
            <a:endParaRPr lang="en-US" sz="1400" dirty="0"/>
          </a:p>
        </p:txBody>
      </p:sp>
      <p:pic>
        <p:nvPicPr>
          <p:cNvPr id="7" name="Picture 6"/>
          <p:cNvPicPr>
            <a:picLocks noChangeAspect="1"/>
          </p:cNvPicPr>
          <p:nvPr/>
        </p:nvPicPr>
        <p:blipFill>
          <a:blip r:embed="rId5"/>
          <a:stretch>
            <a:fillRect/>
          </a:stretch>
        </p:blipFill>
        <p:spPr>
          <a:xfrm>
            <a:off x="4052501" y="564648"/>
            <a:ext cx="1812993" cy="3475565"/>
          </a:xfrm>
          <a:prstGeom prst="rect">
            <a:avLst/>
          </a:prstGeom>
          <a:ln>
            <a:solidFill>
              <a:schemeClr val="accent6">
                <a:lumMod val="75000"/>
              </a:schemeClr>
            </a:solidFill>
          </a:ln>
        </p:spPr>
      </p:pic>
      <p:pic>
        <p:nvPicPr>
          <p:cNvPr id="8" name="Picture 7"/>
          <p:cNvPicPr>
            <a:picLocks noChangeAspect="1"/>
          </p:cNvPicPr>
          <p:nvPr/>
        </p:nvPicPr>
        <p:blipFill>
          <a:blip r:embed="rId6"/>
          <a:stretch>
            <a:fillRect/>
          </a:stretch>
        </p:blipFill>
        <p:spPr>
          <a:xfrm>
            <a:off x="5998995" y="564648"/>
            <a:ext cx="1842130" cy="3475565"/>
          </a:xfrm>
          <a:prstGeom prst="rect">
            <a:avLst/>
          </a:prstGeom>
          <a:ln>
            <a:solidFill>
              <a:schemeClr val="accent6">
                <a:lumMod val="75000"/>
              </a:schemeClr>
            </a:solidFill>
          </a:ln>
        </p:spPr>
      </p:pic>
    </p:spTree>
    <p:extLst>
      <p:ext uri="{BB962C8B-B14F-4D97-AF65-F5344CB8AC3E}">
        <p14:creationId xmlns:p14="http://schemas.microsoft.com/office/powerpoint/2010/main" val="6811687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EVDC - </a:t>
            </a:r>
            <a:r>
              <a:rPr lang="en-GB" altLang="en-US" sz="2000" dirty="0">
                <a:ea typeface="Geneva"/>
                <a:cs typeface="Geneva"/>
              </a:rPr>
              <a:t>ESA atmospheric Validation Data Centre</a:t>
            </a:r>
            <a:endParaRPr lang="en-US" sz="2000" dirty="0"/>
          </a:p>
        </p:txBody>
      </p:sp>
      <p:sp>
        <p:nvSpPr>
          <p:cNvPr id="3" name="Content Placeholder 2"/>
          <p:cNvSpPr>
            <a:spLocks noGrp="1"/>
          </p:cNvSpPr>
          <p:nvPr>
            <p:ph idx="1"/>
          </p:nvPr>
        </p:nvSpPr>
        <p:spPr/>
        <p:txBody>
          <a:bodyPr/>
          <a:lstStyle/>
          <a:p>
            <a:pPr indent="0"/>
            <a:r>
              <a:rPr lang="en-GB" altLang="en-US" dirty="0">
                <a:ea typeface="Geneva"/>
                <a:cs typeface="Geneva"/>
              </a:rPr>
              <a:t>The ESA atmospheric Validation Data Centre (EVDC) </a:t>
            </a:r>
          </a:p>
          <a:p>
            <a:pPr indent="0"/>
            <a:r>
              <a:rPr lang="en-GB" altLang="en-US" dirty="0">
                <a:ea typeface="Geneva"/>
                <a:cs typeface="Geneva"/>
              </a:rPr>
              <a:t>is the official ESA repository for validation and campaign datasets.</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8687" y="3825240"/>
            <a:ext cx="2612753" cy="644920"/>
          </a:xfrm>
          <a:prstGeom prst="rect">
            <a:avLst/>
          </a:prstGeom>
        </p:spPr>
      </p:pic>
      <p:pic>
        <p:nvPicPr>
          <p:cNvPr id="8" name="Picture 7"/>
          <p:cNvPicPr>
            <a:picLocks noChangeAspect="1"/>
          </p:cNvPicPr>
          <p:nvPr/>
        </p:nvPicPr>
        <p:blipFill>
          <a:blip r:embed="rId3"/>
          <a:stretch>
            <a:fillRect/>
          </a:stretch>
        </p:blipFill>
        <p:spPr>
          <a:xfrm>
            <a:off x="0" y="1600217"/>
            <a:ext cx="9144000" cy="3204308"/>
          </a:xfrm>
          <a:prstGeom prst="rect">
            <a:avLst/>
          </a:prstGeom>
        </p:spPr>
      </p:pic>
    </p:spTree>
    <p:extLst>
      <p:ext uri="{BB962C8B-B14F-4D97-AF65-F5344CB8AC3E}">
        <p14:creationId xmlns:p14="http://schemas.microsoft.com/office/powerpoint/2010/main" val="1310261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EVDC - </a:t>
            </a:r>
            <a:r>
              <a:rPr lang="en-GB" altLang="en-US" sz="2000" dirty="0">
                <a:ea typeface="Geneva"/>
                <a:cs typeface="Geneva"/>
              </a:rPr>
              <a:t>ESA atmospheric Validation Data Centre</a:t>
            </a:r>
            <a:endParaRPr lang="en-US" sz="2000" dirty="0"/>
          </a:p>
        </p:txBody>
      </p:sp>
      <p:sp>
        <p:nvSpPr>
          <p:cNvPr id="3" name="Content Placeholder 2"/>
          <p:cNvSpPr>
            <a:spLocks noGrp="1"/>
          </p:cNvSpPr>
          <p:nvPr>
            <p:ph idx="1"/>
          </p:nvPr>
        </p:nvSpPr>
        <p:spPr/>
        <p:txBody>
          <a:bodyPr/>
          <a:lstStyle/>
          <a:p>
            <a:pPr indent="0">
              <a:defRPr/>
            </a:pPr>
            <a:r>
              <a:rPr lang="en-GB" altLang="en-US" sz="1400" dirty="0">
                <a:ea typeface="Geneva"/>
                <a:cs typeface="Geneva"/>
              </a:rPr>
              <a:t>The ESA atmospheric Validation Data Centre (EVDC) </a:t>
            </a:r>
          </a:p>
          <a:p>
            <a:pPr indent="0">
              <a:defRPr/>
            </a:pPr>
            <a:r>
              <a:rPr lang="en-GB" altLang="en-US" sz="1400" dirty="0">
                <a:ea typeface="Geneva"/>
                <a:cs typeface="Geneva"/>
              </a:rPr>
              <a:t>is the official ESA repository for validation and campaign </a:t>
            </a:r>
            <a:r>
              <a:rPr lang="en-GB" altLang="en-US" sz="1400" dirty="0" smtClean="0">
                <a:ea typeface="Geneva"/>
                <a:cs typeface="Geneva"/>
              </a:rPr>
              <a:t>datasets.</a:t>
            </a:r>
          </a:p>
          <a:p>
            <a:pPr indent="0">
              <a:defRPr/>
            </a:pPr>
            <a:r>
              <a:rPr lang="nb-NO" sz="1400" b="1" dirty="0" smtClean="0">
                <a:hlinkClick r:id="rId2"/>
              </a:rPr>
              <a:t>https</a:t>
            </a:r>
            <a:r>
              <a:rPr lang="nb-NO" sz="1400" b="1" dirty="0">
                <a:hlinkClick r:id="rId2"/>
              </a:rPr>
              <a:t>://evdc.esa.int</a:t>
            </a:r>
            <a:r>
              <a:rPr lang="nb-NO" sz="1400" b="1" dirty="0"/>
              <a:t> </a:t>
            </a:r>
          </a:p>
          <a:p>
            <a:pPr>
              <a:defRPr/>
            </a:pPr>
            <a:endParaRPr lang="nb-NO" sz="1400" b="1" dirty="0"/>
          </a:p>
          <a:p>
            <a:pPr>
              <a:defRPr/>
            </a:pPr>
            <a:r>
              <a:rPr lang="nb-NO" sz="1400" dirty="0" err="1"/>
              <a:t>Cal</a:t>
            </a:r>
            <a:r>
              <a:rPr lang="nb-NO" sz="1400" dirty="0"/>
              <a:t>/Val </a:t>
            </a:r>
            <a:r>
              <a:rPr lang="nb-NO" sz="1400" dirty="0" smtClean="0"/>
              <a:t>database </a:t>
            </a:r>
            <a:r>
              <a:rPr lang="nb-NO" sz="1400" dirty="0"/>
              <a:t>for </a:t>
            </a:r>
            <a:r>
              <a:rPr lang="nb-NO" sz="1400" dirty="0" err="1"/>
              <a:t>campaign</a:t>
            </a:r>
            <a:r>
              <a:rPr lang="nb-NO" sz="1400" dirty="0"/>
              <a:t> data from </a:t>
            </a:r>
            <a:r>
              <a:rPr lang="nb-NO" sz="1400" b="1" dirty="0" smtClean="0"/>
              <a:t>ENVISAT,</a:t>
            </a:r>
            <a:r>
              <a:rPr lang="nb-NO" sz="1400" dirty="0" smtClean="0"/>
              <a:t> </a:t>
            </a:r>
            <a:r>
              <a:rPr lang="nb-NO" sz="1400" b="1" dirty="0" smtClean="0"/>
              <a:t>Sentinel-5P</a:t>
            </a:r>
            <a:r>
              <a:rPr lang="nb-NO" sz="1400" b="1" dirty="0"/>
              <a:t>, ADM-Aeolus </a:t>
            </a:r>
            <a:r>
              <a:rPr lang="nb-NO" sz="1400" dirty="0"/>
              <a:t>and</a:t>
            </a:r>
            <a:r>
              <a:rPr lang="nb-NO" sz="1400" b="1" dirty="0"/>
              <a:t> </a:t>
            </a:r>
            <a:r>
              <a:rPr lang="nb-NO" sz="1400" b="1" dirty="0" err="1"/>
              <a:t>EarthCARE</a:t>
            </a:r>
            <a:r>
              <a:rPr lang="nb-NO" sz="1400" b="1" dirty="0"/>
              <a:t> </a:t>
            </a:r>
            <a:r>
              <a:rPr lang="nb-NO" sz="1400" dirty="0"/>
              <a:t>and</a:t>
            </a:r>
            <a:r>
              <a:rPr lang="nb-NO" sz="1400" b="1" dirty="0"/>
              <a:t> </a:t>
            </a:r>
            <a:r>
              <a:rPr lang="nb-NO" sz="1400" dirty="0" err="1"/>
              <a:t>network</a:t>
            </a:r>
            <a:r>
              <a:rPr lang="nb-NO" sz="1400" dirty="0"/>
              <a:t> data from </a:t>
            </a:r>
            <a:r>
              <a:rPr lang="nb-NO" sz="1400" dirty="0" err="1"/>
              <a:t>projects</a:t>
            </a:r>
            <a:r>
              <a:rPr lang="nb-NO" sz="1400" dirty="0"/>
              <a:t> and </a:t>
            </a:r>
            <a:r>
              <a:rPr lang="nb-NO" sz="1400" dirty="0" err="1"/>
              <a:t>monitoring</a:t>
            </a:r>
            <a:r>
              <a:rPr lang="nb-NO" sz="1400" dirty="0"/>
              <a:t> programs </a:t>
            </a:r>
            <a:r>
              <a:rPr lang="nb-NO" sz="1400" dirty="0" err="1"/>
              <a:t>such</a:t>
            </a:r>
            <a:r>
              <a:rPr lang="nb-NO" sz="1400" dirty="0"/>
              <a:t> as </a:t>
            </a:r>
            <a:r>
              <a:rPr lang="nb-NO" sz="1400" b="1" dirty="0"/>
              <a:t>NDACC, EARLINET, </a:t>
            </a:r>
            <a:r>
              <a:rPr lang="nb-NO" sz="1400" b="1" dirty="0" err="1"/>
              <a:t>TOLNet</a:t>
            </a:r>
            <a:r>
              <a:rPr lang="nb-NO" sz="1400" b="1" dirty="0"/>
              <a:t>, TCCON.  </a:t>
            </a:r>
            <a:r>
              <a:rPr lang="nb-NO" sz="1400" dirty="0"/>
              <a:t>Data </a:t>
            </a:r>
            <a:r>
              <a:rPr lang="nb-NO" sz="1400" dirty="0" err="1"/>
              <a:t>uploaded</a:t>
            </a:r>
            <a:r>
              <a:rPr lang="nb-NO" sz="1400" dirty="0"/>
              <a:t> </a:t>
            </a:r>
            <a:r>
              <a:rPr lang="nb-NO" sz="1400" dirty="0" smtClean="0"/>
              <a:t>to </a:t>
            </a:r>
            <a:r>
              <a:rPr lang="nb-NO" sz="1400" dirty="0"/>
              <a:t>EVDC </a:t>
            </a:r>
            <a:r>
              <a:rPr lang="nb-NO" sz="1400" dirty="0" err="1"/>
              <a:t>on</a:t>
            </a:r>
            <a:r>
              <a:rPr lang="nb-NO" sz="1400" dirty="0"/>
              <a:t> a </a:t>
            </a:r>
            <a:r>
              <a:rPr lang="nb-NO" sz="1400" dirty="0" err="1"/>
              <a:t>daily</a:t>
            </a:r>
            <a:r>
              <a:rPr lang="nb-NO" sz="1400" dirty="0"/>
              <a:t> </a:t>
            </a:r>
            <a:r>
              <a:rPr lang="nb-NO" sz="1400" dirty="0" smtClean="0"/>
              <a:t>basis (</a:t>
            </a:r>
            <a:r>
              <a:rPr lang="nb-NO" sz="1400" dirty="0" err="1" smtClean="0"/>
              <a:t>near</a:t>
            </a:r>
            <a:r>
              <a:rPr lang="nb-NO" sz="1400" dirty="0" smtClean="0"/>
              <a:t>-real-time) </a:t>
            </a:r>
            <a:r>
              <a:rPr lang="nb-NO" sz="1400" dirty="0"/>
              <a:t>and </a:t>
            </a:r>
            <a:r>
              <a:rPr lang="nb-NO" sz="1400" dirty="0" err="1"/>
              <a:t>after</a:t>
            </a:r>
            <a:r>
              <a:rPr lang="nb-NO" sz="1400" dirty="0"/>
              <a:t> </a:t>
            </a:r>
            <a:r>
              <a:rPr lang="nb-NO" sz="1400" dirty="0" err="1" smtClean="0"/>
              <a:t>campaigns</a:t>
            </a:r>
            <a:r>
              <a:rPr lang="nb-NO" sz="1400" dirty="0" smtClean="0"/>
              <a:t> (offline).</a:t>
            </a:r>
            <a:endParaRPr lang="nb-NO" sz="1400" b="1" dirty="0"/>
          </a:p>
          <a:p>
            <a:pPr>
              <a:defRPr/>
            </a:pPr>
            <a:endParaRPr lang="nb-NO" sz="1400" b="1" dirty="0"/>
          </a:p>
          <a:p>
            <a:pPr>
              <a:defRPr/>
            </a:pPr>
            <a:r>
              <a:rPr lang="nb-NO" sz="1400" dirty="0"/>
              <a:t>EVDC </a:t>
            </a:r>
            <a:r>
              <a:rPr lang="nb-NO" sz="1400" b="1" dirty="0"/>
              <a:t>serves </a:t>
            </a:r>
            <a:r>
              <a:rPr lang="nb-NO" sz="1400" b="1" dirty="0" err="1"/>
              <a:t>the</a:t>
            </a:r>
            <a:r>
              <a:rPr lang="nb-NO" sz="1400" b="1" dirty="0"/>
              <a:t> </a:t>
            </a:r>
            <a:r>
              <a:rPr lang="nb-NO" sz="1400" b="1" dirty="0" err="1"/>
              <a:t>needs</a:t>
            </a:r>
            <a:r>
              <a:rPr lang="nb-NO" sz="1400" b="1" dirty="0"/>
              <a:t> </a:t>
            </a:r>
            <a:r>
              <a:rPr lang="nb-NO" sz="1400" b="1" dirty="0" err="1"/>
              <a:t>of</a:t>
            </a:r>
            <a:r>
              <a:rPr lang="nb-NO" sz="1400" b="1" dirty="0"/>
              <a:t> </a:t>
            </a:r>
            <a:r>
              <a:rPr lang="nb-NO" sz="1400" b="1" dirty="0" err="1"/>
              <a:t>both</a:t>
            </a:r>
            <a:r>
              <a:rPr lang="nb-NO" sz="1400" b="1" dirty="0"/>
              <a:t> data </a:t>
            </a:r>
            <a:r>
              <a:rPr lang="nb-NO" sz="1400" b="1" dirty="0" err="1"/>
              <a:t>submitters</a:t>
            </a:r>
            <a:r>
              <a:rPr lang="nb-NO" sz="1400" b="1" dirty="0"/>
              <a:t> </a:t>
            </a:r>
            <a:r>
              <a:rPr lang="nb-NO" sz="1400" dirty="0"/>
              <a:t>(e.g. ESA AO </a:t>
            </a:r>
            <a:r>
              <a:rPr lang="nb-NO" sz="1400" dirty="0" err="1"/>
              <a:t>campaign</a:t>
            </a:r>
            <a:r>
              <a:rPr lang="nb-NO" sz="1400" dirty="0"/>
              <a:t> teams) </a:t>
            </a:r>
            <a:r>
              <a:rPr lang="nb-NO" sz="1400" b="1" dirty="0"/>
              <a:t>and data </a:t>
            </a:r>
            <a:r>
              <a:rPr lang="nb-NO" sz="1400" b="1" dirty="0" err="1"/>
              <a:t>users</a:t>
            </a:r>
            <a:r>
              <a:rPr lang="nb-NO" sz="1400" b="1" dirty="0"/>
              <a:t> </a:t>
            </a:r>
            <a:r>
              <a:rPr lang="nb-NO" sz="1400" dirty="0"/>
              <a:t>(i.e. </a:t>
            </a:r>
            <a:r>
              <a:rPr lang="nb-NO" sz="1400" dirty="0" err="1"/>
              <a:t>both</a:t>
            </a:r>
            <a:r>
              <a:rPr lang="nb-NO" sz="1400" dirty="0"/>
              <a:t> ESA AO </a:t>
            </a:r>
            <a:r>
              <a:rPr lang="nb-NO" sz="1400" dirty="0" err="1"/>
              <a:t>campign</a:t>
            </a:r>
            <a:r>
              <a:rPr lang="nb-NO" sz="1400" dirty="0"/>
              <a:t> teams and </a:t>
            </a:r>
            <a:r>
              <a:rPr lang="nb-NO" sz="1400" dirty="0" err="1"/>
              <a:t>international</a:t>
            </a:r>
            <a:r>
              <a:rPr lang="nb-NO" sz="1400" dirty="0"/>
              <a:t> </a:t>
            </a:r>
            <a:r>
              <a:rPr lang="nb-NO" sz="1400" dirty="0" err="1"/>
              <a:t>science</a:t>
            </a:r>
            <a:r>
              <a:rPr lang="nb-NO" sz="1400" dirty="0"/>
              <a:t> </a:t>
            </a:r>
            <a:r>
              <a:rPr lang="nb-NO" sz="1400" dirty="0" err="1"/>
              <a:t>community</a:t>
            </a:r>
            <a:r>
              <a:rPr lang="nb-NO" sz="1400" dirty="0" smtClean="0"/>
              <a:t>).</a:t>
            </a:r>
            <a:endParaRPr lang="nb-NO" sz="1400" dirty="0"/>
          </a:p>
          <a:p>
            <a:pPr>
              <a:defRPr/>
            </a:pPr>
            <a:r>
              <a:rPr lang="en-GB" sz="1400" dirty="0" err="1"/>
              <a:t>EarthCARE</a:t>
            </a:r>
            <a:r>
              <a:rPr lang="en-GB" sz="1400" dirty="0"/>
              <a:t> Cal/Val is considered </a:t>
            </a:r>
            <a:r>
              <a:rPr lang="en-GB" sz="1400" dirty="0" smtClean="0"/>
              <a:t>for 'campaign use‘, which </a:t>
            </a:r>
            <a:r>
              <a:rPr lang="en-GB" sz="1400" dirty="0"/>
              <a:t>implies that data will only be circulated within the </a:t>
            </a:r>
            <a:r>
              <a:rPr lang="en-GB" sz="1400" dirty="0" err="1"/>
              <a:t>EarthCARE</a:t>
            </a:r>
            <a:r>
              <a:rPr lang="en-GB" sz="1400" dirty="0"/>
              <a:t> Cal/Val </a:t>
            </a:r>
            <a:r>
              <a:rPr lang="en-GB" sz="1400" dirty="0" smtClean="0"/>
              <a:t>Team.</a:t>
            </a:r>
            <a:r>
              <a:rPr lang="en-GB" sz="1400" dirty="0"/>
              <a:t> </a:t>
            </a:r>
            <a:br>
              <a:rPr lang="en-GB" sz="1400" dirty="0"/>
            </a:br>
            <a:r>
              <a:rPr lang="en-GB" sz="1400" dirty="0"/>
              <a:t/>
            </a:r>
            <a:br>
              <a:rPr lang="en-GB" sz="1400" dirty="0"/>
            </a:br>
            <a:endParaRPr lang="nb-NO" sz="1400" i="1" dirty="0" smtClean="0"/>
          </a:p>
          <a:p>
            <a:pPr>
              <a:defRPr/>
            </a:pPr>
            <a:endParaRPr lang="nb-NO" sz="1400" i="1" dirty="0"/>
          </a:p>
          <a:p>
            <a:endParaRPr lang="en-US" dirty="0"/>
          </a:p>
        </p:txBody>
      </p:sp>
    </p:spTree>
    <p:extLst>
      <p:ext uri="{BB962C8B-B14F-4D97-AF65-F5344CB8AC3E}">
        <p14:creationId xmlns:p14="http://schemas.microsoft.com/office/powerpoint/2010/main" val="4885015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EVDC – Support for </a:t>
            </a:r>
            <a:r>
              <a:rPr lang="en-GB" altLang="en-US" sz="2000" dirty="0">
                <a:ea typeface="Geneva"/>
                <a:cs typeface="Geneva"/>
              </a:rPr>
              <a:t>data submitters</a:t>
            </a:r>
            <a:endParaRPr lang="en-US" sz="2000" dirty="0"/>
          </a:p>
        </p:txBody>
      </p:sp>
      <p:sp>
        <p:nvSpPr>
          <p:cNvPr id="3" name="Content Placeholder 2"/>
          <p:cNvSpPr>
            <a:spLocks noGrp="1"/>
          </p:cNvSpPr>
          <p:nvPr>
            <p:ph idx="1"/>
          </p:nvPr>
        </p:nvSpPr>
        <p:spPr/>
        <p:txBody>
          <a:bodyPr/>
          <a:lstStyle/>
          <a:p>
            <a:pPr indent="0">
              <a:defRPr/>
            </a:pPr>
            <a:r>
              <a:rPr lang="en-GB" altLang="en-US" dirty="0" smtClean="0">
                <a:ea typeface="Geneva"/>
                <a:cs typeface="Geneva"/>
              </a:rPr>
              <a:t>On request EVDC support role to the </a:t>
            </a:r>
            <a:r>
              <a:rPr lang="en-GB" altLang="en-US" dirty="0" err="1" smtClean="0">
                <a:ea typeface="Geneva"/>
                <a:cs typeface="Geneva"/>
              </a:rPr>
              <a:t>EarthCARE</a:t>
            </a:r>
            <a:r>
              <a:rPr lang="en-GB" altLang="en-US" dirty="0" smtClean="0">
                <a:ea typeface="Geneva"/>
                <a:cs typeface="Geneva"/>
              </a:rPr>
              <a:t> Cal/Val Teams  </a:t>
            </a:r>
            <a:endParaRPr lang="en-GB" altLang="en-US" dirty="0">
              <a:ea typeface="Geneva"/>
              <a:cs typeface="Geneva"/>
            </a:endParaRPr>
          </a:p>
          <a:p>
            <a:pPr indent="0">
              <a:defRPr/>
            </a:pPr>
            <a:endParaRPr lang="en-GB" altLang="en-US" dirty="0" smtClean="0">
              <a:ea typeface="Geneva"/>
              <a:cs typeface="Geneva"/>
            </a:endParaRPr>
          </a:p>
          <a:p>
            <a:pPr indent="0">
              <a:defRPr/>
            </a:pPr>
            <a:endParaRPr lang="en-GB" altLang="en-US" dirty="0">
              <a:ea typeface="Geneva"/>
              <a:cs typeface="Geneva"/>
            </a:endParaRPr>
          </a:p>
          <a:p>
            <a:pPr>
              <a:buFont typeface="Arial" panose="020B0604020202020204" pitchFamily="34" charset="0"/>
              <a:buChar char="•"/>
              <a:defRPr/>
            </a:pPr>
            <a:r>
              <a:rPr lang="en-GB" altLang="en-US" dirty="0" smtClean="0">
                <a:ea typeface="Geneva"/>
                <a:cs typeface="Geneva"/>
              </a:rPr>
              <a:t>Definition of data formatting templates.</a:t>
            </a:r>
            <a:endParaRPr lang="en-GB" altLang="en-US" dirty="0">
              <a:ea typeface="Geneva"/>
              <a:cs typeface="Geneva"/>
            </a:endParaRPr>
          </a:p>
          <a:p>
            <a:pPr>
              <a:buFont typeface="Arial" panose="020B0604020202020204" pitchFamily="34" charset="0"/>
              <a:buChar char="•"/>
              <a:defRPr/>
            </a:pPr>
            <a:r>
              <a:rPr lang="en-GB" altLang="en-US" dirty="0" smtClean="0">
                <a:ea typeface="Geneva"/>
                <a:cs typeface="Geneva"/>
              </a:rPr>
              <a:t>Definition of GEOMS metadata entries</a:t>
            </a:r>
          </a:p>
          <a:p>
            <a:pPr lvl="1">
              <a:defRPr/>
            </a:pPr>
            <a:r>
              <a:rPr lang="en-GB" altLang="en-US" dirty="0" smtClean="0">
                <a:ea typeface="Geneva"/>
                <a:cs typeface="Geneva"/>
              </a:rPr>
              <a:t>describing the dataset of the PI. </a:t>
            </a:r>
          </a:p>
          <a:p>
            <a:pPr>
              <a:buFont typeface="Arial" panose="020B0604020202020204" pitchFamily="34" charset="0"/>
              <a:buChar char="•"/>
              <a:defRPr/>
            </a:pPr>
            <a:r>
              <a:rPr lang="en-GB" altLang="en-US" dirty="0" smtClean="0">
                <a:ea typeface="Geneva"/>
                <a:cs typeface="Geneva"/>
              </a:rPr>
              <a:t>Provision of data conversion scripts.</a:t>
            </a:r>
            <a:endParaRPr lang="en-GB" altLang="en-US" dirty="0">
              <a:ea typeface="Geneva"/>
              <a:cs typeface="Geneva"/>
            </a:endParaRPr>
          </a:p>
          <a:p>
            <a:pPr>
              <a:buFont typeface="Arial" panose="020B0604020202020204" pitchFamily="34" charset="0"/>
              <a:buChar char="•"/>
              <a:defRPr/>
            </a:pPr>
            <a:r>
              <a:rPr lang="en-GB" altLang="en-US" dirty="0" smtClean="0">
                <a:ea typeface="Geneva"/>
                <a:cs typeface="Geneva"/>
              </a:rPr>
              <a:t>Assistance with data upload after 	</a:t>
            </a:r>
          </a:p>
          <a:p>
            <a:pPr lvl="1">
              <a:defRPr/>
            </a:pPr>
            <a:r>
              <a:rPr lang="en-GB" altLang="en-US" dirty="0" smtClean="0">
                <a:ea typeface="Geneva"/>
                <a:cs typeface="Geneva"/>
              </a:rPr>
              <a:t>campaigns.</a:t>
            </a:r>
            <a:endParaRPr lang="en-GB" altLang="en-US" dirty="0">
              <a:ea typeface="Geneva"/>
              <a:cs typeface="Geneva"/>
            </a:endParaRPr>
          </a:p>
          <a:p>
            <a:pPr>
              <a:buFont typeface="Arial" panose="020B0604020202020204" pitchFamily="34" charset="0"/>
              <a:buChar char="•"/>
              <a:defRPr/>
            </a:pPr>
            <a:endParaRPr lang="en-GB" altLang="en-US" dirty="0">
              <a:ea typeface="Geneva"/>
              <a:cs typeface="Geneva"/>
            </a:endParaRPr>
          </a:p>
        </p:txBody>
      </p:sp>
      <p:pic>
        <p:nvPicPr>
          <p:cNvPr id="5"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3114" y="1623060"/>
            <a:ext cx="4057686" cy="245490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6" name="Oval 5"/>
          <p:cNvSpPr/>
          <p:nvPr/>
        </p:nvSpPr>
        <p:spPr>
          <a:xfrm>
            <a:off x="6285186" y="1765738"/>
            <a:ext cx="1450428" cy="462455"/>
          </a:xfrm>
          <a:prstGeom prst="ellipse">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422846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EVDC – </a:t>
            </a:r>
            <a:r>
              <a:rPr lang="nb-NO" altLang="en-US" sz="2000" dirty="0" err="1">
                <a:ea typeface="Geneva"/>
                <a:cs typeface="Geneva"/>
              </a:rPr>
              <a:t>Harmonised</a:t>
            </a:r>
            <a:r>
              <a:rPr lang="nb-NO" altLang="en-US" sz="2000" dirty="0">
                <a:ea typeface="Geneva"/>
                <a:cs typeface="Geneva"/>
              </a:rPr>
              <a:t> data</a:t>
            </a:r>
            <a:endParaRPr lang="en-US" sz="2000" dirty="0"/>
          </a:p>
        </p:txBody>
      </p:sp>
      <p:sp>
        <p:nvSpPr>
          <p:cNvPr id="3" name="Content Placeholder 2"/>
          <p:cNvSpPr>
            <a:spLocks noGrp="1"/>
          </p:cNvSpPr>
          <p:nvPr>
            <p:ph idx="1"/>
          </p:nvPr>
        </p:nvSpPr>
        <p:spPr/>
        <p:txBody>
          <a:bodyPr/>
          <a:lstStyle/>
          <a:p>
            <a:pPr indent="0"/>
            <a:r>
              <a:rPr lang="nb-NO" altLang="en-US" sz="1400" b="1" i="1" dirty="0" err="1">
                <a:ea typeface="Geneva"/>
                <a:cs typeface="Geneva"/>
              </a:rPr>
              <a:t>Behind</a:t>
            </a:r>
            <a:r>
              <a:rPr lang="nb-NO" altLang="en-US" sz="1400" b="1" i="1" dirty="0">
                <a:ea typeface="Geneva"/>
                <a:cs typeface="Geneva"/>
              </a:rPr>
              <a:t> </a:t>
            </a:r>
            <a:r>
              <a:rPr lang="nb-NO" altLang="en-US" sz="1400" b="1" i="1" dirty="0" err="1">
                <a:ea typeface="Geneva"/>
                <a:cs typeface="Geneva"/>
              </a:rPr>
              <a:t>the</a:t>
            </a:r>
            <a:r>
              <a:rPr lang="nb-NO" altLang="en-US" sz="1400" b="1" i="1" dirty="0">
                <a:ea typeface="Geneva"/>
                <a:cs typeface="Geneva"/>
              </a:rPr>
              <a:t> scenes</a:t>
            </a:r>
            <a:r>
              <a:rPr lang="nb-NO" altLang="en-US" sz="1200" b="1" i="1" dirty="0">
                <a:ea typeface="Geneva"/>
                <a:cs typeface="Geneva"/>
              </a:rPr>
              <a:t>	</a:t>
            </a:r>
          </a:p>
          <a:p>
            <a:pPr indent="0"/>
            <a:r>
              <a:rPr lang="nb-NO" altLang="en-US" sz="1200" b="1" i="1" dirty="0" err="1">
                <a:ea typeface="Geneva"/>
                <a:cs typeface="Geneva"/>
              </a:rPr>
              <a:t>H</a:t>
            </a:r>
            <a:r>
              <a:rPr lang="nb-NO" altLang="en-US" sz="1400" b="1" i="1" dirty="0" err="1">
                <a:ea typeface="Geneva"/>
                <a:cs typeface="Geneva"/>
              </a:rPr>
              <a:t>armonised</a:t>
            </a:r>
            <a:r>
              <a:rPr lang="nb-NO" altLang="en-US" sz="1400" b="1" i="1" dirty="0">
                <a:ea typeface="Geneva"/>
                <a:cs typeface="Geneva"/>
              </a:rPr>
              <a:t> data and metadata, and </a:t>
            </a:r>
            <a:r>
              <a:rPr lang="nb-NO" altLang="en-US" sz="1400" b="1" i="1" dirty="0" err="1">
                <a:ea typeface="Geneva"/>
                <a:cs typeface="Geneva"/>
              </a:rPr>
              <a:t>documentation</a:t>
            </a:r>
            <a:endParaRPr lang="nb-NO" altLang="en-US" sz="1400" b="1" i="1" dirty="0">
              <a:ea typeface="Geneva"/>
              <a:cs typeface="Geneva"/>
            </a:endParaRPr>
          </a:p>
          <a:p>
            <a:pPr indent="0"/>
            <a:endParaRPr lang="nb-NO" altLang="en-US" b="1" i="1" dirty="0">
              <a:ea typeface="Geneva"/>
              <a:cs typeface="Geneva"/>
            </a:endParaRPr>
          </a:p>
          <a:p>
            <a:pPr indent="0"/>
            <a:r>
              <a:rPr lang="nb-NO" altLang="en-US" sz="1400" b="1" i="1" dirty="0">
                <a:ea typeface="Geneva"/>
                <a:cs typeface="Geneva"/>
              </a:rPr>
              <a:t>	</a:t>
            </a:r>
            <a:r>
              <a:rPr lang="nb-NO" altLang="en-US" sz="1400" i="1" dirty="0" smtClean="0">
                <a:ea typeface="Geneva"/>
                <a:cs typeface="Geneva"/>
              </a:rPr>
              <a:t>- </a:t>
            </a:r>
            <a:r>
              <a:rPr lang="en-GB" altLang="en-US" sz="1400" dirty="0" smtClean="0">
                <a:ea typeface="Geneva"/>
                <a:cs typeface="Geneva"/>
              </a:rPr>
              <a:t>ensure </a:t>
            </a:r>
            <a:r>
              <a:rPr lang="en-GB" altLang="en-US" sz="1400" dirty="0">
                <a:ea typeface="Geneva"/>
                <a:cs typeface="Geneva"/>
              </a:rPr>
              <a:t>that your data will be </a:t>
            </a:r>
            <a:r>
              <a:rPr lang="en-GB" altLang="en-US" sz="1400" b="1" dirty="0">
                <a:ea typeface="Geneva"/>
                <a:cs typeface="Geneva"/>
              </a:rPr>
              <a:t>understood and interpreted </a:t>
            </a:r>
            <a:r>
              <a:rPr lang="en-GB" altLang="en-US" sz="1400" dirty="0">
                <a:ea typeface="Geneva"/>
                <a:cs typeface="Geneva"/>
              </a:rPr>
              <a:t>by any user.</a:t>
            </a:r>
          </a:p>
          <a:p>
            <a:pPr indent="0"/>
            <a:r>
              <a:rPr lang="en-GB" altLang="en-US" sz="1400" dirty="0">
                <a:ea typeface="Geneva"/>
                <a:cs typeface="Geneva"/>
              </a:rPr>
              <a:t>	</a:t>
            </a:r>
            <a:r>
              <a:rPr lang="en-GB" altLang="en-US" sz="1400" dirty="0" smtClean="0">
                <a:ea typeface="Geneva"/>
                <a:cs typeface="Geneva"/>
              </a:rPr>
              <a:t>- </a:t>
            </a:r>
            <a:r>
              <a:rPr lang="en-GB" altLang="en-US" sz="1400" b="1" dirty="0" smtClean="0">
                <a:ea typeface="Geneva"/>
                <a:cs typeface="Geneva"/>
              </a:rPr>
              <a:t>explain</a:t>
            </a:r>
            <a:r>
              <a:rPr lang="en-GB" altLang="en-US" sz="1400" dirty="0" smtClean="0">
                <a:ea typeface="Geneva"/>
                <a:cs typeface="Geneva"/>
              </a:rPr>
              <a:t> </a:t>
            </a:r>
            <a:r>
              <a:rPr lang="en-GB" altLang="en-US" sz="1400" dirty="0">
                <a:ea typeface="Geneva"/>
                <a:cs typeface="Geneva"/>
              </a:rPr>
              <a:t>how your data was created, what the context is for the data, 			structure of the data and its contents, and </a:t>
            </a:r>
            <a:r>
              <a:rPr lang="en-GB" altLang="en-US" sz="1400" b="1" dirty="0">
                <a:ea typeface="Geneva"/>
                <a:cs typeface="Geneva"/>
              </a:rPr>
              <a:t>any manipulations </a:t>
            </a:r>
            <a:r>
              <a:rPr lang="en-GB" altLang="en-US" sz="1400" dirty="0">
                <a:ea typeface="Geneva"/>
                <a:cs typeface="Geneva"/>
              </a:rPr>
              <a:t>that have 		been done to the data.</a:t>
            </a:r>
          </a:p>
          <a:p>
            <a:pPr indent="0"/>
            <a:endParaRPr lang="en-GB" altLang="en-US" sz="1400" dirty="0">
              <a:ea typeface="Geneva"/>
              <a:cs typeface="Geneva"/>
            </a:endParaRPr>
          </a:p>
          <a:p>
            <a:pPr indent="0"/>
            <a:r>
              <a:rPr lang="en-GB" altLang="en-US" sz="1400" dirty="0">
                <a:ea typeface="Geneva"/>
                <a:cs typeface="Geneva"/>
              </a:rPr>
              <a:t>	</a:t>
            </a:r>
            <a:r>
              <a:rPr lang="en-GB" altLang="en-US" sz="1400" dirty="0" smtClean="0">
                <a:ea typeface="Geneva"/>
                <a:cs typeface="Geneva"/>
              </a:rPr>
              <a:t>- lead </a:t>
            </a:r>
            <a:r>
              <a:rPr lang="en-GB" altLang="en-US" sz="1400" dirty="0">
                <a:ea typeface="Geneva"/>
                <a:cs typeface="Geneva"/>
              </a:rPr>
              <a:t>to </a:t>
            </a:r>
            <a:r>
              <a:rPr lang="en-GB" altLang="en-US" sz="1400" b="1" dirty="0">
                <a:ea typeface="Geneva"/>
                <a:cs typeface="Geneva"/>
              </a:rPr>
              <a:t>proper acknowledgements and more visibility </a:t>
            </a:r>
            <a:r>
              <a:rPr lang="en-GB" altLang="en-US" sz="1400" dirty="0">
                <a:ea typeface="Geneva"/>
                <a:cs typeface="Geneva"/>
              </a:rPr>
              <a:t>for organization </a:t>
            </a:r>
            <a:r>
              <a:rPr lang="en-GB" altLang="en-US" sz="1400" dirty="0" smtClean="0">
                <a:ea typeface="Geneva"/>
                <a:cs typeface="Geneva"/>
              </a:rPr>
              <a:t>or 			agency </a:t>
            </a:r>
            <a:r>
              <a:rPr lang="en-GB" altLang="en-US" sz="1400" dirty="0">
                <a:ea typeface="Geneva"/>
                <a:cs typeface="Geneva"/>
              </a:rPr>
              <a:t>who funded the research, and names and institutions of the 			people who created the data.</a:t>
            </a:r>
            <a:endParaRPr lang="nb-NO" altLang="en-US" sz="1400" dirty="0">
              <a:ea typeface="Geneva"/>
              <a:cs typeface="Geneva"/>
            </a:endParaRPr>
          </a:p>
          <a:p>
            <a:endParaRPr lang="en-US" sz="1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8687" y="3825240"/>
            <a:ext cx="2612753" cy="644920"/>
          </a:xfrm>
          <a:prstGeom prst="rect">
            <a:avLst/>
          </a:prstGeom>
        </p:spPr>
      </p:pic>
    </p:spTree>
    <p:extLst>
      <p:ext uri="{BB962C8B-B14F-4D97-AF65-F5344CB8AC3E}">
        <p14:creationId xmlns:p14="http://schemas.microsoft.com/office/powerpoint/2010/main" val="2014489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EVDC – Metadata standard</a:t>
            </a:r>
            <a:endParaRPr lang="en-US" sz="2000" dirty="0"/>
          </a:p>
        </p:txBody>
      </p:sp>
      <p:sp>
        <p:nvSpPr>
          <p:cNvPr id="3" name="Content Placeholder 2"/>
          <p:cNvSpPr>
            <a:spLocks noGrp="1"/>
          </p:cNvSpPr>
          <p:nvPr>
            <p:ph idx="1"/>
          </p:nvPr>
        </p:nvSpPr>
        <p:spPr/>
        <p:txBody>
          <a:bodyPr/>
          <a:lstStyle/>
          <a:p>
            <a:pPr indent="0">
              <a:defRPr/>
            </a:pPr>
            <a:r>
              <a:rPr lang="nb-NO" sz="1400" b="1" i="1" dirty="0"/>
              <a:t>GEOMS data:</a:t>
            </a:r>
            <a:endParaRPr lang="en-GB" sz="1400" b="1" i="1" dirty="0"/>
          </a:p>
          <a:p>
            <a:pPr indent="0">
              <a:defRPr/>
            </a:pPr>
            <a:r>
              <a:rPr lang="en-GB" sz="1200" dirty="0"/>
              <a:t>	</a:t>
            </a:r>
            <a:r>
              <a:rPr lang="en-GB" sz="1400" dirty="0"/>
              <a:t>The Generic Earth Observation Metadata Standard (GEOMS) is used in EVDC.</a:t>
            </a:r>
          </a:p>
          <a:p>
            <a:pPr indent="0">
              <a:defRPr/>
            </a:pPr>
            <a:r>
              <a:rPr lang="en-GB" sz="1400" dirty="0"/>
              <a:t>	GEOMS is developed in collaboration with ESA, NASA, and NDACC, for the </a:t>
            </a:r>
            <a:r>
              <a:rPr lang="en-GB" sz="1400" dirty="0" smtClean="0"/>
              <a:t>	implementation </a:t>
            </a:r>
            <a:r>
              <a:rPr lang="en-GB" sz="1400" dirty="0"/>
              <a:t>of a </a:t>
            </a:r>
            <a:r>
              <a:rPr lang="en-GB" sz="1400" dirty="0" smtClean="0"/>
              <a:t>uniform </a:t>
            </a:r>
            <a:r>
              <a:rPr lang="en-GB" sz="1400" dirty="0"/>
              <a:t>data exchange standard.</a:t>
            </a:r>
          </a:p>
          <a:p>
            <a:pPr marL="285750" indent="-285750">
              <a:buFont typeface="Arial" panose="020B0604020202020204" pitchFamily="34" charset="0"/>
              <a:buChar char="•"/>
              <a:defRPr/>
            </a:pPr>
            <a:endParaRPr lang="en-GB" sz="1400" dirty="0"/>
          </a:p>
          <a:p>
            <a:pPr indent="0">
              <a:defRPr/>
            </a:pPr>
            <a:r>
              <a:rPr lang="nb-NO" altLang="en-US" sz="1400" dirty="0">
                <a:ea typeface="Geneva"/>
                <a:cs typeface="Geneva"/>
              </a:rPr>
              <a:t>	</a:t>
            </a:r>
            <a:r>
              <a:rPr lang="nb-NO" altLang="en-US" sz="1400" dirty="0" err="1" smtClean="0">
                <a:ea typeface="Geneva"/>
                <a:cs typeface="Geneva"/>
              </a:rPr>
              <a:t>Documentation</a:t>
            </a:r>
            <a:r>
              <a:rPr lang="nb-NO" altLang="en-US" sz="1400" dirty="0">
                <a:ea typeface="Geneva"/>
                <a:cs typeface="Geneva"/>
              </a:rPr>
              <a:t>, </a:t>
            </a:r>
            <a:r>
              <a:rPr lang="nb-NO" altLang="en-US" sz="1400" dirty="0" err="1">
                <a:ea typeface="Geneva"/>
                <a:cs typeface="Geneva"/>
              </a:rPr>
              <a:t>templates</a:t>
            </a:r>
            <a:r>
              <a:rPr lang="nb-NO" altLang="en-US" sz="1400" dirty="0">
                <a:ea typeface="Geneva"/>
                <a:cs typeface="Geneva"/>
              </a:rPr>
              <a:t> and </a:t>
            </a:r>
            <a:r>
              <a:rPr lang="nb-NO" altLang="en-US" sz="1400" dirty="0" err="1">
                <a:ea typeface="Geneva"/>
                <a:cs typeface="Geneva"/>
              </a:rPr>
              <a:t>tools</a:t>
            </a:r>
            <a:r>
              <a:rPr lang="nb-NO" altLang="en-US" sz="1400" dirty="0">
                <a:ea typeface="Geneva"/>
                <a:cs typeface="Geneva"/>
              </a:rPr>
              <a:t> for </a:t>
            </a:r>
            <a:r>
              <a:rPr lang="nb-NO" altLang="en-US" sz="1400" dirty="0" err="1">
                <a:ea typeface="Geneva"/>
                <a:cs typeface="Geneva"/>
              </a:rPr>
              <a:t>creating</a:t>
            </a:r>
            <a:r>
              <a:rPr lang="nb-NO" altLang="en-US" sz="1400" dirty="0">
                <a:ea typeface="Geneva"/>
                <a:cs typeface="Geneva"/>
              </a:rPr>
              <a:t> and </a:t>
            </a:r>
          </a:p>
          <a:p>
            <a:pPr indent="0">
              <a:defRPr/>
            </a:pPr>
            <a:r>
              <a:rPr lang="nb-NO" altLang="en-US" sz="1400" dirty="0">
                <a:ea typeface="Geneva"/>
                <a:cs typeface="Geneva"/>
              </a:rPr>
              <a:t>      	</a:t>
            </a:r>
            <a:r>
              <a:rPr lang="nb-NO" altLang="en-US" sz="1400" dirty="0" err="1">
                <a:ea typeface="Geneva"/>
                <a:cs typeface="Geneva"/>
              </a:rPr>
              <a:t>reading</a:t>
            </a:r>
            <a:r>
              <a:rPr lang="nb-NO" altLang="en-US" sz="1400" dirty="0">
                <a:ea typeface="Geneva"/>
                <a:cs typeface="Geneva"/>
              </a:rPr>
              <a:t> </a:t>
            </a:r>
            <a:r>
              <a:rPr lang="nb-NO" altLang="en-US" sz="1400" dirty="0" err="1">
                <a:ea typeface="Geneva"/>
                <a:cs typeface="Geneva"/>
              </a:rPr>
              <a:t>the</a:t>
            </a:r>
            <a:r>
              <a:rPr lang="nb-NO" altLang="en-US" sz="1400" dirty="0">
                <a:ea typeface="Geneva"/>
                <a:cs typeface="Geneva"/>
              </a:rPr>
              <a:t> EVDC files </a:t>
            </a:r>
            <a:r>
              <a:rPr lang="nb-NO" altLang="en-US" sz="1400" dirty="0" err="1">
                <a:ea typeface="Geneva"/>
                <a:cs typeface="Geneva"/>
              </a:rPr>
              <a:t>available</a:t>
            </a:r>
            <a:r>
              <a:rPr lang="nb-NO" altLang="en-US" sz="1400" dirty="0">
                <a:ea typeface="Geneva"/>
                <a:cs typeface="Geneva"/>
              </a:rPr>
              <a:t> online.</a:t>
            </a:r>
          </a:p>
          <a:p>
            <a:pPr indent="0">
              <a:defRPr/>
            </a:pPr>
            <a:r>
              <a:rPr lang="nb-NO" altLang="en-US" sz="1400" dirty="0">
                <a:ea typeface="Geneva"/>
                <a:cs typeface="Geneva"/>
              </a:rPr>
              <a:t>	</a:t>
            </a:r>
            <a:r>
              <a:rPr lang="nb-NO" altLang="en-US" sz="1400" b="1" i="1" dirty="0" smtClean="0">
                <a:ea typeface="Geneva"/>
                <a:cs typeface="Geneva"/>
              </a:rPr>
              <a:t>First </a:t>
            </a:r>
            <a:r>
              <a:rPr lang="nb-NO" altLang="en-US" sz="1400" b="1" i="1" dirty="0">
                <a:ea typeface="Geneva"/>
                <a:cs typeface="Geneva"/>
              </a:rPr>
              <a:t>line support for </a:t>
            </a:r>
            <a:r>
              <a:rPr lang="nb-NO" altLang="en-US" sz="1400" b="1" i="1" dirty="0" err="1">
                <a:ea typeface="Geneva"/>
                <a:cs typeface="Geneva"/>
              </a:rPr>
              <a:t>new</a:t>
            </a:r>
            <a:r>
              <a:rPr lang="nb-NO" altLang="en-US" sz="1400" b="1" i="1" dirty="0">
                <a:ea typeface="Geneva"/>
                <a:cs typeface="Geneva"/>
              </a:rPr>
              <a:t> </a:t>
            </a:r>
            <a:r>
              <a:rPr lang="nb-NO" altLang="en-US" sz="1400" b="1" i="1" dirty="0" err="1" smtClean="0">
                <a:ea typeface="Geneva"/>
                <a:cs typeface="Geneva"/>
              </a:rPr>
              <a:t>users</a:t>
            </a:r>
            <a:r>
              <a:rPr lang="nb-NO" altLang="en-US" sz="1400" b="1" i="1" dirty="0" smtClean="0">
                <a:ea typeface="Geneva"/>
                <a:cs typeface="Geneva"/>
              </a:rPr>
              <a:t>.</a:t>
            </a:r>
            <a:r>
              <a:rPr lang="nb-NO" altLang="en-US" sz="1400" b="1" dirty="0">
                <a:ea typeface="Geneva"/>
                <a:cs typeface="Geneva"/>
              </a:rPr>
              <a:t>	</a:t>
            </a:r>
          </a:p>
          <a:p>
            <a:pPr indent="0">
              <a:defRPr/>
            </a:pPr>
            <a:endParaRPr lang="nb-NO" altLang="en-US" sz="1200" dirty="0">
              <a:ea typeface="Geneva"/>
              <a:cs typeface="Geneva"/>
            </a:endParaRPr>
          </a:p>
          <a:p>
            <a:pPr indent="0">
              <a:defRPr/>
            </a:pPr>
            <a:r>
              <a:rPr lang="nb-NO" altLang="en-US" sz="1400" b="1" i="1" dirty="0">
                <a:ea typeface="Geneva"/>
                <a:cs typeface="Geneva"/>
              </a:rPr>
              <a:t>Non-GEOMS data: </a:t>
            </a:r>
            <a:endParaRPr lang="nb-NO" altLang="en-US" sz="1200" dirty="0">
              <a:ea typeface="Geneva"/>
              <a:cs typeface="Geneva"/>
            </a:endParaRPr>
          </a:p>
          <a:p>
            <a:pPr indent="0">
              <a:defRPr/>
            </a:pPr>
            <a:r>
              <a:rPr lang="nb-NO" altLang="en-US" sz="1200" dirty="0">
                <a:ea typeface="Geneva"/>
                <a:cs typeface="Geneva"/>
              </a:rPr>
              <a:t>	</a:t>
            </a:r>
            <a:r>
              <a:rPr lang="nb-NO" altLang="en-US" sz="1400" dirty="0" err="1">
                <a:ea typeface="Geneva"/>
                <a:cs typeface="Geneva"/>
              </a:rPr>
              <a:t>Ongoing</a:t>
            </a:r>
            <a:r>
              <a:rPr lang="nb-NO" altLang="en-US" sz="1400" dirty="0">
                <a:ea typeface="Geneva"/>
                <a:cs typeface="Geneva"/>
              </a:rPr>
              <a:t> </a:t>
            </a:r>
            <a:r>
              <a:rPr lang="nb-NO" altLang="en-US" sz="1400" dirty="0" err="1">
                <a:ea typeface="Geneva"/>
                <a:cs typeface="Geneva"/>
              </a:rPr>
              <a:t>activities</a:t>
            </a:r>
            <a:r>
              <a:rPr lang="nb-NO" altLang="en-US" sz="1400" dirty="0">
                <a:ea typeface="Geneva"/>
                <a:cs typeface="Geneva"/>
              </a:rPr>
              <a:t> to </a:t>
            </a:r>
            <a:r>
              <a:rPr lang="nb-NO" altLang="en-US" sz="1400" dirty="0" err="1">
                <a:ea typeface="Geneva"/>
                <a:cs typeface="Geneva"/>
              </a:rPr>
              <a:t>define</a:t>
            </a:r>
            <a:r>
              <a:rPr lang="nb-NO" altLang="en-US" sz="1400" dirty="0">
                <a:ea typeface="Geneva"/>
                <a:cs typeface="Geneva"/>
              </a:rPr>
              <a:t> proper metadata formats for </a:t>
            </a:r>
            <a:endParaRPr lang="nb-NO" altLang="en-US" sz="1400" dirty="0" smtClean="0">
              <a:ea typeface="Geneva"/>
              <a:cs typeface="Geneva"/>
            </a:endParaRPr>
          </a:p>
          <a:p>
            <a:pPr indent="0">
              <a:defRPr/>
            </a:pPr>
            <a:r>
              <a:rPr lang="nb-NO" altLang="en-US" sz="1400" dirty="0">
                <a:ea typeface="Geneva"/>
                <a:cs typeface="Geneva"/>
              </a:rPr>
              <a:t>	</a:t>
            </a:r>
            <a:r>
              <a:rPr lang="nb-NO" altLang="en-US" sz="1400" dirty="0" smtClean="0">
                <a:ea typeface="Geneva"/>
                <a:cs typeface="Geneva"/>
              </a:rPr>
              <a:t>data </a:t>
            </a:r>
            <a:r>
              <a:rPr lang="nb-NO" altLang="en-US" sz="1400" dirty="0" err="1">
                <a:ea typeface="Geneva"/>
                <a:cs typeface="Geneva"/>
              </a:rPr>
              <a:t>conversion</a:t>
            </a:r>
            <a:r>
              <a:rPr lang="nb-NO" altLang="en-US" sz="1400" dirty="0">
                <a:ea typeface="Geneva"/>
                <a:cs typeface="Geneva"/>
              </a:rPr>
              <a:t> from </a:t>
            </a:r>
            <a:r>
              <a:rPr lang="nb-NO" altLang="en-US" sz="1400" dirty="0" smtClean="0">
                <a:ea typeface="Geneva"/>
                <a:cs typeface="Geneva"/>
              </a:rPr>
              <a:t>non-GEOMS </a:t>
            </a:r>
            <a:r>
              <a:rPr lang="nb-NO" altLang="en-US" sz="1400" dirty="0">
                <a:ea typeface="Geneva"/>
                <a:cs typeface="Geneva"/>
              </a:rPr>
              <a:t>to GEOMS.</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8687" y="3825240"/>
            <a:ext cx="2612753" cy="644920"/>
          </a:xfrm>
          <a:prstGeom prst="rect">
            <a:avLst/>
          </a:prstGeom>
        </p:spPr>
      </p:pic>
      <p:pic>
        <p:nvPicPr>
          <p:cNvPr id="5" name="Picture 6"/>
          <p:cNvPicPr>
            <a:picLocks noChangeAspect="1"/>
          </p:cNvPicPr>
          <p:nvPr/>
        </p:nvPicPr>
        <p:blipFill>
          <a:blip r:embed="rId3"/>
          <a:srcRect/>
          <a:stretch>
            <a:fillRect/>
          </a:stretch>
        </p:blipFill>
        <p:spPr bwMode="auto">
          <a:xfrm>
            <a:off x="6237787" y="1902811"/>
            <a:ext cx="2622550" cy="1738313"/>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39390" y="2471171"/>
            <a:ext cx="889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8484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EVDC – Metadata standard</a:t>
            </a:r>
            <a:endParaRPr lang="en-US" sz="2000" dirty="0"/>
          </a:p>
        </p:txBody>
      </p:sp>
      <p:sp>
        <p:nvSpPr>
          <p:cNvPr id="3" name="Content Placeholder 2"/>
          <p:cNvSpPr>
            <a:spLocks noGrp="1"/>
          </p:cNvSpPr>
          <p:nvPr>
            <p:ph idx="1"/>
          </p:nvPr>
        </p:nvSpPr>
        <p:spPr>
          <a:xfrm>
            <a:off x="2569776" y="727200"/>
            <a:ext cx="6351024" cy="3823200"/>
          </a:xfrm>
        </p:spPr>
        <p:txBody>
          <a:bodyPr/>
          <a:lstStyle/>
          <a:p>
            <a:pPr>
              <a:defRPr/>
            </a:pPr>
            <a:r>
              <a:rPr lang="en-GB" sz="1400" dirty="0"/>
              <a:t>Aircraft data from Falcon and </a:t>
            </a:r>
            <a:r>
              <a:rPr lang="en-GB" sz="1400" dirty="0" err="1"/>
              <a:t>Geophysica</a:t>
            </a:r>
            <a:r>
              <a:rPr lang="en-GB" sz="1400" dirty="0"/>
              <a:t>,</a:t>
            </a:r>
          </a:p>
          <a:p>
            <a:pPr>
              <a:defRPr/>
            </a:pPr>
            <a:r>
              <a:rPr lang="en-GB" sz="1400" dirty="0"/>
              <a:t>Assimilation data from GOME measurements </a:t>
            </a:r>
          </a:p>
          <a:p>
            <a:pPr>
              <a:defRPr/>
            </a:pPr>
            <a:r>
              <a:rPr lang="en-GB" sz="1400" dirty="0"/>
              <a:t>Balloon data such as e.g. sonde.o3 </a:t>
            </a:r>
          </a:p>
          <a:p>
            <a:pPr>
              <a:defRPr/>
            </a:pPr>
            <a:r>
              <a:rPr lang="en-GB" sz="1400" dirty="0"/>
              <a:t>Ground based data such as e.g. FTIR and LIDAR</a:t>
            </a:r>
          </a:p>
          <a:p>
            <a:pPr>
              <a:defRPr/>
            </a:pPr>
            <a:r>
              <a:rPr lang="it-IT" sz="1400" dirty="0"/>
              <a:t>Satellite </a:t>
            </a:r>
            <a:r>
              <a:rPr lang="it-IT" sz="1400" dirty="0" smtClean="0"/>
              <a:t>data</a:t>
            </a:r>
            <a:endParaRPr lang="it-IT" altLang="en-US" sz="1400" dirty="0">
              <a:ea typeface="Geneva"/>
              <a:cs typeface="Geneva"/>
            </a:endParaRPr>
          </a:p>
          <a:p>
            <a:pPr>
              <a:defRPr/>
            </a:pPr>
            <a:r>
              <a:rPr lang="it-IT" altLang="en-US" sz="1400" dirty="0">
                <a:ea typeface="Geneva"/>
                <a:cs typeface="Geneva"/>
              </a:rPr>
              <a:t>Data harvested also from AVDC/</a:t>
            </a:r>
            <a:r>
              <a:rPr lang="nb-NO" altLang="en-US" sz="1400" dirty="0" smtClean="0">
                <a:ea typeface="Geneva"/>
                <a:cs typeface="Geneva"/>
              </a:rPr>
              <a:t>NDACC/SHADOZ/TCCON</a:t>
            </a:r>
            <a:endParaRPr lang="nb-NO" altLang="en-US" sz="1400" dirty="0">
              <a:ea typeface="Geneva"/>
              <a:cs typeface="Geneva"/>
            </a:endParaRPr>
          </a:p>
          <a:p>
            <a:pPr>
              <a:defRPr/>
            </a:pPr>
            <a:r>
              <a:rPr lang="nb-NO" altLang="en-US" sz="1400" i="1" dirty="0">
                <a:ea typeface="Geneva"/>
                <a:cs typeface="Geneva"/>
              </a:rPr>
              <a:t>Online </a:t>
            </a:r>
            <a:r>
              <a:rPr lang="nb-NO" altLang="en-US" sz="1400" i="1" dirty="0" err="1">
                <a:ea typeface="Geneva"/>
                <a:cs typeface="Geneva"/>
              </a:rPr>
              <a:t>tables</a:t>
            </a:r>
            <a:r>
              <a:rPr lang="nb-NO" altLang="en-US" sz="1400" i="1" dirty="0">
                <a:ea typeface="Geneva"/>
                <a:cs typeface="Geneva"/>
              </a:rPr>
              <a:t> for </a:t>
            </a:r>
            <a:r>
              <a:rPr lang="nb-NO" altLang="en-US" sz="1400" i="1" dirty="0" err="1">
                <a:ea typeface="Geneva"/>
                <a:cs typeface="Geneva"/>
              </a:rPr>
              <a:t>overview</a:t>
            </a:r>
            <a:r>
              <a:rPr lang="nb-NO" altLang="en-US" sz="1400" i="1" dirty="0">
                <a:ea typeface="Geneva"/>
                <a:cs typeface="Geneva"/>
              </a:rPr>
              <a:t> </a:t>
            </a:r>
            <a:r>
              <a:rPr lang="nb-NO" altLang="en-US" sz="1400" i="1" dirty="0" err="1">
                <a:ea typeface="Geneva"/>
                <a:cs typeface="Geneva"/>
              </a:rPr>
              <a:t>of</a:t>
            </a:r>
            <a:r>
              <a:rPr lang="nb-NO" altLang="en-US" sz="1400" i="1" dirty="0">
                <a:ea typeface="Geneva"/>
                <a:cs typeface="Geneva"/>
              </a:rPr>
              <a:t> GEOMS and non-GEOMS</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8687" y="3825240"/>
            <a:ext cx="2612753" cy="644920"/>
          </a:xfrm>
          <a:prstGeom prst="rect">
            <a:avLst/>
          </a:prstGeom>
        </p:spPr>
      </p:pic>
      <p:pic>
        <p:nvPicPr>
          <p:cNvPr id="5" name="Picture 7"/>
          <p:cNvPicPr>
            <a:picLocks noChangeAspect="1"/>
          </p:cNvPicPr>
          <p:nvPr/>
        </p:nvPicPr>
        <p:blipFill>
          <a:blip r:embed="rId3"/>
          <a:srcRect/>
          <a:stretch>
            <a:fillRect/>
          </a:stretch>
        </p:blipFill>
        <p:spPr bwMode="auto">
          <a:xfrm>
            <a:off x="143086" y="1829425"/>
            <a:ext cx="2295525" cy="2720975"/>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rcRect/>
          <a:stretch>
            <a:fillRect/>
          </a:stretch>
        </p:blipFill>
        <p:spPr bwMode="auto">
          <a:xfrm>
            <a:off x="2569776" y="3001000"/>
            <a:ext cx="4768850" cy="1549400"/>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7682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86" y="164538"/>
            <a:ext cx="7174846" cy="400110"/>
          </a:xfrm>
        </p:spPr>
        <p:txBody>
          <a:bodyPr/>
          <a:lstStyle/>
          <a:p>
            <a:r>
              <a:rPr lang="nb-NO" altLang="en-US" sz="2000" dirty="0">
                <a:ea typeface="Geneva"/>
                <a:cs typeface="Geneva"/>
              </a:rPr>
              <a:t>EVDC – </a:t>
            </a:r>
            <a:r>
              <a:rPr lang="nb-NO" altLang="en-US" sz="2000" dirty="0" err="1">
                <a:ea typeface="Geneva"/>
                <a:cs typeface="Geneva"/>
              </a:rPr>
              <a:t>Added</a:t>
            </a:r>
            <a:r>
              <a:rPr lang="nb-NO" altLang="en-US" sz="2000" dirty="0">
                <a:ea typeface="Geneva"/>
                <a:cs typeface="Geneva"/>
              </a:rPr>
              <a:t> </a:t>
            </a:r>
            <a:r>
              <a:rPr lang="nb-NO" altLang="en-US" sz="2000" dirty="0" err="1">
                <a:ea typeface="Geneva"/>
                <a:cs typeface="Geneva"/>
              </a:rPr>
              <a:t>value</a:t>
            </a:r>
            <a:endParaRPr lang="en-US" sz="2000" dirty="0"/>
          </a:p>
        </p:txBody>
      </p:sp>
      <p:sp>
        <p:nvSpPr>
          <p:cNvPr id="3" name="Content Placeholder 2"/>
          <p:cNvSpPr>
            <a:spLocks noGrp="1"/>
          </p:cNvSpPr>
          <p:nvPr>
            <p:ph idx="1"/>
          </p:nvPr>
        </p:nvSpPr>
        <p:spPr/>
        <p:txBody>
          <a:bodyPr/>
          <a:lstStyle/>
          <a:p>
            <a:pPr indent="0">
              <a:defRPr/>
            </a:pPr>
            <a:r>
              <a:rPr lang="nb-NO" altLang="en-US" sz="1400" b="1" i="1" dirty="0" smtClean="0">
                <a:ea typeface="Geneva"/>
                <a:cs typeface="Geneva"/>
              </a:rPr>
              <a:t>EVDC, and </a:t>
            </a:r>
            <a:r>
              <a:rPr lang="nb-NO" altLang="en-US" sz="1400" b="1" i="1" dirty="0" err="1" smtClean="0">
                <a:ea typeface="Geneva"/>
                <a:cs typeface="Geneva"/>
              </a:rPr>
              <a:t>the</a:t>
            </a:r>
            <a:r>
              <a:rPr lang="nb-NO" altLang="en-US" sz="1400" b="1" i="1" dirty="0" smtClean="0">
                <a:ea typeface="Geneva"/>
                <a:cs typeface="Geneva"/>
              </a:rPr>
              <a:t> </a:t>
            </a:r>
            <a:r>
              <a:rPr lang="nb-NO" altLang="en-US" sz="1400" b="1" i="1" dirty="0" err="1" smtClean="0">
                <a:ea typeface="Geneva"/>
                <a:cs typeface="Geneva"/>
              </a:rPr>
              <a:t>harmonised</a:t>
            </a:r>
            <a:r>
              <a:rPr lang="nb-NO" altLang="en-US" sz="1400" b="1" i="1" dirty="0" smtClean="0">
                <a:ea typeface="Geneva"/>
                <a:cs typeface="Geneva"/>
              </a:rPr>
              <a:t> </a:t>
            </a:r>
            <a:r>
              <a:rPr lang="nb-NO" altLang="en-US" sz="1400" b="1" i="1" dirty="0" err="1" smtClean="0">
                <a:ea typeface="Geneva"/>
                <a:cs typeface="Geneva"/>
              </a:rPr>
              <a:t>dataset</a:t>
            </a:r>
            <a:r>
              <a:rPr lang="nb-NO" altLang="en-US" sz="1400" b="1" i="1" dirty="0" smtClean="0">
                <a:ea typeface="Geneva"/>
                <a:cs typeface="Geneva"/>
              </a:rPr>
              <a:t> </a:t>
            </a:r>
            <a:r>
              <a:rPr lang="nb-NO" altLang="en-US" sz="1400" b="1" i="1" dirty="0" err="1" smtClean="0">
                <a:ea typeface="Geneva"/>
                <a:cs typeface="Geneva"/>
              </a:rPr>
              <a:t>that</a:t>
            </a:r>
            <a:r>
              <a:rPr lang="nb-NO" altLang="en-US" sz="1400" b="1" i="1" dirty="0" smtClean="0">
                <a:ea typeface="Geneva"/>
                <a:cs typeface="Geneva"/>
              </a:rPr>
              <a:t> it </a:t>
            </a:r>
            <a:r>
              <a:rPr lang="nb-NO" altLang="en-US" sz="1400" b="1" i="1" dirty="0" err="1" smtClean="0">
                <a:ea typeface="Geneva"/>
                <a:cs typeface="Geneva"/>
              </a:rPr>
              <a:t>will</a:t>
            </a:r>
            <a:r>
              <a:rPr lang="nb-NO" altLang="en-US" sz="1400" b="1" i="1" dirty="0" smtClean="0">
                <a:ea typeface="Geneva"/>
                <a:cs typeface="Geneva"/>
              </a:rPr>
              <a:t> host </a:t>
            </a:r>
            <a:r>
              <a:rPr lang="nb-NO" altLang="en-US" sz="1400" b="1" i="1" dirty="0" err="1" smtClean="0">
                <a:ea typeface="Geneva"/>
                <a:cs typeface="Geneva"/>
              </a:rPr>
              <a:t>will</a:t>
            </a:r>
            <a:r>
              <a:rPr lang="nb-NO" altLang="en-US" sz="1400" b="1" i="1" dirty="0" smtClean="0">
                <a:ea typeface="Geneva"/>
                <a:cs typeface="Geneva"/>
              </a:rPr>
              <a:t> </a:t>
            </a:r>
            <a:r>
              <a:rPr lang="nb-NO" altLang="en-US" sz="1400" b="1" i="1" dirty="0" err="1" smtClean="0">
                <a:ea typeface="Geneva"/>
                <a:cs typeface="Geneva"/>
              </a:rPr>
              <a:t>allow</a:t>
            </a:r>
            <a:r>
              <a:rPr lang="nb-NO" altLang="en-US" sz="1400" b="1" i="1" dirty="0" smtClean="0">
                <a:ea typeface="Geneva"/>
                <a:cs typeface="Geneva"/>
              </a:rPr>
              <a:t> to </a:t>
            </a:r>
            <a:r>
              <a:rPr lang="nb-NO" altLang="en-US" sz="1400" b="1" i="1" dirty="0" err="1" smtClean="0">
                <a:ea typeface="Geneva"/>
                <a:cs typeface="Geneva"/>
              </a:rPr>
              <a:t>extract</a:t>
            </a:r>
            <a:r>
              <a:rPr lang="nb-NO" altLang="en-US" sz="1400" b="1" i="1" dirty="0" smtClean="0">
                <a:ea typeface="Geneva"/>
                <a:cs typeface="Geneva"/>
              </a:rPr>
              <a:t> </a:t>
            </a:r>
            <a:r>
              <a:rPr lang="nb-NO" altLang="en-US" sz="1400" b="1" i="1" dirty="0" err="1" smtClean="0">
                <a:ea typeface="Geneva"/>
                <a:cs typeface="Geneva"/>
              </a:rPr>
              <a:t>maximum</a:t>
            </a:r>
            <a:r>
              <a:rPr lang="nb-NO" altLang="en-US" sz="1400" b="1" i="1" dirty="0" smtClean="0">
                <a:ea typeface="Geneva"/>
                <a:cs typeface="Geneva"/>
              </a:rPr>
              <a:t> </a:t>
            </a:r>
            <a:r>
              <a:rPr lang="nb-NO" altLang="en-US" sz="1400" b="1" i="1" dirty="0" err="1" smtClean="0">
                <a:ea typeface="Geneva"/>
                <a:cs typeface="Geneva"/>
              </a:rPr>
              <a:t>benefit</a:t>
            </a:r>
            <a:r>
              <a:rPr lang="nb-NO" altLang="en-US" sz="1400" b="1" i="1" dirty="0" smtClean="0">
                <a:ea typeface="Geneva"/>
                <a:cs typeface="Geneva"/>
              </a:rPr>
              <a:t> from </a:t>
            </a:r>
            <a:r>
              <a:rPr lang="nb-NO" altLang="en-US" sz="1400" b="1" i="1" dirty="0" err="1" smtClean="0">
                <a:ea typeface="Geneva"/>
                <a:cs typeface="Geneva"/>
              </a:rPr>
              <a:t>Cal</a:t>
            </a:r>
            <a:r>
              <a:rPr lang="nb-NO" altLang="en-US" sz="1400" b="1" i="1" dirty="0" smtClean="0">
                <a:ea typeface="Geneva"/>
                <a:cs typeface="Geneva"/>
              </a:rPr>
              <a:t>/Val </a:t>
            </a:r>
            <a:r>
              <a:rPr lang="nb-NO" altLang="en-US" sz="1400" b="1" i="1" dirty="0" err="1" smtClean="0">
                <a:ea typeface="Geneva"/>
                <a:cs typeface="Geneva"/>
              </a:rPr>
              <a:t>campaign</a:t>
            </a:r>
            <a:r>
              <a:rPr lang="nb-NO" altLang="en-US" sz="1400" b="1" i="1" dirty="0" smtClean="0">
                <a:ea typeface="Geneva"/>
                <a:cs typeface="Geneva"/>
              </a:rPr>
              <a:t>:</a:t>
            </a:r>
          </a:p>
          <a:p>
            <a:pPr indent="0">
              <a:defRPr/>
            </a:pPr>
            <a:r>
              <a:rPr lang="en-GB" sz="1400" dirty="0"/>
              <a:t> </a:t>
            </a:r>
            <a:endParaRPr lang="en-GB" sz="1400" dirty="0" smtClean="0"/>
          </a:p>
          <a:p>
            <a:pPr indent="0">
              <a:defRPr/>
            </a:pPr>
            <a:r>
              <a:rPr lang="en-GB" sz="1400" dirty="0"/>
              <a:t/>
            </a:r>
            <a:br>
              <a:rPr lang="en-GB" sz="1400" dirty="0"/>
            </a:br>
            <a:r>
              <a:rPr lang="en-GB" sz="1400" dirty="0" smtClean="0"/>
              <a:t>	-  	Fosters </a:t>
            </a:r>
            <a:r>
              <a:rPr lang="en-GB" sz="1400" dirty="0"/>
              <a:t>collaboration within </a:t>
            </a:r>
            <a:r>
              <a:rPr lang="en-GB" sz="1400" dirty="0" err="1" smtClean="0"/>
              <a:t>EarthCARE</a:t>
            </a:r>
            <a:r>
              <a:rPr lang="en-GB" sz="1400" dirty="0" smtClean="0"/>
              <a:t> validation teams (ECVT)</a:t>
            </a:r>
            <a:r>
              <a:rPr lang="en-GB" sz="1400" dirty="0"/>
              <a:t> </a:t>
            </a:r>
            <a:br>
              <a:rPr lang="en-GB" sz="1400" dirty="0"/>
            </a:br>
            <a:r>
              <a:rPr lang="en-GB" sz="1400" dirty="0" smtClean="0"/>
              <a:t>	-  	Independent </a:t>
            </a:r>
            <a:r>
              <a:rPr lang="en-GB" sz="1400" dirty="0"/>
              <a:t>analysis of a larger dataset: helps anomaly detection and </a:t>
            </a:r>
            <a:r>
              <a:rPr lang="en-GB" sz="1400" dirty="0" smtClean="0"/>
              <a:t>		   	characterisation</a:t>
            </a:r>
            <a:r>
              <a:rPr lang="en-GB" sz="1400" dirty="0"/>
              <a:t> </a:t>
            </a:r>
            <a:br>
              <a:rPr lang="en-GB" sz="1400" dirty="0"/>
            </a:br>
            <a:r>
              <a:rPr lang="en-GB" sz="1400" dirty="0" smtClean="0"/>
              <a:t>	-  	Helps </a:t>
            </a:r>
            <a:r>
              <a:rPr lang="en-GB" sz="1400" dirty="0"/>
              <a:t>communication with algorithm and instrument teams </a:t>
            </a:r>
            <a:br>
              <a:rPr lang="en-GB" sz="1400" dirty="0"/>
            </a:br>
            <a:r>
              <a:rPr lang="en-GB" sz="1400" dirty="0" smtClean="0"/>
              <a:t>	-  	Serves </a:t>
            </a:r>
            <a:r>
              <a:rPr lang="en-GB" sz="1400" dirty="0"/>
              <a:t>as a reference for QC of future algorithm updates (reprocessing) </a:t>
            </a:r>
            <a:endParaRPr lang="nb-NO" altLang="en-US" sz="1400" b="1" i="1" dirty="0">
              <a:ea typeface="Geneva"/>
              <a:cs typeface="Geneva"/>
            </a:endParaRPr>
          </a:p>
          <a:p>
            <a:pPr indent="0">
              <a:defRPr/>
            </a:pPr>
            <a:endParaRPr lang="nb-NO" altLang="en-US" sz="1400" b="1" i="1" dirty="0">
              <a:ea typeface="Geneva"/>
              <a:cs typeface="Geneva"/>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8687" y="3825240"/>
            <a:ext cx="2612753" cy="644920"/>
          </a:xfrm>
          <a:prstGeom prst="rect">
            <a:avLst/>
          </a:prstGeom>
        </p:spPr>
      </p:pic>
    </p:spTree>
    <p:extLst>
      <p:ext uri="{BB962C8B-B14F-4D97-AF65-F5344CB8AC3E}">
        <p14:creationId xmlns:p14="http://schemas.microsoft.com/office/powerpoint/2010/main" val="2987996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ESA Presentation 16-9">
  <a:themeElements>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Esa presentatio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EW ESA Presentation 16-9_Slovenia.potx" id="{B4B7490A-53FE-4E20-AAB8-88372E67B561}" vid="{BCEB71B1-FD63-4BD6-B008-F7DFC94BF6F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995F947CC68284A92DD76895F95485E" ma:contentTypeVersion="" ma:contentTypeDescription="Create a new document." ma:contentTypeScope="" ma:versionID="d2f7bac1cc6cefe942785cfbb8bae163">
  <xsd:schema xmlns:xsd="http://www.w3.org/2001/XMLSchema" xmlns:xs="http://www.w3.org/2001/XMLSchema" xmlns:p="http://schemas.microsoft.com/office/2006/metadata/properties" xmlns:ns2="f2760952-b3bb-408f-ace6-eb1e07642b86" targetNamespace="http://schemas.microsoft.com/office/2006/metadata/properties" ma:root="true" ma:fieldsID="70e6d848e258403642b2016fccd44a87" ns2:_="">
    <xsd:import namespace="f2760952-b3bb-408f-ace6-eb1e07642b86"/>
    <xsd:element name="properties">
      <xsd:complexType>
        <xsd:sequence>
          <xsd:element name="documentManagement">
            <xsd:complexType>
              <xsd:all>
                <xsd:element ref="ns2:SharedWithUsers" minOccurs="0"/>
                <xsd:element ref="ns2: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760952-b3bb-408f-ace6-eb1e07642b8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description=""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8D79E0-F545-4A75-B39D-7B8AF1D9BA85}">
  <ds:schemaRefs>
    <ds:schemaRef ds:uri="http://schemas.microsoft.com/sharepoint/v3/contenttype/forms"/>
  </ds:schemaRefs>
</ds:datastoreItem>
</file>

<file path=customXml/itemProps2.xml><?xml version="1.0" encoding="utf-8"?>
<ds:datastoreItem xmlns:ds="http://schemas.openxmlformats.org/officeDocument/2006/customXml" ds:itemID="{8E22279E-2C4C-4C93-8498-455A58D1433E}">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f2760952-b3bb-408f-ace6-eb1e07642b86"/>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2D587E21-31CA-408E-A5B1-4B7F0D8D9C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760952-b3bb-408f-ace6-eb1e07642b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ESA Presentation 16-9</Template>
  <TotalTime>526</TotalTime>
  <Words>1004</Words>
  <Application>Microsoft Office PowerPoint</Application>
  <PresentationFormat>On-screen Show (16:9)</PresentationFormat>
  <Paragraphs>178</Paragraphs>
  <Slides>22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Geneva</vt:lpstr>
      <vt:lpstr>Verdana</vt:lpstr>
      <vt:lpstr>ESA Presentation 16-9</vt:lpstr>
      <vt:lpstr>PowerPoint Presentation</vt:lpstr>
      <vt:lpstr>Outline</vt:lpstr>
      <vt:lpstr>EVDC - ESA atmospheric Validation Data Centre</vt:lpstr>
      <vt:lpstr>EVDC - ESA atmospheric Validation Data Centre</vt:lpstr>
      <vt:lpstr>EVDC – Support for data submitters</vt:lpstr>
      <vt:lpstr>EVDC – Harmonised data</vt:lpstr>
      <vt:lpstr>EVDC – Metadata standard</vt:lpstr>
      <vt:lpstr>EVDC – Metadata standard</vt:lpstr>
      <vt:lpstr>EVDC – Added value</vt:lpstr>
      <vt:lpstr>EVDC – Benefits of central archive</vt:lpstr>
      <vt:lpstr>Web portal – Available services</vt:lpstr>
      <vt:lpstr>Web portal – Data protocols</vt:lpstr>
      <vt:lpstr>Web portal – Data protocols</vt:lpstr>
      <vt:lpstr>Web portal – Data protocols</vt:lpstr>
      <vt:lpstr>Web portal – Data protocols</vt:lpstr>
      <vt:lpstr>Web portal – Available services</vt:lpstr>
      <vt:lpstr>Web portal – Available services</vt:lpstr>
      <vt:lpstr>Web portal – Available services</vt:lpstr>
      <vt:lpstr>Web portal – Available services</vt:lpstr>
      <vt:lpstr>Web portal – Available services</vt:lpstr>
      <vt:lpstr>Possibilities for all Cal/Val teams to contribute</vt:lpstr>
      <vt:lpstr>Newsletter and contact</vt:lpstr>
    </vt:vector>
  </TitlesOfParts>
  <Company>ESA</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Prooduct Assurance issues at JET-T April 2018</dc:title>
  <dc:subject>Status of Prooduct Assurance issues at JET-T April 2018</dc:subject>
  <dc:creator>ESA team</dc:creator>
  <cp:keywords/>
  <dc:description/>
  <cp:lastModifiedBy>Ann Mari Fjæraa</cp:lastModifiedBy>
  <cp:revision>177</cp:revision>
  <cp:lastPrinted>2008-08-26T16:26:23Z</cp:lastPrinted>
  <dcterms:created xsi:type="dcterms:W3CDTF">2018-03-27T16:15:38Z</dcterms:created>
  <dcterms:modified xsi:type="dcterms:W3CDTF">2018-05-31T09:08:33Z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Title">
    <vt:lpwstr>TITLE OF PRESENTATION</vt:lpwstr>
  </property>
  <property fmtid="{D5CDD505-2E9C-101B-9397-08002B2CF9AE}" pid="3" name="PSubtitle">
    <vt:lpwstr>TITLE OF PRESENTATION</vt:lpwstr>
  </property>
  <property fmtid="{D5CDD505-2E9C-101B-9397-08002B2CF9AE}" pid="4" name="PAuthor">
    <vt:lpwstr>ESA team</vt:lpwstr>
  </property>
  <property fmtid="{D5CDD505-2E9C-101B-9397-08002B2CF9AE}" pid="5" name="PPlace">
    <vt:lpwstr/>
  </property>
  <property fmtid="{D5CDD505-2E9C-101B-9397-08002B2CF9AE}" pid="6" name="PDate">
    <vt:lpwstr>DD/MM/YYYY</vt:lpwstr>
  </property>
  <property fmtid="{D5CDD505-2E9C-101B-9397-08002B2CF9AE}" pid="7" name="PProgramme">
    <vt:lpwstr/>
  </property>
  <property fmtid="{D5CDD505-2E9C-101B-9397-08002B2CF9AE}" pid="8" name="PEmail">
    <vt:lpwstr/>
  </property>
  <property fmtid="{D5CDD505-2E9C-101B-9397-08002B2CF9AE}" pid="9" name="PClassification">
    <vt:lpwstr>ESA UNCLASSIFIED – For Official Use</vt:lpwstr>
  </property>
  <property fmtid="{D5CDD505-2E9C-101B-9397-08002B2CF9AE}" pid="10" name="POptionButton1">
    <vt:bool>true</vt:bool>
  </property>
  <property fmtid="{D5CDD505-2E9C-101B-9397-08002B2CF9AE}" pid="11" name="POptionButton2">
    <vt:bool>false</vt:bool>
  </property>
  <property fmtid="{D5CDD505-2E9C-101B-9397-08002B2CF9AE}" pid="12" name="ESAVersion">
    <vt:lpwstr>5GV2.0</vt:lpwstr>
  </property>
  <property fmtid="{D5CDD505-2E9C-101B-9397-08002B2CF9AE}" pid="13" name="ShowESADialog1">
    <vt:bool>true</vt:bool>
  </property>
  <property fmtid="{D5CDD505-2E9C-101B-9397-08002B2CF9AE}" pid="14" name="ContentTypeId">
    <vt:lpwstr>0x0101008995F947CC68284A92DD76895F95485E</vt:lpwstr>
  </property>
  <property fmtid="{D5CDD505-2E9C-101B-9397-08002B2CF9AE}" pid="15" name="Document Type">
    <vt:lpwstr>HO - Handout / Presentation</vt:lpwstr>
  </property>
  <property fmtid="{D5CDD505-2E9C-101B-9397-08002B2CF9AE}" pid="16" name="Reference">
    <vt:lpwstr/>
  </property>
  <property fmtid="{D5CDD505-2E9C-101B-9397-08002B2CF9AE}" pid="17" name="Classification">
    <vt:lpwstr>ESA UNCLASSIFIED - For Official Use</vt:lpwstr>
  </property>
  <property fmtid="{D5CDD505-2E9C-101B-9397-08002B2CF9AE}" pid="18" name="Classification Caveat">
    <vt:lpwstr/>
  </property>
  <property fmtid="{D5CDD505-2E9C-101B-9397-08002B2CF9AE}" pid="19" name="Status">
    <vt:lpwstr/>
  </property>
  <property fmtid="{D5CDD505-2E9C-101B-9397-08002B2CF9AE}" pid="20" name="bmsSiteName">
    <vt:lpwstr/>
  </property>
  <property fmtid="{D5CDD505-2E9C-101B-9397-08002B2CF9AE}" pid="21" name="Originating Organisation">
    <vt:lpwstr/>
  </property>
  <property fmtid="{D5CDD505-2E9C-101B-9397-08002B2CF9AE}" pid="22" name="Distribution">
    <vt:lpwstr/>
  </property>
  <property fmtid="{D5CDD505-2E9C-101B-9397-08002B2CF9AE}" pid="23" name="bmsSitename2">
    <vt:lpwstr/>
  </property>
  <property fmtid="{D5CDD505-2E9C-101B-9397-08002B2CF9AE}" pid="24" name="bmsAddress">
    <vt:lpwstr/>
  </property>
  <property fmtid="{D5CDD505-2E9C-101B-9397-08002B2CF9AE}" pid="25" name="bmsPlace">
    <vt:lpwstr/>
  </property>
  <property fmtid="{D5CDD505-2E9C-101B-9397-08002B2CF9AE}" pid="26" name="bmsPhoneFax">
    <vt:lpwstr/>
  </property>
  <property fmtid="{D5CDD505-2E9C-101B-9397-08002B2CF9AE}" pid="27" name="Issue">
    <vt:i4>0</vt:i4>
  </property>
  <property fmtid="{D5CDD505-2E9C-101B-9397-08002B2CF9AE}" pid="28" name="Revision">
    <vt:i4>0</vt:i4>
  </property>
  <property fmtid="{D5CDD505-2E9C-101B-9397-08002B2CF9AE}" pid="29" name="Issue Date">
    <vt:filetime>2018-04-09T22:00:00Z</vt:filetime>
  </property>
  <property fmtid="{D5CDD505-2E9C-101B-9397-08002B2CF9AE}" pid="30" name="Organisational_x0020_entity">
    <vt:lpwstr/>
  </property>
</Properties>
</file>