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</p:sldMasterIdLst>
  <p:notesMasterIdLst>
    <p:notesMasterId r:id="rId21"/>
  </p:notesMasterIdLst>
  <p:handoutMasterIdLst>
    <p:handoutMasterId r:id="rId22"/>
  </p:handoutMasterIdLst>
  <p:sldIdLst>
    <p:sldId id="258" r:id="rId5"/>
    <p:sldId id="259" r:id="rId6"/>
    <p:sldId id="263" r:id="rId7"/>
    <p:sldId id="262" r:id="rId8"/>
    <p:sldId id="264" r:id="rId9"/>
    <p:sldId id="265" r:id="rId10"/>
    <p:sldId id="278" r:id="rId11"/>
    <p:sldId id="267" r:id="rId12"/>
    <p:sldId id="268" r:id="rId13"/>
    <p:sldId id="270" r:id="rId14"/>
    <p:sldId id="272" r:id="rId15"/>
    <p:sldId id="276" r:id="rId16"/>
    <p:sldId id="273" r:id="rId17"/>
    <p:sldId id="260" r:id="rId18"/>
    <p:sldId id="275" r:id="rId19"/>
    <p:sldId id="277" r:id="rId20"/>
  </p:sldIdLst>
  <p:sldSz cx="9144000" cy="5143500" type="screen16x9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DB"/>
    <a:srgbClr val="00549F"/>
    <a:srgbClr val="FDC82F"/>
    <a:srgbClr val="00338D"/>
    <a:srgbClr val="D0103A"/>
    <a:srgbClr val="008542"/>
    <a:srgbClr val="E37222"/>
    <a:srgbClr val="8224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33" autoAdjust="0"/>
    <p:restoredTop sz="94660" autoAdjust="0"/>
  </p:normalViewPr>
  <p:slideViewPr>
    <p:cSldViewPr snapToGrid="0">
      <p:cViewPr varScale="1">
        <p:scale>
          <a:sx n="163" d="100"/>
          <a:sy n="163" d="100"/>
        </p:scale>
        <p:origin x="-96" y="-16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50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08/06/18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63550" y="693738"/>
            <a:ext cx="61579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30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jpg"/><Relationship Id="rId3" Type="http://schemas.openxmlformats.org/officeDocument/2006/relationships/image" Target="../media/image29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20" Type="http://schemas.openxmlformats.org/officeDocument/2006/relationships/image" Target="../media/image18.png"/><Relationship Id="rId21" Type="http://schemas.openxmlformats.org/officeDocument/2006/relationships/image" Target="../media/image19.png"/><Relationship Id="rId22" Type="http://schemas.openxmlformats.org/officeDocument/2006/relationships/image" Target="../media/image20.png"/><Relationship Id="rId23" Type="http://schemas.openxmlformats.org/officeDocument/2006/relationships/image" Target="../media/image21.png"/><Relationship Id="rId24" Type="http://schemas.openxmlformats.org/officeDocument/2006/relationships/image" Target="../media/image22.png"/><Relationship Id="rId25" Type="http://schemas.openxmlformats.org/officeDocument/2006/relationships/image" Target="../media/image23.png"/><Relationship Id="rId26" Type="http://schemas.openxmlformats.org/officeDocument/2006/relationships/image" Target="../media/image24.png"/><Relationship Id="rId27" Type="http://schemas.openxmlformats.org/officeDocument/2006/relationships/image" Target="../media/image25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image" Target="../media/image16.png"/><Relationship Id="rId19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jpg"/><Relationship Id="rId3" Type="http://schemas.openxmlformats.org/officeDocument/2006/relationships/image" Target="../media/image30.png"/><Relationship Id="rId4" Type="http://schemas.openxmlformats.org/officeDocument/2006/relationships/image" Target="../media/image29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EO_OpenScience_2017_PPT_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4822032"/>
            <a:ext cx="50165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162824" y="4571668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dirty="0" smtClean="0">
                <a:solidFill>
                  <a:schemeClr val="bg1">
                    <a:lumMod val="8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90400" y="4899600"/>
            <a:ext cx="1196912" cy="144000"/>
          </a:xfrm>
          <a:prstGeom prst="rect">
            <a:avLst/>
          </a:prstGeom>
        </p:spPr>
      </p:pic>
      <p:cxnSp>
        <p:nvCxnSpPr>
          <p:cNvPr id="36" name="Straight Connector 35"/>
          <p:cNvCxnSpPr/>
          <p:nvPr userDrawn="1"/>
        </p:nvCxnSpPr>
        <p:spPr>
          <a:xfrm>
            <a:off x="165932" y="478918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63" name="Picture 62" descr="at.pn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4" name="Picture 63" descr="be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5" name="Picture 64" descr="ca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ch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cz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de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dk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ee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es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fi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fr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g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hu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ie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it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lu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nl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no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pl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pt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ro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e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5" name="Picture 84" descr="uk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6" name="Picture 85" descr="si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EO_OpenScience_2017_PPT_cov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8614"/>
          <a:stretch/>
        </p:blipFill>
        <p:spPr>
          <a:xfrm>
            <a:off x="7787917" y="156199"/>
            <a:ext cx="1210456" cy="468000"/>
          </a:xfrm>
          <a:prstGeom prst="rect">
            <a:avLst/>
          </a:prstGeom>
        </p:spPr>
      </p:pic>
      <p:sp>
        <p:nvSpPr>
          <p:cNvPr id="6" name="Text Box 58"/>
          <p:cNvSpPr txBox="1">
            <a:spLocks noChangeArrowheads="1"/>
          </p:cNvSpPr>
          <p:nvPr userDrawn="1"/>
        </p:nvSpPr>
        <p:spPr bwMode="auto">
          <a:xfrm>
            <a:off x="162824" y="4571668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dirty="0" smtClean="0">
                <a:solidFill>
                  <a:schemeClr val="bg1">
                    <a:lumMod val="8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98" b="-5313"/>
          <a:stretch/>
        </p:blipFill>
        <p:spPr>
          <a:xfrm>
            <a:off x="7790400" y="4899600"/>
            <a:ext cx="1196912" cy="1440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165932" y="4789188"/>
            <a:ext cx="8824779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10" name="Picture 9" descr="at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 descr="be.png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 descr="ca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Picture 12" descr="ch.png"/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Picture 13" descr="cz.png"/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" name="Picture 14" descr="de.png"/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6" name="Picture 15" descr="dk.png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 descr="ee.png"/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8" name="Picture 17" descr="es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9" name="Picture 18" descr="fi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" name="Picture 19" descr="fr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1" name="Picture 20" descr="gr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2" name="Picture 21" descr="hu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3" name="Picture 22" descr="i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4" name="Picture 23" descr="it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5" name="Picture 24" descr="lu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6" name="Picture 25" descr="nl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Picture 26" descr="no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8" name="Picture 27" descr="pl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9" name="Picture 28" descr="pt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0" name="Picture 29" descr="ro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1" name="Picture 30" descr="s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2" name="Picture 31" descr="uk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3" name="Picture 32" descr="si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  <p:sp>
        <p:nvSpPr>
          <p:cNvPr id="3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5" y="1688144"/>
            <a:ext cx="7947025" cy="58477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2536758"/>
            <a:ext cx="7948800" cy="421975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72362"/>
            <a:ext cx="7789050" cy="1323439"/>
          </a:xfrm>
        </p:spPr>
        <p:txBody>
          <a:bodyPr anchor="t"/>
          <a:lstStyle>
            <a:lvl1pPr algn="l">
              <a:defRPr sz="4000" b="0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1347221"/>
            <a:ext cx="778905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254919"/>
            <a:ext cx="3889376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254919"/>
            <a:ext cx="3888000" cy="32385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250100"/>
            <a:ext cx="3895200" cy="3726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156"/>
            <a:ext cx="3896416" cy="37149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1630801"/>
            <a:ext cx="3898900" cy="2862263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GB" sz="2200" b="0" dirty="0" smtClean="0">
                <a:solidFill>
                  <a:srgbClr val="0070C0"/>
                </a:solidFill>
                <a:latin typeface="Verdana"/>
                <a:ea typeface="+mj-ea"/>
                <a:cs typeface="Verdana"/>
              </a:defRPr>
            </a:lvl1pPr>
          </a:lstStyle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1250157"/>
            <a:ext cx="4968875" cy="3243263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250101"/>
            <a:ext cx="2846388" cy="32432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3086" y="149150"/>
            <a:ext cx="7174846" cy="430887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3724872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250156"/>
            <a:ext cx="5932488" cy="25431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4029076"/>
            <a:ext cx="5932800" cy="4643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0.png"/><Relationship Id="rId21" Type="http://schemas.openxmlformats.org/officeDocument/2006/relationships/image" Target="../media/image11.png"/><Relationship Id="rId22" Type="http://schemas.openxmlformats.org/officeDocument/2006/relationships/image" Target="../media/image12.png"/><Relationship Id="rId23" Type="http://schemas.openxmlformats.org/officeDocument/2006/relationships/image" Target="../media/image13.png"/><Relationship Id="rId24" Type="http://schemas.openxmlformats.org/officeDocument/2006/relationships/image" Target="../media/image14.png"/><Relationship Id="rId25" Type="http://schemas.openxmlformats.org/officeDocument/2006/relationships/image" Target="../media/image15.png"/><Relationship Id="rId26" Type="http://schemas.openxmlformats.org/officeDocument/2006/relationships/image" Target="../media/image16.png"/><Relationship Id="rId27" Type="http://schemas.openxmlformats.org/officeDocument/2006/relationships/image" Target="../media/image17.png"/><Relationship Id="rId28" Type="http://schemas.openxmlformats.org/officeDocument/2006/relationships/image" Target="../media/image18.png"/><Relationship Id="rId29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image" Target="../media/image20.png"/><Relationship Id="rId31" Type="http://schemas.openxmlformats.org/officeDocument/2006/relationships/image" Target="../media/image21.png"/><Relationship Id="rId32" Type="http://schemas.openxmlformats.org/officeDocument/2006/relationships/image" Target="../media/image22.png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image" Target="../media/image23.png"/><Relationship Id="rId34" Type="http://schemas.openxmlformats.org/officeDocument/2006/relationships/image" Target="../media/image24.png"/><Relationship Id="rId35" Type="http://schemas.openxmlformats.org/officeDocument/2006/relationships/image" Target="../media/image25.png"/><Relationship Id="rId36" Type="http://schemas.openxmlformats.org/officeDocument/2006/relationships/image" Target="../media/image26.png"/><Relationship Id="rId10" Type="http://schemas.openxmlformats.org/officeDocument/2006/relationships/theme" Target="../theme/theme1.xml"/><Relationship Id="rId11" Type="http://schemas.openxmlformats.org/officeDocument/2006/relationships/image" Target="../media/image1.jpg"/><Relationship Id="rId12" Type="http://schemas.openxmlformats.org/officeDocument/2006/relationships/image" Target="../media/image2.jpe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5.png"/><Relationship Id="rId16" Type="http://schemas.openxmlformats.org/officeDocument/2006/relationships/image" Target="../media/image6.png"/><Relationship Id="rId17" Type="http://schemas.openxmlformats.org/officeDocument/2006/relationships/image" Target="../media/image7.png"/><Relationship Id="rId18" Type="http://schemas.openxmlformats.org/officeDocument/2006/relationships/image" Target="../media/image8.png"/><Relationship Id="rId19" Type="http://schemas.openxmlformats.org/officeDocument/2006/relationships/image" Target="../media/image9.png"/><Relationship Id="rId37" Type="http://schemas.openxmlformats.org/officeDocument/2006/relationships/image" Target="../media/image2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EO_OpenScience_2017_PPT_inside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/>
        </p:nvSpPr>
        <p:spPr bwMode="auto">
          <a:xfrm>
            <a:off x="578164" y="335522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800" noProof="0" dirty="0"/>
          </a:p>
        </p:txBody>
      </p:sp>
      <p:pic>
        <p:nvPicPr>
          <p:cNvPr id="12" name="Picture 11" descr="PPT_Footer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6787"/>
            <a:ext cx="9144000" cy="366713"/>
          </a:xfrm>
          <a:prstGeom prst="rect">
            <a:avLst/>
          </a:prstGeom>
        </p:spPr>
      </p:pic>
      <p:grpSp>
        <p:nvGrpSpPr>
          <p:cNvPr id="34" name="Group 33"/>
          <p:cNvGrpSpPr/>
          <p:nvPr userDrawn="1"/>
        </p:nvGrpSpPr>
        <p:grpSpPr>
          <a:xfrm>
            <a:off x="172269" y="4908007"/>
            <a:ext cx="6826666" cy="111519"/>
            <a:chOff x="172269" y="6621494"/>
            <a:chExt cx="6826666" cy="111519"/>
          </a:xfrm>
        </p:grpSpPr>
        <p:pic>
          <p:nvPicPr>
            <p:cNvPr id="35" name="Picture 34" descr="at.png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26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6" name="Picture 35" descr="be.png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79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7" name="Picture 36" descr="ca.png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029" y="6621494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8" name="Picture 37" descr="ch.png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566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5" name="Picture 64" descr="cz.png"/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53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6" name="Picture 65" descr="de.png"/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0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7" name="Picture 66" descr="dk.png"/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76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8" name="Picture 67" descr="ee.png"/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8298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69" name="Picture 68" descr="es.png"/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71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0" name="Picture 69" descr="fi.png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1956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1" name="Picture 70" descr="fr.png"/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1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2" name="Picture 71" descr="gr.png"/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783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3" name="Picture 72" descr="hu.png"/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19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4" name="Picture 73" descr="ie.png"/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255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5" name="Picture 74" descr="it.png"/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91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6" name="Picture 75" descr="lu.png"/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8472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7" name="Picture 76" descr="nl.png"/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9629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8" name="Picture 77" descr="no.png"/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338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79" name="Picture 78" descr="pl.png"/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447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0" name="Picture 79" descr="pt.png"/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9303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1" name="Picture 80" descr="ro.png"/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460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2" name="Picture 81" descr="se.png"/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5801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3" name="Picture 82" descr="uk.png"/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535" y="6624669"/>
              <a:ext cx="163906" cy="1083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4" name="Picture 83" descr="si.png"/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5327" y="6623401"/>
              <a:ext cx="163385" cy="108000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3122"/>
          <a:stretch/>
        </p:blipFill>
        <p:spPr>
          <a:xfrm>
            <a:off x="7787917" y="155435"/>
            <a:ext cx="1210456" cy="504000"/>
          </a:xfrm>
          <a:prstGeom prst="rect">
            <a:avLst/>
          </a:prstGeom>
        </p:spPr>
      </p:pic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3086" y="149150"/>
            <a:ext cx="7174846" cy="4308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2800" y="727200"/>
            <a:ext cx="8748000" cy="382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165600" y="4580702"/>
            <a:ext cx="201914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noProof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ESA UNCLASSIFIED - For Official Use</a:t>
            </a:r>
            <a:endParaRPr lang="en-GB" sz="800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 Box 34"/>
          <p:cNvSpPr txBox="1">
            <a:spLocks noChangeAspect="1" noChangeArrowheads="1"/>
          </p:cNvSpPr>
          <p:nvPr/>
        </p:nvSpPr>
        <p:spPr bwMode="auto">
          <a:xfrm>
            <a:off x="5962160" y="4580702"/>
            <a:ext cx="30386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800" noProof="1" smtClean="0">
                <a:solidFill>
                  <a:schemeClr val="bg2"/>
                </a:solidFill>
              </a:rPr>
              <a:t>Sander Niemeijer</a:t>
            </a:r>
            <a:r>
              <a:rPr lang="en-GB" sz="800" baseline="0" noProof="1" smtClean="0">
                <a:solidFill>
                  <a:schemeClr val="bg2"/>
                </a:solidFill>
              </a:rPr>
              <a:t> (S&amp;T)</a:t>
            </a:r>
            <a:r>
              <a:rPr lang="en-GB" sz="800" noProof="1" smtClean="0">
                <a:solidFill>
                  <a:schemeClr val="bg2"/>
                </a:solidFill>
              </a:rPr>
              <a:t>| Bonn | 13/06/2018 | Slide  </a:t>
            </a:r>
            <a:fld id="{74715171-953B-462A-B427-D01C79F554CB}" type="slidenum">
              <a:rPr lang="en-GB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1" r:id="rId2"/>
    <p:sldLayoutId id="2147483932" r:id="rId3"/>
    <p:sldLayoutId id="2147483933" r:id="rId4"/>
    <p:sldLayoutId id="2147483934" r:id="rId5"/>
    <p:sldLayoutId id="2147483930" r:id="rId6"/>
    <p:sldLayoutId id="2147483936" r:id="rId7"/>
    <p:sldLayoutId id="2147483937" r:id="rId8"/>
    <p:sldLayoutId id="2147483938" r:id="rId9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sz="2200" b="0" dirty="0" smtClean="0">
          <a:solidFill>
            <a:schemeClr val="bg1"/>
          </a:solidFill>
          <a:latin typeface="Verdana"/>
          <a:ea typeface="+mj-ea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Tx/>
        <a:buNone/>
        <a:defRPr lang="en-GB" sz="1600" dirty="0" smtClean="0">
          <a:solidFill>
            <a:schemeClr val="tx1">
              <a:lumMod val="65000"/>
              <a:lumOff val="35000"/>
            </a:schemeClr>
          </a:solidFill>
          <a:latin typeface="Verdana"/>
          <a:ea typeface="+mn-ea"/>
          <a:cs typeface="Verdana"/>
        </a:defRPr>
      </a:lvl1pPr>
      <a:lvl2pPr marL="8100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tx1">
              <a:lumMod val="65000"/>
              <a:lumOff val="35000"/>
            </a:schemeClr>
          </a:solidFill>
          <a:latin typeface="Verdana"/>
          <a:ea typeface="+mn-ea"/>
          <a:cs typeface="Verdana"/>
        </a:defRPr>
      </a:lvl2pPr>
      <a:lvl3pPr marL="14076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tx1">
              <a:lumMod val="65000"/>
              <a:lumOff val="35000"/>
            </a:schemeClr>
          </a:solidFill>
          <a:latin typeface="Verdana"/>
          <a:ea typeface="+mn-ea"/>
          <a:cs typeface="Verdana"/>
        </a:defRPr>
      </a:lvl3pPr>
      <a:lvl4pPr marL="20052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tx1">
              <a:lumMod val="65000"/>
              <a:lumOff val="35000"/>
            </a:schemeClr>
          </a:solidFill>
          <a:latin typeface="Verdana"/>
          <a:ea typeface="+mn-ea"/>
          <a:cs typeface="Verdana"/>
        </a:defRPr>
      </a:lvl4pPr>
      <a:lvl5pPr marL="260280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600" dirty="0" smtClean="0">
          <a:solidFill>
            <a:schemeClr val="tx1">
              <a:lumMod val="65000"/>
              <a:lumOff val="35000"/>
            </a:schemeClr>
          </a:solidFill>
          <a:latin typeface="Verdana"/>
          <a:ea typeface="+mn-ea"/>
          <a:cs typeface="Verdana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341692" y="1531840"/>
            <a:ext cx="79724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>
                    <a:lumMod val="95000"/>
                  </a:schemeClr>
                </a:solidFill>
                <a:latin typeface="Verdana"/>
                <a:ea typeface="+mj-ea"/>
                <a:cs typeface="Verdana"/>
              </a:rPr>
              <a:t>ESA Atmospheric Toolbox (ATS)</a:t>
            </a:r>
            <a:endParaRPr lang="en-GB" sz="3200" dirty="0">
              <a:solidFill>
                <a:schemeClr val="bg1">
                  <a:lumMod val="95000"/>
                </a:schemeClr>
              </a:solidFill>
              <a:latin typeface="Verdana"/>
              <a:ea typeface="+mj-ea"/>
              <a:cs typeface="Verdana"/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409042" y="2818223"/>
            <a:ext cx="296108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Sander Niemeijer (S&amp;T)</a:t>
            </a:r>
            <a:endParaRPr lang="en-GB" dirty="0">
              <a:solidFill>
                <a:srgbClr val="00549F"/>
              </a:solidFill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409042" y="3324130"/>
            <a:ext cx="176205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13 June 2018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/>
            <a:r>
              <a:rPr lang="en-US" sz="1400" dirty="0">
                <a:latin typeface="Calibri" charset="0"/>
                <a:cs typeface="Calibri" charset="0"/>
              </a:rPr>
              <a:t>Filters:</a:t>
            </a:r>
          </a:p>
          <a:p>
            <a:pPr indent="0"/>
            <a:r>
              <a:rPr lang="en-US" sz="1200" dirty="0">
                <a:latin typeface="Monaco" charset="0"/>
                <a:cs typeface="Monaco" charset="0"/>
              </a:rPr>
              <a:t>    latitude&lt;=10;latitude&gt;=-10;longitude-range(179,-179)</a:t>
            </a:r>
          </a:p>
          <a:p>
            <a:pPr indent="0"/>
            <a:r>
              <a:rPr lang="en-US" sz="1200" dirty="0">
                <a:latin typeface="Monaco" charset="0"/>
                <a:cs typeface="Monaco" charset="0"/>
              </a:rPr>
              <a:t>    </a:t>
            </a:r>
            <a:r>
              <a:rPr lang="en-US" sz="1200" dirty="0" err="1">
                <a:latin typeface="Monaco" charset="0"/>
                <a:cs typeface="Monaco" charset="0"/>
              </a:rPr>
              <a:t>point_distance</a:t>
            </a:r>
            <a:r>
              <a:rPr lang="en-US" sz="1200" dirty="0">
                <a:latin typeface="Monaco" charset="0"/>
                <a:cs typeface="Monaco" charset="0"/>
              </a:rPr>
              <a:t>(52.012, 4.357, 3 [km])</a:t>
            </a:r>
          </a:p>
          <a:p>
            <a:pPr indent="0"/>
            <a:r>
              <a:rPr lang="en-US" sz="1200" dirty="0">
                <a:latin typeface="Monaco" charset="0"/>
                <a:cs typeface="Monaco" charset="0"/>
              </a:rPr>
              <a:t>    valid</a:t>
            </a:r>
            <a:r>
              <a:rPr lang="en-US" sz="1200" dirty="0" smtClean="0">
                <a:latin typeface="Monaco" charset="0"/>
                <a:cs typeface="Monaco" charset="0"/>
              </a:rPr>
              <a:t>(</a:t>
            </a:r>
            <a:r>
              <a:rPr lang="en-US" sz="1200" dirty="0" err="1" smtClean="0">
                <a:latin typeface="Monaco" charset="0"/>
                <a:cs typeface="Monaco" charset="0"/>
              </a:rPr>
              <a:t>aerosol_optical_depth</a:t>
            </a:r>
            <a:r>
              <a:rPr lang="en-US" sz="1200" dirty="0" smtClean="0">
                <a:latin typeface="Monaco" charset="0"/>
                <a:cs typeface="Monaco" charset="0"/>
              </a:rPr>
              <a:t>)</a:t>
            </a:r>
            <a:endParaRPr lang="en-US" sz="1200" dirty="0">
              <a:latin typeface="Monaco" charset="0"/>
              <a:cs typeface="Monaco" charset="0"/>
            </a:endParaRPr>
          </a:p>
          <a:p>
            <a:pPr indent="0"/>
            <a:r>
              <a:rPr lang="en-US" sz="1200" dirty="0">
                <a:latin typeface="Monaco" charset="0"/>
                <a:cs typeface="Monaco" charset="0"/>
              </a:rPr>
              <a:t>    exclude</a:t>
            </a:r>
            <a:r>
              <a:rPr lang="en-US" sz="1200" dirty="0" smtClean="0">
                <a:latin typeface="Monaco" charset="0"/>
                <a:cs typeface="Monaco" charset="0"/>
              </a:rPr>
              <a:t>(</a:t>
            </a:r>
            <a:r>
              <a:rPr lang="en-US" sz="1200" dirty="0" err="1" smtClean="0">
                <a:latin typeface="Monaco" charset="0"/>
                <a:cs typeface="Monaco" charset="0"/>
              </a:rPr>
              <a:t>aerosol_extinction_coefficient</a:t>
            </a:r>
            <a:r>
              <a:rPr lang="en-US" sz="1200" dirty="0" smtClean="0">
                <a:latin typeface="Monaco" charset="0"/>
                <a:cs typeface="Monaco" charset="0"/>
              </a:rPr>
              <a:t>)</a:t>
            </a:r>
            <a:endParaRPr lang="en-US" sz="1200" dirty="0">
              <a:latin typeface="Monaco" charset="0"/>
              <a:cs typeface="Monaco" charset="0"/>
            </a:endParaRPr>
          </a:p>
          <a:p>
            <a:pPr indent="0"/>
            <a:r>
              <a:rPr lang="en-US" sz="1200" dirty="0">
                <a:latin typeface="Monaco" charset="0"/>
                <a:cs typeface="Monaco" charset="0"/>
              </a:rPr>
              <a:t>    keep(latitude, longitude)</a:t>
            </a:r>
          </a:p>
          <a:p>
            <a:pPr indent="0"/>
            <a:r>
              <a:rPr lang="en-US" sz="1400" dirty="0" err="1">
                <a:latin typeface="Calibri" charset="0"/>
                <a:cs typeface="Calibri" charset="0"/>
              </a:rPr>
              <a:t>Regridding</a:t>
            </a:r>
            <a:r>
              <a:rPr lang="en-US" sz="1400" dirty="0">
                <a:latin typeface="Calibri" charset="0"/>
                <a:cs typeface="Calibri" charset="0"/>
              </a:rPr>
              <a:t>:</a:t>
            </a:r>
          </a:p>
          <a:p>
            <a:pPr indent="0"/>
            <a:r>
              <a:rPr lang="en-US" sz="1400" dirty="0">
                <a:latin typeface="Monaco"/>
                <a:cs typeface="Monaco"/>
              </a:rPr>
              <a:t> </a:t>
            </a:r>
            <a:r>
              <a:rPr lang="en-US" sz="1200" dirty="0">
                <a:latin typeface="Monaco"/>
                <a:cs typeface="Monaco"/>
              </a:rPr>
              <a:t>  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en-US" sz="1200" dirty="0" err="1">
                <a:latin typeface="Monaco"/>
                <a:cs typeface="Monaco"/>
              </a:rPr>
              <a:t>regrid</a:t>
            </a:r>
            <a:r>
              <a:rPr lang="en-US" sz="1200" dirty="0">
                <a:latin typeface="Monaco"/>
                <a:cs typeface="Monaco"/>
              </a:rPr>
              <a:t>(vertical, altitude [km], 10, 0.5, 1.0</a:t>
            </a:r>
            <a:r>
              <a:rPr lang="en-US" sz="1200" dirty="0" smtClean="0">
                <a:latin typeface="Monaco"/>
                <a:cs typeface="Monaco"/>
              </a:rPr>
              <a:t>)</a:t>
            </a:r>
          </a:p>
          <a:p>
            <a:pPr indent="0"/>
            <a:r>
              <a:rPr lang="en-US" sz="1200" dirty="0" smtClean="0">
                <a:latin typeface="Monaco"/>
                <a:cs typeface="Monaco"/>
              </a:rPr>
              <a:t>    </a:t>
            </a:r>
            <a:r>
              <a:rPr lang="mr-IN" sz="1200" dirty="0" smtClean="0">
                <a:latin typeface="Monaco"/>
                <a:cs typeface="Monaco"/>
              </a:rPr>
              <a:t>bin_spatial</a:t>
            </a:r>
            <a:r>
              <a:rPr lang="mr-IN" sz="1200" dirty="0">
                <a:latin typeface="Monaco"/>
                <a:cs typeface="Monaco"/>
              </a:rPr>
              <a:t>(181,-90,1,361,-180,1</a:t>
            </a:r>
            <a:r>
              <a:rPr lang="mr-IN" sz="1200" dirty="0" smtClean="0">
                <a:latin typeface="Monaco"/>
                <a:cs typeface="Monaco"/>
              </a:rPr>
              <a:t>)</a:t>
            </a:r>
            <a:endParaRPr lang="en-US" sz="1200" dirty="0" smtClean="0">
              <a:latin typeface="Monaco"/>
              <a:cs typeface="Monaco"/>
            </a:endParaRPr>
          </a:p>
          <a:p>
            <a:pPr indent="0"/>
            <a:r>
              <a:rPr lang="en-US" sz="1400" dirty="0" smtClean="0">
                <a:latin typeface="Calibri" charset="0"/>
                <a:cs typeface="Calibri" charset="0"/>
              </a:rPr>
              <a:t>Derived variables:</a:t>
            </a:r>
          </a:p>
          <a:p>
            <a:pPr indent="0"/>
            <a:r>
              <a:rPr lang="en-US" sz="1200" dirty="0" smtClean="0">
                <a:latin typeface="Monaco" charset="0"/>
                <a:cs typeface="Monaco" charset="0"/>
              </a:rPr>
              <a:t>    </a:t>
            </a:r>
            <a:r>
              <a:rPr lang="en-US" sz="1200" dirty="0">
                <a:latin typeface="Monaco" charset="0"/>
                <a:cs typeface="Monaco" charset="0"/>
              </a:rPr>
              <a:t>derive(&lt;variable&gt; &lt;</a:t>
            </a:r>
            <a:r>
              <a:rPr lang="en-US" sz="1200" dirty="0" err="1">
                <a:latin typeface="Monaco" charset="0"/>
                <a:cs typeface="Monaco" charset="0"/>
              </a:rPr>
              <a:t>datatype</a:t>
            </a:r>
            <a:r>
              <a:rPr lang="en-US" sz="1200" dirty="0">
                <a:latin typeface="Monaco" charset="0"/>
                <a:cs typeface="Monaco" charset="0"/>
              </a:rPr>
              <a:t>&gt; &lt;dimensions&gt; &lt;unit&gt;)</a:t>
            </a:r>
          </a:p>
          <a:p>
            <a:pPr indent="0"/>
            <a:r>
              <a:rPr lang="en-US" sz="1400" dirty="0" smtClean="0">
                <a:latin typeface="Calibri" charset="0"/>
                <a:cs typeface="Calibri" charset="0"/>
              </a:rPr>
              <a:t>You </a:t>
            </a:r>
            <a:r>
              <a:rPr lang="en-US" sz="1400" dirty="0">
                <a:latin typeface="Calibri" charset="0"/>
                <a:cs typeface="Calibri" charset="0"/>
              </a:rPr>
              <a:t>can combine these into small `scripts</a:t>
            </a:r>
            <a:r>
              <a:rPr lang="en-US" sz="1400" dirty="0" smtClean="0">
                <a:latin typeface="Calibri" charset="0"/>
                <a:cs typeface="Calibri" charset="0"/>
              </a:rPr>
              <a:t>` that are performed during import:</a:t>
            </a:r>
            <a:endParaRPr lang="en-US" sz="1400" dirty="0">
              <a:latin typeface="Calibri" charset="0"/>
              <a:cs typeface="Calibri" charset="0"/>
            </a:endParaRPr>
          </a:p>
          <a:p>
            <a:pPr indent="0"/>
            <a:r>
              <a:rPr lang="en-US" sz="1100" dirty="0">
                <a:latin typeface="Monaco" charset="0"/>
                <a:cs typeface="Monaco" charset="0"/>
              </a:rPr>
              <a:t>derive(</a:t>
            </a:r>
            <a:r>
              <a:rPr lang="en-US" sz="1100" dirty="0" err="1">
                <a:latin typeface="Monaco" charset="0"/>
                <a:cs typeface="Monaco" charset="0"/>
              </a:rPr>
              <a:t>solar_zenith_angle</a:t>
            </a:r>
            <a:r>
              <a:rPr lang="en-US" sz="1100" dirty="0">
                <a:latin typeface="Monaco" charset="0"/>
                <a:cs typeface="Monaco" charset="0"/>
              </a:rPr>
              <a:t> {time});</a:t>
            </a:r>
            <a:r>
              <a:rPr lang="en-US" sz="1100" dirty="0" err="1">
                <a:latin typeface="Monaco" charset="0"/>
                <a:cs typeface="Monaco" charset="0"/>
              </a:rPr>
              <a:t>solar_zenith_angle</a:t>
            </a:r>
            <a:r>
              <a:rPr lang="en-US" sz="1100" dirty="0">
                <a:latin typeface="Monaco" charset="0"/>
                <a:cs typeface="Monaco" charset="0"/>
              </a:rPr>
              <a:t>&lt;80;exclude(</a:t>
            </a:r>
            <a:r>
              <a:rPr lang="en-US" sz="1100" dirty="0" err="1">
                <a:latin typeface="Monaco" charset="0"/>
                <a:cs typeface="Monaco" charset="0"/>
              </a:rPr>
              <a:t>solar_zenith_angle</a:t>
            </a:r>
            <a:r>
              <a:rPr lang="en-US" sz="1100" dirty="0" smtClean="0">
                <a:latin typeface="Monaco" charset="0"/>
                <a:cs typeface="Monaco" charset="0"/>
              </a:rPr>
              <a:t>)</a:t>
            </a:r>
            <a:endParaRPr lang="en-US" sz="1100" dirty="0">
              <a:latin typeface="Monaco" charset="0"/>
              <a:cs typeface="Monaco" charset="0"/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62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r>
              <a:rPr lang="en-US" sz="1400" dirty="0"/>
              <a:t>What if you want to generate the total </a:t>
            </a:r>
            <a:r>
              <a:rPr lang="en-US" sz="1400" dirty="0" smtClean="0"/>
              <a:t>column AOD </a:t>
            </a:r>
            <a:r>
              <a:rPr lang="en-US" sz="1400"/>
              <a:t>from </a:t>
            </a:r>
            <a:r>
              <a:rPr lang="en-US" sz="1400" smtClean="0"/>
              <a:t>extinction </a:t>
            </a:r>
            <a:r>
              <a:rPr lang="en-US" sz="1400" dirty="0"/>
              <a:t>profiles?</a:t>
            </a:r>
          </a:p>
          <a:p>
            <a:pPr indent="0">
              <a:defRPr/>
            </a:pPr>
            <a:endParaRPr lang="en-US" sz="1200" dirty="0" smtClean="0">
              <a:latin typeface="Calibri" charset="0"/>
            </a:endParaRPr>
          </a:p>
          <a:p>
            <a:pPr indent="0">
              <a:defRPr/>
            </a:pPr>
            <a:r>
              <a:rPr lang="en-US" sz="1200" dirty="0">
                <a:latin typeface="Calibri" charset="0"/>
              </a:rPr>
              <a:t>	</a:t>
            </a:r>
            <a:r>
              <a:rPr lang="en-US" sz="1400" dirty="0">
                <a:latin typeface="Calibri" charset="0"/>
              </a:rPr>
              <a:t>"</a:t>
            </a:r>
            <a:r>
              <a:rPr lang="en-US" sz="1400" dirty="0">
                <a:latin typeface="Monaco" charset="0"/>
                <a:cs typeface="Monaco" charset="0"/>
              </a:rPr>
              <a:t>derive</a:t>
            </a:r>
            <a:r>
              <a:rPr lang="en-US" sz="1400" dirty="0" smtClean="0">
                <a:latin typeface="Monaco" charset="0"/>
                <a:cs typeface="Monaco" charset="0"/>
              </a:rPr>
              <a:t>(</a:t>
            </a:r>
            <a:r>
              <a:rPr lang="en-US" sz="1400" dirty="0" err="1" smtClean="0">
                <a:latin typeface="Monaco" charset="0"/>
                <a:cs typeface="Monaco" charset="0"/>
              </a:rPr>
              <a:t>aerosol_optical_depth</a:t>
            </a:r>
            <a:r>
              <a:rPr lang="en-US" sz="1400" dirty="0" smtClean="0">
                <a:latin typeface="Monaco" charset="0"/>
                <a:cs typeface="Monaco" charset="0"/>
              </a:rPr>
              <a:t> {time} []</a:t>
            </a:r>
            <a:r>
              <a:rPr lang="en-US" sz="1400" dirty="0">
                <a:latin typeface="Monaco" charset="0"/>
                <a:cs typeface="Monaco" charset="0"/>
              </a:rPr>
              <a:t>)"</a:t>
            </a:r>
          </a:p>
          <a:p>
            <a:pPr indent="0">
              <a:defRPr/>
            </a:pPr>
            <a:endParaRPr lang="en-US" sz="1200" dirty="0"/>
          </a:p>
          <a:p>
            <a:pPr indent="0">
              <a:defRPr/>
            </a:pPr>
            <a:r>
              <a:rPr lang="en-US" sz="1200" b="1" dirty="0"/>
              <a:t>	</a:t>
            </a:r>
            <a:r>
              <a:rPr lang="en-US" sz="1200" b="1" dirty="0" err="1" smtClean="0"/>
              <a:t>aerosol_optical_depth</a:t>
            </a:r>
            <a:r>
              <a:rPr lang="en-US" sz="1200" dirty="0" smtClean="0"/>
              <a:t> </a:t>
            </a:r>
            <a:r>
              <a:rPr lang="en-US" sz="1200" dirty="0"/>
              <a:t>{time} </a:t>
            </a:r>
            <a:r>
              <a:rPr lang="en-US" sz="1200" dirty="0" smtClean="0"/>
              <a:t>[] </a:t>
            </a:r>
            <a:r>
              <a:rPr lang="en-US" sz="1200" b="1" i="1" dirty="0"/>
              <a:t>from</a:t>
            </a:r>
          </a:p>
          <a:p>
            <a:pPr indent="0">
              <a:defRPr/>
            </a:pPr>
            <a:r>
              <a:rPr lang="en-US" sz="1200" dirty="0"/>
              <a:t>	   </a:t>
            </a:r>
            <a:r>
              <a:rPr lang="en-US" sz="1200" dirty="0" err="1" smtClean="0"/>
              <a:t>aerosol_optical_depth</a:t>
            </a:r>
            <a:r>
              <a:rPr lang="en-US" sz="1200" dirty="0" smtClean="0"/>
              <a:t> </a:t>
            </a:r>
            <a:r>
              <a:rPr lang="en-US" sz="1200" dirty="0"/>
              <a:t>{time, vertical} </a:t>
            </a:r>
            <a:r>
              <a:rPr lang="en-US" sz="1200" dirty="0" smtClean="0"/>
              <a:t>[] </a:t>
            </a:r>
            <a:r>
              <a:rPr lang="en-US" sz="1200" b="1" i="1" dirty="0"/>
              <a:t>from</a:t>
            </a:r>
          </a:p>
          <a:p>
            <a:pPr indent="0">
              <a:defRPr/>
            </a:pPr>
            <a:r>
              <a:rPr lang="en-US" sz="1200" dirty="0"/>
              <a:t>	      </a:t>
            </a:r>
            <a:r>
              <a:rPr lang="en-US" sz="1200" dirty="0" err="1" smtClean="0"/>
              <a:t>aerosol_extinction_coefficient</a:t>
            </a:r>
            <a:r>
              <a:rPr lang="en-US" sz="1200" dirty="0" smtClean="0"/>
              <a:t> </a:t>
            </a:r>
            <a:r>
              <a:rPr lang="en-US" sz="1200" dirty="0"/>
              <a:t>{time</a:t>
            </a:r>
            <a:r>
              <a:rPr lang="en-US" sz="1200" dirty="0" smtClean="0"/>
              <a:t>, vertical</a:t>
            </a:r>
            <a:r>
              <a:rPr lang="en-US" sz="1200" dirty="0"/>
              <a:t>} </a:t>
            </a:r>
            <a:r>
              <a:rPr lang="en-US" sz="1200" dirty="0" smtClean="0"/>
              <a:t>[1/m] </a:t>
            </a:r>
            <a:r>
              <a:rPr lang="en-US" sz="1200" b="1" i="1" dirty="0"/>
              <a:t>from</a:t>
            </a:r>
          </a:p>
          <a:p>
            <a:pPr marL="57150" indent="0">
              <a:defRPr/>
            </a:pPr>
            <a:r>
              <a:rPr lang="en-US" sz="1200" dirty="0"/>
              <a:t>	      </a:t>
            </a:r>
            <a:r>
              <a:rPr lang="en-US" sz="1200" dirty="0" err="1"/>
              <a:t>altitude_bounds</a:t>
            </a:r>
            <a:r>
              <a:rPr lang="en-US" sz="1200" dirty="0"/>
              <a:t> {time, vertical, 2} </a:t>
            </a:r>
            <a:r>
              <a:rPr lang="en-US" sz="1200" dirty="0" smtClean="0"/>
              <a:t>[m</a:t>
            </a:r>
            <a:r>
              <a:rPr lang="en-US" sz="1200" dirty="0"/>
              <a:t>] </a:t>
            </a:r>
            <a:r>
              <a:rPr lang="en-US" sz="1200" b="1" i="1" dirty="0"/>
              <a:t>from</a:t>
            </a:r>
          </a:p>
          <a:p>
            <a:pPr marL="57150" indent="0">
              <a:defRPr/>
            </a:pPr>
            <a:r>
              <a:rPr lang="en-US" sz="1200" dirty="0"/>
              <a:t>	         altitude {time, vertical} </a:t>
            </a:r>
            <a:r>
              <a:rPr lang="en-US" sz="1200" dirty="0" smtClean="0"/>
              <a:t>[m</a:t>
            </a:r>
            <a:r>
              <a:rPr lang="en-US" sz="1200" dirty="0"/>
              <a:t>] </a:t>
            </a:r>
            <a:r>
              <a:rPr lang="en-US" sz="1200" b="1" i="1" dirty="0"/>
              <a:t>from</a:t>
            </a:r>
          </a:p>
          <a:p>
            <a:pPr indent="0">
              <a:defRPr/>
            </a:pPr>
            <a:r>
              <a:rPr lang="en-US" sz="1200" b="1" dirty="0"/>
              <a:t>	            </a:t>
            </a:r>
            <a:r>
              <a:rPr lang="en-US" sz="1200" dirty="0"/>
              <a:t>altitude {vertical} [m</a:t>
            </a:r>
            <a:r>
              <a:rPr lang="en-US" sz="1200" dirty="0" smtClean="0"/>
              <a:t>] </a:t>
            </a:r>
            <a:r>
              <a:rPr lang="en-US" sz="1200" b="1" dirty="0" smtClean="0"/>
              <a:t>from</a:t>
            </a:r>
            <a:endParaRPr lang="en-US" sz="1200" dirty="0"/>
          </a:p>
          <a:p>
            <a:pPr indent="0">
              <a:defRPr/>
            </a:pPr>
            <a:r>
              <a:rPr lang="en-US" sz="1200" b="1" dirty="0"/>
              <a:t>	         </a:t>
            </a:r>
            <a:r>
              <a:rPr lang="en-US" sz="1200" b="1" dirty="0" smtClean="0"/>
              <a:t>      </a:t>
            </a:r>
            <a:r>
              <a:rPr lang="en-US" sz="1200" b="1" dirty="0"/>
              <a:t>altitude</a:t>
            </a:r>
            <a:r>
              <a:rPr lang="en-US" sz="1200" dirty="0"/>
              <a:t> {vertical} </a:t>
            </a:r>
            <a:r>
              <a:rPr lang="en-US" sz="1200" dirty="0" smtClean="0"/>
              <a:t>[km]</a:t>
            </a:r>
            <a:endParaRPr lang="en-US" sz="800" dirty="0" smtClean="0"/>
          </a:p>
          <a:p>
            <a:pPr indent="0">
              <a:defRPr/>
            </a:pPr>
            <a:endParaRPr lang="en-US" sz="800" dirty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96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/>
            <a:r>
              <a:rPr lang="en-US" sz="1800" dirty="0" smtClean="0">
                <a:latin typeface="Calibri" charset="0"/>
              </a:rPr>
              <a:t>Collocation example</a:t>
            </a:r>
          </a:p>
          <a:p>
            <a:pPr indent="0"/>
            <a:endParaRPr lang="en-US" sz="1800" dirty="0">
              <a:latin typeface="Calibri" charset="0"/>
            </a:endParaRPr>
          </a:p>
          <a:p>
            <a:pPr indent="0"/>
            <a:r>
              <a:rPr lang="en-US" sz="1200" dirty="0" err="1">
                <a:latin typeface="Monaco"/>
                <a:cs typeface="Monaco"/>
              </a:rPr>
              <a:t>harpcollocate</a:t>
            </a:r>
            <a:r>
              <a:rPr lang="en-US" sz="1200" dirty="0">
                <a:latin typeface="Monaco"/>
                <a:cs typeface="Monaco"/>
              </a:rPr>
              <a:t> -d '</a:t>
            </a:r>
            <a:r>
              <a:rPr lang="en-US" sz="1200" dirty="0" err="1">
                <a:latin typeface="Monaco"/>
                <a:cs typeface="Monaco"/>
              </a:rPr>
              <a:t>datetime</a:t>
            </a:r>
            <a:r>
              <a:rPr lang="en-US" sz="1200" dirty="0">
                <a:latin typeface="Monaco"/>
                <a:cs typeface="Monaco"/>
              </a:rPr>
              <a:t> 12 [h]' -d '</a:t>
            </a:r>
            <a:r>
              <a:rPr lang="en-US" sz="1200" dirty="0" err="1">
                <a:latin typeface="Monaco"/>
                <a:cs typeface="Monaco"/>
              </a:rPr>
              <a:t>point_distance</a:t>
            </a:r>
            <a:r>
              <a:rPr lang="en-US" sz="1200" dirty="0">
                <a:latin typeface="Monaco"/>
                <a:cs typeface="Monaco"/>
              </a:rPr>
              <a:t> 500 [km]' -</a:t>
            </a:r>
            <a:r>
              <a:rPr lang="en-US" sz="1200" dirty="0" err="1">
                <a:latin typeface="Monaco"/>
                <a:cs typeface="Monaco"/>
              </a:rPr>
              <a:t>ny</a:t>
            </a:r>
            <a:r>
              <a:rPr lang="en-US" sz="1200" dirty="0">
                <a:latin typeface="Monaco"/>
                <a:cs typeface="Monaco"/>
              </a:rPr>
              <a:t> </a:t>
            </a:r>
            <a:r>
              <a:rPr lang="en-US" sz="1200" dirty="0" err="1" smtClean="0">
                <a:latin typeface="Monaco"/>
                <a:cs typeface="Monaco"/>
              </a:rPr>
              <a:t>point_distance</a:t>
            </a:r>
            <a:endParaRPr lang="en-US" sz="1200" dirty="0" smtClean="0">
              <a:latin typeface="Monaco"/>
              <a:cs typeface="Monaco"/>
            </a:endParaRPr>
          </a:p>
          <a:p>
            <a:pPr indent="0"/>
            <a:r>
              <a:rPr lang="en-US" sz="1200" dirty="0">
                <a:latin typeface="Monaco"/>
                <a:cs typeface="Monaco"/>
              </a:rPr>
              <a:t>	</a:t>
            </a:r>
            <a:r>
              <a:rPr lang="en-US" sz="1200" dirty="0" smtClean="0">
                <a:latin typeface="Monaco"/>
                <a:cs typeface="Monaco"/>
              </a:rPr>
              <a:t>-</a:t>
            </a:r>
            <a:r>
              <a:rPr lang="en-US" sz="1200" dirty="0" err="1">
                <a:latin typeface="Monaco"/>
                <a:cs typeface="Monaco"/>
              </a:rPr>
              <a:t>nx</a:t>
            </a:r>
            <a:r>
              <a:rPr lang="en-US" sz="1200" dirty="0">
                <a:latin typeface="Monaco"/>
                <a:cs typeface="Monaco"/>
              </a:rPr>
              <a:t> </a:t>
            </a:r>
            <a:r>
              <a:rPr lang="en-US" sz="1200" dirty="0" err="1">
                <a:latin typeface="Monaco"/>
                <a:cs typeface="Monaco"/>
              </a:rPr>
              <a:t>datetime</a:t>
            </a:r>
            <a:r>
              <a:rPr lang="en-US" sz="1200" dirty="0">
                <a:latin typeface="Monaco"/>
                <a:cs typeface="Monaco"/>
              </a:rPr>
              <a:t> </a:t>
            </a:r>
            <a:r>
              <a:rPr lang="en-US" sz="1200" dirty="0" smtClean="0">
                <a:latin typeface="Monaco"/>
                <a:cs typeface="Monaco"/>
              </a:rPr>
              <a:t>.../</a:t>
            </a:r>
            <a:r>
              <a:rPr lang="en-US" sz="1200" dirty="0" err="1" smtClean="0">
                <a:latin typeface="Monaco"/>
                <a:cs typeface="Monaco"/>
              </a:rPr>
              <a:t>sat_data_dir</a:t>
            </a:r>
            <a:r>
              <a:rPr lang="en-US" sz="1200" dirty="0" smtClean="0">
                <a:latin typeface="Monaco"/>
                <a:cs typeface="Monaco"/>
              </a:rPr>
              <a:t> .../</a:t>
            </a:r>
            <a:r>
              <a:rPr lang="en-US" sz="1200" dirty="0" err="1" smtClean="0">
                <a:latin typeface="Monaco"/>
                <a:cs typeface="Monaco"/>
              </a:rPr>
              <a:t>ref_data_dir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en-US" sz="1200" dirty="0" err="1">
                <a:latin typeface="Monaco"/>
                <a:cs typeface="Monaco"/>
              </a:rPr>
              <a:t>collocations.csv</a:t>
            </a:r>
            <a:endParaRPr lang="en-US" sz="1200" dirty="0">
              <a:latin typeface="Monaco"/>
              <a:cs typeface="Monaco"/>
            </a:endParaRPr>
          </a:p>
          <a:p>
            <a:pPr indent="0"/>
            <a:endParaRPr lang="en-US" sz="1200" dirty="0" smtClean="0">
              <a:latin typeface="Monaco"/>
              <a:cs typeface="Monaco"/>
            </a:endParaRPr>
          </a:p>
          <a:p>
            <a:pPr indent="0"/>
            <a:r>
              <a:rPr lang="en-US" sz="1200" dirty="0" err="1">
                <a:latin typeface="Monaco"/>
                <a:cs typeface="Monaco"/>
              </a:rPr>
              <a:t>harpmerge</a:t>
            </a:r>
            <a:r>
              <a:rPr lang="en-US" sz="1200" dirty="0">
                <a:latin typeface="Monaco"/>
                <a:cs typeface="Monaco"/>
              </a:rPr>
              <a:t> -a '</a:t>
            </a:r>
            <a:r>
              <a:rPr lang="en-US" sz="1200" dirty="0" err="1">
                <a:latin typeface="Monaco"/>
                <a:cs typeface="Monaco"/>
              </a:rPr>
              <a:t>collocate_left</a:t>
            </a:r>
            <a:r>
              <a:rPr lang="en-US" sz="1200" dirty="0">
                <a:latin typeface="Monaco"/>
                <a:cs typeface="Monaco"/>
              </a:rPr>
              <a:t>("</a:t>
            </a:r>
            <a:r>
              <a:rPr lang="en-US" sz="1200" dirty="0" err="1">
                <a:latin typeface="Monaco"/>
                <a:cs typeface="Monaco"/>
              </a:rPr>
              <a:t>collocations.csv</a:t>
            </a:r>
            <a:r>
              <a:rPr lang="en-US" sz="1200" dirty="0">
                <a:latin typeface="Monaco"/>
                <a:cs typeface="Monaco"/>
              </a:rPr>
              <a:t>")' </a:t>
            </a:r>
            <a:r>
              <a:rPr lang="en-US" sz="1200" dirty="0" smtClean="0">
                <a:latin typeface="Monaco"/>
                <a:cs typeface="Monaco"/>
              </a:rPr>
              <a:t>.../</a:t>
            </a:r>
            <a:r>
              <a:rPr lang="en-US" sz="1200" dirty="0" err="1" smtClean="0">
                <a:latin typeface="Monaco"/>
                <a:cs typeface="Monaco"/>
              </a:rPr>
              <a:t>sat_data_dir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en-US" sz="1200" dirty="0" err="1" smtClean="0">
                <a:latin typeface="Monaco"/>
                <a:cs typeface="Monaco"/>
              </a:rPr>
              <a:t>sat_data.nc</a:t>
            </a:r>
            <a:endParaRPr lang="en-US" sz="1200" dirty="0">
              <a:latin typeface="Monaco"/>
              <a:cs typeface="Monaco"/>
            </a:endParaRPr>
          </a:p>
          <a:p>
            <a:pPr indent="0"/>
            <a:r>
              <a:rPr lang="en-US" sz="1200" dirty="0" err="1">
                <a:latin typeface="Monaco"/>
                <a:cs typeface="Monaco"/>
              </a:rPr>
              <a:t>harpmerge</a:t>
            </a:r>
            <a:r>
              <a:rPr lang="en-US" sz="1200" dirty="0">
                <a:latin typeface="Monaco"/>
                <a:cs typeface="Monaco"/>
              </a:rPr>
              <a:t> -a '</a:t>
            </a:r>
            <a:r>
              <a:rPr lang="en-US" sz="1200" dirty="0" err="1">
                <a:latin typeface="Monaco"/>
                <a:cs typeface="Monaco"/>
              </a:rPr>
              <a:t>collocate_right</a:t>
            </a:r>
            <a:r>
              <a:rPr lang="en-US" sz="1200" dirty="0">
                <a:latin typeface="Monaco"/>
                <a:cs typeface="Monaco"/>
              </a:rPr>
              <a:t>("</a:t>
            </a:r>
            <a:r>
              <a:rPr lang="en-US" sz="1200" dirty="0" err="1">
                <a:latin typeface="Monaco"/>
                <a:cs typeface="Monaco"/>
              </a:rPr>
              <a:t>collocations.csv</a:t>
            </a:r>
            <a:r>
              <a:rPr lang="en-US" sz="1200" dirty="0">
                <a:latin typeface="Monaco"/>
                <a:cs typeface="Monaco"/>
              </a:rPr>
              <a:t>")' </a:t>
            </a:r>
            <a:r>
              <a:rPr lang="en-US" sz="1200" dirty="0" smtClean="0">
                <a:latin typeface="Monaco"/>
                <a:cs typeface="Monaco"/>
              </a:rPr>
              <a:t>.../</a:t>
            </a:r>
            <a:r>
              <a:rPr lang="en-US" sz="1200" dirty="0" err="1" smtClean="0">
                <a:latin typeface="Monaco"/>
                <a:cs typeface="Monaco"/>
              </a:rPr>
              <a:t>ref_data_dir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en-US" sz="1200" dirty="0" err="1" smtClean="0">
                <a:latin typeface="Monaco"/>
                <a:cs typeface="Monaco"/>
              </a:rPr>
              <a:t>ref_data.nc</a:t>
            </a:r>
            <a:endParaRPr lang="en-US" sz="1200" dirty="0">
              <a:latin typeface="Monaco"/>
              <a:cs typeface="Monaco"/>
            </a:endParaRPr>
          </a:p>
          <a:p>
            <a:pPr indent="0"/>
            <a:endParaRPr lang="en-US" sz="1200" dirty="0" smtClean="0">
              <a:latin typeface="Monaco"/>
              <a:cs typeface="Monaco"/>
            </a:endParaRPr>
          </a:p>
          <a:p>
            <a:pPr indent="0"/>
            <a:r>
              <a:rPr lang="en-US" sz="1800" dirty="0" smtClean="0">
                <a:latin typeface="Calibri" charset="0"/>
              </a:rPr>
              <a:t>You can then further manipulate the data (e.g. smoothing, profile -&gt; column, ...)</a:t>
            </a:r>
          </a:p>
          <a:p>
            <a:pPr indent="0"/>
            <a:endParaRPr lang="en-US" sz="1800" dirty="0">
              <a:latin typeface="Calibri" charset="0"/>
            </a:endParaRPr>
          </a:p>
          <a:p>
            <a:pPr indent="0"/>
            <a:r>
              <a:rPr lang="en-US" sz="1200" dirty="0" err="1" smtClean="0">
                <a:latin typeface="Monaco"/>
                <a:cs typeface="Monaco"/>
              </a:rPr>
              <a:t>harpconvert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mr-IN" sz="1200" dirty="0" smtClean="0">
                <a:latin typeface="Monaco"/>
                <a:cs typeface="Monaco"/>
              </a:rPr>
              <a:t>–</a:t>
            </a:r>
            <a:r>
              <a:rPr lang="en-US" sz="1200" dirty="0" smtClean="0">
                <a:latin typeface="Monaco"/>
                <a:cs typeface="Monaco"/>
              </a:rPr>
              <a:t>a '.....' </a:t>
            </a:r>
            <a:r>
              <a:rPr lang="en-US" sz="1200" dirty="0" err="1" smtClean="0">
                <a:latin typeface="Monaco"/>
                <a:cs typeface="Monaco"/>
              </a:rPr>
              <a:t>data.nc</a:t>
            </a:r>
            <a:r>
              <a:rPr lang="en-US" sz="1200" dirty="0" smtClean="0">
                <a:latin typeface="Monaco"/>
                <a:cs typeface="Monaco"/>
              </a:rPr>
              <a:t> </a:t>
            </a:r>
            <a:r>
              <a:rPr lang="en-US" sz="1200" dirty="0" err="1" smtClean="0">
                <a:latin typeface="Monaco"/>
                <a:cs typeface="Monaco"/>
              </a:rPr>
              <a:t>data_modified.nc</a:t>
            </a:r>
            <a:endParaRPr lang="en-US" sz="1200" dirty="0" smtClean="0">
              <a:latin typeface="Monaco"/>
              <a:cs typeface="Monaco"/>
            </a:endParaRPr>
          </a:p>
          <a:p>
            <a:pPr indent="0"/>
            <a:endParaRPr lang="en-US" sz="1200" dirty="0" smtClean="0">
              <a:latin typeface="Monaco"/>
              <a:cs typeface="Monaco"/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12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/>
            <a:r>
              <a:rPr lang="en-US" sz="2000" dirty="0" smtClean="0">
                <a:latin typeface="Calibri" charset="0"/>
              </a:rPr>
              <a:t>HARP Version 1.0 was released September 2017</a:t>
            </a:r>
          </a:p>
          <a:p>
            <a:pPr indent="0"/>
            <a:r>
              <a:rPr lang="en-US" sz="2000" dirty="0" smtClean="0">
                <a:latin typeface="Calibri" charset="0"/>
              </a:rPr>
              <a:t>	All initial features implemented (BEAT-II will now be phased out)</a:t>
            </a:r>
          </a:p>
          <a:p>
            <a:pPr indent="0"/>
            <a:r>
              <a:rPr lang="en-US" sz="2000" dirty="0" smtClean="0">
                <a:latin typeface="Calibri" charset="0"/>
              </a:rPr>
              <a:t>	Supports latest formats of L1b and L2 products of Sentinel</a:t>
            </a:r>
            <a:r>
              <a:rPr lang="en-US" sz="2000" dirty="0">
                <a:latin typeface="Calibri" charset="0"/>
              </a:rPr>
              <a:t>-</a:t>
            </a:r>
            <a:r>
              <a:rPr lang="en-US" sz="2000" dirty="0" smtClean="0">
                <a:latin typeface="Calibri" charset="0"/>
              </a:rPr>
              <a:t>5P</a:t>
            </a:r>
            <a:endParaRPr lang="en-US" sz="2000" dirty="0">
              <a:latin typeface="Calibri" charset="0"/>
            </a:endParaRPr>
          </a:p>
          <a:p>
            <a:pPr indent="0"/>
            <a:endParaRPr lang="en-US" sz="2000" dirty="0" smtClean="0">
              <a:latin typeface="Calibri" charset="0"/>
            </a:endParaRPr>
          </a:p>
          <a:p>
            <a:pPr indent="0"/>
            <a:r>
              <a:rPr lang="en-US" sz="2000" dirty="0" err="1" smtClean="0">
                <a:latin typeface="Calibri" charset="0"/>
              </a:rPr>
              <a:t>GitHub</a:t>
            </a:r>
            <a:r>
              <a:rPr lang="en-US" sz="2000" dirty="0" smtClean="0">
                <a:latin typeface="Calibri" charset="0"/>
              </a:rPr>
              <a:t>:</a:t>
            </a:r>
          </a:p>
          <a:p>
            <a:pPr indent="0"/>
            <a:r>
              <a:rPr lang="en-US" sz="2000" dirty="0">
                <a:latin typeface="Calibri" charset="0"/>
              </a:rPr>
              <a:t>	</a:t>
            </a:r>
            <a:r>
              <a:rPr lang="en-US" sz="2000" dirty="0" smtClean="0">
                <a:latin typeface="Calibri" charset="0"/>
              </a:rPr>
              <a:t>https</a:t>
            </a:r>
            <a:r>
              <a:rPr lang="en-US" sz="2000" dirty="0">
                <a:latin typeface="Calibri" charset="0"/>
              </a:rPr>
              <a:t>://</a:t>
            </a:r>
            <a:r>
              <a:rPr lang="en-US" sz="2000" dirty="0" err="1">
                <a:latin typeface="Calibri" charset="0"/>
              </a:rPr>
              <a:t>github.com</a:t>
            </a:r>
            <a:r>
              <a:rPr lang="en-US" sz="2000" dirty="0">
                <a:latin typeface="Calibri" charset="0"/>
              </a:rPr>
              <a:t>/</a:t>
            </a:r>
            <a:r>
              <a:rPr lang="en-US" sz="2000" dirty="0" err="1">
                <a:latin typeface="Calibri" charset="0"/>
              </a:rPr>
              <a:t>stcorp</a:t>
            </a:r>
            <a:r>
              <a:rPr lang="en-US" sz="2000" dirty="0">
                <a:latin typeface="Calibri" charset="0"/>
              </a:rPr>
              <a:t>/harp</a:t>
            </a:r>
          </a:p>
          <a:p>
            <a:pPr indent="0"/>
            <a:endParaRPr lang="en-US" sz="2000" dirty="0" smtClean="0">
              <a:latin typeface="Calibri" charset="0"/>
            </a:endParaRPr>
          </a:p>
          <a:p>
            <a:pPr indent="0"/>
            <a:r>
              <a:rPr lang="en-US" sz="1800" dirty="0" smtClean="0">
                <a:latin typeface="Calibri" charset="0"/>
              </a:rPr>
              <a:t>Used </a:t>
            </a:r>
            <a:r>
              <a:rPr lang="en-US" sz="1800" dirty="0">
                <a:latin typeface="Calibri" charset="0"/>
              </a:rPr>
              <a:t>in </a:t>
            </a:r>
            <a:r>
              <a:rPr lang="en-US" sz="1800" dirty="0" smtClean="0">
                <a:latin typeface="Calibri" charset="0"/>
              </a:rPr>
              <a:t>QA4ECV, CAMS-84, and </a:t>
            </a:r>
            <a:r>
              <a:rPr lang="en-US" sz="1800" dirty="0">
                <a:latin typeface="Calibri" charset="0"/>
              </a:rPr>
              <a:t>S5P-</a:t>
            </a:r>
            <a:r>
              <a:rPr lang="en-US" sz="1800" dirty="0" smtClean="0">
                <a:latin typeface="Calibri" charset="0"/>
              </a:rPr>
              <a:t>MPC projects for fully automated routine validation</a:t>
            </a:r>
            <a:endParaRPr lang="en-US" sz="1800" dirty="0">
              <a:latin typeface="Calibri" charset="0"/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231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1" y="860748"/>
            <a:ext cx="4816308" cy="3689651"/>
          </a:xfrm>
        </p:spPr>
        <p:txBody>
          <a:bodyPr/>
          <a:lstStyle/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VISAN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provides </a:t>
            </a: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interactive Python environment</a:t>
            </a: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Ingest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data using CODA and HARP</a:t>
            </a: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With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one </a:t>
            </a: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function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call, create interactive 2D and World plot visualizations of your </a:t>
            </a: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data</a:t>
            </a: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Includes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s</a:t>
            </a: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imple (CODA) product browser</a:t>
            </a:r>
            <a:endParaRPr lang="en-US" sz="1800" dirty="0">
              <a:solidFill>
                <a:srgbClr val="595959"/>
              </a:solidFill>
              <a:latin typeface="Calibri" charset="0"/>
            </a:endParaRPr>
          </a:p>
          <a:p>
            <a:pPr>
              <a:defRPr/>
            </a:pPr>
            <a:endParaRPr lang="en-US" sz="1800" dirty="0" smtClean="0">
              <a:solidFill>
                <a:srgbClr val="595959"/>
              </a:solidFill>
              <a:latin typeface="Calibri" charset="0"/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Binary packages for </a:t>
            </a:r>
            <a:r>
              <a:rPr lang="en-US" sz="1800" dirty="0">
                <a:solidFill>
                  <a:srgbClr val="595959"/>
                </a:solidFill>
                <a:latin typeface="Calibri" charset="0"/>
              </a:rPr>
              <a:t>Windows, Linux, and </a:t>
            </a:r>
            <a:r>
              <a:rPr lang="en-US" sz="1800" dirty="0" err="1" smtClean="0">
                <a:solidFill>
                  <a:srgbClr val="595959"/>
                </a:solidFill>
                <a:latin typeface="Calibri" charset="0"/>
              </a:rPr>
              <a:t>macOS</a:t>
            </a:r>
            <a:r>
              <a:rPr lang="en-US" sz="1800" dirty="0" smtClean="0">
                <a:solidFill>
                  <a:srgbClr val="595959"/>
                </a:solidFill>
                <a:latin typeface="Calibri" charset="0"/>
              </a:rPr>
              <a:t>.</a:t>
            </a: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92562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VISAN</a:t>
            </a:r>
            <a:endParaRPr lang="en-GB" dirty="0">
              <a:solidFill>
                <a:srgbClr val="00549F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433" y="1276350"/>
            <a:ext cx="1905000" cy="130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633" y="1276350"/>
            <a:ext cx="1981200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duct-brows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233" y="2647950"/>
            <a:ext cx="19812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633" y="2800350"/>
            <a:ext cx="19065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840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r>
              <a:rPr lang="en-US" sz="2000" dirty="0" smtClean="0"/>
              <a:t>Plans for the coming year:</a:t>
            </a:r>
          </a:p>
          <a:p>
            <a:pPr indent="0">
              <a:defRPr/>
            </a:pPr>
            <a:r>
              <a:rPr lang="en-US" sz="2000" dirty="0"/>
              <a:t>	</a:t>
            </a:r>
            <a:r>
              <a:rPr lang="en-US" sz="2000" dirty="0" smtClean="0"/>
              <a:t>New </a:t>
            </a:r>
            <a:r>
              <a:rPr lang="en-US" sz="2000" b="1" dirty="0" smtClean="0"/>
              <a:t>toolbox web portal </a:t>
            </a:r>
            <a:r>
              <a:rPr lang="en-US" sz="2000" dirty="0" smtClean="0"/>
              <a:t>with forum and tutorials</a:t>
            </a:r>
          </a:p>
          <a:p>
            <a:pPr indent="0">
              <a:defRPr/>
            </a:pPr>
            <a:r>
              <a:rPr lang="en-US" sz="2000" dirty="0"/>
              <a:t>	</a:t>
            </a:r>
            <a:r>
              <a:rPr lang="en-US" sz="2000" dirty="0" smtClean="0"/>
              <a:t>Migrate VISAN to </a:t>
            </a:r>
            <a:r>
              <a:rPr lang="en-US" sz="2000" b="1" dirty="0" smtClean="0"/>
              <a:t>Python 3</a:t>
            </a:r>
            <a:r>
              <a:rPr lang="en-US" sz="2000" dirty="0" smtClean="0"/>
              <a:t> and </a:t>
            </a:r>
            <a:r>
              <a:rPr lang="en-US" sz="2000" dirty="0" err="1" smtClean="0"/>
              <a:t>wxPython</a:t>
            </a:r>
            <a:r>
              <a:rPr lang="en-US" sz="2000" dirty="0" smtClean="0"/>
              <a:t> 4</a:t>
            </a:r>
          </a:p>
          <a:p>
            <a:pPr indent="0">
              <a:defRPr/>
            </a:pPr>
            <a:r>
              <a:rPr lang="en-US" sz="2000" dirty="0" smtClean="0"/>
              <a:t>	</a:t>
            </a:r>
            <a:r>
              <a:rPr lang="en-US" sz="2000" b="1" dirty="0" smtClean="0"/>
              <a:t>R interface </a:t>
            </a:r>
            <a:r>
              <a:rPr lang="en-US" sz="2000" dirty="0" smtClean="0"/>
              <a:t>for CODA and HARP</a:t>
            </a:r>
          </a:p>
          <a:p>
            <a:pPr indent="0">
              <a:defRPr/>
            </a:pPr>
            <a:r>
              <a:rPr lang="en-US" sz="2000" dirty="0"/>
              <a:t>	</a:t>
            </a:r>
            <a:r>
              <a:rPr lang="en-US" sz="2000" dirty="0" smtClean="0"/>
              <a:t>Python </a:t>
            </a:r>
            <a:r>
              <a:rPr lang="en-US" sz="2000" b="1" dirty="0" err="1" smtClean="0"/>
              <a:t>Conda</a:t>
            </a:r>
            <a:r>
              <a:rPr lang="en-US" sz="2000" b="1" dirty="0" smtClean="0"/>
              <a:t> packages</a:t>
            </a:r>
            <a:r>
              <a:rPr lang="en-US" sz="2000" dirty="0" smtClean="0"/>
              <a:t> for CODA, HARP, VISAN</a:t>
            </a:r>
          </a:p>
          <a:p>
            <a:pPr indent="0">
              <a:defRPr/>
            </a:pPr>
            <a:r>
              <a:rPr lang="en-US" sz="2000" dirty="0" smtClean="0"/>
              <a:t>	Expand tool collection: </a:t>
            </a:r>
            <a:r>
              <a:rPr lang="en-US" sz="2000" b="1" dirty="0" smtClean="0"/>
              <a:t>QDOAS</a:t>
            </a:r>
          </a:p>
          <a:p>
            <a:pPr indent="0">
              <a:defRPr/>
            </a:pPr>
            <a:endParaRPr lang="en-US" sz="2000" b="1" dirty="0" smtClean="0"/>
          </a:p>
          <a:p>
            <a:pPr indent="0">
              <a:defRPr/>
            </a:pPr>
            <a:r>
              <a:rPr lang="en-US" sz="2000" b="1" dirty="0"/>
              <a:t>	</a:t>
            </a:r>
            <a:r>
              <a:rPr lang="en-US" sz="2000" b="1" dirty="0" err="1" smtClean="0"/>
              <a:t>EarthCARE</a:t>
            </a:r>
            <a:r>
              <a:rPr lang="en-US" sz="2000" dirty="0"/>
              <a:t> </a:t>
            </a:r>
            <a:r>
              <a:rPr lang="en-US" sz="2000" dirty="0" smtClean="0"/>
              <a:t>support will come later (requirements input)</a:t>
            </a:r>
            <a:endParaRPr lang="en-US" sz="2000" b="1" dirty="0"/>
          </a:p>
          <a:p>
            <a:pPr indent="0">
              <a:defRPr/>
            </a:pPr>
            <a:r>
              <a:rPr lang="en-US" sz="2000" b="1" dirty="0" smtClean="0"/>
              <a:t>		</a:t>
            </a:r>
          </a:p>
          <a:p>
            <a:pPr indent="0">
              <a:defRPr/>
            </a:pPr>
            <a:endParaRPr lang="en-US" sz="2000" b="1" dirty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312642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ESA Atmospheric Toolbox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6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endParaRPr lang="en-US" sz="2000" dirty="0" smtClean="0"/>
          </a:p>
          <a:p>
            <a:pPr indent="0" algn="ctr">
              <a:defRPr/>
            </a:pPr>
            <a:r>
              <a:rPr lang="en-US" sz="3600" dirty="0" smtClean="0"/>
              <a:t>Find me at the demo for</a:t>
            </a:r>
          </a:p>
          <a:p>
            <a:pPr indent="0" algn="ctr">
              <a:defRPr/>
            </a:pPr>
            <a:r>
              <a:rPr lang="en-US" sz="3600" dirty="0" smtClean="0"/>
              <a:t>more information</a:t>
            </a:r>
          </a:p>
          <a:p>
            <a:pPr indent="0" algn="ctr">
              <a:defRPr/>
            </a:pPr>
            <a:endParaRPr lang="en-US" sz="2400" b="1" dirty="0" smtClean="0"/>
          </a:p>
          <a:p>
            <a:pPr indent="0" algn="ctr">
              <a:defRPr/>
            </a:pPr>
            <a:r>
              <a:rPr lang="en-US" sz="2400" b="1" dirty="0" smtClean="0"/>
              <a:t>Wednesday 18:10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18:30</a:t>
            </a:r>
          </a:p>
          <a:p>
            <a:pPr indent="0" algn="ctr">
              <a:defRPr/>
            </a:pPr>
            <a:r>
              <a:rPr lang="en-US" sz="2400" b="1" dirty="0" smtClean="0"/>
              <a:t>Thursday 11:05 </a:t>
            </a:r>
            <a:r>
              <a:rPr lang="mr-IN" sz="2400" b="1" dirty="0" smtClean="0"/>
              <a:t>–</a:t>
            </a:r>
            <a:r>
              <a:rPr lang="en-US" sz="2400" b="1" dirty="0" smtClean="0"/>
              <a:t> 11:35</a:t>
            </a:r>
            <a:endParaRPr lang="en-US" sz="2400" b="1" dirty="0"/>
          </a:p>
          <a:p>
            <a:pPr indent="0">
              <a:defRPr/>
            </a:pPr>
            <a:endParaRPr lang="en-US" dirty="0" smtClean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312642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ESA Atmospheric Toolbox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03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r>
              <a:rPr lang="en-US" sz="1800" dirty="0" smtClean="0">
                <a:solidFill>
                  <a:srgbClr val="595959"/>
                </a:solidFill>
              </a:rPr>
              <a:t>direct </a:t>
            </a:r>
            <a:r>
              <a:rPr lang="en-US" sz="1800" dirty="0">
                <a:solidFill>
                  <a:srgbClr val="595959"/>
                </a:solidFill>
              </a:rPr>
              <a:t>product </a:t>
            </a:r>
            <a:r>
              <a:rPr lang="en-US" sz="1800" dirty="0" smtClean="0">
                <a:solidFill>
                  <a:srgbClr val="595959"/>
                </a:solidFill>
              </a:rPr>
              <a:t>reading interface</a:t>
            </a:r>
          </a:p>
          <a:p>
            <a:pPr indent="0">
              <a:defRPr/>
            </a:pPr>
            <a:r>
              <a:rPr lang="en-US" sz="1800" b="1" dirty="0" smtClean="0">
                <a:solidFill>
                  <a:srgbClr val="595959"/>
                </a:solidFill>
              </a:rPr>
              <a:t>	CODA</a:t>
            </a:r>
            <a:r>
              <a:rPr lang="en-US" sz="1800" dirty="0" smtClean="0">
                <a:solidFill>
                  <a:srgbClr val="595959"/>
                </a:solidFill>
              </a:rPr>
              <a:t> </a:t>
            </a:r>
            <a:r>
              <a:rPr lang="en-US" sz="1400" dirty="0">
                <a:solidFill>
                  <a:srgbClr val="595959"/>
                </a:solidFill>
              </a:rPr>
              <a:t>(was BEAT-I before 2008)</a:t>
            </a:r>
            <a:endParaRPr lang="en-US" sz="1800" b="1" dirty="0">
              <a:solidFill>
                <a:srgbClr val="595959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rgbClr val="595959"/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</a:rPr>
              <a:t>data harmonization interface</a:t>
            </a:r>
            <a:br>
              <a:rPr lang="en-US" sz="1800" dirty="0" smtClean="0">
                <a:solidFill>
                  <a:srgbClr val="595959"/>
                </a:solidFill>
              </a:rPr>
            </a:br>
            <a:r>
              <a:rPr lang="en-US" sz="1800" dirty="0" smtClean="0">
                <a:solidFill>
                  <a:srgbClr val="595959"/>
                </a:solidFill>
              </a:rPr>
              <a:t>	</a:t>
            </a:r>
            <a:r>
              <a:rPr lang="en-US" sz="1800" b="1" dirty="0" smtClean="0">
                <a:solidFill>
                  <a:srgbClr val="595959"/>
                </a:solidFill>
              </a:rPr>
              <a:t>HARP</a:t>
            </a:r>
            <a:r>
              <a:rPr lang="en-US" sz="1800" dirty="0" smtClean="0">
                <a:solidFill>
                  <a:srgbClr val="595959"/>
                </a:solidFill>
              </a:rPr>
              <a:t> </a:t>
            </a:r>
            <a:r>
              <a:rPr lang="en-US" sz="1400" dirty="0" smtClean="0">
                <a:solidFill>
                  <a:srgbClr val="595959"/>
                </a:solidFill>
              </a:rPr>
              <a:t>(was BEAT-II before 2016)</a:t>
            </a:r>
            <a:endParaRPr lang="en-US" sz="1800" b="1" dirty="0" smtClean="0">
              <a:solidFill>
                <a:srgbClr val="595959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rgbClr val="595959"/>
              </a:solidFill>
            </a:endParaRPr>
          </a:p>
          <a:p>
            <a:pPr>
              <a:defRPr/>
            </a:pPr>
            <a:r>
              <a:rPr lang="en-US" sz="1800" dirty="0" smtClean="0">
                <a:solidFill>
                  <a:srgbClr val="595959"/>
                </a:solidFill>
              </a:rPr>
              <a:t>visualization </a:t>
            </a:r>
            <a:r>
              <a:rPr lang="en-US" sz="1800" dirty="0">
                <a:solidFill>
                  <a:srgbClr val="595959"/>
                </a:solidFill>
              </a:rPr>
              <a:t>&amp; analysis application</a:t>
            </a:r>
            <a:br>
              <a:rPr lang="en-US" sz="1800" dirty="0">
                <a:solidFill>
                  <a:srgbClr val="595959"/>
                </a:solidFill>
              </a:rPr>
            </a:br>
            <a:r>
              <a:rPr lang="en-US" sz="1800" dirty="0" smtClean="0">
                <a:solidFill>
                  <a:srgbClr val="595959"/>
                </a:solidFill>
              </a:rPr>
              <a:t>	</a:t>
            </a:r>
            <a:r>
              <a:rPr lang="en-US" sz="1800" b="1" dirty="0" smtClean="0">
                <a:solidFill>
                  <a:srgbClr val="595959"/>
                </a:solidFill>
              </a:rPr>
              <a:t>VISAN</a:t>
            </a:r>
            <a:endParaRPr lang="en-US" sz="1800" b="1" dirty="0">
              <a:solidFill>
                <a:srgbClr val="595959"/>
              </a:solidFill>
            </a:endParaRPr>
          </a:p>
          <a:p>
            <a:pPr indent="0">
              <a:defRPr/>
            </a:pPr>
            <a:endParaRPr lang="en-US" i="1" dirty="0">
              <a:solidFill>
                <a:srgbClr val="595959"/>
              </a:solidFill>
            </a:endParaRPr>
          </a:p>
          <a:p>
            <a:pPr indent="0">
              <a:defRPr/>
            </a:pPr>
            <a:r>
              <a:rPr lang="en-US" i="1" dirty="0">
                <a:solidFill>
                  <a:srgbClr val="595959"/>
                </a:solidFill>
              </a:rPr>
              <a:t>All Free, Open Source (BSD/GPL) and Cross Platform!</a:t>
            </a:r>
            <a:endParaRPr lang="en-US" sz="1800" i="1" dirty="0">
              <a:solidFill>
                <a:srgbClr val="595959"/>
              </a:solidFill>
            </a:endParaRPr>
          </a:p>
          <a:p>
            <a:pPr marL="0" indent="0"/>
            <a:endParaRPr lang="en-GB" sz="1800" dirty="0">
              <a:solidFill>
                <a:srgbClr val="595959"/>
              </a:solidFill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4972974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Introducing the ESA Atmospheric Toolbox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46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1" dirty="0">
                <a:solidFill>
                  <a:srgbClr val="595959"/>
                </a:solidFill>
                <a:latin typeface="Calibri" charset="0"/>
              </a:rPr>
              <a:t>Common Data Access reading interface for earth observation data </a:t>
            </a:r>
            <a:r>
              <a:rPr lang="en-US" sz="2000" b="1" dirty="0" smtClean="0">
                <a:solidFill>
                  <a:srgbClr val="595959"/>
                </a:solidFill>
                <a:latin typeface="Calibri" charset="0"/>
              </a:rPr>
              <a:t>products</a:t>
            </a:r>
            <a:endParaRPr lang="en-US" sz="2000" b="1" dirty="0">
              <a:solidFill>
                <a:srgbClr val="595959"/>
              </a:solidFill>
              <a:latin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	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Single 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interface to read any data from a 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product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	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Same 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interface for </a:t>
            </a:r>
            <a:r>
              <a:rPr lang="en-US" sz="2000" dirty="0" err="1" smtClean="0">
                <a:solidFill>
                  <a:srgbClr val="595959"/>
                </a:solidFill>
                <a:latin typeface="Calibri" charset="0"/>
              </a:rPr>
              <a:t>ascii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/binary, 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xml, </a:t>
            </a:r>
            <a:r>
              <a:rPr lang="en-US" sz="2000" dirty="0" err="1">
                <a:solidFill>
                  <a:srgbClr val="595959"/>
                </a:solidFill>
                <a:latin typeface="Calibri" charset="0"/>
              </a:rPr>
              <a:t>netcdf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, hdf4, hdf5, </a:t>
            </a:r>
            <a:r>
              <a:rPr lang="en-US" sz="2000" dirty="0" err="1">
                <a:solidFill>
                  <a:srgbClr val="595959"/>
                </a:solidFill>
                <a:latin typeface="Calibri" charset="0"/>
              </a:rPr>
              <a:t>cdf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, </a:t>
            </a:r>
            <a:r>
              <a:rPr lang="en-US" sz="2000" dirty="0" err="1">
                <a:solidFill>
                  <a:srgbClr val="595959"/>
                </a:solidFill>
                <a:latin typeface="Calibri" charset="0"/>
              </a:rPr>
              <a:t>grib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, ..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	Best solution for reading raw binary data (ESA ENVISAT, EUMETSAT EPS)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	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Uses '</a:t>
            </a:r>
            <a:r>
              <a:rPr lang="en-US" sz="2000" dirty="0" err="1" smtClean="0">
                <a:solidFill>
                  <a:srgbClr val="595959"/>
                </a:solidFill>
                <a:latin typeface="Calibri" charset="0"/>
              </a:rPr>
              <a:t>codadef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' files for format definition and product detection</a:t>
            </a:r>
          </a:p>
          <a:p>
            <a:pPr>
              <a:lnSpc>
                <a:spcPct val="100000"/>
              </a:lnSpc>
            </a:pP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	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Can perform format verification (also for </a:t>
            </a:r>
            <a:r>
              <a:rPr lang="en-US" sz="2000" dirty="0" err="1" smtClean="0">
                <a:solidFill>
                  <a:srgbClr val="595959"/>
                </a:solidFill>
                <a:latin typeface="Calibri" charset="0"/>
              </a:rPr>
              <a:t>netcdf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, </a:t>
            </a:r>
            <a:r>
              <a:rPr lang="en-US" sz="2000" dirty="0" err="1" smtClean="0">
                <a:solidFill>
                  <a:srgbClr val="595959"/>
                </a:solidFill>
                <a:latin typeface="Calibri" charset="0"/>
              </a:rPr>
              <a:t>hdf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, etc.)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595959"/>
              </a:solidFill>
              <a:latin typeface="Calibri" charset="0"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Originally 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developed for 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atmospheric 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products, but now used for many other </a:t>
            </a:r>
            <a:r>
              <a:rPr lang="en-US" sz="2000" dirty="0" smtClean="0">
                <a:solidFill>
                  <a:srgbClr val="595959"/>
                </a:solidFill>
                <a:latin typeface="Calibri" charset="0"/>
              </a:rPr>
              <a:t>types </a:t>
            </a:r>
            <a:r>
              <a:rPr lang="en-US" sz="2000" dirty="0">
                <a:solidFill>
                  <a:srgbClr val="595959"/>
                </a:solidFill>
                <a:latin typeface="Calibri" charset="0"/>
              </a:rPr>
              <a:t>of data: BRAT (Radar Altimetry), SWARM, Sentinel-1 (SAR), etc.</a:t>
            </a:r>
          </a:p>
          <a:p>
            <a:pPr>
              <a:lnSpc>
                <a:spcPct val="100000"/>
              </a:lnSpc>
            </a:pPr>
            <a:endParaRPr lang="en-US" sz="2000" dirty="0">
              <a:solidFill>
                <a:srgbClr val="595959"/>
              </a:solidFill>
              <a:latin typeface="Calibri" charset="0"/>
            </a:endParaRP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643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CODA</a:t>
            </a:r>
            <a:endParaRPr lang="en-GB" dirty="0">
              <a:solidFill>
                <a:srgbClr val="00549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62" y="3886108"/>
            <a:ext cx="1811338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8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643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CODA</a:t>
            </a:r>
            <a:endParaRPr lang="en-GB" dirty="0">
              <a:solidFill>
                <a:srgbClr val="00549F"/>
              </a:solidFill>
            </a:endParaRPr>
          </a:p>
        </p:txBody>
      </p:sp>
      <p:sp>
        <p:nvSpPr>
          <p:cNvPr id="32" name="Rectangle 9"/>
          <p:cNvSpPr/>
          <p:nvPr/>
        </p:nvSpPr>
        <p:spPr>
          <a:xfrm>
            <a:off x="774700" y="2266950"/>
            <a:ext cx="7494422" cy="14112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US" sz="1050" dirty="0"/>
          </a:p>
          <a:p>
            <a:pPr algn="ctr">
              <a:defRPr/>
            </a:pPr>
            <a:r>
              <a:rPr lang="en-US" sz="1400" dirty="0"/>
              <a:t>CODA C library</a:t>
            </a:r>
          </a:p>
        </p:txBody>
      </p:sp>
      <p:sp>
        <p:nvSpPr>
          <p:cNvPr id="33" name="Rectangle 10"/>
          <p:cNvSpPr/>
          <p:nvPr/>
        </p:nvSpPr>
        <p:spPr>
          <a:xfrm>
            <a:off x="1675779" y="2962275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XML backend</a:t>
            </a:r>
          </a:p>
        </p:txBody>
      </p:sp>
      <p:sp>
        <p:nvSpPr>
          <p:cNvPr id="34" name="Rectangle 11"/>
          <p:cNvSpPr/>
          <p:nvPr/>
        </p:nvSpPr>
        <p:spPr>
          <a:xfrm>
            <a:off x="2496086" y="2962275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err="1"/>
              <a:t>netCDF</a:t>
            </a:r>
            <a:r>
              <a:rPr lang="en-US" sz="1050" dirty="0"/>
              <a:t> backend</a:t>
            </a:r>
          </a:p>
        </p:txBody>
      </p:sp>
      <p:sp>
        <p:nvSpPr>
          <p:cNvPr id="35" name="Rectangle 12"/>
          <p:cNvSpPr/>
          <p:nvPr/>
        </p:nvSpPr>
        <p:spPr>
          <a:xfrm>
            <a:off x="3316393" y="2962275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CDF backend</a:t>
            </a:r>
          </a:p>
        </p:txBody>
      </p:sp>
      <p:sp>
        <p:nvSpPr>
          <p:cNvPr id="36" name="Rectangle 13"/>
          <p:cNvSpPr/>
          <p:nvPr/>
        </p:nvSpPr>
        <p:spPr>
          <a:xfrm>
            <a:off x="4136700" y="2962275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GRIB backend</a:t>
            </a:r>
          </a:p>
        </p:txBody>
      </p:sp>
      <p:sp>
        <p:nvSpPr>
          <p:cNvPr id="37" name="Rectangle 14"/>
          <p:cNvSpPr/>
          <p:nvPr/>
        </p:nvSpPr>
        <p:spPr>
          <a:xfrm>
            <a:off x="4957007" y="2960688"/>
            <a:ext cx="765175" cy="5730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HDF4 backend</a:t>
            </a:r>
          </a:p>
        </p:txBody>
      </p:sp>
      <p:sp>
        <p:nvSpPr>
          <p:cNvPr id="38" name="Rectangle 15"/>
          <p:cNvSpPr/>
          <p:nvPr/>
        </p:nvSpPr>
        <p:spPr>
          <a:xfrm>
            <a:off x="5777314" y="2960688"/>
            <a:ext cx="765175" cy="5730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HDF5 backend</a:t>
            </a:r>
          </a:p>
        </p:txBody>
      </p:sp>
      <p:sp>
        <p:nvSpPr>
          <p:cNvPr id="39" name="Rectangle 16"/>
          <p:cNvSpPr/>
          <p:nvPr/>
        </p:nvSpPr>
        <p:spPr>
          <a:xfrm>
            <a:off x="6597621" y="2962275"/>
            <a:ext cx="763587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RINEX backend</a:t>
            </a:r>
          </a:p>
        </p:txBody>
      </p:sp>
      <p:sp>
        <p:nvSpPr>
          <p:cNvPr id="40" name="Rectangle 17"/>
          <p:cNvSpPr/>
          <p:nvPr/>
        </p:nvSpPr>
        <p:spPr>
          <a:xfrm>
            <a:off x="7416344" y="2962275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SP3 backend</a:t>
            </a:r>
          </a:p>
        </p:txBody>
      </p:sp>
      <p:sp>
        <p:nvSpPr>
          <p:cNvPr id="41" name="Rectangle 18"/>
          <p:cNvSpPr/>
          <p:nvPr/>
        </p:nvSpPr>
        <p:spPr>
          <a:xfrm>
            <a:off x="6130925" y="974725"/>
            <a:ext cx="1101725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codacheck</a:t>
            </a:r>
            <a:endParaRPr lang="en-US" sz="1200" dirty="0"/>
          </a:p>
        </p:txBody>
      </p:sp>
      <p:sp>
        <p:nvSpPr>
          <p:cNvPr id="42" name="Rectangle 19"/>
          <p:cNvSpPr/>
          <p:nvPr/>
        </p:nvSpPr>
        <p:spPr>
          <a:xfrm>
            <a:off x="774700" y="1581150"/>
            <a:ext cx="774700" cy="60801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Fortran interface</a:t>
            </a:r>
          </a:p>
        </p:txBody>
      </p:sp>
      <p:sp>
        <p:nvSpPr>
          <p:cNvPr id="43" name="Rectangle 20"/>
          <p:cNvSpPr/>
          <p:nvPr/>
        </p:nvSpPr>
        <p:spPr>
          <a:xfrm>
            <a:off x="1630363" y="1581150"/>
            <a:ext cx="774700" cy="60801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Python interface</a:t>
            </a:r>
          </a:p>
        </p:txBody>
      </p:sp>
      <p:sp>
        <p:nvSpPr>
          <p:cNvPr id="44" name="Rectangle 21"/>
          <p:cNvSpPr/>
          <p:nvPr/>
        </p:nvSpPr>
        <p:spPr>
          <a:xfrm>
            <a:off x="2466975" y="1581150"/>
            <a:ext cx="776288" cy="60801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Java interface</a:t>
            </a:r>
          </a:p>
        </p:txBody>
      </p:sp>
      <p:sp>
        <p:nvSpPr>
          <p:cNvPr id="45" name="Rectangle 22"/>
          <p:cNvSpPr/>
          <p:nvPr/>
        </p:nvSpPr>
        <p:spPr>
          <a:xfrm>
            <a:off x="3306763" y="1581150"/>
            <a:ext cx="776287" cy="60801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IDL interface</a:t>
            </a:r>
          </a:p>
        </p:txBody>
      </p:sp>
      <p:sp>
        <p:nvSpPr>
          <p:cNvPr id="46" name="Rectangle 23"/>
          <p:cNvSpPr/>
          <p:nvPr/>
        </p:nvSpPr>
        <p:spPr>
          <a:xfrm>
            <a:off x="4137025" y="1581150"/>
            <a:ext cx="776288" cy="608013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MATLAB interface</a:t>
            </a:r>
          </a:p>
        </p:txBody>
      </p:sp>
      <p:sp>
        <p:nvSpPr>
          <p:cNvPr id="47" name="Rectangle 24"/>
          <p:cNvSpPr/>
          <p:nvPr/>
        </p:nvSpPr>
        <p:spPr>
          <a:xfrm>
            <a:off x="6419850" y="1406525"/>
            <a:ext cx="1100138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codadump</a:t>
            </a:r>
            <a:endParaRPr lang="en-US" sz="1200" dirty="0"/>
          </a:p>
        </p:txBody>
      </p:sp>
      <p:sp>
        <p:nvSpPr>
          <p:cNvPr id="48" name="Rectangle 25"/>
          <p:cNvSpPr/>
          <p:nvPr/>
        </p:nvSpPr>
        <p:spPr>
          <a:xfrm>
            <a:off x="6707188" y="1812925"/>
            <a:ext cx="1101725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codacmp</a:t>
            </a:r>
            <a:endParaRPr lang="en-US" sz="1200" dirty="0"/>
          </a:p>
        </p:txBody>
      </p:sp>
      <p:sp>
        <p:nvSpPr>
          <p:cNvPr id="49" name="Rectangle 26"/>
          <p:cNvSpPr/>
          <p:nvPr/>
        </p:nvSpPr>
        <p:spPr>
          <a:xfrm>
            <a:off x="4835525" y="974725"/>
            <a:ext cx="1100138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codadd</a:t>
            </a:r>
            <a:endParaRPr lang="en-US" sz="1200" dirty="0"/>
          </a:p>
        </p:txBody>
      </p:sp>
      <p:sp>
        <p:nvSpPr>
          <p:cNvPr id="50" name="Rectangle 27"/>
          <p:cNvSpPr/>
          <p:nvPr/>
        </p:nvSpPr>
        <p:spPr>
          <a:xfrm>
            <a:off x="5143500" y="1381125"/>
            <a:ext cx="1101725" cy="461963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codaeval</a:t>
            </a:r>
            <a:endParaRPr lang="en-US" sz="1200" dirty="0"/>
          </a:p>
        </p:txBody>
      </p:sp>
      <p:sp>
        <p:nvSpPr>
          <p:cNvPr id="51" name="Rectangle 28"/>
          <p:cNvSpPr/>
          <p:nvPr/>
        </p:nvSpPr>
        <p:spPr>
          <a:xfrm>
            <a:off x="5473700" y="1816100"/>
            <a:ext cx="1101725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codafind</a:t>
            </a:r>
            <a:endParaRPr lang="en-US" sz="1200" dirty="0"/>
          </a:p>
        </p:txBody>
      </p:sp>
      <p:sp>
        <p:nvSpPr>
          <p:cNvPr id="52" name="Rectangle 29"/>
          <p:cNvSpPr/>
          <p:nvPr/>
        </p:nvSpPr>
        <p:spPr>
          <a:xfrm>
            <a:off x="865188" y="3790950"/>
            <a:ext cx="1004887" cy="600075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Mission #1 </a:t>
            </a:r>
            <a:r>
              <a:rPr lang="en-US" sz="1050" dirty="0" err="1"/>
              <a:t>codadef</a:t>
            </a:r>
            <a:endParaRPr lang="en-US" sz="1050" dirty="0"/>
          </a:p>
        </p:txBody>
      </p:sp>
      <p:sp>
        <p:nvSpPr>
          <p:cNvPr id="53" name="Rectangle 30"/>
          <p:cNvSpPr/>
          <p:nvPr/>
        </p:nvSpPr>
        <p:spPr>
          <a:xfrm>
            <a:off x="1797050" y="3905250"/>
            <a:ext cx="1006475" cy="600075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Mission #2 </a:t>
            </a:r>
            <a:r>
              <a:rPr lang="en-US" sz="1050" dirty="0" err="1"/>
              <a:t>codadef</a:t>
            </a:r>
            <a:endParaRPr lang="en-US" sz="1050" dirty="0"/>
          </a:p>
        </p:txBody>
      </p:sp>
      <p:sp>
        <p:nvSpPr>
          <p:cNvPr id="54" name="Rectangle 31"/>
          <p:cNvSpPr/>
          <p:nvPr/>
        </p:nvSpPr>
        <p:spPr>
          <a:xfrm>
            <a:off x="2740025" y="4019550"/>
            <a:ext cx="1004888" cy="600075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Mission #3 </a:t>
            </a:r>
            <a:r>
              <a:rPr lang="en-US" sz="1050" dirty="0" err="1"/>
              <a:t>codadef</a:t>
            </a:r>
            <a:endParaRPr lang="en-US" sz="1050" dirty="0"/>
          </a:p>
        </p:txBody>
      </p:sp>
      <p:sp>
        <p:nvSpPr>
          <p:cNvPr id="55" name="Rectangle 32"/>
          <p:cNvSpPr/>
          <p:nvPr/>
        </p:nvSpPr>
        <p:spPr>
          <a:xfrm>
            <a:off x="4341886" y="3790950"/>
            <a:ext cx="1360487" cy="522288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HDF4 library</a:t>
            </a:r>
          </a:p>
        </p:txBody>
      </p:sp>
      <p:sp>
        <p:nvSpPr>
          <p:cNvPr id="56" name="Rectangle 33"/>
          <p:cNvSpPr/>
          <p:nvPr/>
        </p:nvSpPr>
        <p:spPr>
          <a:xfrm>
            <a:off x="5827786" y="3790950"/>
            <a:ext cx="1379537" cy="522288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HDF5 library</a:t>
            </a:r>
          </a:p>
        </p:txBody>
      </p:sp>
      <p:sp>
        <p:nvSpPr>
          <p:cNvPr id="28" name="Rectangle 10"/>
          <p:cNvSpPr/>
          <p:nvPr/>
        </p:nvSpPr>
        <p:spPr>
          <a:xfrm>
            <a:off x="855472" y="2966077"/>
            <a:ext cx="765175" cy="574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bin/</a:t>
            </a:r>
            <a:r>
              <a:rPr lang="en-US" sz="1050" dirty="0" err="1" smtClean="0"/>
              <a:t>ascii</a:t>
            </a:r>
            <a:endParaRPr lang="en-US" sz="1050" dirty="0" smtClean="0"/>
          </a:p>
          <a:p>
            <a:pPr algn="ctr">
              <a:defRPr/>
            </a:pPr>
            <a:r>
              <a:rPr lang="en-US" sz="1050" dirty="0" smtClean="0"/>
              <a:t>backend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011586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r>
              <a:rPr lang="en-US" sz="2000" dirty="0" smtClean="0"/>
              <a:t>CODA website</a:t>
            </a:r>
            <a:r>
              <a:rPr lang="en-US" sz="2000" dirty="0"/>
              <a:t>:</a:t>
            </a:r>
          </a:p>
          <a:p>
            <a:pPr indent="0">
              <a:defRPr/>
            </a:pPr>
            <a:r>
              <a:rPr lang="en-US" sz="2000" dirty="0"/>
              <a:t>	http://stcorp.nl/coda/</a:t>
            </a:r>
          </a:p>
          <a:p>
            <a:pPr indent="0">
              <a:defRPr/>
            </a:pPr>
            <a:r>
              <a:rPr lang="en-US" sz="2000" dirty="0" err="1" smtClean="0"/>
              <a:t>GitHub</a:t>
            </a:r>
            <a:r>
              <a:rPr lang="en-US" sz="2000" dirty="0" smtClean="0"/>
              <a:t>:</a:t>
            </a:r>
            <a:endParaRPr lang="en-US" sz="2000" dirty="0"/>
          </a:p>
          <a:p>
            <a:pPr indent="0">
              <a:defRPr/>
            </a:pPr>
            <a:r>
              <a:rPr lang="en-US" sz="2000" dirty="0"/>
              <a:t>	https://github.com/stcorp/coda</a:t>
            </a:r>
          </a:p>
          <a:p>
            <a:pPr>
              <a:defRPr/>
            </a:pPr>
            <a:endParaRPr lang="en-US" sz="2000" dirty="0"/>
          </a:p>
          <a:p>
            <a:pPr indent="0">
              <a:defRPr/>
            </a:pPr>
            <a:r>
              <a:rPr lang="en-US" sz="2000" dirty="0"/>
              <a:t>codadef files are included with HARP and VISAN packages</a:t>
            </a:r>
          </a:p>
          <a:p>
            <a:pPr indent="0">
              <a:defRPr/>
            </a:pPr>
            <a:r>
              <a:rPr lang="en-US" sz="2000" dirty="0"/>
              <a:t>... but also separately available on http://stcorp.nl/coda/ and https://github.com/stcorp/...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6433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CODA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6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>
              <a:defRPr/>
            </a:pPr>
            <a:r>
              <a:rPr lang="en-US" sz="1800" b="1" dirty="0" smtClean="0"/>
              <a:t>HARP</a:t>
            </a:r>
            <a:r>
              <a:rPr lang="en-US" sz="1800" dirty="0"/>
              <a:t> </a:t>
            </a:r>
            <a:r>
              <a:rPr lang="en-US" sz="1800" dirty="0" smtClean="0"/>
              <a:t>- Toolset </a:t>
            </a:r>
            <a:r>
              <a:rPr lang="en-US" sz="1800" dirty="0"/>
              <a:t>for Harmonization </a:t>
            </a:r>
            <a:r>
              <a:rPr lang="en-US" sz="1800" dirty="0" smtClean="0"/>
              <a:t>of Products</a:t>
            </a:r>
          </a:p>
          <a:p>
            <a:pPr>
              <a:defRPr/>
            </a:pPr>
            <a:r>
              <a:rPr lang="en-US" sz="1800" dirty="0"/>
              <a:t>	</a:t>
            </a:r>
            <a:r>
              <a:rPr lang="en-US" sz="1800" dirty="0" smtClean="0"/>
              <a:t>Dimensions</a:t>
            </a:r>
            <a:endParaRPr lang="en-US" sz="1800" dirty="0"/>
          </a:p>
          <a:p>
            <a:pPr>
              <a:defRPr/>
            </a:pPr>
            <a:r>
              <a:rPr lang="en-US" sz="1800" dirty="0" smtClean="0"/>
              <a:t>	Names</a:t>
            </a:r>
          </a:p>
          <a:p>
            <a:pPr>
              <a:defRPr/>
            </a:pPr>
            <a:r>
              <a:rPr lang="en-US" sz="1800" dirty="0" smtClean="0"/>
              <a:t>	Units</a:t>
            </a:r>
            <a:endParaRPr lang="en-US" sz="1800" dirty="0"/>
          </a:p>
          <a:p>
            <a:pPr>
              <a:defRPr/>
            </a:pPr>
            <a:r>
              <a:rPr lang="en-US" sz="1800" dirty="0" smtClean="0"/>
              <a:t>	Time</a:t>
            </a:r>
            <a:endParaRPr lang="en-US" sz="1800" dirty="0"/>
          </a:p>
          <a:p>
            <a:pPr>
              <a:defRPr/>
            </a:pPr>
            <a:r>
              <a:rPr lang="en-US" sz="1800" dirty="0" smtClean="0"/>
              <a:t>	Location</a:t>
            </a:r>
            <a:endParaRPr lang="en-US" sz="1800" dirty="0"/>
          </a:p>
          <a:p>
            <a:pPr>
              <a:defRPr/>
            </a:pPr>
            <a:r>
              <a:rPr lang="en-US" sz="1800" dirty="0" smtClean="0"/>
              <a:t>	Resolution</a:t>
            </a:r>
            <a:endParaRPr lang="en-US" sz="1800" dirty="0"/>
          </a:p>
          <a:p>
            <a:pPr indent="0">
              <a:defRPr/>
            </a:pPr>
            <a:r>
              <a:rPr lang="en-US" sz="1800" dirty="0" smtClean="0"/>
              <a:t>Facilitates comparison through harmonization and collocation functions</a:t>
            </a:r>
          </a:p>
          <a:p>
            <a:pPr indent="0">
              <a:defRPr/>
            </a:pPr>
            <a:r>
              <a:rPr lang="en-US" sz="1800" dirty="0" smtClean="0"/>
              <a:t>Focuses </a:t>
            </a:r>
            <a:r>
              <a:rPr lang="en-US" sz="1800" dirty="0"/>
              <a:t>on (but not limited to) atmospheric data </a:t>
            </a:r>
            <a:r>
              <a:rPr lang="en-US" sz="1800" dirty="0" smtClean="0"/>
              <a:t>products</a:t>
            </a:r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66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  <p:sp>
        <p:nvSpPr>
          <p:cNvPr id="29" name="Rectangle 34"/>
          <p:cNvSpPr/>
          <p:nvPr/>
        </p:nvSpPr>
        <p:spPr>
          <a:xfrm>
            <a:off x="381000" y="2038350"/>
            <a:ext cx="8382000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US" sz="1050" dirty="0"/>
          </a:p>
          <a:p>
            <a:pPr algn="ctr">
              <a:defRPr/>
            </a:pPr>
            <a:r>
              <a:rPr lang="en-US" sz="1400" dirty="0"/>
              <a:t>HARP C library</a:t>
            </a:r>
          </a:p>
        </p:txBody>
      </p:sp>
      <p:sp>
        <p:nvSpPr>
          <p:cNvPr id="30" name="Rectangle 41"/>
          <p:cNvSpPr/>
          <p:nvPr/>
        </p:nvSpPr>
        <p:spPr>
          <a:xfrm>
            <a:off x="3048000" y="971550"/>
            <a:ext cx="1295400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harpconvert</a:t>
            </a:r>
            <a:endParaRPr lang="en-US" sz="1200" dirty="0"/>
          </a:p>
        </p:txBody>
      </p:sp>
      <p:sp>
        <p:nvSpPr>
          <p:cNvPr id="31" name="Rectangle 46"/>
          <p:cNvSpPr/>
          <p:nvPr/>
        </p:nvSpPr>
        <p:spPr>
          <a:xfrm>
            <a:off x="762000" y="2800350"/>
            <a:ext cx="3581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Ingestion modules:</a:t>
            </a:r>
            <a:br>
              <a:rPr lang="en-US" sz="1050" dirty="0"/>
            </a:br>
            <a:r>
              <a:rPr lang="en-US" sz="1050" dirty="0"/>
              <a:t>Sentinel 5P, OMI/TES/MLS/HIRDLS, GOME-2/IASI, GOMOS/MIPAS/SCIAMACHY, GOSAT, Odin/OSIRIS, Atmospheric CCI, CAMS, </a:t>
            </a:r>
            <a:r>
              <a:rPr lang="en-US" sz="1050" dirty="0" smtClean="0"/>
              <a:t>NDACC, ...</a:t>
            </a:r>
            <a:endParaRPr lang="en-US" sz="1050" dirty="0"/>
          </a:p>
        </p:txBody>
      </p:sp>
      <p:sp>
        <p:nvSpPr>
          <p:cNvPr id="57" name="Rectangle 58"/>
          <p:cNvSpPr/>
          <p:nvPr/>
        </p:nvSpPr>
        <p:spPr>
          <a:xfrm>
            <a:off x="1371600" y="4019550"/>
            <a:ext cx="3657600" cy="5286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/>
              <a:t>CODA C library</a:t>
            </a:r>
          </a:p>
        </p:txBody>
      </p:sp>
      <p:sp>
        <p:nvSpPr>
          <p:cNvPr id="58" name="Rectangle 59"/>
          <p:cNvSpPr/>
          <p:nvPr/>
        </p:nvSpPr>
        <p:spPr>
          <a:xfrm>
            <a:off x="5219700" y="4019550"/>
            <a:ext cx="1360488" cy="522288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HDF4 library</a:t>
            </a:r>
          </a:p>
        </p:txBody>
      </p:sp>
      <p:sp>
        <p:nvSpPr>
          <p:cNvPr id="59" name="Rectangle 60"/>
          <p:cNvSpPr/>
          <p:nvPr/>
        </p:nvSpPr>
        <p:spPr>
          <a:xfrm>
            <a:off x="6705600" y="4019550"/>
            <a:ext cx="1379538" cy="522288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100000">
                <a:schemeClr val="bg2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HDF5 library</a:t>
            </a:r>
          </a:p>
        </p:txBody>
      </p:sp>
      <p:sp>
        <p:nvSpPr>
          <p:cNvPr id="60" name="Rectangle 61"/>
          <p:cNvSpPr/>
          <p:nvPr/>
        </p:nvSpPr>
        <p:spPr>
          <a:xfrm>
            <a:off x="3048000" y="1504950"/>
            <a:ext cx="1295400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 smtClean="0"/>
              <a:t>harpmerge</a:t>
            </a:r>
            <a:endParaRPr lang="en-US" sz="1200" dirty="0"/>
          </a:p>
        </p:txBody>
      </p:sp>
      <p:sp>
        <p:nvSpPr>
          <p:cNvPr id="61" name="Rectangle 62"/>
          <p:cNvSpPr/>
          <p:nvPr/>
        </p:nvSpPr>
        <p:spPr>
          <a:xfrm>
            <a:off x="4419600" y="971550"/>
            <a:ext cx="1295400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harpdump</a:t>
            </a:r>
            <a:endParaRPr lang="en-US" sz="1200" dirty="0"/>
          </a:p>
        </p:txBody>
      </p:sp>
      <p:sp>
        <p:nvSpPr>
          <p:cNvPr id="62" name="Rectangle 64"/>
          <p:cNvSpPr/>
          <p:nvPr/>
        </p:nvSpPr>
        <p:spPr>
          <a:xfrm>
            <a:off x="5791200" y="971550"/>
            <a:ext cx="1295400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harpcollocate</a:t>
            </a:r>
            <a:endParaRPr lang="en-US" sz="1200" dirty="0"/>
          </a:p>
        </p:txBody>
      </p:sp>
      <p:sp>
        <p:nvSpPr>
          <p:cNvPr id="63" name="Rectangle 66"/>
          <p:cNvSpPr/>
          <p:nvPr/>
        </p:nvSpPr>
        <p:spPr>
          <a:xfrm>
            <a:off x="4419600" y="1504950"/>
            <a:ext cx="1295400" cy="46355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 smtClean="0"/>
              <a:t>harpcheck</a:t>
            </a:r>
            <a:endParaRPr lang="en-US" sz="1200" dirty="0"/>
          </a:p>
        </p:txBody>
      </p:sp>
      <p:sp>
        <p:nvSpPr>
          <p:cNvPr id="64" name="Rectangle 67"/>
          <p:cNvSpPr/>
          <p:nvPr/>
        </p:nvSpPr>
        <p:spPr>
          <a:xfrm>
            <a:off x="7162800" y="971550"/>
            <a:ext cx="1295400" cy="4635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other...</a:t>
            </a:r>
          </a:p>
        </p:txBody>
      </p:sp>
      <p:sp>
        <p:nvSpPr>
          <p:cNvPr id="65" name="Rectangle 68"/>
          <p:cNvSpPr/>
          <p:nvPr/>
        </p:nvSpPr>
        <p:spPr>
          <a:xfrm>
            <a:off x="7162800" y="1504950"/>
            <a:ext cx="1295400" cy="4635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other...</a:t>
            </a:r>
          </a:p>
        </p:txBody>
      </p:sp>
      <p:sp>
        <p:nvSpPr>
          <p:cNvPr id="66" name="Rectangle 70"/>
          <p:cNvSpPr/>
          <p:nvPr/>
        </p:nvSpPr>
        <p:spPr>
          <a:xfrm>
            <a:off x="4800600" y="26479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Unit</a:t>
            </a:r>
          </a:p>
          <a:p>
            <a:pPr algn="ctr">
              <a:defRPr/>
            </a:pPr>
            <a:r>
              <a:rPr lang="en-US" sz="1200" dirty="0"/>
              <a:t>conversion</a:t>
            </a:r>
          </a:p>
        </p:txBody>
      </p:sp>
      <p:sp>
        <p:nvSpPr>
          <p:cNvPr id="67" name="Rectangle 71"/>
          <p:cNvSpPr/>
          <p:nvPr/>
        </p:nvSpPr>
        <p:spPr>
          <a:xfrm>
            <a:off x="6096000" y="32575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/>
              <a:t>Regridding</a:t>
            </a:r>
            <a:endParaRPr lang="en-US" sz="1200" dirty="0"/>
          </a:p>
        </p:txBody>
      </p:sp>
      <p:sp>
        <p:nvSpPr>
          <p:cNvPr id="68" name="Rectangle 72"/>
          <p:cNvSpPr/>
          <p:nvPr/>
        </p:nvSpPr>
        <p:spPr>
          <a:xfrm>
            <a:off x="6096000" y="26479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Derived</a:t>
            </a:r>
          </a:p>
          <a:p>
            <a:pPr algn="ctr">
              <a:defRPr/>
            </a:pPr>
            <a:r>
              <a:rPr lang="en-US" sz="1200" dirty="0"/>
              <a:t>variables</a:t>
            </a:r>
          </a:p>
        </p:txBody>
      </p:sp>
      <p:sp>
        <p:nvSpPr>
          <p:cNvPr id="69" name="Rectangle 73"/>
          <p:cNvSpPr/>
          <p:nvPr/>
        </p:nvSpPr>
        <p:spPr>
          <a:xfrm>
            <a:off x="7391400" y="32575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Import/</a:t>
            </a:r>
          </a:p>
          <a:p>
            <a:pPr algn="ctr">
              <a:defRPr/>
            </a:pPr>
            <a:r>
              <a:rPr lang="en-US" sz="1200" dirty="0"/>
              <a:t>Export</a:t>
            </a:r>
          </a:p>
        </p:txBody>
      </p:sp>
      <p:sp>
        <p:nvSpPr>
          <p:cNvPr id="70" name="Rectangle 20"/>
          <p:cNvSpPr/>
          <p:nvPr/>
        </p:nvSpPr>
        <p:spPr>
          <a:xfrm>
            <a:off x="7391400" y="26479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Collocation</a:t>
            </a:r>
          </a:p>
        </p:txBody>
      </p:sp>
      <p:sp>
        <p:nvSpPr>
          <p:cNvPr id="71" name="Rectangle 21"/>
          <p:cNvSpPr/>
          <p:nvPr/>
        </p:nvSpPr>
        <p:spPr>
          <a:xfrm>
            <a:off x="4800600" y="3257550"/>
            <a:ext cx="1143000" cy="457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Filtering</a:t>
            </a:r>
          </a:p>
        </p:txBody>
      </p:sp>
      <p:sp>
        <p:nvSpPr>
          <p:cNvPr id="72" name="Rectangle 23"/>
          <p:cNvSpPr/>
          <p:nvPr/>
        </p:nvSpPr>
        <p:spPr>
          <a:xfrm>
            <a:off x="444500" y="1200150"/>
            <a:ext cx="774700" cy="609600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/>
              <a:t>Python interface</a:t>
            </a:r>
          </a:p>
        </p:txBody>
      </p:sp>
      <p:sp>
        <p:nvSpPr>
          <p:cNvPr id="73" name="Rectangle 68"/>
          <p:cNvSpPr/>
          <p:nvPr/>
        </p:nvSpPr>
        <p:spPr>
          <a:xfrm>
            <a:off x="5796760" y="1510097"/>
            <a:ext cx="1295400" cy="46355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other...</a:t>
            </a:r>
          </a:p>
        </p:txBody>
      </p:sp>
      <p:sp>
        <p:nvSpPr>
          <p:cNvPr id="74" name="Rectangle 23"/>
          <p:cNvSpPr/>
          <p:nvPr/>
        </p:nvSpPr>
        <p:spPr>
          <a:xfrm>
            <a:off x="1296303" y="1205297"/>
            <a:ext cx="774700" cy="609600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err="1" smtClean="0"/>
              <a:t>Matlab</a:t>
            </a:r>
            <a:r>
              <a:rPr lang="en-US" sz="1050" dirty="0" smtClean="0"/>
              <a:t> interface</a:t>
            </a:r>
            <a:endParaRPr lang="en-US" sz="1050" dirty="0"/>
          </a:p>
        </p:txBody>
      </p:sp>
      <p:sp>
        <p:nvSpPr>
          <p:cNvPr id="75" name="Rectangle 23"/>
          <p:cNvSpPr/>
          <p:nvPr/>
        </p:nvSpPr>
        <p:spPr>
          <a:xfrm>
            <a:off x="2142948" y="1205297"/>
            <a:ext cx="774700" cy="609600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/>
              <a:t>IDL interface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6112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Import of data products to common data </a:t>
            </a:r>
            <a:r>
              <a:rPr lang="en-US" sz="2000" dirty="0" smtClean="0"/>
              <a:t>format</a:t>
            </a:r>
            <a:endParaRPr lang="en-US" sz="2000" dirty="0"/>
          </a:p>
          <a:p>
            <a:pPr>
              <a:defRPr/>
            </a:pPr>
            <a:r>
              <a:rPr lang="en-US" sz="2000" dirty="0" smtClean="0"/>
              <a:t>Introduces </a:t>
            </a:r>
            <a:r>
              <a:rPr lang="en-US" sz="2000" b="1" dirty="0"/>
              <a:t>HARP data format standard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800" i="1" dirty="0"/>
              <a:t>https://</a:t>
            </a:r>
            <a:r>
              <a:rPr lang="en-US" sz="1800" i="1" dirty="0" err="1"/>
              <a:t>cdn.rawgit.com</a:t>
            </a:r>
            <a:r>
              <a:rPr lang="en-US" sz="1800" i="1" dirty="0"/>
              <a:t>/</a:t>
            </a:r>
            <a:r>
              <a:rPr lang="en-US" sz="1800" i="1" dirty="0" err="1"/>
              <a:t>stcorp</a:t>
            </a:r>
            <a:r>
              <a:rPr lang="en-US" sz="1800" i="1" dirty="0"/>
              <a:t>/harp/master/doc/html/</a:t>
            </a:r>
            <a:r>
              <a:rPr lang="en-US" sz="1800" i="1" dirty="0" smtClean="0"/>
              <a:t>conventions/</a:t>
            </a:r>
            <a:endParaRPr lang="en-US" sz="1800" i="1" dirty="0"/>
          </a:p>
          <a:p>
            <a:pPr>
              <a:defRPr/>
            </a:pPr>
            <a:r>
              <a:rPr lang="en-US" sz="2000" dirty="0" smtClean="0"/>
              <a:t>Conventions </a:t>
            </a:r>
            <a:r>
              <a:rPr lang="en-US" sz="2000" dirty="0"/>
              <a:t>o</a:t>
            </a:r>
            <a:r>
              <a:rPr lang="en-US" sz="2000" dirty="0" smtClean="0"/>
              <a:t>n </a:t>
            </a:r>
            <a:r>
              <a:rPr lang="en-US" sz="2000" dirty="0"/>
              <a:t>top of netCDF, HDF4, HDF5</a:t>
            </a:r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Focus </a:t>
            </a:r>
            <a:r>
              <a:rPr lang="en-US" sz="2000" dirty="0"/>
              <a:t>is not on being </a:t>
            </a:r>
            <a:r>
              <a:rPr lang="en-US" sz="2000" dirty="0" smtClean="0"/>
              <a:t>descriptive, </a:t>
            </a:r>
            <a:r>
              <a:rPr lang="en-US" sz="2000" dirty="0"/>
              <a:t>but on being able to standardize </a:t>
            </a:r>
            <a:r>
              <a:rPr lang="en-US" sz="2000" b="1" dirty="0"/>
              <a:t>automated operations on data</a:t>
            </a:r>
          </a:p>
          <a:p>
            <a:pPr>
              <a:defRPr/>
            </a:pPr>
            <a:r>
              <a:rPr lang="en-US" sz="2000" dirty="0" smtClean="0"/>
              <a:t>This means: </a:t>
            </a:r>
            <a:r>
              <a:rPr lang="en-US" sz="2000" dirty="0"/>
              <a:t>variable </a:t>
            </a:r>
            <a:r>
              <a:rPr lang="en-US" sz="2000" dirty="0" smtClean="0"/>
              <a:t>naming, dimension naming/ordering, units</a:t>
            </a:r>
            <a:endParaRPr lang="en-US" sz="2000" dirty="0"/>
          </a:p>
          <a:p>
            <a:pPr indent="0">
              <a:defRPr/>
            </a:pPr>
            <a:endParaRPr lang="en-US" sz="2000" dirty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0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2800" y="860748"/>
            <a:ext cx="8748000" cy="3689651"/>
          </a:xfrm>
        </p:spPr>
        <p:txBody>
          <a:bodyPr/>
          <a:lstStyle/>
          <a:p>
            <a:pPr indent="0"/>
            <a:r>
              <a:rPr lang="en-US" sz="2000" dirty="0">
                <a:latin typeface="Calibri" charset="0"/>
              </a:rPr>
              <a:t>HARP product ingestion using Python</a:t>
            </a:r>
            <a:r>
              <a:rPr lang="en-US" sz="2000" dirty="0" smtClean="0">
                <a:latin typeface="Calibri" charset="0"/>
              </a:rPr>
              <a:t>:</a:t>
            </a:r>
            <a:endParaRPr lang="en-US" sz="1100" dirty="0">
              <a:latin typeface="Calibri" charset="0"/>
            </a:endParaRPr>
          </a:p>
          <a:p>
            <a:pPr marL="457200" lvl="1"/>
            <a:r>
              <a:rPr lang="en-US" sz="900" dirty="0">
                <a:latin typeface="Calibri" charset="0"/>
              </a:rPr>
              <a:t>&gt;&gt;&gt; product = </a:t>
            </a:r>
            <a:r>
              <a:rPr lang="en-US" sz="900" dirty="0" err="1" smtClean="0">
                <a:latin typeface="Calibri" charset="0"/>
              </a:rPr>
              <a:t>harp.import_product</a:t>
            </a:r>
            <a:r>
              <a:rPr lang="en-US" sz="900" dirty="0">
                <a:latin typeface="Calibri" charset="0"/>
              </a:rPr>
              <a:t>(......)</a:t>
            </a:r>
          </a:p>
          <a:p>
            <a:pPr marL="457200" lvl="1"/>
            <a:r>
              <a:rPr lang="en-US" sz="900" dirty="0">
                <a:latin typeface="Calibri" charset="0"/>
              </a:rPr>
              <a:t>&gt;&gt;&gt; </a:t>
            </a:r>
            <a:r>
              <a:rPr lang="en-US" sz="900" dirty="0" smtClean="0">
                <a:latin typeface="Calibri" charset="0"/>
              </a:rPr>
              <a:t>print(product)</a:t>
            </a:r>
            <a:endParaRPr lang="en-US" sz="900" dirty="0">
              <a:latin typeface="Calibri" charset="0"/>
            </a:endParaRPr>
          </a:p>
          <a:p>
            <a:pPr marL="457200" lvl="1"/>
            <a:r>
              <a:rPr lang="en-US" sz="900" dirty="0">
                <a:latin typeface="Calibri" charset="0"/>
              </a:rPr>
              <a:t>source product = 'MIP_NL__2PODPA20020925_010931_000060262009_00418_02977_0147.N1'</a:t>
            </a:r>
          </a:p>
          <a:p>
            <a:pPr marL="457200" lvl="1"/>
            <a:endParaRPr lang="en-US" sz="900" dirty="0">
              <a:latin typeface="Calibri" charset="0"/>
            </a:endParaRPr>
          </a:p>
          <a:p>
            <a:pPr marL="457200" lvl="1"/>
            <a:r>
              <a:rPr lang="en-US" sz="900" dirty="0">
                <a:latin typeface="Calibri" charset="0"/>
              </a:rPr>
              <a:t>double </a:t>
            </a:r>
            <a:r>
              <a:rPr lang="en-US" sz="900" dirty="0" err="1">
                <a:latin typeface="Calibri" charset="0"/>
              </a:rPr>
              <a:t>datetime</a:t>
            </a:r>
            <a:r>
              <a:rPr lang="en-US" sz="900" dirty="0">
                <a:latin typeface="Calibri" charset="0"/>
              </a:rPr>
              <a:t> {time=74} [seconds since 2000-01-01]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altitude {time=74, vertical=17} [km]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latitude {time=74} [</a:t>
            </a:r>
            <a:r>
              <a:rPr lang="en-US" sz="900" dirty="0" err="1">
                <a:latin typeface="Calibri" charset="0"/>
              </a:rPr>
              <a:t>degree_north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longitude {time=74} [</a:t>
            </a:r>
            <a:r>
              <a:rPr lang="en-US" sz="900" dirty="0" err="1">
                <a:latin typeface="Calibri" charset="0"/>
              </a:rPr>
              <a:t>degree_east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pressure {time=74, vertical=17} [</a:t>
            </a:r>
            <a:r>
              <a:rPr lang="en-US" sz="900" dirty="0" err="1">
                <a:latin typeface="Calibri" charset="0"/>
              </a:rPr>
              <a:t>hPa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</a:t>
            </a:r>
            <a:r>
              <a:rPr lang="en-US" sz="900" dirty="0" err="1">
                <a:latin typeface="Calibri" charset="0"/>
              </a:rPr>
              <a:t>pressure_uncertainty</a:t>
            </a:r>
            <a:r>
              <a:rPr lang="en-US" sz="900" dirty="0">
                <a:latin typeface="Calibri" charset="0"/>
              </a:rPr>
              <a:t> {time=74, vertical=17} [</a:t>
            </a:r>
            <a:r>
              <a:rPr lang="en-US" sz="900" dirty="0" err="1">
                <a:latin typeface="Calibri" charset="0"/>
              </a:rPr>
              <a:t>hPa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temperature {time=74, vertical=17} [K]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</a:t>
            </a:r>
            <a:r>
              <a:rPr lang="en-US" sz="900" dirty="0" err="1">
                <a:latin typeface="Calibri" charset="0"/>
              </a:rPr>
              <a:t>temperature_uncertainty</a:t>
            </a:r>
            <a:r>
              <a:rPr lang="en-US" sz="900" dirty="0">
                <a:latin typeface="Calibri" charset="0"/>
              </a:rPr>
              <a:t> {time=74, vertical=17} [K]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O3_number_density {time=74, vertical=17} [</a:t>
            </a:r>
            <a:r>
              <a:rPr lang="en-US" sz="900" dirty="0" err="1">
                <a:latin typeface="Calibri" charset="0"/>
              </a:rPr>
              <a:t>molec</a:t>
            </a:r>
            <a:r>
              <a:rPr lang="en-US" sz="900" dirty="0">
                <a:latin typeface="Calibri" charset="0"/>
              </a:rPr>
              <a:t>/cm^3]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O3_number_density_uncertainty {time=74, vertical=17} [</a:t>
            </a:r>
            <a:r>
              <a:rPr lang="en-US" sz="900" dirty="0" err="1">
                <a:latin typeface="Calibri" charset="0"/>
              </a:rPr>
              <a:t>molec</a:t>
            </a:r>
            <a:r>
              <a:rPr lang="en-US" sz="900" dirty="0">
                <a:latin typeface="Calibri" charset="0"/>
              </a:rPr>
              <a:t>/cm^3]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O3_volume_mixing_ratio {time=74, vertical=17} [</a:t>
            </a:r>
            <a:r>
              <a:rPr lang="en-US" sz="900" dirty="0" err="1">
                <a:latin typeface="Calibri" charset="0"/>
              </a:rPr>
              <a:t>ppmv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double O3_volume_mixing_ratio_uncertainty {time=74, vertical=17} [</a:t>
            </a:r>
            <a:r>
              <a:rPr lang="en-US" sz="900" dirty="0" err="1">
                <a:latin typeface="Calibri" charset="0"/>
              </a:rPr>
              <a:t>ppmv</a:t>
            </a:r>
            <a:r>
              <a:rPr lang="en-US" sz="900" dirty="0">
                <a:latin typeface="Calibri" charset="0"/>
              </a:rPr>
              <a:t>]</a:t>
            </a:r>
          </a:p>
          <a:p>
            <a:pPr marL="457200" lvl="1"/>
            <a:r>
              <a:rPr lang="en-US" sz="900" dirty="0">
                <a:latin typeface="Calibri" charset="0"/>
              </a:rPr>
              <a:t>long index {time=74}</a:t>
            </a:r>
          </a:p>
          <a:p>
            <a:pPr indent="0">
              <a:defRPr/>
            </a:pPr>
            <a:endParaRPr lang="en-US" sz="1400" dirty="0"/>
          </a:p>
        </p:txBody>
      </p:sp>
      <p:sp>
        <p:nvSpPr>
          <p:cNvPr id="4" name="Text Box 24"/>
          <p:cNvSpPr txBox="1">
            <a:spLocks noChangeArrowheads="1"/>
          </p:cNvSpPr>
          <p:nvPr/>
        </p:nvSpPr>
        <p:spPr bwMode="auto">
          <a:xfrm>
            <a:off x="167650" y="183491"/>
            <a:ext cx="81562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rgbClr val="00549F"/>
                </a:solidFill>
              </a:rPr>
              <a:t>HARP</a:t>
            </a:r>
            <a:endParaRPr lang="en-GB" dirty="0">
              <a:solidFill>
                <a:srgbClr val="0054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1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EW ESA Presentation 16-9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ESA Presentation 16-9.potx" id="{625F8AEC-1CDE-415D-B0E3-F5C995E29248}" vid="{7620660D-6BA5-4224-AA6E-849C46B07D6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95F947CC68284A92DD76895F95485E" ma:contentTypeVersion="" ma:contentTypeDescription="Create a new document." ma:contentTypeScope="" ma:versionID="d2f7bac1cc6cefe942785cfbb8bae163">
  <xsd:schema xmlns:xsd="http://www.w3.org/2001/XMLSchema" xmlns:xs="http://www.w3.org/2001/XMLSchema" xmlns:p="http://schemas.microsoft.com/office/2006/metadata/properties" xmlns:ns2="f2760952-b3bb-408f-ace6-eb1e07642b86" targetNamespace="http://schemas.microsoft.com/office/2006/metadata/properties" ma:root="true" ma:fieldsID="70e6d848e258403642b2016fccd44a87" ns2:_=""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587E21-31CA-408E-A5B1-4B7F0D8D9C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22279E-2C4C-4C93-8498-455A58D1433E}">
  <ds:schemaRefs>
    <ds:schemaRef ds:uri="http://purl.org/dc/elements/1.1/"/>
    <ds:schemaRef ds:uri="http://schemas.microsoft.com/office/2006/metadata/properties"/>
    <ds:schemaRef ds:uri="f2760952-b3bb-408f-ace6-eb1e07642b86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ESA Presentation 16-9</Template>
  <TotalTime>1395</TotalTime>
  <Words>639</Words>
  <Application>Microsoft Macintosh PowerPoint</Application>
  <PresentationFormat>On-screen Show (16:9)</PresentationFormat>
  <Paragraphs>193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NEW ESA Presentation 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ESA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subject>TITLE OF PRESENTATION</dc:subject>
  <dc:creator>Author</dc:creator>
  <cp:lastModifiedBy>Sander Niemeijer</cp:lastModifiedBy>
  <cp:revision>64</cp:revision>
  <cp:lastPrinted>2008-08-26T16:26:23Z</cp:lastPrinted>
  <dcterms:created xsi:type="dcterms:W3CDTF">2016-10-18T10:53:19Z</dcterms:created>
  <dcterms:modified xsi:type="dcterms:W3CDTF">2018-06-08T08:01:43Z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Author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  <property fmtid="{D5CDD505-2E9C-101B-9397-08002B2CF9AE}" pid="14" name="ContentTypeId">
    <vt:lpwstr>0x0101008995F947CC68284A92DD76895F95485E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- For Official Use</vt:lpwstr>
  </property>
  <property fmtid="{D5CDD505-2E9C-101B-9397-08002B2CF9AE}" pid="18" name="Classification Caveat">
    <vt:lpwstr/>
  </property>
  <property fmtid="{D5CDD505-2E9C-101B-9397-08002B2CF9AE}" pid="19" name="Status">
    <vt:lpwstr/>
  </property>
  <property fmtid="{D5CDD505-2E9C-101B-9397-08002B2CF9AE}" pid="20" name="bmsSiteName">
    <vt:lpwstr>ESRIN</vt:lpwstr>
  </property>
  <property fmtid="{D5CDD505-2E9C-101B-9397-08002B2CF9AE}" pid="21" name="Originating Organisation">
    <vt:lpwstr/>
  </property>
  <property fmtid="{D5CDD505-2E9C-101B-9397-08002B2CF9AE}" pid="22" name="Distribution">
    <vt:lpwstr/>
  </property>
  <property fmtid="{D5CDD505-2E9C-101B-9397-08002B2CF9AE}" pid="23" name="bmsSitename2">
    <vt:lpwstr>ESRIN</vt:lpwstr>
  </property>
  <property fmtid="{D5CDD505-2E9C-101B-9397-08002B2CF9AE}" pid="24" name="bmsAddress">
    <vt:lpwstr>Via Galileo Galilei - Casella Postale 64 - 00044 Frascati - Italy</vt:lpwstr>
  </property>
  <property fmtid="{D5CDD505-2E9C-101B-9397-08002B2CF9AE}" pid="25" name="bmsPlace">
    <vt:lpwstr>Frascati</vt:lpwstr>
  </property>
  <property fmtid="{D5CDD505-2E9C-101B-9397-08002B2CF9AE}" pid="26" name="bmsPhoneFax">
    <vt:lpwstr>T +39 06 9418 01 - F +39 06 9418 0280 - www.esa.int</vt:lpwstr>
  </property>
  <property fmtid="{D5CDD505-2E9C-101B-9397-08002B2CF9AE}" pid="27" name="Issue">
    <vt:i4>0</vt:i4>
  </property>
  <property fmtid="{D5CDD505-2E9C-101B-9397-08002B2CF9AE}" pid="28" name="Revision">
    <vt:i4>0</vt:i4>
  </property>
  <property fmtid="{D5CDD505-2E9C-101B-9397-08002B2CF9AE}" pid="29" name="Issue Date">
    <vt:filetime>2016-10-17T22:00:00Z</vt:filetime>
  </property>
  <property fmtid="{D5CDD505-2E9C-101B-9397-08002B2CF9AE}" pid="30" name="Organisational_x0020_entity">
    <vt:lpwstr/>
  </property>
</Properties>
</file>