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8" r:id="rId2"/>
    <p:sldId id="432" r:id="rId3"/>
    <p:sldId id="388" r:id="rId4"/>
    <p:sldId id="264" r:id="rId5"/>
    <p:sldId id="265" r:id="rId6"/>
    <p:sldId id="408" r:id="rId7"/>
    <p:sldId id="256" r:id="rId8"/>
    <p:sldId id="431" r:id="rId9"/>
    <p:sldId id="433" r:id="rId10"/>
    <p:sldId id="267" r:id="rId11"/>
    <p:sldId id="268" r:id="rId12"/>
    <p:sldId id="405" r:id="rId13"/>
    <p:sldId id="407" r:id="rId14"/>
    <p:sldId id="270" r:id="rId15"/>
    <p:sldId id="271" r:id="rId16"/>
    <p:sldId id="301" r:id="rId17"/>
    <p:sldId id="272" r:id="rId18"/>
    <p:sldId id="259" r:id="rId19"/>
    <p:sldId id="406" r:id="rId20"/>
    <p:sldId id="430" r:id="rId21"/>
    <p:sldId id="397" r:id="rId22"/>
    <p:sldId id="274" r:id="rId23"/>
    <p:sldId id="40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4" userDrawn="1">
          <p15:clr>
            <a:srgbClr val="A4A3A4"/>
          </p15:clr>
        </p15:guide>
        <p15:guide id="2" pos="3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864"/>
    <a:srgbClr val="92D050"/>
    <a:srgbClr val="54BCD3"/>
    <a:srgbClr val="D3D3D8"/>
    <a:srgbClr val="828186"/>
    <a:srgbClr val="3A393D"/>
    <a:srgbClr val="39699C"/>
    <a:srgbClr val="5886B9"/>
    <a:srgbClr val="2A3564"/>
    <a:srgbClr val="1361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632"/>
    <p:restoredTop sz="89732"/>
  </p:normalViewPr>
  <p:slideViewPr>
    <p:cSldViewPr snapToGrid="0" snapToObjects="1" showGuides="1">
      <p:cViewPr varScale="1">
        <p:scale>
          <a:sx n="85" d="100"/>
          <a:sy n="85" d="100"/>
        </p:scale>
        <p:origin x="488" y="176"/>
      </p:cViewPr>
      <p:guideLst>
        <p:guide orient="horz" pos="984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napToObjects="1" showGuides="1">
      <p:cViewPr varScale="1">
        <p:scale>
          <a:sx n="190" d="100"/>
          <a:sy n="190" d="100"/>
        </p:scale>
        <p:origin x="4528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196A4-3C97-1B4A-B1BE-6059B0986D68}" type="datetimeFigureOut">
              <a:rPr lang="en-US" smtClean="0"/>
              <a:t>6/13/18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ACC38-7279-614F-9CB8-740D559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58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219B0-068E-A84A-8185-F22873B906E8}" type="datetimeFigureOut">
              <a:rPr lang="en-US" smtClean="0"/>
              <a:t>6/13/18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82863-384D-A645-9536-8F1BA5D66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3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82863-384D-A645-9536-8F1BA5D66C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48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9A5CA-096F-418F-9FEB-D0E4975ED51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09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9A5CA-096F-418F-9FEB-D0E4975ED51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04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4953000"/>
            <a:ext cx="6880654" cy="978729"/>
          </a:xfrm>
        </p:spPr>
        <p:txBody>
          <a:bodyPr wrap="square" anchor="t">
            <a:spAutoFit/>
          </a:bodyPr>
          <a:lstStyle>
            <a:lvl1pPr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New Earth Science</a:t>
            </a:r>
            <a:br>
              <a:rPr lang="en-US" dirty="0"/>
            </a:br>
            <a:r>
              <a:rPr lang="en-US" dirty="0"/>
              <a:t>Division Template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429310"/>
            <a:ext cx="2990088" cy="196060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20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67304" y="2429310"/>
            <a:ext cx="2990088" cy="1960606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20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6134608" y="2429310"/>
            <a:ext cx="2990088" cy="1960606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20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9201912" y="2429310"/>
            <a:ext cx="2990088" cy="1960606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20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668832" y="4928616"/>
            <a:ext cx="4048125" cy="313944"/>
          </a:xfrm>
        </p:spPr>
        <p:txBody>
          <a:bodyPr>
            <a:normAutofit/>
          </a:bodyPr>
          <a:lstStyle>
            <a:lvl1pPr marL="0" indent="0" algn="r">
              <a:buNone/>
              <a:defRPr sz="1800" b="1" baseline="0">
                <a:solidFill>
                  <a:schemeClr val="accent1">
                    <a:lumMod val="50000"/>
                  </a:schemeClr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Presenter Name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7644765" y="5254435"/>
            <a:ext cx="4071938" cy="1012825"/>
          </a:xfrm>
        </p:spPr>
        <p:txBody>
          <a:bodyPr>
            <a:noAutofit/>
          </a:bodyPr>
          <a:lstStyle>
            <a:lvl1pPr marL="0" indent="0" algn="r">
              <a:spcBef>
                <a:spcPts val="400"/>
              </a:spcBef>
              <a:buFont typeface="Arial" charset="0"/>
              <a:buNone/>
              <a:defRPr sz="180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2pPr>
            <a:lvl3pPr marL="9144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3pPr>
            <a:lvl4pPr marL="13716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4pPr>
            <a:lvl5pPr marL="18288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  <a:p>
            <a:pPr lvl="0"/>
            <a:r>
              <a:rPr lang="en-US" dirty="0"/>
              <a:t>Organization</a:t>
            </a:r>
          </a:p>
          <a:p>
            <a:pPr lvl="0"/>
            <a:r>
              <a:rPr lang="en-US" dirty="0"/>
              <a:t>Contact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644765" y="6339395"/>
            <a:ext cx="4071938" cy="317437"/>
          </a:xfrm>
        </p:spPr>
        <p:txBody>
          <a:bodyPr>
            <a:noAutofit/>
          </a:bodyPr>
          <a:lstStyle>
            <a:lvl1pPr marL="0" indent="0" algn="r">
              <a:spcBef>
                <a:spcPts val="400"/>
              </a:spcBef>
              <a:buFont typeface="Arial" charset="0"/>
              <a:buNone/>
              <a:defRPr sz="140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2pPr>
            <a:lvl3pPr marL="9144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3pPr>
            <a:lvl4pPr marL="13716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4pPr>
            <a:lvl5pPr marL="18288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001516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3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39DB7-30A6-B146-A747-8D273B001C36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FED3-3FAD-9849-A812-852C34D9A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83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8765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4674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47700"/>
            <a:ext cx="10515600" cy="646331"/>
          </a:xfrm>
        </p:spPr>
        <p:txBody>
          <a:bodyPr anchor="t" anchorCtr="0">
            <a:sp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067800" y="6356350"/>
            <a:ext cx="2743200" cy="365125"/>
          </a:xfrm>
        </p:spPr>
        <p:txBody>
          <a:bodyPr/>
          <a:lstStyle/>
          <a:p>
            <a:fld id="{786A64DB-DBB3-CA48-993E-0DE1651AF3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buClr>
                <a:srgbClr val="203864"/>
              </a:buClr>
              <a:defRPr>
                <a:solidFill>
                  <a:srgbClr val="203864"/>
                </a:solidFill>
              </a:defRPr>
            </a:lvl1pPr>
            <a:lvl2pPr marL="685800" indent="-228600">
              <a:buFont typeface=".AppleSystemUIFont"/>
              <a:buChar char="-"/>
              <a:defRPr>
                <a:solidFill>
                  <a:srgbClr val="203864"/>
                </a:solidFill>
              </a:defRPr>
            </a:lvl2pPr>
            <a:lvl3pPr marL="1143000" indent="-228600">
              <a:buFont typeface=".AppleSystemUIFont"/>
              <a:buChar char="-"/>
              <a:defRPr>
                <a:solidFill>
                  <a:srgbClr val="203864"/>
                </a:solidFill>
              </a:defRPr>
            </a:lvl3pPr>
            <a:lvl4pPr marL="1600200" indent="-228600">
              <a:buFont typeface=".AppleSystemUIFont"/>
              <a:buChar char="-"/>
              <a:defRPr b="0">
                <a:solidFill>
                  <a:srgbClr val="203864"/>
                </a:solidFill>
              </a:defRPr>
            </a:lvl4pPr>
            <a:lvl5pPr marL="2057400" indent="-228600">
              <a:buFont typeface=".AppleSystemUIFont"/>
              <a:buChar char="-"/>
              <a:defRPr b="0">
                <a:solidFill>
                  <a:srgbClr val="20386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61701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8">
          <p15:clr>
            <a:srgbClr val="FBAE40"/>
          </p15:clr>
        </p15:guide>
        <p15:guide id="2" pos="715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317691" cy="69287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9220" y="685800"/>
            <a:ext cx="6172200" cy="646331"/>
          </a:xfrm>
        </p:spPr>
        <p:txBody>
          <a:bodyPr wrap="square" anchor="t" anchorCtr="0">
            <a:sp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800" y="6356350"/>
            <a:ext cx="2743200" cy="365125"/>
          </a:xfrm>
        </p:spPr>
        <p:txBody>
          <a:bodyPr/>
          <a:lstStyle/>
          <a:p>
            <a:fld id="{786A64DB-DBB3-CA48-993E-0DE1651AF3A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189220" y="1825625"/>
            <a:ext cx="6164580" cy="4351338"/>
          </a:xfrm>
        </p:spPr>
        <p:txBody>
          <a:bodyPr/>
          <a:lstStyle>
            <a:lvl1pPr>
              <a:defRPr>
                <a:solidFill>
                  <a:srgbClr val="203864"/>
                </a:solidFill>
              </a:defRPr>
            </a:lvl1pPr>
            <a:lvl2pPr marL="685800" indent="-228600">
              <a:buFont typeface=".AppleSystemUIFont"/>
              <a:buChar char="-"/>
              <a:defRPr>
                <a:solidFill>
                  <a:srgbClr val="203864"/>
                </a:solidFill>
              </a:defRPr>
            </a:lvl2pPr>
            <a:lvl3pPr marL="1143000" indent="-228600">
              <a:buFont typeface=".AppleSystemUIFont"/>
              <a:buChar char="-"/>
              <a:defRPr>
                <a:solidFill>
                  <a:srgbClr val="203864"/>
                </a:solidFill>
              </a:defRPr>
            </a:lvl3pPr>
            <a:lvl4pPr marL="1600200" indent="-228600">
              <a:buFont typeface=".AppleSystemUIFont"/>
              <a:buChar char="-"/>
              <a:defRPr b="0">
                <a:solidFill>
                  <a:srgbClr val="203864"/>
                </a:solidFill>
              </a:defRPr>
            </a:lvl4pPr>
            <a:lvl5pPr marL="2057400" indent="-228600">
              <a:buFont typeface=".AppleSystemUIFont"/>
              <a:buChar char="-"/>
              <a:defRPr b="0">
                <a:solidFill>
                  <a:srgbClr val="20386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32" userDrawn="1">
          <p15:clr>
            <a:srgbClr val="FBAE40"/>
          </p15:clr>
        </p15:guide>
        <p15:guide id="2" pos="326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9220" y="1825625"/>
            <a:ext cx="6164580" cy="4351338"/>
          </a:xfrm>
        </p:spPr>
        <p:txBody>
          <a:bodyPr/>
          <a:lstStyle>
            <a:lvl1pPr>
              <a:defRPr>
                <a:solidFill>
                  <a:srgbClr val="203864"/>
                </a:solidFill>
              </a:defRPr>
            </a:lvl1pPr>
            <a:lvl2pPr marL="685800" indent="-228600">
              <a:buFont typeface=".AppleSystemUIFont"/>
              <a:buChar char="-"/>
              <a:defRPr>
                <a:solidFill>
                  <a:srgbClr val="203864"/>
                </a:solidFill>
              </a:defRPr>
            </a:lvl2pPr>
            <a:lvl3pPr marL="1143000" indent="-228600">
              <a:buFont typeface=".AppleSystemUIFont"/>
              <a:buChar char="-"/>
              <a:defRPr>
                <a:solidFill>
                  <a:srgbClr val="203864"/>
                </a:solidFill>
              </a:defRPr>
            </a:lvl3pPr>
            <a:lvl4pPr marL="1600200" indent="-228600">
              <a:buFont typeface=".AppleSystemUIFont"/>
              <a:buChar char="-"/>
              <a:defRPr b="0">
                <a:solidFill>
                  <a:srgbClr val="203864"/>
                </a:solidFill>
              </a:defRPr>
            </a:lvl4pPr>
            <a:lvl5pPr marL="2057400" indent="-228600">
              <a:buFont typeface=".AppleSystemUIFont"/>
              <a:buChar char="-"/>
              <a:defRPr b="0">
                <a:solidFill>
                  <a:srgbClr val="20386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181600" y="685800"/>
            <a:ext cx="6195060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800" y="6356350"/>
            <a:ext cx="2743200" cy="365125"/>
          </a:xfrm>
        </p:spPr>
        <p:txBody>
          <a:bodyPr/>
          <a:lstStyle/>
          <a:p>
            <a:fld id="{786A64DB-DBB3-CA48-993E-0DE1651AF3A6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  <p:transition>
    <p:wipe dir="d"/>
  </p:transition>
  <p:extLst mod="1">
    <p:ext uri="{DCECCB84-F9BA-43D5-87BE-67443E8EF086}">
      <p15:sldGuideLst xmlns:p15="http://schemas.microsoft.com/office/powerpoint/2012/main">
        <p15:guide id="1" orient="horz" pos="432" userDrawn="1">
          <p15:clr>
            <a:srgbClr val="FBAE40"/>
          </p15:clr>
        </p15:guide>
        <p15:guide id="2" pos="326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131" y="685800"/>
            <a:ext cx="10515600" cy="646331"/>
          </a:xfrm>
        </p:spPr>
        <p:txBody>
          <a:bodyPr anchor="t" anchorCtr="0">
            <a:sp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077960" y="6356350"/>
            <a:ext cx="2743200" cy="365125"/>
          </a:xfrm>
        </p:spPr>
        <p:txBody>
          <a:bodyPr/>
          <a:lstStyle>
            <a:lvl1pPr>
              <a:defRPr b="0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fld id="{786A64DB-DBB3-CA48-993E-0DE1651AF3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7493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32" userDrawn="1">
          <p15:clr>
            <a:srgbClr val="FBAE40"/>
          </p15:clr>
        </p15:guide>
        <p15:guide id="2" pos="38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045" y="685800"/>
            <a:ext cx="10515600" cy="646331"/>
          </a:xfrm>
        </p:spPr>
        <p:txBody>
          <a:bodyPr anchor="t" anchorCtr="0">
            <a:sp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0678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86A64DB-DBB3-CA48-993E-0DE1651AF3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1157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32" userDrawn="1">
          <p15:clr>
            <a:srgbClr val="FBAE40"/>
          </p15:clr>
        </p15:guide>
        <p15:guide id="2" pos="38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0678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86A64DB-DBB3-CA48-993E-0DE1651AF3A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89092"/>
            <a:ext cx="12192097" cy="353374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1960536"/>
            <a:ext cx="12460637" cy="2138766"/>
          </a:xfrm>
          <a:prstGeom prst="rect">
            <a:avLst/>
          </a:prstGeom>
          <a:solidFill>
            <a:schemeClr val="bg1">
              <a:alpha val="50000"/>
            </a:schemeClr>
          </a:solidFill>
          <a:ln w="920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311849"/>
            <a:ext cx="10515600" cy="1338828"/>
          </a:xfrm>
        </p:spPr>
        <p:txBody>
          <a:bodyPr>
            <a:spAutoFit/>
          </a:bodyPr>
          <a:lstStyle>
            <a:lvl1pPr algn="ctr">
              <a:defRPr sz="5000" b="1" baseline="0"/>
            </a:lvl1pPr>
          </a:lstStyle>
          <a:p>
            <a:r>
              <a:rPr lang="en-US" dirty="0"/>
              <a:t>NASA SCIENCE</a:t>
            </a:r>
            <a:br>
              <a:rPr lang="en-US" dirty="0"/>
            </a:br>
            <a:r>
              <a:rPr lang="en-US" sz="4000" b="0" dirty="0"/>
              <a:t>Subtitle Goes Here</a:t>
            </a:r>
            <a:endParaRPr lang="en-US" dirty="0"/>
          </a:p>
        </p:txBody>
      </p:sp>
    </p:spTree>
    <p:extLst/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8">
          <p15:clr>
            <a:srgbClr val="FBAE40"/>
          </p15:clr>
        </p15:guide>
        <p15:guide id="2" pos="38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9600" y="4953000"/>
            <a:ext cx="6902196" cy="978729"/>
          </a:xfrm>
        </p:spPr>
        <p:txBody>
          <a:bodyPr wrap="square" anchor="t" anchorCtr="0">
            <a:spAutoFit/>
          </a:bodyPr>
          <a:lstStyle>
            <a:lvl1pPr algn="l">
              <a:defRPr sz="3200" b="1" i="0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r>
              <a:rPr lang="en-US" dirty="0"/>
              <a:t>The New Animated Earth</a:t>
            </a:r>
            <a:br>
              <a:rPr lang="en-US" dirty="0"/>
            </a:br>
            <a:r>
              <a:rPr lang="en-US" dirty="0"/>
              <a:t>Science Division Template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668832" y="4928616"/>
            <a:ext cx="4048125" cy="313944"/>
          </a:xfrm>
        </p:spPr>
        <p:txBody>
          <a:bodyPr>
            <a:normAutofit/>
          </a:bodyPr>
          <a:lstStyle>
            <a:lvl1pPr marL="0" indent="0" algn="r">
              <a:buNone/>
              <a:defRPr sz="1800" b="1" baseline="0">
                <a:solidFill>
                  <a:srgbClr val="244D60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Presenter Name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7644765" y="5254435"/>
            <a:ext cx="4071938" cy="1012825"/>
          </a:xfrm>
        </p:spPr>
        <p:txBody>
          <a:bodyPr>
            <a:noAutofit/>
          </a:bodyPr>
          <a:lstStyle>
            <a:lvl1pPr marL="0" indent="0" algn="r">
              <a:spcBef>
                <a:spcPts val="400"/>
              </a:spcBef>
              <a:buFont typeface="Arial" charset="0"/>
              <a:buNone/>
              <a:defRPr sz="1800" baseline="0">
                <a:solidFill>
                  <a:srgbClr val="244D60"/>
                </a:solidFill>
              </a:defRPr>
            </a:lvl1pPr>
            <a:lvl2pPr marL="4572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2pPr>
            <a:lvl3pPr marL="9144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3pPr>
            <a:lvl4pPr marL="13716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4pPr>
            <a:lvl5pPr marL="18288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  <a:p>
            <a:pPr lvl="0"/>
            <a:r>
              <a:rPr lang="en-US" dirty="0"/>
              <a:t>Organization</a:t>
            </a:r>
          </a:p>
          <a:p>
            <a:pPr lvl="0"/>
            <a:r>
              <a:rPr lang="en-US" dirty="0"/>
              <a:t>Contact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644765" y="6339395"/>
            <a:ext cx="4071938" cy="317437"/>
          </a:xfrm>
        </p:spPr>
        <p:txBody>
          <a:bodyPr>
            <a:noAutofit/>
          </a:bodyPr>
          <a:lstStyle>
            <a:lvl1pPr marL="0" indent="0" algn="r">
              <a:spcBef>
                <a:spcPts val="400"/>
              </a:spcBef>
              <a:buFont typeface="Arial" charset="0"/>
              <a:buNone/>
              <a:defRPr sz="1400" baseline="0">
                <a:solidFill>
                  <a:srgbClr val="244D60"/>
                </a:solidFill>
              </a:defRPr>
            </a:lvl1pPr>
            <a:lvl2pPr marL="4572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2pPr>
            <a:lvl3pPr marL="9144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3pPr>
            <a:lvl4pPr marL="13716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4pPr>
            <a:lvl5pPr marL="1828800" indent="0" algn="r">
              <a:buFont typeface="Arial" charset="0"/>
              <a:buNone/>
              <a:defRPr sz="1800">
                <a:solidFill>
                  <a:srgbClr val="244D60"/>
                </a:solidFill>
              </a:defRPr>
            </a:lvl5pPr>
          </a:lstStyle>
          <a:p>
            <a:pPr lvl="0"/>
            <a:r>
              <a:rPr lang="en-US" dirty="0"/>
              <a:t>MONTH YEAR</a:t>
            </a:r>
          </a:p>
        </p:txBody>
      </p:sp>
    </p:spTree>
    <p:extLst>
      <p:ext uri="{BB962C8B-B14F-4D97-AF65-F5344CB8AC3E}">
        <p14:creationId xmlns:p14="http://schemas.microsoft.com/office/powerpoint/2010/main" val="11415303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38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1AF2-849A-EA43-AFD2-B6EAD09101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6/13/18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7EADB-CAD9-8646-9E13-6146564836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44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37009"/>
            <a:ext cx="10515600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rgbClr val="203864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fld id="{786A64DB-DBB3-CA48-993E-0DE1651AF3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3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4" r:id="rId2"/>
    <p:sldLayoutId id="2147483670" r:id="rId3"/>
    <p:sldLayoutId id="2147483671" r:id="rId4"/>
    <p:sldLayoutId id="2147483668" r:id="rId5"/>
    <p:sldLayoutId id="2147483669" r:id="rId6"/>
    <p:sldLayoutId id="2147483673" r:id="rId7"/>
    <p:sldLayoutId id="2147483649" r:id="rId8"/>
    <p:sldLayoutId id="2147483674" r:id="rId9"/>
    <p:sldLayoutId id="2147483675" r:id="rId10"/>
    <p:sldLayoutId id="2147483676" r:id="rId11"/>
    <p:sldLayoutId id="2147483678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203864"/>
          </a:solidFill>
          <a:latin typeface="Arial Narrow" charset="0"/>
          <a:ea typeface="Arial Narrow" charset="0"/>
          <a:cs typeface="Arial Narrow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800" kern="1200">
          <a:solidFill>
            <a:srgbClr val="203864"/>
          </a:solidFill>
          <a:latin typeface="Arial Narrow" charset="0"/>
          <a:ea typeface="Arial Narrow" charset="0"/>
          <a:cs typeface="Arial Narrow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/>
        <a:buChar char="-"/>
        <a:defRPr sz="2400" kern="1200">
          <a:solidFill>
            <a:srgbClr val="203864"/>
          </a:solidFill>
          <a:latin typeface="Arial Narrow" charset="0"/>
          <a:ea typeface="Arial Narrow" charset="0"/>
          <a:cs typeface="Arial Narrow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/>
        <a:buChar char="-"/>
        <a:defRPr sz="2000" kern="1200">
          <a:solidFill>
            <a:srgbClr val="203864"/>
          </a:solidFill>
          <a:latin typeface="Arial Narrow" charset="0"/>
          <a:ea typeface="Arial Narrow" charset="0"/>
          <a:cs typeface="Arial Narrow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/>
        <a:buChar char="-"/>
        <a:defRPr sz="1800" kern="1200">
          <a:solidFill>
            <a:srgbClr val="203864"/>
          </a:solidFill>
          <a:latin typeface="Arial Narrow" charset="0"/>
          <a:ea typeface="Arial Narrow" charset="0"/>
          <a:cs typeface="Arial Narrow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/>
        <a:buChar char="-"/>
        <a:defRPr sz="1800" kern="1200">
          <a:solidFill>
            <a:srgbClr val="203864"/>
          </a:solidFill>
          <a:latin typeface="Arial Narrow" charset="0"/>
          <a:ea typeface="Arial Narrow" charset="0"/>
          <a:cs typeface="Arial Narrow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08" userDrawn="1">
          <p15:clr>
            <a:srgbClr val="F26B43"/>
          </p15:clr>
        </p15:guide>
        <p15:guide id="2" pos="5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Felix.C.SeidelCaprez@nasa.go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tiff"/><Relationship Id="rId5" Type="http://schemas.openxmlformats.org/officeDocument/2006/relationships/image" Target="../media/image23.tiff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11" Type="http://schemas.openxmlformats.org/officeDocument/2006/relationships/image" Target="../media/image36.jpeg"/><Relationship Id="rId5" Type="http://schemas.openxmlformats.org/officeDocument/2006/relationships/image" Target="../media/image31.jpeg"/><Relationship Id="rId10" Type="http://schemas.openxmlformats.org/officeDocument/2006/relationships/image" Target="../media/image35.jpeg"/><Relationship Id="rId4" Type="http://schemas.openxmlformats.org/officeDocument/2006/relationships/image" Target="../media/image30.jpeg"/><Relationship Id="rId9" Type="http://schemas.openxmlformats.org/officeDocument/2006/relationships/image" Target="../media/image34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78A62-E10B-1E48-8760-91C015746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953000"/>
            <a:ext cx="7734300" cy="1421928"/>
          </a:xfrm>
        </p:spPr>
        <p:txBody>
          <a:bodyPr/>
          <a:lstStyle/>
          <a:p>
            <a:r>
              <a:rPr lang="en-US" dirty="0"/>
              <a:t>NASA assets (Data, Instruments, Platforms) that could support </a:t>
            </a:r>
            <a:r>
              <a:rPr lang="en-US" dirty="0" err="1"/>
              <a:t>EarthCARE</a:t>
            </a:r>
            <a:r>
              <a:rPr lang="en-US" dirty="0"/>
              <a:t> Cal/Val activities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779F4-E0CE-D340-8FA1-03D5D0A6A6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2A3564"/>
                </a:solidFill>
              </a:rPr>
              <a:t>Earth Science Division</a:t>
            </a:r>
          </a:p>
          <a:p>
            <a:r>
              <a:rPr lang="en-US" dirty="0">
                <a:solidFill>
                  <a:srgbClr val="2A3564"/>
                </a:solidFill>
              </a:rPr>
              <a:t>Science Mission Directorate, NASA</a:t>
            </a:r>
          </a:p>
          <a:p>
            <a:r>
              <a:rPr lang="en-US" dirty="0">
                <a:solidFill>
                  <a:srgbClr val="2A3564"/>
                </a:solidFill>
                <a:hlinkClick r:id="rId2"/>
              </a:rPr>
              <a:t>Felix.C.SeidelCaprez@nasa.gov</a:t>
            </a:r>
            <a:endParaRPr lang="en-US" dirty="0">
              <a:solidFill>
                <a:srgbClr val="2A3564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121133-87D1-664F-8EE1-EDDD041321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June 2018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430A673-4A0B-6C49-9710-08E7862A50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2A3564"/>
                </a:solidFill>
              </a:rPr>
              <a:t>Felix Seidel &amp; Hal </a:t>
            </a:r>
            <a:r>
              <a:rPr lang="en-US" dirty="0" err="1">
                <a:solidFill>
                  <a:srgbClr val="2A3564"/>
                </a:solidFill>
              </a:rPr>
              <a:t>Maring</a:t>
            </a:r>
            <a:endParaRPr lang="en-US" dirty="0">
              <a:solidFill>
                <a:srgbClr val="2A35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654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C7C3C-0110-444A-BE0C-0BBA83A84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800"/>
            <a:ext cx="10515600" cy="646331"/>
          </a:xfrm>
        </p:spPr>
        <p:txBody>
          <a:bodyPr/>
          <a:lstStyle/>
          <a:p>
            <a:r>
              <a:rPr lang="en-US" dirty="0"/>
              <a:t>Polarimeter Campaigns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8FD18A-6682-8E4B-BB2C-4CA3EC290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07D2CAC-E36E-C14B-B1A5-47902909E4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60527"/>
              </p:ext>
            </p:extLst>
          </p:nvPr>
        </p:nvGraphicFramePr>
        <p:xfrm>
          <a:off x="283778" y="1110565"/>
          <a:ext cx="11908220" cy="55988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7246">
                  <a:extLst>
                    <a:ext uri="{9D8B030D-6E8A-4147-A177-3AD203B41FA5}">
                      <a16:colId xmlns:a16="http://schemas.microsoft.com/office/drawing/2014/main" val="117541393"/>
                    </a:ext>
                  </a:extLst>
                </a:gridCol>
                <a:gridCol w="829879">
                  <a:extLst>
                    <a:ext uri="{9D8B030D-6E8A-4147-A177-3AD203B41FA5}">
                      <a16:colId xmlns:a16="http://schemas.microsoft.com/office/drawing/2014/main" val="3666741497"/>
                    </a:ext>
                  </a:extLst>
                </a:gridCol>
                <a:gridCol w="1287375">
                  <a:extLst>
                    <a:ext uri="{9D8B030D-6E8A-4147-A177-3AD203B41FA5}">
                      <a16:colId xmlns:a16="http://schemas.microsoft.com/office/drawing/2014/main" val="880301368"/>
                    </a:ext>
                  </a:extLst>
                </a:gridCol>
                <a:gridCol w="2276845">
                  <a:extLst>
                    <a:ext uri="{9D8B030D-6E8A-4147-A177-3AD203B41FA5}">
                      <a16:colId xmlns:a16="http://schemas.microsoft.com/office/drawing/2014/main" val="2890048495"/>
                    </a:ext>
                  </a:extLst>
                </a:gridCol>
                <a:gridCol w="853816">
                  <a:extLst>
                    <a:ext uri="{9D8B030D-6E8A-4147-A177-3AD203B41FA5}">
                      <a16:colId xmlns:a16="http://schemas.microsoft.com/office/drawing/2014/main" val="55164144"/>
                    </a:ext>
                  </a:extLst>
                </a:gridCol>
                <a:gridCol w="694225">
                  <a:extLst>
                    <a:ext uri="{9D8B030D-6E8A-4147-A177-3AD203B41FA5}">
                      <a16:colId xmlns:a16="http://schemas.microsoft.com/office/drawing/2014/main" val="3552501378"/>
                    </a:ext>
                  </a:extLst>
                </a:gridCol>
                <a:gridCol w="694225">
                  <a:extLst>
                    <a:ext uri="{9D8B030D-6E8A-4147-A177-3AD203B41FA5}">
                      <a16:colId xmlns:a16="http://schemas.microsoft.com/office/drawing/2014/main" val="214255438"/>
                    </a:ext>
                  </a:extLst>
                </a:gridCol>
                <a:gridCol w="694225">
                  <a:extLst>
                    <a:ext uri="{9D8B030D-6E8A-4147-A177-3AD203B41FA5}">
                      <a16:colId xmlns:a16="http://schemas.microsoft.com/office/drawing/2014/main" val="3815206967"/>
                    </a:ext>
                  </a:extLst>
                </a:gridCol>
                <a:gridCol w="1127783">
                  <a:extLst>
                    <a:ext uri="{9D8B030D-6E8A-4147-A177-3AD203B41FA5}">
                      <a16:colId xmlns:a16="http://schemas.microsoft.com/office/drawing/2014/main" val="1078840915"/>
                    </a:ext>
                  </a:extLst>
                </a:gridCol>
                <a:gridCol w="2372601">
                  <a:extLst>
                    <a:ext uri="{9D8B030D-6E8A-4147-A177-3AD203B41FA5}">
                      <a16:colId xmlns:a16="http://schemas.microsoft.com/office/drawing/2014/main" val="523992886"/>
                    </a:ext>
                  </a:extLst>
                </a:gridCol>
              </a:tblGrid>
              <a:tr h="1247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 Name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Approx. Date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Location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Purpose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err="1">
                          <a:effectLst/>
                        </a:rPr>
                        <a:t>AirHARP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err="1">
                          <a:effectLst/>
                        </a:rPr>
                        <a:t>AirMSPI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RSP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SPEX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Aircraft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Other instruments (not comprehensive)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1070684118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Birmingham?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Alabama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Air quality?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3491433645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RACORO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Jun-09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757251312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Chesapeake?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Chesapeake Bay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?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1946183334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CALNEX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May-10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Calfornia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Air quality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B-200, NOAA P-3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514997599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CARES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Jun-10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California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Aerosols &amp; air quality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B-200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3139686260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COCOA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Aug-10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Caribbean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clouds and aerosols, satellite validation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B-200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3764185204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DEVOTE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Oct-11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 east coast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Satellite validation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B-200, UC-12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HSRL, LARGE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439145496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TCAP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Jul-12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Cape Cod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Pollution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B-200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3848466740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AZORES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Oct-12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Azores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Maritime aerosols, clouds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B-200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2562835795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PODEX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Jan-13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S. California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ACE test/validation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PACS (no data)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CPL, SSFR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278022789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SEAC4RS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Aug-13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CONUS, Gulf of Mexico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Pollution, forest fires, liquid/ice clouds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ER-2, DC-8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HSRL, CPL, eMAS, many others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3629806630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HyspIRI '13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Oct-13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 west coast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Ocean color, aerosols over land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AVIRIS-c, RSP&amp;AirMSPI not coincident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2725215512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HyspIRI '14 spring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Apr-14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 west coast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Ocean color, aerosols over land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AVIRIS-c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3803143253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Pre-PACE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Apr-14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 west coast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Ocean color, aerosols over land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ER-2, Twin Otter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AVIRIS-c, MASTER / PRISM on Twin Otter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2007891357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Bermuda (name?)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Jun-14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Bermuda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Ocean color, lidar (?)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B-200?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3715326950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SABOR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Jul-14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Atlantic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Ocean color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B-200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HSRL, ship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707013004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HyspIRI '14 fall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Oct-14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 west coast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Ocean color, aerosols over land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2959732383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CalWater2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Jan-15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California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Atmospheric rivers, aerosols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CPL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3402676422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NAAMES '15 fall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NW Atlantic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Ocean color, clouds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C-130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HSRL, GCAS, ship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1280411000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RADEX/OLYMPEX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Washington state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Clouds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CPL, radar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753106157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SPEX-PR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Feb-16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 west coast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SPEX check flights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AVIRIS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3385519946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NAAMES_201605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May-16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NW Atlantic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Ocean color, clouds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C-130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HSRL, GCAS, ship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3754045595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ImPACT-PM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Jul-16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 west coast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Air quality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ER-2, Twin Otter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CPL / In-Situ Aerosol Twin Otter (Seinfeld)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2848559826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ORACLES_2016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 Atlantic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Clouds, aerosols above clouds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ER-2, P-3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HSRL, eMAS, radars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319376953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LMOS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May-17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Lake Michigan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Ozone, air quality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Twin Otter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1988536669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ORACLES_2017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Aug-17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 Atlantic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Clouds, aerosols above clouds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HSRL, radars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2718625646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NAAMES_2017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NW Atlantic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Ocean color, clouds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C-130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HSRL, GCAS, ship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2324877655"/>
                  </a:ext>
                </a:extLst>
              </a:tr>
              <a:tr h="172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ACEPOL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S. California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ACE test/validation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ER-2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HSRL, CPL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83" marR="8083" marT="8083" marB="0" anchor="b"/>
                </a:tc>
                <a:extLst>
                  <a:ext uri="{0D108BD9-81ED-4DB2-BD59-A6C34878D82A}">
                    <a16:rowId xmlns:a16="http://schemas.microsoft.com/office/drawing/2014/main" val="76657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885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8FD18A-6682-8E4B-BB2C-4CA3EC290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D1E95B1-4578-1F4E-A331-1EBB06F642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452986"/>
              </p:ext>
            </p:extLst>
          </p:nvPr>
        </p:nvGraphicFramePr>
        <p:xfrm>
          <a:off x="254001" y="139700"/>
          <a:ext cx="11937999" cy="6513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199">
                  <a:extLst>
                    <a:ext uri="{9D8B030D-6E8A-4147-A177-3AD203B41FA5}">
                      <a16:colId xmlns:a16="http://schemas.microsoft.com/office/drawing/2014/main" val="2656581127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2943891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829530806"/>
                    </a:ext>
                  </a:extLst>
                </a:gridCol>
                <a:gridCol w="2574025">
                  <a:extLst>
                    <a:ext uri="{9D8B030D-6E8A-4147-A177-3AD203B41FA5}">
                      <a16:colId xmlns:a16="http://schemas.microsoft.com/office/drawing/2014/main" val="2071376027"/>
                    </a:ext>
                  </a:extLst>
                </a:gridCol>
                <a:gridCol w="692250">
                  <a:extLst>
                    <a:ext uri="{9D8B030D-6E8A-4147-A177-3AD203B41FA5}">
                      <a16:colId xmlns:a16="http://schemas.microsoft.com/office/drawing/2014/main" val="3509109120"/>
                    </a:ext>
                  </a:extLst>
                </a:gridCol>
                <a:gridCol w="692250">
                  <a:extLst>
                    <a:ext uri="{9D8B030D-6E8A-4147-A177-3AD203B41FA5}">
                      <a16:colId xmlns:a16="http://schemas.microsoft.com/office/drawing/2014/main" val="945003987"/>
                    </a:ext>
                  </a:extLst>
                </a:gridCol>
                <a:gridCol w="692250">
                  <a:extLst>
                    <a:ext uri="{9D8B030D-6E8A-4147-A177-3AD203B41FA5}">
                      <a16:colId xmlns:a16="http://schemas.microsoft.com/office/drawing/2014/main" val="571519924"/>
                    </a:ext>
                  </a:extLst>
                </a:gridCol>
                <a:gridCol w="692250">
                  <a:extLst>
                    <a:ext uri="{9D8B030D-6E8A-4147-A177-3AD203B41FA5}">
                      <a16:colId xmlns:a16="http://schemas.microsoft.com/office/drawing/2014/main" val="285349341"/>
                    </a:ext>
                  </a:extLst>
                </a:gridCol>
                <a:gridCol w="819561">
                  <a:extLst>
                    <a:ext uri="{9D8B030D-6E8A-4147-A177-3AD203B41FA5}">
                      <a16:colId xmlns:a16="http://schemas.microsoft.com/office/drawing/2014/main" val="630448920"/>
                    </a:ext>
                  </a:extLst>
                </a:gridCol>
                <a:gridCol w="2206714">
                  <a:extLst>
                    <a:ext uri="{9D8B030D-6E8A-4147-A177-3AD203B41FA5}">
                      <a16:colId xmlns:a16="http://schemas.microsoft.com/office/drawing/2014/main" val="2734607255"/>
                    </a:ext>
                  </a:extLst>
                </a:gridCol>
              </a:tblGrid>
              <a:tr h="127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Name 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Approx. Date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Location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Purpose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CPL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DIAL/HSRL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HSRL-1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HSRL-2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Aircraft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Other instruments (not comprehensive)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878093474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CATS/CALIPSO val.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Jan-07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Eastern US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Validation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521723162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San Joaquin Valley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Feb-07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California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696690948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CHAPS/CLASIC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Jun-07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Oklahoma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561939053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Caribbean 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Jan-08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Caribbean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790055140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ARCTAS Spring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Apr-08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Alaska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789166166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ARCTAS Summer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Jun-08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NW Canada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376492183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Birmingham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Sep-08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Alabama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971489060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CALIPSO Validation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Jan-09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Eastern US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260407340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RACORO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Jun-09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Oklahoma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361452929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Ocean Subsurface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Sep-09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East Coast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957403447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CALIPSO Validation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Apr-10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Eastern US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009976148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CALIPSO Gulf Oil Spill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May-10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Gulf of Mexico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433166482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CalNEX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May-10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Los Angeles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715925611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CARES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Jun-10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Sacramento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988141697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Caribbean 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Aug-10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Caribbean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365918245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DISCOVER-AQ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Jul-11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DC-Baltimore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646317999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EPA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Aug-11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SE Virginia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278988058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DEVOTE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Oct-11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SE US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477726181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ATTREX 2011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Nov-11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West Coast, Pacific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TTL cirrus &amp; composition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GlobalHawk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SSFR, others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029898679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CALIPSO Validation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Mar-12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Eastern US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629554936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DC3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May-12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Central US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268790303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TCAP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Jul-12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Cape Cod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124902798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HS3 2012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Sep-12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VA, Atlantic Ocean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Hurricanes and SAL (dust)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GlobalHawk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S-HIS, Dropsondes, HIWRAP, others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785051923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Azores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Oct-12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Azores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924539620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DISCOVER-AQ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Jan-13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Central CA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4194317739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PODEX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Jan-13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S. California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ACE test/validation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ER-2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AirMSPI, RSP, MASTER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12619581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ATTREX 2013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Feb-13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West Coast, Pacific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TTL cirrus &amp; composition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GlobalHawk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SSFR, others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505252643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SEAC4RS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Aug-13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CONUS, Gulf of Mexico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Pollution, forest fires, liquid/ice clouds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ER-2, DC-8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AirMSPI, RSP, eMAS, many others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992395180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HS3 2013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Aug-13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VA, Atlantic Ocean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Hurricanes and SAL (dust)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GlobalHawk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S-HIS, Dropsondes, HIWRAP, others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490219746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DISCOVER-AQ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Sep-13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Houston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966088573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ATTREX 2014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Jan-14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Guam, Pacific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TTL cirrus &amp; composition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GlobalHawk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SSFR, Hawkeye, others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735253085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CALIPSO Validation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Jun-14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Eastern US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794284215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SABOR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Jul-14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Atlantic Ocean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Ocean color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B-200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RSP, Ship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4077417919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DISCOVER-AQ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Jul-14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Denver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157492666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HS3 2014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Aug-14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VA, Atlantic Ocean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Hurricanes and SAL (dust)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GlobalHawk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S-HIS, Dropsondes, HIWRAP, others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400237748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CalWater2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Jan-15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Calfornia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Atmospheric Rivers and aerosols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ER-2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AirMSPI, AVIRIS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197402092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CCAVE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Aug-15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Calfornia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CATS &amp; CALIPSO Validation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ER-2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ACATS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4078147911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NAAMES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Nov-15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W North Atlantic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65791847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RADEX/OLYMPEX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Nov-15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Washington state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Clouds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ER-2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AirMSPI, CRS, others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650934959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KORUS-AQ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May-16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South Korea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1394813012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NAAMES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May-16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W North Atlantic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078661858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ORACLES '16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Aug-16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Namibia/ S East Atlantic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374347121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ORACLES '17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Aug-17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Saõ Tomé/ S East Atlantic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955176139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NAAMES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Sep-17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W North Atlantic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2955198891"/>
                  </a:ext>
                </a:extLst>
              </a:tr>
              <a:tr h="1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ACEPOL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Nov-17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S. California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ACE test/validation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ER-2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</a:rPr>
                        <a:t>AirHARP</a:t>
                      </a:r>
                      <a:r>
                        <a:rPr lang="en-US" sz="900" u="none" strike="noStrike" dirty="0">
                          <a:effectLst/>
                        </a:rPr>
                        <a:t>, </a:t>
                      </a:r>
                      <a:r>
                        <a:rPr lang="en-US" sz="900" u="none" strike="noStrike" dirty="0" err="1">
                          <a:effectLst/>
                        </a:rPr>
                        <a:t>AirMSPI</a:t>
                      </a:r>
                      <a:r>
                        <a:rPr lang="en-US" sz="900" u="none" strike="noStrike" dirty="0">
                          <a:effectLst/>
                        </a:rPr>
                        <a:t>, RSP, SPEX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8" marR="4428" marT="4428" marB="0" anchor="b"/>
                </a:tc>
                <a:extLst>
                  <a:ext uri="{0D108BD9-81ED-4DB2-BD59-A6C34878D82A}">
                    <a16:rowId xmlns:a16="http://schemas.microsoft.com/office/drawing/2014/main" val="3845033813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F4C7C3C-0110-444A-BE0C-0BBA83A84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0" y="495300"/>
            <a:ext cx="4538663" cy="646331"/>
          </a:xfrm>
        </p:spPr>
        <p:txBody>
          <a:bodyPr/>
          <a:lstStyle/>
          <a:p>
            <a:r>
              <a:rPr lang="en-US" dirty="0"/>
              <a:t>Lidar Campaigns </a:t>
            </a:r>
          </a:p>
        </p:txBody>
      </p:sp>
    </p:spTree>
    <p:extLst>
      <p:ext uri="{BB962C8B-B14F-4D97-AF65-F5344CB8AC3E}">
        <p14:creationId xmlns:p14="http://schemas.microsoft.com/office/powerpoint/2010/main" val="1159918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0645D-AAA2-EC4E-A674-69C0886AD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3031"/>
            <a:ext cx="10515600" cy="590931"/>
          </a:xfrm>
        </p:spPr>
        <p:txBody>
          <a:bodyPr/>
          <a:lstStyle/>
          <a:p>
            <a:r>
              <a:rPr lang="en-US" sz="3600" dirty="0"/>
              <a:t>APR3: Airborne Precipitation and Cloud Radar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0FC2B5-4836-0845-B4FB-C562D330C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82238A-2392-3249-A4DE-30DD708CB0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01" y="2053916"/>
            <a:ext cx="4417493" cy="401198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42B020E-3DA7-9040-890F-39627634461A}"/>
              </a:ext>
            </a:extLst>
          </p:cNvPr>
          <p:cNvSpPr txBox="1">
            <a:spLocks/>
          </p:cNvSpPr>
          <p:nvPr/>
        </p:nvSpPr>
        <p:spPr>
          <a:xfrm>
            <a:off x="1206086" y="2053916"/>
            <a:ext cx="2658578" cy="422168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APR3 on P-3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4AAFAA-971A-B54B-8197-40D81312A667}"/>
              </a:ext>
            </a:extLst>
          </p:cNvPr>
          <p:cNvSpPr txBox="1"/>
          <p:nvPr/>
        </p:nvSpPr>
        <p:spPr>
          <a:xfrm>
            <a:off x="857412" y="1049305"/>
            <a:ext cx="5914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</a:rPr>
              <a:t>Ku+Ka+W</a:t>
            </a:r>
            <a:r>
              <a:rPr lang="en-US" sz="2400" b="1" dirty="0">
                <a:solidFill>
                  <a:srgbClr val="C00000"/>
                </a:solidFill>
              </a:rPr>
              <a:t>, Scanning, Doppler, Dual Pol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894F4E7-0D86-2544-88A5-D5F80F4768E5}"/>
              </a:ext>
            </a:extLst>
          </p:cNvPr>
          <p:cNvGrpSpPr/>
          <p:nvPr/>
        </p:nvGrpSpPr>
        <p:grpSpPr>
          <a:xfrm>
            <a:off x="4954744" y="1400794"/>
            <a:ext cx="7231085" cy="4623233"/>
            <a:chOff x="5294818" y="1840386"/>
            <a:chExt cx="5672005" cy="362642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56AD3FF-727D-FF46-BED2-68A9602A2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25753" y="2843104"/>
              <a:ext cx="5416178" cy="256940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B4006FA-F633-1B4B-9C47-A97D3EB236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94132">
              <a:off x="6608107" y="2636286"/>
              <a:ext cx="4358716" cy="701694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29942E1-76A9-A149-8D51-845E6CC1564E}"/>
                </a:ext>
              </a:extLst>
            </p:cNvPr>
            <p:cNvSpPr/>
            <p:nvPr/>
          </p:nvSpPr>
          <p:spPr>
            <a:xfrm>
              <a:off x="5383174" y="4720460"/>
              <a:ext cx="2673579" cy="7463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Helvetica" charset="0"/>
                </a:rPr>
                <a:t>convective storm </a:t>
              </a:r>
            </a:p>
            <a:p>
              <a:r>
                <a:rPr lang="en-US" sz="1000" b="1" dirty="0">
                  <a:solidFill>
                    <a:schemeClr val="bg1"/>
                  </a:solidFill>
                  <a:latin typeface="Helvetica" charset="0"/>
                </a:rPr>
                <a:t>initiation, organization, growth, and dissipation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4CB25C0-551E-1E46-AE87-164C7BBA71B4}"/>
                </a:ext>
              </a:extLst>
            </p:cNvPr>
            <p:cNvSpPr txBox="1"/>
            <p:nvPr/>
          </p:nvSpPr>
          <p:spPr>
            <a:xfrm rot="956092">
              <a:off x="6934278" y="2250140"/>
              <a:ext cx="2535787" cy="331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APR2</a:t>
              </a:r>
              <a:r>
                <a:rPr lang="en-US" sz="1000" b="1" dirty="0"/>
                <a:t> Ku-band vertical structure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CDB1DBF-22E0-8F4A-81B5-63B4B620A34B}"/>
                </a:ext>
              </a:extLst>
            </p:cNvPr>
            <p:cNvSpPr txBox="1"/>
            <p:nvPr/>
          </p:nvSpPr>
          <p:spPr>
            <a:xfrm rot="1056869">
              <a:off x="7115189" y="2953030"/>
              <a:ext cx="1455391" cy="331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Sea surface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5B7F3F0-11B3-5343-9184-BBF7196D40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4818" y="1840386"/>
              <a:ext cx="984371" cy="957476"/>
            </a:xfrm>
            <a:prstGeom prst="rect">
              <a:avLst/>
            </a:prstGeom>
            <a:ln>
              <a:noFill/>
            </a:ln>
          </p:spPr>
        </p:pic>
        <p:sp>
          <p:nvSpPr>
            <p:cNvPr id="33" name="Up Arrow 32">
              <a:extLst>
                <a:ext uri="{FF2B5EF4-FFF2-40B4-BE49-F238E27FC236}">
                  <a16:creationId xmlns:a16="http://schemas.microsoft.com/office/drawing/2014/main" id="{6FEAD0AF-D5E9-B049-B149-00A8DFD53451}"/>
                </a:ext>
              </a:extLst>
            </p:cNvPr>
            <p:cNvSpPr/>
            <p:nvPr/>
          </p:nvSpPr>
          <p:spPr>
            <a:xfrm rot="12018934">
              <a:off x="6868526" y="2684552"/>
              <a:ext cx="270604" cy="823681"/>
            </a:xfrm>
            <a:prstGeom prst="upArrow">
              <a:avLst/>
            </a:prstGeom>
            <a:solidFill>
              <a:schemeClr val="bg1">
                <a:alpha val="33000"/>
              </a:schemeClr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Up Arrow 33">
              <a:extLst>
                <a:ext uri="{FF2B5EF4-FFF2-40B4-BE49-F238E27FC236}">
                  <a16:creationId xmlns:a16="http://schemas.microsoft.com/office/drawing/2014/main" id="{7A4FED88-17CF-B748-A92F-F3D37AF80E83}"/>
                </a:ext>
              </a:extLst>
            </p:cNvPr>
            <p:cNvSpPr/>
            <p:nvPr/>
          </p:nvSpPr>
          <p:spPr>
            <a:xfrm rot="12018934">
              <a:off x="8418186" y="3162692"/>
              <a:ext cx="270604" cy="651907"/>
            </a:xfrm>
            <a:prstGeom prst="upArrow">
              <a:avLst/>
            </a:prstGeom>
            <a:solidFill>
              <a:schemeClr val="bg1">
                <a:alpha val="33000"/>
              </a:schemeClr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Up Arrow 34">
              <a:extLst>
                <a:ext uri="{FF2B5EF4-FFF2-40B4-BE49-F238E27FC236}">
                  <a16:creationId xmlns:a16="http://schemas.microsoft.com/office/drawing/2014/main" id="{0CE03BF8-0A7A-5D45-957A-C59A9D7BC7B1}"/>
                </a:ext>
              </a:extLst>
            </p:cNvPr>
            <p:cNvSpPr/>
            <p:nvPr/>
          </p:nvSpPr>
          <p:spPr>
            <a:xfrm rot="12018934">
              <a:off x="9922171" y="3728139"/>
              <a:ext cx="270604" cy="432321"/>
            </a:xfrm>
            <a:prstGeom prst="upArrow">
              <a:avLst/>
            </a:prstGeom>
            <a:solidFill>
              <a:schemeClr val="bg1">
                <a:alpha val="33000"/>
              </a:schemeClr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AA498AD-DF3E-E84F-9E9C-489B397617AE}"/>
                </a:ext>
              </a:extLst>
            </p:cNvPr>
            <p:cNvSpPr txBox="1"/>
            <p:nvPr/>
          </p:nvSpPr>
          <p:spPr>
            <a:xfrm>
              <a:off x="9188140" y="2075886"/>
              <a:ext cx="1507824" cy="6219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June 19, 2017 </a:t>
              </a:r>
            </a:p>
            <a:p>
              <a:r>
                <a:rPr lang="en-US" sz="1200" b="1" dirty="0">
                  <a:solidFill>
                    <a:srgbClr val="002060"/>
                  </a:solidFill>
                </a:rPr>
                <a:t>Gulf of Mexico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DF1D88A9-BFF9-C348-ADCC-CA396D66CB56}"/>
              </a:ext>
            </a:extLst>
          </p:cNvPr>
          <p:cNvSpPr txBox="1"/>
          <p:nvPr/>
        </p:nvSpPr>
        <p:spPr>
          <a:xfrm>
            <a:off x="3039712" y="6243570"/>
            <a:ext cx="4146713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=&gt; See talk by </a:t>
            </a:r>
            <a:r>
              <a:rPr lang="en-US" b="1" dirty="0" err="1">
                <a:solidFill>
                  <a:schemeClr val="accent1"/>
                </a:solidFill>
              </a:rPr>
              <a:t>Sy</a:t>
            </a:r>
            <a:r>
              <a:rPr lang="en-US" b="1" dirty="0">
                <a:solidFill>
                  <a:schemeClr val="accent1"/>
                </a:solidFill>
              </a:rPr>
              <a:t> on Thursday at 11:55am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B2C618A4-A566-2149-A232-7DE44BB025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61" y="1876243"/>
            <a:ext cx="1117803" cy="111729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7585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E5B62-16CC-B147-AD84-8CEF5877F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Radar Definition Experiment (RADEX)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C16FE-832C-7A4F-8AC8-892808BD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C26583-4B4A-B84D-8C8D-98A9019B9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7338"/>
            <a:ext cx="6648450" cy="524293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Goals:</a:t>
            </a:r>
          </a:p>
          <a:p>
            <a:pPr lvl="1"/>
            <a:r>
              <a:rPr lang="en-US" dirty="0"/>
              <a:t>Develop algorithms for ACE Ka-/W-band Doppler radar.</a:t>
            </a:r>
          </a:p>
          <a:p>
            <a:pPr lvl="1"/>
            <a:r>
              <a:rPr lang="en-US" dirty="0"/>
              <a:t>Precipitation algorithm improvement (GPM)</a:t>
            </a:r>
          </a:p>
          <a:p>
            <a:r>
              <a:rPr lang="en-US" dirty="0"/>
              <a:t>Observation platforms: </a:t>
            </a:r>
            <a:r>
              <a:rPr lang="en-US" sz="2400" dirty="0"/>
              <a:t>GPM/Terra (space), DC-8/ER-2/Learjet (airborne), WX radar, etc. (ground)</a:t>
            </a:r>
          </a:p>
          <a:p>
            <a:r>
              <a:rPr lang="en-US" dirty="0"/>
              <a:t>ER-2 is instrumentation:</a:t>
            </a:r>
          </a:p>
          <a:p>
            <a:pPr lvl="1"/>
            <a:r>
              <a:rPr lang="en-US" b="1" dirty="0"/>
              <a:t>3 radars </a:t>
            </a:r>
            <a:r>
              <a:rPr lang="en-US" dirty="0"/>
              <a:t>(EXRAD, HIWRAP, CRS)(X, Ku, Ka, W bands)</a:t>
            </a:r>
          </a:p>
          <a:p>
            <a:pPr lvl="1"/>
            <a:r>
              <a:rPr lang="en-US" dirty="0"/>
              <a:t>Profiling </a:t>
            </a:r>
            <a:r>
              <a:rPr lang="en-US" b="1" dirty="0"/>
              <a:t>lidar</a:t>
            </a:r>
            <a:r>
              <a:rPr lang="en-US" dirty="0"/>
              <a:t> (CPL)</a:t>
            </a:r>
          </a:p>
          <a:p>
            <a:pPr lvl="1"/>
            <a:r>
              <a:rPr lang="en-US" dirty="0"/>
              <a:t>Advanced Precipitation </a:t>
            </a:r>
            <a:r>
              <a:rPr lang="en-US" b="1" dirty="0"/>
              <a:t>Microwave Radiometer </a:t>
            </a:r>
            <a:r>
              <a:rPr lang="en-US" dirty="0"/>
              <a:t>(AMPR)</a:t>
            </a:r>
          </a:p>
          <a:p>
            <a:pPr lvl="1"/>
            <a:r>
              <a:rPr lang="en-US" b="1" dirty="0"/>
              <a:t>Polarimeter</a:t>
            </a:r>
            <a:r>
              <a:rPr lang="en-US" dirty="0"/>
              <a:t> (</a:t>
            </a:r>
            <a:r>
              <a:rPr lang="en-US" dirty="0" err="1"/>
              <a:t>AirMSPI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MODIS</a:t>
            </a:r>
            <a:r>
              <a:rPr lang="en-US" dirty="0"/>
              <a:t> Airborne Simulator (</a:t>
            </a:r>
            <a:r>
              <a:rPr lang="en-US" dirty="0" err="1"/>
              <a:t>eMAS</a:t>
            </a:r>
            <a:r>
              <a:rPr lang="en-US" dirty="0"/>
              <a:t>)</a:t>
            </a:r>
          </a:p>
          <a:p>
            <a:r>
              <a:rPr lang="en-US" dirty="0"/>
              <a:t>DC-8 instrument relevant to </a:t>
            </a:r>
            <a:r>
              <a:rPr lang="en-US" dirty="0" err="1"/>
              <a:t>EarthCARE</a:t>
            </a:r>
            <a:endParaRPr lang="en-US" dirty="0"/>
          </a:p>
          <a:p>
            <a:pPr lvl="1"/>
            <a:r>
              <a:rPr lang="en-US" b="1" dirty="0"/>
              <a:t>Cloud in-situ </a:t>
            </a:r>
            <a:r>
              <a:rPr lang="en-US" dirty="0"/>
              <a:t>sampling</a:t>
            </a:r>
          </a:p>
          <a:p>
            <a:pPr lvl="1"/>
            <a:r>
              <a:rPr lang="en-US" dirty="0"/>
              <a:t>Airborne Precipitation and Cloud </a:t>
            </a:r>
            <a:r>
              <a:rPr lang="en-US" b="1" dirty="0"/>
              <a:t>Radar</a:t>
            </a:r>
            <a:r>
              <a:rPr lang="en-US" dirty="0"/>
              <a:t> (APR3)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22E265-3296-2A49-9D75-A5BDF1417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298" y="1232466"/>
            <a:ext cx="4660827" cy="20391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C2AFBF-5A1E-204E-A545-DAE1345837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3298" y="2980168"/>
            <a:ext cx="4660829" cy="20391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417570-1439-5843-A7B5-6CBBBA0A3B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3298" y="4761162"/>
            <a:ext cx="4660827" cy="20391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C01106-2959-704D-B577-E53235F5E824}"/>
              </a:ext>
            </a:extLst>
          </p:cNvPr>
          <p:cNvSpPr txBox="1"/>
          <p:nvPr/>
        </p:nvSpPr>
        <p:spPr>
          <a:xfrm>
            <a:off x="9215440" y="4857751"/>
            <a:ext cx="369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9055FC-30D5-D342-BFF9-FA55EEE44EC4}"/>
              </a:ext>
            </a:extLst>
          </p:cNvPr>
          <p:cNvSpPr txBox="1"/>
          <p:nvPr/>
        </p:nvSpPr>
        <p:spPr>
          <a:xfrm>
            <a:off x="9215440" y="3086100"/>
            <a:ext cx="411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Ka</a:t>
            </a:r>
          </a:p>
        </p:txBody>
      </p:sp>
    </p:spTree>
    <p:extLst>
      <p:ext uri="{BB962C8B-B14F-4D97-AF65-F5344CB8AC3E}">
        <p14:creationId xmlns:p14="http://schemas.microsoft.com/office/powerpoint/2010/main" val="1791630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75" y="483578"/>
            <a:ext cx="7315200" cy="729430"/>
          </a:xfrm>
        </p:spPr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ACEPOL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Aerosol Characterization from </a:t>
            </a:r>
            <a:r>
              <a:rPr lang="en-US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Polarimeter</a:t>
            </a:r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 and Lidar</a:t>
            </a:r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75" y="1343026"/>
            <a:ext cx="9519701" cy="538130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with SRON (Netherlands)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fly and test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airSPEX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as a simulator for the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contributed European </a:t>
            </a:r>
            <a:r>
              <a:rPr lang="en-US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polarimeter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NASA’s PACE satellite mission.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Successful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demonstration for future Cal/Val activities for 3MI (EPS-SG), </a:t>
            </a:r>
            <a:r>
              <a:rPr lang="en-US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SPEXone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EarthCARE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MAIA, Decadal Survey missions, etc.</a:t>
            </a:r>
          </a:p>
          <a:p>
            <a:pPr marL="0" indent="0">
              <a:buNone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Campaign Objectives</a:t>
            </a:r>
          </a:p>
          <a:p>
            <a:r>
              <a:rPr lang="en-US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 performance of instruments and algorithms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developed for ACE pre-formulation mission &amp; PACE with ground and space based reference data.</a:t>
            </a:r>
          </a:p>
          <a:p>
            <a:r>
              <a:rPr lang="en-US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column-integrated and vertically-resolved aerosol properties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Hypothesis: </a:t>
            </a:r>
            <a:r>
              <a:rPr lang="en-US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Polarimeter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-Lidar combination enables characterization of elevated dust/smoke and boundary layer smog.</a:t>
            </a:r>
          </a:p>
          <a:p>
            <a:pPr marL="0" indent="0">
              <a:buNone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Campaign Details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Dates: Oct-Nov 2017, Region: California &amp; Arizona, USA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Aircraft &amp; Flights: NASA ER-2, 9 Flights, 40 Hours</a:t>
            </a:r>
          </a:p>
          <a:p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Instruments on ER-2: </a:t>
            </a:r>
          </a:p>
          <a:p>
            <a:pPr lvl="1">
              <a:buFont typeface="+mj-lt"/>
              <a:buAutoNum type="alphaLcParenR"/>
            </a:pPr>
            <a:r>
              <a:rPr lang="en-US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Polarimeters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AirMSPI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RSP, </a:t>
            </a:r>
            <a:r>
              <a:rPr lang="en-US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AirHARP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airSPEX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Font typeface="+mj-lt"/>
              <a:buAutoNum type="alphaLcParenR"/>
            </a:pPr>
            <a:r>
              <a:rPr lang="en-US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Lidars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HSRL-2, CPL</a:t>
            </a:r>
          </a:p>
          <a:p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Instruments on ground: </a:t>
            </a:r>
            <a:r>
              <a:rPr lang="en-US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Sunphotometers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Lidar, </a:t>
            </a:r>
            <a:r>
              <a:rPr lang="en-US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Polarimeter</a:t>
            </a:r>
            <a:endParaRPr lang="en-U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Under-flights with: CALIPSO, MISR, MODIS, CATS (ISS)</a:t>
            </a:r>
          </a:p>
        </p:txBody>
      </p:sp>
      <p:pic>
        <p:nvPicPr>
          <p:cNvPr id="6" name="Picture 5" descr="ACEPOL-logo-small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0313" y="0"/>
            <a:ext cx="2061687" cy="2057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0DE8B0-7CF3-C84F-A1C6-2F722A927C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5593" y="4329113"/>
            <a:ext cx="3796407" cy="252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650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CEPOL-logo-small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615"/>
            <a:ext cx="1030710" cy="10285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046" y="1318701"/>
            <a:ext cx="4578688" cy="296652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6216987" y="1316323"/>
            <a:ext cx="4718882" cy="2968901"/>
            <a:chOff x="0" y="944068"/>
            <a:chExt cx="9143999" cy="575297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944068"/>
              <a:ext cx="9143999" cy="575297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61A5710-77C0-40E3-9C8F-5D53ECE64F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301" b="98761" l="3287" r="98270">
                          <a14:foregroundMark x1="12284" y1="52566" x2="12284" y2="52566"/>
                          <a14:foregroundMark x1="7612" y1="58584" x2="7612" y2="58584"/>
                          <a14:foregroundMark x1="3460" y1="60885" x2="3460" y2="60885"/>
                          <a14:foregroundMark x1="27509" y1="94867" x2="27509" y2="94867"/>
                          <a14:foregroundMark x1="24913" y1="99115" x2="24913" y2="99115"/>
                          <a14:foregroundMark x1="93426" y1="39292" x2="93426" y2="39292"/>
                          <a14:foregroundMark x1="98443" y1="40531" x2="98443" y2="40531"/>
                          <a14:foregroundMark x1="73875" y1="7434" x2="73875" y2="7434"/>
                          <a14:foregroundMark x1="74048" y1="2478" x2="74048" y2="247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84962">
              <a:off x="2726645" y="985270"/>
              <a:ext cx="4485120" cy="438702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4197339">
              <a:off x="4350905" y="498169"/>
              <a:ext cx="122575" cy="6027209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76C636-DA70-4279-9793-BC3D03CCF944}"/>
                </a:ext>
              </a:extLst>
            </p:cNvPr>
            <p:cNvSpPr/>
            <p:nvPr/>
          </p:nvSpPr>
          <p:spPr>
            <a:xfrm rot="19633782">
              <a:off x="1408017" y="4347070"/>
              <a:ext cx="1758740" cy="7156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>
                  <a:solidFill>
                    <a:schemeClr val="bg1"/>
                  </a:solidFill>
                </a:rPr>
                <a:t>AirSPEX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D0A2EFB-32E0-4365-A49F-D519700D5B9E}"/>
                </a:ext>
              </a:extLst>
            </p:cNvPr>
            <p:cNvSpPr/>
            <p:nvPr/>
          </p:nvSpPr>
          <p:spPr>
            <a:xfrm rot="19633782">
              <a:off x="3542475" y="1987469"/>
              <a:ext cx="1938900" cy="7156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>
                  <a:solidFill>
                    <a:schemeClr val="bg1"/>
                  </a:solidFill>
                </a:rPr>
                <a:t>AirHARP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919" y="3463275"/>
            <a:ext cx="5332192" cy="399914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710797" y="6444216"/>
            <a:ext cx="263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solidFill>
                  <a:srgbClr val="FF0000"/>
                </a:solidFill>
                <a:latin typeface="Helvetica"/>
              </a:rPr>
              <a:t>PRELIMINARY DATA</a:t>
            </a:r>
          </a:p>
        </p:txBody>
      </p:sp>
      <p:cxnSp>
        <p:nvCxnSpPr>
          <p:cNvPr id="17" name="Straight Arrow Connector 16"/>
          <p:cNvCxnSpPr>
            <a:cxnSpLocks/>
          </p:cNvCxnSpPr>
          <p:nvPr/>
        </p:nvCxnSpPr>
        <p:spPr bwMode="auto">
          <a:xfrm flipH="1" flipV="1">
            <a:off x="8993204" y="3036195"/>
            <a:ext cx="625642" cy="1890712"/>
          </a:xfrm>
          <a:prstGeom prst="straightConnector1">
            <a:avLst/>
          </a:prstGeom>
          <a:solidFill>
            <a:schemeClr val="accent1"/>
          </a:solidFill>
          <a:ln w="60325" cap="flat" cmpd="sng" algn="ctr">
            <a:solidFill>
              <a:srgbClr val="92D05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21" name="Straight Arrow Connector 20"/>
          <p:cNvCxnSpPr>
            <a:cxnSpLocks/>
          </p:cNvCxnSpPr>
          <p:nvPr/>
        </p:nvCxnSpPr>
        <p:spPr bwMode="auto">
          <a:xfrm flipH="1" flipV="1">
            <a:off x="4363918" y="2632620"/>
            <a:ext cx="3594297" cy="53788"/>
          </a:xfrm>
          <a:prstGeom prst="straightConnector1">
            <a:avLst/>
          </a:prstGeom>
          <a:solidFill>
            <a:schemeClr val="accent1"/>
          </a:solidFill>
          <a:ln w="60325" cap="flat" cmpd="sng" algn="ctr">
            <a:solidFill>
              <a:srgbClr val="92D05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230389" y="6426207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Helvetica"/>
              </a:rPr>
              <a:t>HSRL-2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842CBA-F0B2-5B4A-9609-9C69B702C1B0}"/>
              </a:ext>
            </a:extLst>
          </p:cNvPr>
          <p:cNvSpPr txBox="1"/>
          <p:nvPr/>
        </p:nvSpPr>
        <p:spPr>
          <a:xfrm>
            <a:off x="7382754" y="3386728"/>
            <a:ext cx="3150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Helvetica"/>
              </a:rPr>
              <a:t>airSPEX</a:t>
            </a:r>
            <a:r>
              <a:rPr lang="en-US" sz="2400" b="1" dirty="0">
                <a:solidFill>
                  <a:schemeClr val="bg1"/>
                </a:solidFill>
                <a:latin typeface="Helvetica"/>
              </a:rPr>
              <a:t> &amp; </a:t>
            </a:r>
            <a:r>
              <a:rPr lang="en-US" sz="2400" b="1" dirty="0" err="1">
                <a:solidFill>
                  <a:schemeClr val="bg1"/>
                </a:solidFill>
                <a:latin typeface="Helvetica"/>
              </a:rPr>
              <a:t>AirHARP</a:t>
            </a:r>
            <a:endParaRPr lang="en-US" sz="2400" b="1" dirty="0">
              <a:solidFill>
                <a:schemeClr val="bg1"/>
              </a:solidFill>
              <a:latin typeface="Helvetica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Helvetica"/>
              </a:rPr>
              <a:t>superimposed on Google Earth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BB7C16-897F-4845-B666-21B918844634}"/>
              </a:ext>
            </a:extLst>
          </p:cNvPr>
          <p:cNvSpPr txBox="1"/>
          <p:nvPr/>
        </p:nvSpPr>
        <p:spPr>
          <a:xfrm>
            <a:off x="3729488" y="3740672"/>
            <a:ext cx="2081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Helvetica"/>
              </a:rPr>
              <a:t>Flight Tracks</a:t>
            </a:r>
            <a:endParaRPr lang="en-US" sz="1600" dirty="0">
              <a:solidFill>
                <a:schemeClr val="bg1"/>
              </a:solidFill>
              <a:latin typeface="Helvetica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50BC671-C7C2-CC40-A11D-A602D7D9A5F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7839" y="4491670"/>
            <a:ext cx="3041264" cy="2029093"/>
          </a:xfrm>
          <a:prstGeom prst="rect">
            <a:avLst/>
          </a:prstGeom>
        </p:spPr>
      </p:pic>
      <p:sp>
        <p:nvSpPr>
          <p:cNvPr id="31" name="Title 1">
            <a:extLst>
              <a:ext uri="{FF2B5EF4-FFF2-40B4-BE49-F238E27FC236}">
                <a16:creationId xmlns:a16="http://schemas.microsoft.com/office/drawing/2014/main" id="{F93AFFFD-95A2-B041-9DE1-0AD79CD73E10}"/>
              </a:ext>
            </a:extLst>
          </p:cNvPr>
          <p:cNvSpPr txBox="1">
            <a:spLocks/>
          </p:cNvSpPr>
          <p:nvPr/>
        </p:nvSpPr>
        <p:spPr bwMode="auto">
          <a:xfrm>
            <a:off x="1387642" y="181890"/>
            <a:ext cx="73152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n-US" sz="3200" kern="0" dirty="0">
                <a:solidFill>
                  <a:srgbClr val="2038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ACEPOL</a:t>
            </a:r>
            <a:br>
              <a:rPr lang="en-US" sz="2800" kern="0" dirty="0">
                <a:solidFill>
                  <a:srgbClr val="20386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0" kern="0" dirty="0">
                <a:solidFill>
                  <a:srgbClr val="2038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Aerosol Characterization from </a:t>
            </a:r>
            <a:r>
              <a:rPr lang="en-US" sz="1800" b="0" kern="0" dirty="0" err="1">
                <a:solidFill>
                  <a:srgbClr val="2038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Polarimeter</a:t>
            </a:r>
            <a:r>
              <a:rPr lang="en-US" sz="1800" b="0" kern="0" dirty="0">
                <a:solidFill>
                  <a:srgbClr val="2038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Lidar</a:t>
            </a:r>
            <a:endParaRPr lang="en-US" sz="2000" b="0" kern="0" dirty="0">
              <a:solidFill>
                <a:srgbClr val="2038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2AF2C7D-0F34-C44E-8A14-314DB16D2143}"/>
              </a:ext>
            </a:extLst>
          </p:cNvPr>
          <p:cNvCxnSpPr>
            <a:cxnSpLocks/>
          </p:cNvCxnSpPr>
          <p:nvPr/>
        </p:nvCxnSpPr>
        <p:spPr bwMode="auto">
          <a:xfrm flipV="1">
            <a:off x="4635951" y="3208423"/>
            <a:ext cx="3444838" cy="1950018"/>
          </a:xfrm>
          <a:prstGeom prst="straightConnector1">
            <a:avLst/>
          </a:prstGeom>
          <a:solidFill>
            <a:schemeClr val="accent1"/>
          </a:solidFill>
          <a:ln w="60325" cap="flat" cmpd="sng" algn="ctr">
            <a:solidFill>
              <a:srgbClr val="92D05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45BE9B7C-3FDC-754E-8FBE-51FC882F75D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6" y="4519006"/>
            <a:ext cx="2996145" cy="19966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CB73024-E5E5-F240-94CD-4F6A2D30BFD5}"/>
              </a:ext>
            </a:extLst>
          </p:cNvPr>
          <p:cNvSpPr txBox="1"/>
          <p:nvPr/>
        </p:nvSpPr>
        <p:spPr>
          <a:xfrm>
            <a:off x="7147288" y="824149"/>
            <a:ext cx="3111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latin typeface="Helvetica"/>
              </a:rPr>
              <a:t>AirHARP</a:t>
            </a:r>
            <a:r>
              <a:rPr lang="en-US" sz="2400" b="1" dirty="0">
                <a:latin typeface="Helvetica"/>
              </a:rPr>
              <a:t> &amp; </a:t>
            </a:r>
            <a:r>
              <a:rPr lang="en-US" sz="2400" b="1" dirty="0" err="1">
                <a:latin typeface="Helvetica"/>
              </a:rPr>
              <a:t>AirSPEX</a:t>
            </a:r>
            <a:endParaRPr lang="en-US" sz="2400" b="1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42852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22" b="60216"/>
          <a:stretch/>
        </p:blipFill>
        <p:spPr>
          <a:xfrm>
            <a:off x="1970700" y="837707"/>
            <a:ext cx="4558792" cy="237856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3BBBF11-8DE3-C84A-B2DF-BE3A09597E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105" y="873626"/>
            <a:ext cx="2192583" cy="2191591"/>
          </a:xfrm>
          <a:prstGeom prst="rect">
            <a:avLst/>
          </a:prstGeom>
          <a:ln>
            <a:noFill/>
          </a:ln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51B5F2B7-7F0B-1B4A-83DB-D0E3A14A0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974" y="163750"/>
            <a:ext cx="10515600" cy="590931"/>
          </a:xfrm>
        </p:spPr>
        <p:txBody>
          <a:bodyPr/>
          <a:lstStyle/>
          <a:p>
            <a:r>
              <a:rPr lang="en-US" sz="3600" dirty="0"/>
              <a:t>BB Aerosols above clouds: ORACLES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767CF-FD39-2F4F-B3FE-D38A6B9D47C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7458" y="5024889"/>
            <a:ext cx="5092348" cy="16004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03864"/>
                </a:solidFill>
                <a:latin typeface="LMSans10" charset="0"/>
              </a:rPr>
              <a:t>Xu, F., van </a:t>
            </a:r>
            <a:r>
              <a:rPr lang="en-US" sz="1400" dirty="0" err="1">
                <a:solidFill>
                  <a:srgbClr val="203864"/>
                </a:solidFill>
                <a:latin typeface="LMSans10" charset="0"/>
              </a:rPr>
              <a:t>Harten</a:t>
            </a:r>
            <a:r>
              <a:rPr lang="en-US" sz="1400" dirty="0">
                <a:solidFill>
                  <a:srgbClr val="203864"/>
                </a:solidFill>
                <a:latin typeface="LMSans10" charset="0"/>
              </a:rPr>
              <a:t>, G., Diner, D.J., Davis, A.B., Seidel, F.C., </a:t>
            </a:r>
            <a:r>
              <a:rPr lang="en-US" sz="1400" dirty="0" err="1">
                <a:solidFill>
                  <a:srgbClr val="203864"/>
                </a:solidFill>
                <a:latin typeface="LMSans10" charset="0"/>
              </a:rPr>
              <a:t>Rheingans</a:t>
            </a:r>
            <a:r>
              <a:rPr lang="en-US" sz="1400" dirty="0">
                <a:solidFill>
                  <a:srgbClr val="203864"/>
                </a:solidFill>
                <a:latin typeface="LMSans10" charset="0"/>
              </a:rPr>
              <a:t>, B., Tosca, M., </a:t>
            </a:r>
            <a:r>
              <a:rPr lang="en-US" sz="1400" dirty="0" err="1">
                <a:solidFill>
                  <a:srgbClr val="203864"/>
                </a:solidFill>
                <a:latin typeface="LMSans10" charset="0"/>
              </a:rPr>
              <a:t>Alexandrov</a:t>
            </a:r>
            <a:r>
              <a:rPr lang="en-US" sz="1400" dirty="0">
                <a:solidFill>
                  <a:srgbClr val="203864"/>
                </a:solidFill>
                <a:latin typeface="LMSans10" charset="0"/>
              </a:rPr>
              <a:t>, M.A., Cairns, B., </a:t>
            </a:r>
            <a:r>
              <a:rPr lang="en-US" sz="1400" dirty="0" err="1">
                <a:solidFill>
                  <a:srgbClr val="203864"/>
                </a:solidFill>
                <a:latin typeface="LMSans10" charset="0"/>
              </a:rPr>
              <a:t>Ferrare</a:t>
            </a:r>
            <a:r>
              <a:rPr lang="en-US" sz="1400" dirty="0">
                <a:solidFill>
                  <a:srgbClr val="203864"/>
                </a:solidFill>
                <a:latin typeface="LMSans10" charset="0"/>
              </a:rPr>
              <a:t>, R.A., Burton, S.P, Fenn, M.A., Hostetler, C.A., Wood, R., </a:t>
            </a:r>
            <a:r>
              <a:rPr lang="en-US" sz="1400" dirty="0" err="1">
                <a:solidFill>
                  <a:srgbClr val="203864"/>
                </a:solidFill>
                <a:latin typeface="LMSans10" charset="0"/>
              </a:rPr>
              <a:t>Redemann</a:t>
            </a:r>
            <a:r>
              <a:rPr lang="en-US" sz="1400" dirty="0">
                <a:solidFill>
                  <a:srgbClr val="203864"/>
                </a:solidFill>
                <a:latin typeface="LMSans10" charset="0"/>
              </a:rPr>
              <a:t>, J., </a:t>
            </a:r>
            <a:r>
              <a:rPr lang="en-US" sz="1400" b="1" dirty="0">
                <a:solidFill>
                  <a:srgbClr val="203864"/>
                </a:solidFill>
                <a:latin typeface="LMSans10" charset="0"/>
              </a:rPr>
              <a:t>Coupled Retrieval of Liquid Water Cloud and Aerosol Above Cloud Properties using the Airborne Multiangle </a:t>
            </a:r>
            <a:r>
              <a:rPr lang="en-US" sz="1400" b="1" dirty="0" err="1">
                <a:solidFill>
                  <a:srgbClr val="203864"/>
                </a:solidFill>
                <a:latin typeface="LMSans10" charset="0"/>
              </a:rPr>
              <a:t>SpectroPolarimetric</a:t>
            </a:r>
            <a:r>
              <a:rPr lang="en-US" sz="1400" b="1" dirty="0">
                <a:solidFill>
                  <a:srgbClr val="203864"/>
                </a:solidFill>
                <a:latin typeface="LMSans10" charset="0"/>
              </a:rPr>
              <a:t> Imager (</a:t>
            </a:r>
            <a:r>
              <a:rPr lang="en-US" sz="1400" b="1" dirty="0" err="1">
                <a:solidFill>
                  <a:srgbClr val="203864"/>
                </a:solidFill>
                <a:latin typeface="LMSans10" charset="0"/>
              </a:rPr>
              <a:t>AirMSPI</a:t>
            </a:r>
            <a:r>
              <a:rPr lang="en-US" sz="1400" b="1" dirty="0">
                <a:solidFill>
                  <a:srgbClr val="203864"/>
                </a:solidFill>
                <a:latin typeface="LMSans10" charset="0"/>
              </a:rPr>
              <a:t>).</a:t>
            </a:r>
            <a:r>
              <a:rPr lang="en-US" sz="1400" dirty="0">
                <a:solidFill>
                  <a:srgbClr val="203864"/>
                </a:solidFill>
                <a:latin typeface="LMSans10" charset="0"/>
              </a:rPr>
              <a:t> JGR-Atmospheres. </a:t>
            </a:r>
            <a:r>
              <a:rPr lang="en-US" sz="1400" dirty="0">
                <a:solidFill>
                  <a:srgbClr val="203864"/>
                </a:solidFill>
                <a:latin typeface="LMMono10" charset="0"/>
              </a:rPr>
              <a:t>http://</a:t>
            </a:r>
            <a:r>
              <a:rPr lang="en-US" sz="1400" dirty="0" err="1">
                <a:solidFill>
                  <a:srgbClr val="203864"/>
                </a:solidFill>
                <a:latin typeface="LMMono10" charset="0"/>
              </a:rPr>
              <a:t>dx.doi.org</a:t>
            </a:r>
            <a:r>
              <a:rPr lang="en-US" sz="1400" dirty="0">
                <a:solidFill>
                  <a:srgbClr val="203864"/>
                </a:solidFill>
                <a:latin typeface="LMMono10" charset="0"/>
              </a:rPr>
              <a:t>/10.1002/2017JD027926 </a:t>
            </a:r>
            <a:endParaRPr lang="en-US" sz="1400" dirty="0">
              <a:solidFill>
                <a:srgbClr val="203864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FC2326-614C-2741-A1AC-CA0DAD5937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22" t="41296" b="33276"/>
          <a:stretch/>
        </p:blipFill>
        <p:spPr>
          <a:xfrm>
            <a:off x="5306830" y="722244"/>
            <a:ext cx="6380356" cy="21278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4B2D323-E607-CB4F-8271-E94164875DD0}"/>
              </a:ext>
            </a:extLst>
          </p:cNvPr>
          <p:cNvSpPr/>
          <p:nvPr/>
        </p:nvSpPr>
        <p:spPr>
          <a:xfrm>
            <a:off x="2603715" y="3128967"/>
            <a:ext cx="291458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Aerosol plume from biomass burning in Africa observed by MODIS-Aqua over marine clouds in the Atlantic in Sept. 2016.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8C219A5-5CD6-DE41-B1F7-F466E5F9C9EC}"/>
              </a:ext>
            </a:extLst>
          </p:cNvPr>
          <p:cNvGrpSpPr/>
          <p:nvPr/>
        </p:nvGrpSpPr>
        <p:grpSpPr>
          <a:xfrm>
            <a:off x="4922822" y="2836508"/>
            <a:ext cx="7149259" cy="4154980"/>
            <a:chOff x="4360462" y="2836508"/>
            <a:chExt cx="7149259" cy="415498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4516"/>
            <a:stretch/>
          </p:blipFill>
          <p:spPr>
            <a:xfrm>
              <a:off x="4360462" y="2836508"/>
              <a:ext cx="7149259" cy="415498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95C60AA-4F6C-804C-B1D2-FEF5FFBB93A7}"/>
                </a:ext>
              </a:extLst>
            </p:cNvPr>
            <p:cNvSpPr/>
            <p:nvPr/>
          </p:nvSpPr>
          <p:spPr>
            <a:xfrm>
              <a:off x="5570414" y="3093687"/>
              <a:ext cx="148300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AOD Above Cloud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B3DCEF7-0661-0A40-A635-A8B566C29C76}"/>
                </a:ext>
              </a:extLst>
            </p:cNvPr>
            <p:cNvSpPr/>
            <p:nvPr/>
          </p:nvSpPr>
          <p:spPr>
            <a:xfrm>
              <a:off x="7491324" y="3065217"/>
              <a:ext cx="148300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AOD Above Cloud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FB06A6D-F1AB-104B-A59A-A71DDCEE438A}"/>
                </a:ext>
              </a:extLst>
            </p:cNvPr>
            <p:cNvSpPr/>
            <p:nvPr/>
          </p:nvSpPr>
          <p:spPr>
            <a:xfrm>
              <a:off x="9504162" y="3093686"/>
              <a:ext cx="148300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Cloud Thickness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5F7247-A412-6D4C-992D-230300F6F028}"/>
                </a:ext>
              </a:extLst>
            </p:cNvPr>
            <p:cNvSpPr/>
            <p:nvPr/>
          </p:nvSpPr>
          <p:spPr>
            <a:xfrm>
              <a:off x="5570414" y="5040387"/>
              <a:ext cx="163352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Cloud Optical Depth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EE01B58-545D-3941-A2DF-3F4002A8BA26}"/>
                </a:ext>
              </a:extLst>
            </p:cNvPr>
            <p:cNvSpPr/>
            <p:nvPr/>
          </p:nvSpPr>
          <p:spPr>
            <a:xfrm>
              <a:off x="7491324" y="5040387"/>
              <a:ext cx="163352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Cloud Droplet Radius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4296D2-5777-DA4A-9B7B-E83651AC15C0}"/>
                </a:ext>
              </a:extLst>
            </p:cNvPr>
            <p:cNvSpPr/>
            <p:nvPr/>
          </p:nvSpPr>
          <p:spPr>
            <a:xfrm>
              <a:off x="9412234" y="5040387"/>
              <a:ext cx="17125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Cloud Droplet Variance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DF16D8-B8DB-DD4E-A1D2-9E01CE57A917}"/>
              </a:ext>
            </a:extLst>
          </p:cNvPr>
          <p:cNvSpPr/>
          <p:nvPr/>
        </p:nvSpPr>
        <p:spPr>
          <a:xfrm>
            <a:off x="387458" y="3813621"/>
            <a:ext cx="5092347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Great agreement on retrieved aerosol and cloud properties from polarimeter (</a:t>
            </a:r>
            <a:r>
              <a:rPr lang="en-US" sz="2400" b="1" dirty="0" err="1">
                <a:solidFill>
                  <a:srgbClr val="C00000"/>
                </a:solidFill>
              </a:rPr>
              <a:t>AirMSPI</a:t>
            </a:r>
            <a:r>
              <a:rPr lang="en-US" sz="2400" b="1" dirty="0">
                <a:solidFill>
                  <a:srgbClr val="C00000"/>
                </a:solidFill>
              </a:rPr>
              <a:t>, RSP) and Lidar (HSRL-2).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43C224C-8000-4E4A-9B53-10B5D4B87FAD}"/>
              </a:ext>
            </a:extLst>
          </p:cNvPr>
          <p:cNvCxnSpPr>
            <a:cxnSpLocks/>
          </p:cNvCxnSpPr>
          <p:nvPr/>
        </p:nvCxnSpPr>
        <p:spPr>
          <a:xfrm flipV="1">
            <a:off x="4922822" y="1039316"/>
            <a:ext cx="5051772" cy="117879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1FEF05C-F811-0E43-9497-2240D4478B55}"/>
              </a:ext>
            </a:extLst>
          </p:cNvPr>
          <p:cNvSpPr/>
          <p:nvPr/>
        </p:nvSpPr>
        <p:spPr>
          <a:xfrm>
            <a:off x="5904279" y="1003759"/>
            <a:ext cx="24076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HSRL-2 aerosol backscatter data showing aerosol layer above marine cloud deck.</a:t>
            </a:r>
          </a:p>
        </p:txBody>
      </p:sp>
    </p:spTree>
    <p:extLst>
      <p:ext uri="{BB962C8B-B14F-4D97-AF65-F5344CB8AC3E}">
        <p14:creationId xmlns:p14="http://schemas.microsoft.com/office/powerpoint/2010/main" val="3499511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0050" y="329484"/>
            <a:ext cx="113761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03864"/>
                </a:solidFill>
                <a:latin typeface="Arial" charset="0"/>
                <a:ea typeface="Arial" charset="0"/>
                <a:cs typeface="Arial" charset="0"/>
              </a:rPr>
              <a:t>Cloud and Aerosol Monsoonal Processes: Philippines Experiment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491490" y="788803"/>
            <a:ext cx="11418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203864"/>
                </a:solidFill>
                <a:latin typeface="Arial" charset="0"/>
                <a:ea typeface="Arial" charset="0"/>
                <a:cs typeface="Arial" charset="0"/>
              </a:rPr>
              <a:t>(CAMP</a:t>
            </a:r>
            <a:r>
              <a:rPr lang="en-US" sz="2400" b="1" baseline="30000" dirty="0">
                <a:solidFill>
                  <a:srgbClr val="203864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2400" b="1" dirty="0">
                <a:solidFill>
                  <a:srgbClr val="203864"/>
                </a:solidFill>
                <a:latin typeface="Arial" charset="0"/>
                <a:ea typeface="Arial" charset="0"/>
                <a:cs typeface="Arial" charset="0"/>
              </a:rPr>
              <a:t>Ex) </a:t>
            </a:r>
            <a:r>
              <a:rPr lang="en-US" sz="2200" dirty="0">
                <a:solidFill>
                  <a:srgbClr val="203864"/>
                </a:solidFill>
                <a:latin typeface="Arial" charset="0"/>
                <a:ea typeface="Arial" charset="0"/>
                <a:cs typeface="Arial" charset="0"/>
              </a:rPr>
              <a:t>Late August to early October 2019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82903" y="1645887"/>
            <a:ext cx="4730482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ts val="2000"/>
              </a:lnSpc>
              <a:spcBef>
                <a:spcPts val="1200"/>
              </a:spcBef>
            </a:pPr>
            <a:r>
              <a:rPr lang="en-US" sz="2000" dirty="0">
                <a:solidFill>
                  <a:srgbClr val="203864"/>
                </a:solidFill>
                <a:latin typeface="Arial" charset="0"/>
                <a:ea typeface="Arial" charset="0"/>
                <a:cs typeface="Arial" charset="0"/>
              </a:rPr>
              <a:t>Science Questions formulated around</a:t>
            </a:r>
            <a:r>
              <a:rPr lang="en-US" sz="2000" b="1" dirty="0">
                <a:solidFill>
                  <a:srgbClr val="203864"/>
                </a:solidFill>
                <a:latin typeface="Arial" charset="0"/>
                <a:ea typeface="Arial" charset="0"/>
                <a:cs typeface="Arial" charset="0"/>
              </a:rPr>
              <a:t> aerosol, clouds, precipitation, and land use changes</a:t>
            </a:r>
            <a:r>
              <a:rPr lang="en-US" sz="2000" dirty="0">
                <a:solidFill>
                  <a:srgbClr val="203864"/>
                </a:solidFill>
                <a:latin typeface="Arial" charset="0"/>
                <a:ea typeface="Arial" charset="0"/>
                <a:cs typeface="Arial" charset="0"/>
              </a:rPr>
              <a:t> focused on the Monsoon in SE Asia.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DB375AA-8A21-C548-8E09-9527F01E5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630" y="2875922"/>
            <a:ext cx="3702543" cy="181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14E8B89-4C1A-3843-9A40-CD6304F9141B}"/>
              </a:ext>
            </a:extLst>
          </p:cNvPr>
          <p:cNvSpPr txBox="1"/>
          <p:nvPr/>
        </p:nvSpPr>
        <p:spPr>
          <a:xfrm>
            <a:off x="468630" y="4320974"/>
            <a:ext cx="137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/>
              <a:t>NASA P-3B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9300F7F-4946-B744-AE2B-078E2C9E9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30" y="4802087"/>
            <a:ext cx="2680549" cy="1812746"/>
          </a:xfrm>
          <a:prstGeom prst="rect">
            <a:avLst/>
          </a:prstGeom>
        </p:spPr>
      </p:pic>
      <p:sp>
        <p:nvSpPr>
          <p:cNvPr id="18" name="TextBox 3">
            <a:extLst>
              <a:ext uri="{FF2B5EF4-FFF2-40B4-BE49-F238E27FC236}">
                <a16:creationId xmlns:a16="http://schemas.microsoft.com/office/drawing/2014/main" id="{93452400-E648-C64E-B935-B1B93D51C189}"/>
              </a:ext>
            </a:extLst>
          </p:cNvPr>
          <p:cNvSpPr txBox="1"/>
          <p:nvPr/>
        </p:nvSpPr>
        <p:spPr>
          <a:xfrm>
            <a:off x="2068830" y="5890661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SPEC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Lear 35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00CB307-708A-4B45-A179-B78B0168605D}"/>
              </a:ext>
            </a:extLst>
          </p:cNvPr>
          <p:cNvSpPr txBox="1">
            <a:spLocks/>
          </p:cNvSpPr>
          <p:nvPr/>
        </p:nvSpPr>
        <p:spPr>
          <a:xfrm>
            <a:off x="6000750" y="1521931"/>
            <a:ext cx="6557963" cy="554566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rgbClr val="20386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/>
              <a:buNone/>
              <a:defRPr sz="2000" kern="1200">
                <a:solidFill>
                  <a:srgbClr val="203864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/>
              <a:buNone/>
              <a:defRPr sz="1800" kern="1200">
                <a:solidFill>
                  <a:srgbClr val="203864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/>
              <a:buNone/>
              <a:defRPr sz="1600" kern="1200">
                <a:solidFill>
                  <a:srgbClr val="203864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/>
              <a:buNone/>
              <a:defRPr sz="1600" kern="1200">
                <a:solidFill>
                  <a:srgbClr val="203864"/>
                </a:solidFill>
                <a:latin typeface="Arial Narrow" charset="0"/>
                <a:ea typeface="Arial Narrow" charset="0"/>
                <a:cs typeface="Arial Narrow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dirty="0"/>
              <a:t>Aerosol &amp; Cloud remote sensing (polarimeter)</a:t>
            </a:r>
          </a:p>
          <a:p>
            <a:pPr lvl="1" algn="l">
              <a:defRPr/>
            </a:pPr>
            <a:r>
              <a:rPr lang="en-US" dirty="0"/>
              <a:t>aerosol &amp; cloud optical depth</a:t>
            </a:r>
          </a:p>
          <a:p>
            <a:pPr lvl="1" algn="l">
              <a:defRPr/>
            </a:pPr>
            <a:r>
              <a:rPr lang="en-US" dirty="0"/>
              <a:t>aerosol &amp; cloud optical/microphysical properties</a:t>
            </a:r>
          </a:p>
          <a:p>
            <a:pPr algn="l">
              <a:defRPr/>
            </a:pPr>
            <a:r>
              <a:rPr lang="en-US" dirty="0"/>
              <a:t>Cloud/</a:t>
            </a:r>
            <a:r>
              <a:rPr lang="en-US" dirty="0" err="1"/>
              <a:t>precip</a:t>
            </a:r>
            <a:r>
              <a:rPr lang="en-US" dirty="0"/>
              <a:t> remote sensing</a:t>
            </a:r>
          </a:p>
          <a:p>
            <a:pPr lvl="1" algn="l">
              <a:defRPr/>
            </a:pPr>
            <a:r>
              <a:rPr lang="en-US" dirty="0"/>
              <a:t>94 GHz radar, 18-27 GHz radar</a:t>
            </a:r>
          </a:p>
          <a:p>
            <a:pPr algn="l">
              <a:defRPr/>
            </a:pPr>
            <a:r>
              <a:rPr lang="en-US" dirty="0"/>
              <a:t>Aerosol profiles (lidar)</a:t>
            </a:r>
          </a:p>
          <a:p>
            <a:pPr algn="l">
              <a:defRPr/>
            </a:pPr>
            <a:r>
              <a:rPr lang="en-US" dirty="0"/>
              <a:t>Solar and IR radiation</a:t>
            </a:r>
          </a:p>
          <a:p>
            <a:pPr algn="l">
              <a:defRPr/>
            </a:pPr>
            <a:r>
              <a:rPr lang="en-US" dirty="0"/>
              <a:t>Aerosol in-situ microphysics:</a:t>
            </a:r>
          </a:p>
          <a:p>
            <a:pPr lvl="1" algn="l">
              <a:defRPr/>
            </a:pPr>
            <a:r>
              <a:rPr lang="en-US" dirty="0"/>
              <a:t>size distribution</a:t>
            </a:r>
          </a:p>
          <a:p>
            <a:pPr lvl="1" algn="l">
              <a:defRPr/>
            </a:pPr>
            <a:r>
              <a:rPr lang="en-US" dirty="0"/>
              <a:t>black carbon</a:t>
            </a:r>
          </a:p>
          <a:p>
            <a:pPr lvl="1" algn="l">
              <a:defRPr/>
            </a:pPr>
            <a:r>
              <a:rPr lang="en-US" dirty="0"/>
              <a:t>cloud condensation nuclei</a:t>
            </a:r>
          </a:p>
          <a:p>
            <a:pPr lvl="1" algn="l">
              <a:defRPr/>
            </a:pPr>
            <a:r>
              <a:rPr lang="en-US" dirty="0"/>
              <a:t>dry &amp; ambient aerosol scattering</a:t>
            </a:r>
          </a:p>
          <a:p>
            <a:pPr algn="l">
              <a:defRPr/>
            </a:pPr>
            <a:r>
              <a:rPr lang="en-US" dirty="0"/>
              <a:t>Cloud in-situ microphysics</a:t>
            </a:r>
          </a:p>
          <a:p>
            <a:pPr lvl="1" algn="l">
              <a:defRPr/>
            </a:pPr>
            <a:r>
              <a:rPr lang="en-US" dirty="0"/>
              <a:t>droplet/ice particle size</a:t>
            </a:r>
          </a:p>
          <a:p>
            <a:pPr lvl="1" algn="l">
              <a:defRPr/>
            </a:pPr>
            <a:r>
              <a:rPr lang="en-US" dirty="0"/>
              <a:t>precipitation</a:t>
            </a:r>
          </a:p>
          <a:p>
            <a:pPr algn="l">
              <a:defRPr/>
            </a:pPr>
            <a:r>
              <a:rPr lang="en-US" dirty="0"/>
              <a:t>Tracer Gases</a:t>
            </a:r>
          </a:p>
          <a:p>
            <a:pPr algn="l">
              <a:defRPr/>
            </a:pPr>
            <a:r>
              <a:rPr lang="en-US" dirty="0"/>
              <a:t>State variables:</a:t>
            </a:r>
          </a:p>
          <a:p>
            <a:pPr lvl="1" algn="l">
              <a:defRPr/>
            </a:pPr>
            <a:r>
              <a:rPr lang="en-US" dirty="0"/>
              <a:t>in-situ &amp; profile</a:t>
            </a:r>
          </a:p>
          <a:p>
            <a:pPr lvl="1" algn="l">
              <a:defRPr/>
            </a:pPr>
            <a:r>
              <a:rPr lang="en-US" dirty="0"/>
              <a:t>sea surface temperature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37B045-CBFC-4246-A3C5-2AC7F30A18C1}"/>
              </a:ext>
            </a:extLst>
          </p:cNvPr>
          <p:cNvSpPr txBox="1"/>
          <p:nvPr/>
        </p:nvSpPr>
        <p:spPr>
          <a:xfrm rot="16200000">
            <a:off x="3118371" y="3899528"/>
            <a:ext cx="49689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dirty="0">
                <a:solidFill>
                  <a:srgbClr val="203864"/>
                </a:solidFill>
              </a:rPr>
              <a:t>Observations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E954420-A9E7-104E-A4C6-3970639108D5}"/>
              </a:ext>
            </a:extLst>
          </p:cNvPr>
          <p:cNvCxnSpPr/>
          <p:nvPr/>
        </p:nvCxnSpPr>
        <p:spPr>
          <a:xfrm>
            <a:off x="5943598" y="1521931"/>
            <a:ext cx="0" cy="509290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8276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89992F-B30A-8149-B916-7CFC256A52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DBB7A6-7CA2-4544-9777-0AC17113D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8848"/>
            <a:ext cx="10515600" cy="784830"/>
          </a:xfrm>
        </p:spPr>
        <p:txBody>
          <a:bodyPr/>
          <a:lstStyle/>
          <a:p>
            <a:r>
              <a:rPr lang="en-US" dirty="0" err="1"/>
              <a:t>Felix.C.SeidelCaprez@nasa.gov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2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89992F-B30A-8149-B916-7CFC256A52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DBB7A6-7CA2-4544-9777-0AC17113D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8848"/>
            <a:ext cx="10515600" cy="784830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425867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2342F-BC2B-E440-84C5-1ED951989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7700"/>
            <a:ext cx="10515600" cy="646331"/>
          </a:xfrm>
        </p:spPr>
        <p:txBody>
          <a:bodyPr/>
          <a:lstStyle/>
          <a:p>
            <a:r>
              <a:rPr lang="en-US" dirty="0"/>
              <a:t>More airborne &amp; ground data!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3A715B-EA10-3D4C-B879-961B2D196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22B632-38CF-A04F-9B3C-A230B8262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EarthCARE</a:t>
            </a:r>
            <a:r>
              <a:rPr lang="en-US" dirty="0"/>
              <a:t> Science workshop takeaway #1: </a:t>
            </a:r>
          </a:p>
          <a:p>
            <a:pPr marL="457200" lvl="1" indent="0">
              <a:buNone/>
            </a:pPr>
            <a:r>
              <a:rPr lang="en-US" sz="2800" b="1" dirty="0"/>
              <a:t>MORE AIRCRAFT / GROUND BASED WORK WITH HSRL</a:t>
            </a:r>
          </a:p>
          <a:p>
            <a:endParaRPr lang="en-US" dirty="0"/>
          </a:p>
          <a:p>
            <a:r>
              <a:rPr lang="en-US" b="1" dirty="0"/>
              <a:t>NASA </a:t>
            </a:r>
            <a:r>
              <a:rPr lang="en-US" dirty="0"/>
              <a:t>has performed a LOT of campaigns and most </a:t>
            </a:r>
            <a:r>
              <a:rPr lang="en-US" b="1" dirty="0"/>
              <a:t>data are publicly available</a:t>
            </a:r>
            <a:r>
              <a:rPr lang="en-US" dirty="0"/>
              <a:t> with data descriptions and ATBDs for L2 products. Many of those data are </a:t>
            </a:r>
            <a:r>
              <a:rPr lang="en-US" b="1" dirty="0"/>
              <a:t>directly relevant to </a:t>
            </a:r>
            <a:r>
              <a:rPr lang="en-US" b="1" dirty="0" err="1"/>
              <a:t>EarthCARE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18552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F05184-4624-644A-9CE6-D437FB761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AVIRIS-ng to support Sentinel 3B Cal/Val, Copernicus Hyperspectral Imaging Mission for the Environment (CHIME) mission performance analysis plus on board cloud screening effort, and FLEX mission preparation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HyTES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to support FLEX mission preparation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771636-CD67-4344-BA5B-90F06FD56B69}"/>
              </a:ext>
            </a:extLst>
          </p:cNvPr>
          <p:cNvSpPr txBox="1"/>
          <p:nvPr/>
        </p:nvSpPr>
        <p:spPr>
          <a:xfrm>
            <a:off x="838200" y="675630"/>
            <a:ext cx="904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2038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2018+ Field Work in Europe</a:t>
            </a:r>
          </a:p>
        </p:txBody>
      </p:sp>
    </p:spTree>
    <p:extLst>
      <p:ext uri="{BB962C8B-B14F-4D97-AF65-F5344CB8AC3E}">
        <p14:creationId xmlns:p14="http://schemas.microsoft.com/office/powerpoint/2010/main" val="4102557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BBBC6-D023-594F-B459-FF42BEBF5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7009"/>
            <a:ext cx="10515600" cy="646331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2018 EGU Calibration/Validation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725AC-8D13-9C4B-BDEC-CE6D3C179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2820"/>
            <a:ext cx="9574307" cy="485097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NASA and ESA co-chaired a special session at the 2018 EGU meeting focusing on satellite calibration/validation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Nearly 12 talks and 18 posters</a:t>
            </a:r>
          </a:p>
          <a:p>
            <a:pPr marL="873125" lvl="1" indent="-3492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Airborne Campaigns for the Validation of ESA’s Aeolus Mission – C. Lemmerz et al.</a:t>
            </a:r>
          </a:p>
          <a:p>
            <a:pPr marL="873125" lvl="1" indent="-3492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Preparation of the ADM-Aeolus mission using 355nm high spectral resolution Doppler LIDAR and a Doppler cloud radar – A.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Irbah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  <a:p>
            <a:pPr marL="873125" lvl="1" indent="-3492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Global Sea-Surface Temperature Fields from MODIS and VIIRS – P.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Minnett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  <a:p>
            <a:pPr marL="873125" lvl="1" indent="-3492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Innovative retrieval methods of aerosol and cirrus cloud optical depth above water clouds and ocean surface, and its application for ATLID calibration/validation activities – Y. Hu et al.</a:t>
            </a:r>
          </a:p>
          <a:p>
            <a:pPr marL="873125" lvl="1" indent="-3492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Airborne Lidar for calibration and validation of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spaceborne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forest biomass and height products: Examples from NASA’s Carbon Monitoring System,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AfriSAR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and GEDI Missions – L.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Duncanson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  <a:p>
            <a:pPr marL="873125" lvl="1" indent="-3492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Elevation and freeboard calibration/validation of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IceBridge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and five different CryoSat-2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retrackers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for coincident sea ice observations - D. Yi et al.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7DA720-924B-AC40-8199-E6EF0F9BD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75CFDC-9D84-2142-B4B9-38B06A5A1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7EADB-CAD9-8646-9E13-6146564836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15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A96AB-744A-5643-A7C3-642CAC063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04E450-1C22-9242-85D1-E5E9DA7DB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83CA66-7223-654B-8CCC-AF632632BA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324" y="-495035"/>
            <a:ext cx="5362575" cy="40219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E8D5CC-207F-9244-9FE5-4F35D40AC0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555" y="-329694"/>
            <a:ext cx="5038725" cy="37790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192C7A-3CD3-B146-BDA6-37876E6D1F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98" y="2767012"/>
            <a:ext cx="5662439" cy="37719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956DCE-8050-4441-9281-6B89A79A50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0774" y="3133507"/>
            <a:ext cx="5362575" cy="3575050"/>
          </a:xfrm>
          <a:prstGeom prst="rect">
            <a:avLst/>
          </a:prstGeom>
        </p:spPr>
      </p:pic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EA5ADFC-451F-9046-B027-9C91B1DDB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8706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80E522-520B-B840-877B-86AD74765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7700"/>
            <a:ext cx="10515600" cy="646331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TROPOMI Cal/Val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7BF8A3-1452-EA4D-B317-031464ED0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0913"/>
          </a:xfrm>
        </p:spPr>
        <p:txBody>
          <a:bodyPr>
            <a:normAutofit/>
          </a:bodyPr>
          <a:lstStyle/>
          <a:p>
            <a:r>
              <a:rPr lang="en-US" dirty="0"/>
              <a:t>NASA and ESA collaboration on the ground-based Pandora Instrument and </a:t>
            </a:r>
            <a:r>
              <a:rPr lang="en-US" dirty="0" err="1"/>
              <a:t>Pandonia</a:t>
            </a:r>
            <a:r>
              <a:rPr lang="en-US" dirty="0"/>
              <a:t> Global Network (comparable to AERONET, but for trace gases)</a:t>
            </a:r>
          </a:p>
          <a:p>
            <a:r>
              <a:rPr lang="en-US" dirty="0"/>
              <a:t>NASA Pandora instruments and the NASA </a:t>
            </a:r>
            <a:r>
              <a:rPr lang="en-US" dirty="0" err="1"/>
              <a:t>GeoTASO</a:t>
            </a:r>
            <a:r>
              <a:rPr lang="en-US" dirty="0"/>
              <a:t> airborne UV/VIS imager participated in several </a:t>
            </a:r>
            <a:r>
              <a:rPr lang="en-US" dirty="0" err="1"/>
              <a:t>cal</a:t>
            </a:r>
            <a:r>
              <a:rPr lang="en-US" dirty="0"/>
              <a:t>/</a:t>
            </a:r>
            <a:r>
              <a:rPr lang="en-US" dirty="0" err="1"/>
              <a:t>val</a:t>
            </a:r>
            <a:r>
              <a:rPr lang="en-US" dirty="0"/>
              <a:t> projects.</a:t>
            </a:r>
          </a:p>
        </p:txBody>
      </p:sp>
    </p:spTree>
    <p:extLst>
      <p:ext uri="{BB962C8B-B14F-4D97-AF65-F5344CB8AC3E}">
        <p14:creationId xmlns:p14="http://schemas.microsoft.com/office/powerpoint/2010/main" val="546756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7BF8A3-1452-EA4D-B317-031464ED0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1331" y="2104025"/>
            <a:ext cx="8904080" cy="4498251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Summer 2018 airborne field work in Europe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HyTES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to support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FLEX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mission preparation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AVIRIS-ng to support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Sentinel 3B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Cal/Val, Copernicus Hyperspectral Imaging Mission for the Environment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mission performance analysis plus on board cloud screening effort, and FLEX mission preparation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FLARE 2018 campaigns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Summer 2019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Sentinel-5P/TROPOMI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Field 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AEOLUS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Validation (with DAWN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lidar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for 2018—2020 (TBD)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EarthCARE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(launch 2021)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Continuation of Current Efforts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Operation Ice Bridge/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CryoSat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(expanded to include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ICESat-2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Integrative Science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C28661-080D-3B41-B191-7D757BD3BD5D}"/>
              </a:ext>
            </a:extLst>
          </p:cNvPr>
          <p:cNvSpPr txBox="1"/>
          <p:nvPr/>
        </p:nvSpPr>
        <p:spPr>
          <a:xfrm>
            <a:off x="1061331" y="604662"/>
            <a:ext cx="10469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2038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Cal/Val collaboration between ESA &amp; NASA: current activities and future considerations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9E9A7A-3250-FF4B-ABB3-4FEE59897B6C}"/>
              </a:ext>
            </a:extLst>
          </p:cNvPr>
          <p:cNvSpPr txBox="1"/>
          <p:nvPr/>
        </p:nvSpPr>
        <p:spPr>
          <a:xfrm>
            <a:off x="7297240" y="1919359"/>
            <a:ext cx="3552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=&gt; Talk by Dirk </a:t>
            </a:r>
            <a:r>
              <a:rPr lang="en-US" b="1" dirty="0" err="1">
                <a:solidFill>
                  <a:srgbClr val="C00000"/>
                </a:solidFill>
              </a:rPr>
              <a:t>Schüttemeyer</a:t>
            </a:r>
            <a:r>
              <a:rPr lang="en-US" b="1" dirty="0">
                <a:solidFill>
                  <a:srgbClr val="C00000"/>
                </a:solidFill>
              </a:rPr>
              <a:t> today</a:t>
            </a:r>
          </a:p>
        </p:txBody>
      </p:sp>
    </p:spTree>
    <p:extLst>
      <p:ext uri="{BB962C8B-B14F-4D97-AF65-F5344CB8AC3E}">
        <p14:creationId xmlns:p14="http://schemas.microsoft.com/office/powerpoint/2010/main" val="422412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68C63-C194-5943-9E27-AB6CB3C50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7738"/>
            <a:ext cx="10515600" cy="590931"/>
          </a:xfrm>
        </p:spPr>
        <p:txBody>
          <a:bodyPr/>
          <a:lstStyle/>
          <a:p>
            <a:r>
              <a:rPr lang="en-US" sz="3600" dirty="0"/>
              <a:t>Airborne Validation Measurements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403262-ECFF-224C-91D6-CDDD0973F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996A6B-5D12-B642-8976-DF42B99C1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08330"/>
            <a:ext cx="11093970" cy="2613146"/>
          </a:xfrm>
        </p:spPr>
        <p:txBody>
          <a:bodyPr>
            <a:normAutofit/>
          </a:bodyPr>
          <a:lstStyle/>
          <a:p>
            <a:r>
              <a:rPr lang="en-US" sz="3200" dirty="0"/>
              <a:t>L1 data &amp; L2 product development, calibration &amp; validation</a:t>
            </a:r>
          </a:p>
          <a:p>
            <a:pPr lvl="1"/>
            <a:r>
              <a:rPr lang="en-US" sz="2800" b="1" dirty="0"/>
              <a:t>HSRL2 355nm </a:t>
            </a:r>
            <a:r>
              <a:rPr lang="en-US" sz="2800" dirty="0"/>
              <a:t>(P-3, ER-2) for </a:t>
            </a:r>
            <a:r>
              <a:rPr lang="en-US" sz="2800" i="1" dirty="0"/>
              <a:t>ATLID</a:t>
            </a:r>
          </a:p>
          <a:p>
            <a:pPr lvl="1"/>
            <a:r>
              <a:rPr lang="en-US" sz="2800" b="1" dirty="0" err="1"/>
              <a:t>AVIRISng</a:t>
            </a:r>
            <a:r>
              <a:rPr lang="en-US" sz="2800" dirty="0"/>
              <a:t> &amp; </a:t>
            </a:r>
            <a:r>
              <a:rPr lang="en-US" sz="2800" b="1" dirty="0" err="1"/>
              <a:t>HyTES</a:t>
            </a:r>
            <a:r>
              <a:rPr lang="en-US" sz="2800" dirty="0"/>
              <a:t> (ER-2, B200, etc.) for </a:t>
            </a:r>
            <a:r>
              <a:rPr lang="en-US" sz="2800" i="1" dirty="0"/>
              <a:t>BBR</a:t>
            </a:r>
            <a:r>
              <a:rPr lang="en-US" sz="2800" dirty="0"/>
              <a:t> and </a:t>
            </a:r>
            <a:r>
              <a:rPr lang="en-US" sz="2800" i="1" dirty="0"/>
              <a:t>MSI</a:t>
            </a:r>
            <a:r>
              <a:rPr lang="en-US" sz="2800" dirty="0"/>
              <a:t> (L1 only)</a:t>
            </a:r>
          </a:p>
          <a:p>
            <a:pPr lvl="1"/>
            <a:r>
              <a:rPr lang="en-US" sz="2800" b="1" dirty="0"/>
              <a:t>APR-3</a:t>
            </a:r>
            <a:r>
              <a:rPr lang="en-US" sz="2800" dirty="0"/>
              <a:t> 94GHz (P-3, DC-8) for </a:t>
            </a:r>
            <a:r>
              <a:rPr lang="en-US" sz="2800" i="1" dirty="0"/>
              <a:t>CPR</a:t>
            </a:r>
          </a:p>
          <a:p>
            <a:pPr lvl="1"/>
            <a:r>
              <a:rPr lang="en-US" sz="2800" b="1" dirty="0" err="1"/>
              <a:t>AirMSPI</a:t>
            </a:r>
            <a:r>
              <a:rPr lang="en-US" sz="2800" b="1" dirty="0"/>
              <a:t> </a:t>
            </a:r>
            <a:r>
              <a:rPr lang="en-US" sz="2800" dirty="0"/>
              <a:t>&amp;</a:t>
            </a:r>
            <a:r>
              <a:rPr lang="en-US" sz="2800" b="1" dirty="0"/>
              <a:t> RSP</a:t>
            </a:r>
            <a:r>
              <a:rPr lang="en-US" sz="2800" dirty="0"/>
              <a:t> (ER-2, etc.) Aerosol &amp; Cloud Products (L2 only)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E6A862-D242-F94D-9D17-D3F35A4192E2}"/>
              </a:ext>
            </a:extLst>
          </p:cNvPr>
          <p:cNvSpPr txBox="1"/>
          <p:nvPr/>
        </p:nvSpPr>
        <p:spPr>
          <a:xfrm>
            <a:off x="6385185" y="5600132"/>
            <a:ext cx="3753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=&gt; Talk by </a:t>
            </a:r>
            <a:r>
              <a:rPr lang="en-US" b="1" dirty="0" err="1">
                <a:solidFill>
                  <a:srgbClr val="C00000"/>
                </a:solidFill>
              </a:rPr>
              <a:t>Sy</a:t>
            </a:r>
            <a:r>
              <a:rPr lang="en-US" b="1" dirty="0">
                <a:solidFill>
                  <a:srgbClr val="C00000"/>
                </a:solidFill>
              </a:rPr>
              <a:t> on Thursday at 11:55am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EB6B109-920E-E84E-B6BF-74DA71E55522}"/>
              </a:ext>
            </a:extLst>
          </p:cNvPr>
          <p:cNvSpPr txBox="1">
            <a:spLocks/>
          </p:cNvSpPr>
          <p:nvPr/>
        </p:nvSpPr>
        <p:spPr>
          <a:xfrm>
            <a:off x="838200" y="704413"/>
            <a:ext cx="10515600" cy="5909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20386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r>
              <a:rPr lang="en-US" sz="3600" dirty="0"/>
              <a:t>Ground-based Validation Measurements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CF673C9-20FD-D64B-9A4F-D80FAC24A56A}"/>
              </a:ext>
            </a:extLst>
          </p:cNvPr>
          <p:cNvSpPr txBox="1">
            <a:spLocks/>
          </p:cNvSpPr>
          <p:nvPr/>
        </p:nvSpPr>
        <p:spPr>
          <a:xfrm>
            <a:off x="838200" y="1238823"/>
            <a:ext cx="11093970" cy="2208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203864"/>
              </a:buClr>
              <a:buFont typeface="Arial"/>
              <a:buChar char="•"/>
              <a:defRPr sz="2800" kern="1200">
                <a:solidFill>
                  <a:srgbClr val="20386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/>
              <a:buChar char="-"/>
              <a:defRPr sz="2400" kern="1200">
                <a:solidFill>
                  <a:srgbClr val="203864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/>
              <a:buChar char="-"/>
              <a:defRPr sz="2000" kern="1200">
                <a:solidFill>
                  <a:srgbClr val="203864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/>
              <a:buChar char="-"/>
              <a:defRPr sz="1800" b="0" kern="1200">
                <a:solidFill>
                  <a:srgbClr val="203864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/>
              <a:buChar char="-"/>
              <a:defRPr sz="1800" b="0" kern="1200">
                <a:solidFill>
                  <a:srgbClr val="203864"/>
                </a:solidFill>
                <a:latin typeface="Arial Narrow" charset="0"/>
                <a:ea typeface="Arial Narrow" charset="0"/>
                <a:cs typeface="Arial Narrow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L1 Vicarious calibration</a:t>
            </a:r>
          </a:p>
          <a:p>
            <a:r>
              <a:rPr lang="en-US" sz="3200" dirty="0"/>
              <a:t>L2 product calibration &amp; validation</a:t>
            </a:r>
          </a:p>
          <a:p>
            <a:pPr lvl="1"/>
            <a:r>
              <a:rPr lang="en-US" sz="2800" b="1" dirty="0"/>
              <a:t>Sun photometer network</a:t>
            </a:r>
            <a:r>
              <a:rPr lang="en-US" sz="2800" dirty="0"/>
              <a:t> (</a:t>
            </a:r>
            <a:r>
              <a:rPr lang="en-US" sz="2800" dirty="0" err="1"/>
              <a:t>Aeronet</a:t>
            </a:r>
            <a:r>
              <a:rPr lang="en-US" sz="2800" dirty="0"/>
              <a:t>) for column AOD, SSA, size</a:t>
            </a:r>
          </a:p>
          <a:p>
            <a:pPr lvl="1"/>
            <a:r>
              <a:rPr lang="en-US" sz="2800" b="1" dirty="0"/>
              <a:t>Lidar network </a:t>
            </a:r>
            <a:r>
              <a:rPr lang="en-US" sz="2800" dirty="0"/>
              <a:t>(</a:t>
            </a:r>
            <a:r>
              <a:rPr lang="en-US" sz="2800" dirty="0" err="1"/>
              <a:t>MPLnet</a:t>
            </a:r>
            <a:r>
              <a:rPr lang="en-US" sz="2800" dirty="0"/>
              <a:t>) for vertical profile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07D0E0-92F4-3F4E-B8A3-5666DBF11386}"/>
              </a:ext>
            </a:extLst>
          </p:cNvPr>
          <p:cNvSpPr txBox="1"/>
          <p:nvPr/>
        </p:nvSpPr>
        <p:spPr>
          <a:xfrm>
            <a:off x="7304849" y="2844936"/>
            <a:ext cx="3525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=&gt; Talk &amp; Poster by Lewis on Friday</a:t>
            </a:r>
          </a:p>
        </p:txBody>
      </p:sp>
    </p:spTree>
    <p:extLst>
      <p:ext uri="{BB962C8B-B14F-4D97-AF65-F5344CB8AC3E}">
        <p14:creationId xmlns:p14="http://schemas.microsoft.com/office/powerpoint/2010/main" val="955019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68C63-C194-5943-9E27-AB6CB3C50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Cross-Satellite Validation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403262-ECFF-224C-91D6-CDDD0973F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996A6B-5D12-B642-8976-DF42B99C1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3947"/>
            <a:ext cx="11093970" cy="5117527"/>
          </a:xfrm>
        </p:spPr>
        <p:txBody>
          <a:bodyPr>
            <a:normAutofit/>
          </a:bodyPr>
          <a:lstStyle/>
          <a:p>
            <a:r>
              <a:rPr lang="en-US" sz="3200" dirty="0"/>
              <a:t>Cross-Satellite L1 inter-calibration / validation</a:t>
            </a:r>
          </a:p>
          <a:p>
            <a:r>
              <a:rPr lang="en-US" sz="3200" dirty="0"/>
              <a:t>Cross-Satellite L2 product validation / inter-comparison</a:t>
            </a:r>
          </a:p>
          <a:p>
            <a:pPr lvl="1"/>
            <a:r>
              <a:rPr lang="en-US" sz="2800" b="1" dirty="0"/>
              <a:t>MODIS/VIIRS &amp; MISR </a:t>
            </a:r>
            <a:r>
              <a:rPr lang="en-US" sz="2800" dirty="0"/>
              <a:t>Aerosol &amp; Cloud Products</a:t>
            </a:r>
          </a:p>
          <a:p>
            <a:pPr lvl="1"/>
            <a:r>
              <a:rPr lang="en-US" sz="2800" b="1" dirty="0"/>
              <a:t>CALIPSO</a:t>
            </a:r>
            <a:r>
              <a:rPr lang="en-US" sz="2800" dirty="0"/>
              <a:t> for ATLID Aerosol Product (if still operational)</a:t>
            </a:r>
          </a:p>
          <a:p>
            <a:pPr lvl="1"/>
            <a:r>
              <a:rPr lang="en-US" sz="2800" b="1" dirty="0"/>
              <a:t>MAIA</a:t>
            </a:r>
            <a:r>
              <a:rPr lang="en-US" sz="2800" dirty="0"/>
              <a:t> Aerosol Products (after 2021)</a:t>
            </a:r>
          </a:p>
          <a:p>
            <a:pPr lvl="1"/>
            <a:r>
              <a:rPr lang="en-US" sz="2800" b="1" dirty="0"/>
              <a:t>TSIS-1</a:t>
            </a:r>
            <a:r>
              <a:rPr lang="en-US" sz="2800" dirty="0"/>
              <a:t> for </a:t>
            </a:r>
            <a:r>
              <a:rPr lang="en-US" sz="2800" i="1" dirty="0"/>
              <a:t>BBR</a:t>
            </a:r>
          </a:p>
          <a:p>
            <a:pPr lvl="1"/>
            <a:r>
              <a:rPr lang="en-US" sz="2800" i="1" dirty="0"/>
              <a:t>And more</a:t>
            </a:r>
          </a:p>
        </p:txBody>
      </p:sp>
    </p:spTree>
    <p:extLst>
      <p:ext uri="{BB962C8B-B14F-4D97-AF65-F5344CB8AC3E}">
        <p14:creationId xmlns:p14="http://schemas.microsoft.com/office/powerpoint/2010/main" val="1021685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7F2751-427D-E444-92FF-3462731D08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2095A7-1BEC-E044-878E-4C3D2E3CF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8848"/>
            <a:ext cx="10515600" cy="784830"/>
          </a:xfrm>
        </p:spPr>
        <p:txBody>
          <a:bodyPr/>
          <a:lstStyle/>
          <a:p>
            <a:r>
              <a:rPr lang="en-US" dirty="0"/>
              <a:t>Ground-based Examples</a:t>
            </a:r>
          </a:p>
        </p:txBody>
      </p:sp>
    </p:spTree>
    <p:extLst>
      <p:ext uri="{BB962C8B-B14F-4D97-AF65-F5344CB8AC3E}">
        <p14:creationId xmlns:p14="http://schemas.microsoft.com/office/powerpoint/2010/main" val="3263051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68C63-C194-5943-9E27-AB6CB3C50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Vicarious Calibration for MSI &amp; BBR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403262-ECFF-224C-91D6-CDDD0973F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996A6B-5D12-B642-8976-DF42B99C1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03947"/>
            <a:ext cx="8748714" cy="51175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Spectrally stable ground sites:</a:t>
            </a:r>
          </a:p>
          <a:p>
            <a:r>
              <a:rPr lang="en-US" sz="3200" i="1" dirty="0">
                <a:solidFill>
                  <a:srgbClr val="FF0000"/>
                </a:solidFill>
              </a:rPr>
              <a:t>*</a:t>
            </a:r>
            <a:r>
              <a:rPr lang="en-US" sz="3200" i="1" dirty="0"/>
              <a:t>Railroad Valley </a:t>
            </a:r>
            <a:r>
              <a:rPr lang="en-US" sz="3200" dirty="0"/>
              <a:t>(2 sites, fully instrumented, automated)</a:t>
            </a:r>
            <a:endParaRPr lang="en-US" sz="3200" b="1" i="1" dirty="0"/>
          </a:p>
          <a:p>
            <a:r>
              <a:rPr lang="en-US" sz="3200" i="1" dirty="0">
                <a:solidFill>
                  <a:srgbClr val="FF0000"/>
                </a:solidFill>
              </a:rPr>
              <a:t>*</a:t>
            </a:r>
            <a:r>
              <a:rPr lang="en-US" sz="3200" i="1" dirty="0" err="1"/>
              <a:t>Ivanpah</a:t>
            </a:r>
            <a:r>
              <a:rPr lang="en-US" sz="3200" i="1" dirty="0"/>
              <a:t> Playa</a:t>
            </a:r>
            <a:endParaRPr lang="en-US" sz="3200" b="1" i="1" dirty="0"/>
          </a:p>
          <a:p>
            <a:r>
              <a:rPr lang="en-US" sz="3200" i="1" dirty="0"/>
              <a:t>Rosamond dry lake</a:t>
            </a:r>
          </a:p>
          <a:p>
            <a:r>
              <a:rPr lang="en-US" sz="3200" i="1" dirty="0">
                <a:solidFill>
                  <a:srgbClr val="FF0000"/>
                </a:solidFill>
              </a:rPr>
              <a:t>*</a:t>
            </a:r>
            <a:r>
              <a:rPr lang="en-US" sz="3200" i="1" dirty="0"/>
              <a:t>Frenchman Flat</a:t>
            </a:r>
            <a:endParaRPr lang="en-US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4007F3-C8EE-6F4D-B6ED-CEE7F9AE31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1701" y="0"/>
            <a:ext cx="2400299" cy="20304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1BE6F1-7692-7E4F-B03F-9010DD4E2A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75" y="4395687"/>
            <a:ext cx="3650383" cy="24335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55A807-7312-F140-9550-B44DC79A3F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1701" y="4757738"/>
            <a:ext cx="2400299" cy="21002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F7CCDC-0D83-5C45-979D-20BE97CE41A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4558" y="2121817"/>
            <a:ext cx="2557463" cy="2515969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91DD37B-7E4E-1D4F-AF26-4CADC02819EF}"/>
              </a:ext>
            </a:extLst>
          </p:cNvPr>
          <p:cNvCxnSpPr>
            <a:cxnSpLocks/>
          </p:cNvCxnSpPr>
          <p:nvPr/>
        </p:nvCxnSpPr>
        <p:spPr>
          <a:xfrm flipV="1">
            <a:off x="9403558" y="976393"/>
            <a:ext cx="1354930" cy="144134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A04E767-032A-414E-B054-593BC571C93A}"/>
              </a:ext>
            </a:extLst>
          </p:cNvPr>
          <p:cNvCxnSpPr>
            <a:cxnSpLocks/>
          </p:cNvCxnSpPr>
          <p:nvPr/>
        </p:nvCxnSpPr>
        <p:spPr>
          <a:xfrm>
            <a:off x="3611105" y="3037668"/>
            <a:ext cx="7594170" cy="40295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924F26A-FFF5-234D-B294-3D3CD9400318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4060556" y="3611105"/>
            <a:ext cx="1692619" cy="200137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F6D6FC1-DE89-E74F-B7ED-2DB673BE147D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9403558" y="5116140"/>
            <a:ext cx="1354930" cy="49634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631FDF4-C31D-5745-9837-51682580700E}"/>
              </a:ext>
            </a:extLst>
          </p:cNvPr>
          <p:cNvSpPr/>
          <p:nvPr/>
        </p:nvSpPr>
        <p:spPr>
          <a:xfrm>
            <a:off x="482863" y="4757738"/>
            <a:ext cx="4729693" cy="46166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*</a:t>
            </a:r>
            <a:r>
              <a:rPr lang="en-US" sz="2400" dirty="0">
                <a:solidFill>
                  <a:srgbClr val="203864"/>
                </a:solidFill>
              </a:rPr>
              <a:t>CEOS Reference Standard Test Sites</a:t>
            </a:r>
          </a:p>
        </p:txBody>
      </p:sp>
    </p:spTree>
    <p:extLst>
      <p:ext uri="{BB962C8B-B14F-4D97-AF65-F5344CB8AC3E}">
        <p14:creationId xmlns:p14="http://schemas.microsoft.com/office/powerpoint/2010/main" val="2444570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F5482-A19D-1B4A-A8CB-A79C1917A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 Pulse Lidar Network (MPLNET)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ED154B-05DF-C848-BF66-59FB788B4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3B301CC-3E3C-134C-AEF0-9E28F6FF4220}"/>
              </a:ext>
            </a:extLst>
          </p:cNvPr>
          <p:cNvGrpSpPr/>
          <p:nvPr/>
        </p:nvGrpSpPr>
        <p:grpSpPr>
          <a:xfrm>
            <a:off x="900687" y="1309800"/>
            <a:ext cx="5789496" cy="2312406"/>
            <a:chOff x="251863" y="4697526"/>
            <a:chExt cx="4641164" cy="185374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FD63A5E-7DB9-7A47-9997-0365E602607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51863" y="4697526"/>
              <a:ext cx="4641164" cy="1853746"/>
              <a:chOff x="1180259" y="3713734"/>
              <a:chExt cx="6245850" cy="249468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6D5EEF0-844D-E141-8847-4B8C8B67F2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80259" y="3713734"/>
                <a:ext cx="6245850" cy="2494680"/>
              </a:xfrm>
              <a:prstGeom prst="rect">
                <a:avLst/>
              </a:prstGeom>
            </p:spPr>
          </p:pic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114F85B9-577A-0044-9496-DDA924FE9F55}"/>
                  </a:ext>
                </a:extLst>
              </p:cNvPr>
              <p:cNvSpPr/>
              <p:nvPr/>
            </p:nvSpPr>
            <p:spPr>
              <a:xfrm>
                <a:off x="1485845" y="4055690"/>
                <a:ext cx="93575" cy="92358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5D375AA-C1E6-2945-8CB8-C49450492161}"/>
                </a:ext>
              </a:extLst>
            </p:cNvPr>
            <p:cNvSpPr/>
            <p:nvPr/>
          </p:nvSpPr>
          <p:spPr>
            <a:xfrm>
              <a:off x="2091891" y="4831882"/>
              <a:ext cx="64168" cy="64169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1B1AC59-999A-E540-86AB-CB856B98A5FD}"/>
                </a:ext>
              </a:extLst>
            </p:cNvPr>
            <p:cNvSpPr/>
            <p:nvPr/>
          </p:nvSpPr>
          <p:spPr>
            <a:xfrm>
              <a:off x="1862488" y="5221704"/>
              <a:ext cx="64168" cy="64169"/>
            </a:xfrm>
            <a:prstGeom prst="ellipse">
              <a:avLst/>
            </a:prstGeom>
            <a:solidFill>
              <a:srgbClr val="00FF00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8CD4322-E0A8-7D4E-A6A6-416EC87C7DD5}"/>
                </a:ext>
              </a:extLst>
            </p:cNvPr>
            <p:cNvSpPr/>
            <p:nvPr/>
          </p:nvSpPr>
          <p:spPr>
            <a:xfrm>
              <a:off x="2305251" y="6251608"/>
              <a:ext cx="64168" cy="64169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9AB76D60-530D-EA4B-9398-90E4B2E0BB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865" y="1626771"/>
            <a:ext cx="4245135" cy="521708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AA42AE8-2BA4-BA46-B880-8B247AE455F2}"/>
              </a:ext>
            </a:extLst>
          </p:cNvPr>
          <p:cNvSpPr/>
          <p:nvPr/>
        </p:nvSpPr>
        <p:spPr>
          <a:xfrm>
            <a:off x="839491" y="3665819"/>
            <a:ext cx="72087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b="1" dirty="0">
                <a:solidFill>
                  <a:srgbClr val="203864"/>
                </a:solidFill>
              </a:rPr>
              <a:t>Continuous, long term, global lidar network to profile aerosol and cloud vertical distribution and properties</a:t>
            </a:r>
          </a:p>
          <a:p>
            <a:pPr marL="171450" indent="-171450">
              <a:buFont typeface="Arial"/>
              <a:buChar char="•"/>
            </a:pPr>
            <a:r>
              <a:rPr lang="en-US" dirty="0">
                <a:solidFill>
                  <a:srgbClr val="203864"/>
                </a:solidFill>
              </a:rPr>
              <a:t>Continuous 24/7 </a:t>
            </a:r>
            <a:r>
              <a:rPr lang="en-US" dirty="0" err="1">
                <a:solidFill>
                  <a:srgbClr val="203864"/>
                </a:solidFill>
              </a:rPr>
              <a:t>lidar</a:t>
            </a:r>
            <a:r>
              <a:rPr lang="en-US" dirty="0">
                <a:solidFill>
                  <a:srgbClr val="203864"/>
                </a:solidFill>
              </a:rPr>
              <a:t> profiles: 1 min , 30 or 75 m resolution</a:t>
            </a:r>
          </a:p>
          <a:p>
            <a:pPr marL="171450" indent="-171450">
              <a:buFont typeface="Arial"/>
              <a:buChar char="•"/>
            </a:pPr>
            <a:r>
              <a:rPr lang="en-US" dirty="0">
                <a:solidFill>
                  <a:srgbClr val="203864"/>
                </a:solidFill>
              </a:rPr>
              <a:t>NRT product delivery (&lt; 1.5 hours)</a:t>
            </a:r>
          </a:p>
          <a:p>
            <a:pPr marL="171450" indent="-171450">
              <a:buFont typeface="Arial"/>
              <a:buChar char="•"/>
            </a:pPr>
            <a:r>
              <a:rPr lang="en-US" dirty="0">
                <a:solidFill>
                  <a:srgbClr val="203864"/>
                </a:solidFill>
              </a:rPr>
              <a:t>Currently:  20 long term sites  (all upgraded with polarized lidars)</a:t>
            </a:r>
          </a:p>
          <a:p>
            <a:pPr marL="171450" indent="-171450">
              <a:buFont typeface="Arial"/>
              <a:buChar char="•"/>
            </a:pPr>
            <a:r>
              <a:rPr lang="en-US" dirty="0">
                <a:solidFill>
                  <a:srgbClr val="203864"/>
                </a:solidFill>
                <a:cs typeface="Arial" charset="0"/>
              </a:rPr>
              <a:t>PI:  Ellsworth Judd Welton, NASA GSFC</a:t>
            </a:r>
            <a:endParaRPr lang="en-US" dirty="0">
              <a:solidFill>
                <a:srgbClr val="203864"/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n-US" dirty="0">
                <a:solidFill>
                  <a:srgbClr val="203864"/>
                </a:solidFill>
              </a:rPr>
              <a:t>http://</a:t>
            </a:r>
            <a:r>
              <a:rPr lang="en-US" dirty="0" err="1">
                <a:solidFill>
                  <a:srgbClr val="203864"/>
                </a:solidFill>
              </a:rPr>
              <a:t>mplnet.gsfc.nasa.gov</a:t>
            </a:r>
            <a:endParaRPr lang="en-US" dirty="0">
              <a:solidFill>
                <a:srgbClr val="203864"/>
              </a:solidFill>
            </a:endParaRPr>
          </a:p>
          <a:p>
            <a:pPr marL="171450" indent="-171450">
              <a:buFont typeface="Arial"/>
              <a:buChar char="•"/>
            </a:pPr>
            <a:endParaRPr lang="en-US" dirty="0">
              <a:solidFill>
                <a:srgbClr val="203864"/>
              </a:solidFill>
            </a:endParaRPr>
          </a:p>
          <a:p>
            <a:r>
              <a:rPr lang="en-US" b="1" dirty="0" err="1">
                <a:solidFill>
                  <a:srgbClr val="203864"/>
                </a:solidFill>
              </a:rPr>
              <a:t>EarthCARE</a:t>
            </a:r>
            <a:r>
              <a:rPr lang="en-US" b="1" dirty="0">
                <a:solidFill>
                  <a:srgbClr val="203864"/>
                </a:solidFill>
              </a:rPr>
              <a:t> Validation:</a:t>
            </a:r>
          </a:p>
          <a:p>
            <a:pPr marL="171450" indent="-171450">
              <a:buFont typeface="Arial"/>
              <a:buChar char="•"/>
            </a:pPr>
            <a:r>
              <a:rPr lang="en-US" b="1" dirty="0">
                <a:solidFill>
                  <a:srgbClr val="203864"/>
                </a:solidFill>
              </a:rPr>
              <a:t>Cloud heights and phase, PBL heights</a:t>
            </a:r>
          </a:p>
        </p:txBody>
      </p:sp>
      <p:pic>
        <p:nvPicPr>
          <p:cNvPr id="12" name="Picture 31">
            <a:extLst>
              <a:ext uri="{FF2B5EF4-FFF2-40B4-BE49-F238E27FC236}">
                <a16:creationId xmlns:a16="http://schemas.microsoft.com/office/drawing/2014/main" id="{1ED47727-918A-4946-9006-5F5CE7605C99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9872" y="-38962"/>
            <a:ext cx="3055009" cy="1751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BFFC8EC-2856-0340-9061-AF6577852175}"/>
              </a:ext>
            </a:extLst>
          </p:cNvPr>
          <p:cNvSpPr txBox="1"/>
          <p:nvPr/>
        </p:nvSpPr>
        <p:spPr>
          <a:xfrm>
            <a:off x="900687" y="6387088"/>
            <a:ext cx="3525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=&gt; Talk &amp; Poster by Lewis on Friday</a:t>
            </a:r>
          </a:p>
        </p:txBody>
      </p:sp>
    </p:spTree>
    <p:extLst>
      <p:ext uri="{BB962C8B-B14F-4D97-AF65-F5344CB8AC3E}">
        <p14:creationId xmlns:p14="http://schemas.microsoft.com/office/powerpoint/2010/main" val="340544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7F2751-427D-E444-92FF-3462731D08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A64DB-DBB3-CA48-993E-0DE1651AF3A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2095A7-1BEC-E044-878E-4C3D2E3CF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8848"/>
            <a:ext cx="10515600" cy="784830"/>
          </a:xfrm>
        </p:spPr>
        <p:txBody>
          <a:bodyPr/>
          <a:lstStyle/>
          <a:p>
            <a:r>
              <a:rPr lang="en-US" dirty="0"/>
              <a:t>Airborne Examples</a:t>
            </a:r>
          </a:p>
        </p:txBody>
      </p:sp>
    </p:spTree>
    <p:extLst>
      <p:ext uri="{BB962C8B-B14F-4D97-AF65-F5344CB8AC3E}">
        <p14:creationId xmlns:p14="http://schemas.microsoft.com/office/powerpoint/2010/main" val="582310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718E9C"/>
        </a:solidFill>
        <a:ln w="92075"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27994</TotalTime>
  <Words>2300</Words>
  <Application>Microsoft Macintosh PowerPoint</Application>
  <PresentationFormat>Widescreen</PresentationFormat>
  <Paragraphs>938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ＭＳ Ｐゴシック</vt:lpstr>
      <vt:lpstr>.AppleSystemUIFont</vt:lpstr>
      <vt:lpstr>Arial</vt:lpstr>
      <vt:lpstr>Arial Narrow</vt:lpstr>
      <vt:lpstr>Calibri</vt:lpstr>
      <vt:lpstr>Calibri Light</vt:lpstr>
      <vt:lpstr>Courier New</vt:lpstr>
      <vt:lpstr>Helvetica</vt:lpstr>
      <vt:lpstr>LMMono10</vt:lpstr>
      <vt:lpstr>LMSans10</vt:lpstr>
      <vt:lpstr>Office Theme</vt:lpstr>
      <vt:lpstr>NASA assets (Data, Instruments, Platforms) that could support EarthCARE Cal/Val activities</vt:lpstr>
      <vt:lpstr>More airborne &amp; ground data!</vt:lpstr>
      <vt:lpstr>PowerPoint Presentation</vt:lpstr>
      <vt:lpstr>Airborne Validation Measurements</vt:lpstr>
      <vt:lpstr>Cross-Satellite Validation</vt:lpstr>
      <vt:lpstr>Ground-based Examples</vt:lpstr>
      <vt:lpstr>Vicarious Calibration for MSI &amp; BBR</vt:lpstr>
      <vt:lpstr>Micro Pulse Lidar Network (MPLNET)</vt:lpstr>
      <vt:lpstr>Airborne Examples</vt:lpstr>
      <vt:lpstr>Polarimeter Campaigns</vt:lpstr>
      <vt:lpstr>Lidar Campaigns </vt:lpstr>
      <vt:lpstr>APR3: Airborne Precipitation and Cloud Radar</vt:lpstr>
      <vt:lpstr>Radar Definition Experiment (RADEX)</vt:lpstr>
      <vt:lpstr>ACEPOL Aerosol Characterization from Polarimeter and Lidar</vt:lpstr>
      <vt:lpstr>PowerPoint Presentation</vt:lpstr>
      <vt:lpstr>BB Aerosols above clouds: ORACLES</vt:lpstr>
      <vt:lpstr>PowerPoint Presentation</vt:lpstr>
      <vt:lpstr>Felix.C.SeidelCaprez@nasa.gov</vt:lpstr>
      <vt:lpstr>Backup</vt:lpstr>
      <vt:lpstr>PowerPoint Presentation</vt:lpstr>
      <vt:lpstr>2018 EGU Calibration/Validation Session</vt:lpstr>
      <vt:lpstr>PowerPoint Presentation</vt:lpstr>
      <vt:lpstr>TROPOMI Cal/Val</vt:lpstr>
    </vt:vector>
  </TitlesOfParts>
  <Manager/>
  <Company>NASA HQ | SMD</Company>
  <LinksUpToDate>false</LinksUpToDate>
  <SharedDoc>false</SharedDoc>
  <HyperlinkBase/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Earth Science Division Template</dc:title>
  <dc:subject>templates</dc:subject>
  <dc:creator>Jenny Mottar, SMD-SEP</dc:creator>
  <cp:keywords>template, ESD, Earth</cp:keywords>
  <dc:description/>
  <cp:lastModifiedBy>Microsoft Office User</cp:lastModifiedBy>
  <cp:revision>577</cp:revision>
  <cp:lastPrinted>2018-04-03T15:51:19Z</cp:lastPrinted>
  <dcterms:created xsi:type="dcterms:W3CDTF">2017-10-04T20:17:07Z</dcterms:created>
  <dcterms:modified xsi:type="dcterms:W3CDTF">2018-06-13T12:27:33Z</dcterms:modified>
  <cp:category>templates and checklists</cp:category>
</cp:coreProperties>
</file>