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4"/>
  </p:sldMasterIdLst>
  <p:notesMasterIdLst>
    <p:notesMasterId r:id="rId10"/>
  </p:notesMasterIdLst>
  <p:handoutMasterIdLst>
    <p:handoutMasterId r:id="rId11"/>
  </p:handoutMasterIdLst>
  <p:sldIdLst>
    <p:sldId id="350" r:id="rId5"/>
    <p:sldId id="376" r:id="rId6"/>
    <p:sldId id="378" r:id="rId7"/>
    <p:sldId id="384" r:id="rId8"/>
    <p:sldId id="385" r:id="rId9"/>
  </p:sldIdLst>
  <p:sldSz cx="9144000" cy="5143500" type="screen16x9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-" initials="-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EFA"/>
    <a:srgbClr val="00549F"/>
    <a:srgbClr val="008542"/>
    <a:srgbClr val="0098DB"/>
    <a:srgbClr val="E37222"/>
    <a:srgbClr val="FDC82F"/>
    <a:srgbClr val="00338D"/>
    <a:srgbClr val="D0103A"/>
    <a:srgbClr val="822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74" autoAdjust="0"/>
    <p:restoredTop sz="91389" autoAdjust="0"/>
  </p:normalViewPr>
  <p:slideViewPr>
    <p:cSldViewPr snapToGrid="0">
      <p:cViewPr>
        <p:scale>
          <a:sx n="134" d="100"/>
          <a:sy n="134" d="100"/>
        </p:scale>
        <p:origin x="600" y="24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59" y="-67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6/12/18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3550" y="693738"/>
            <a:ext cx="61579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20" Type="http://schemas.openxmlformats.org/officeDocument/2006/relationships/image" Target="../media/image18.png"/><Relationship Id="rId21" Type="http://schemas.openxmlformats.org/officeDocument/2006/relationships/image" Target="../media/image19.png"/><Relationship Id="rId22" Type="http://schemas.openxmlformats.org/officeDocument/2006/relationships/image" Target="../media/image20.png"/><Relationship Id="rId23" Type="http://schemas.openxmlformats.org/officeDocument/2006/relationships/image" Target="../media/image21.png"/><Relationship Id="rId24" Type="http://schemas.openxmlformats.org/officeDocument/2006/relationships/image" Target="../media/image22.png"/><Relationship Id="rId25" Type="http://schemas.openxmlformats.org/officeDocument/2006/relationships/image" Target="../media/image23.png"/><Relationship Id="rId26" Type="http://schemas.openxmlformats.org/officeDocument/2006/relationships/image" Target="../media/image24.png"/><Relationship Id="rId27" Type="http://schemas.openxmlformats.org/officeDocument/2006/relationships/image" Target="../media/image25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png"/><Relationship Id="rId16" Type="http://schemas.openxmlformats.org/officeDocument/2006/relationships/image" Target="../media/image14.png"/><Relationship Id="rId17" Type="http://schemas.openxmlformats.org/officeDocument/2006/relationships/image" Target="../media/image15.png"/><Relationship Id="rId18" Type="http://schemas.openxmlformats.org/officeDocument/2006/relationships/image" Target="../media/image16.png"/><Relationship Id="rId19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jpe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4361" y="2914650"/>
            <a:ext cx="7948800" cy="421975"/>
          </a:xfr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8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87375" y="1856096"/>
            <a:ext cx="7947025" cy="5847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631825" y="4822032"/>
            <a:ext cx="50165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 noProof="0" dirty="0"/>
          </a:p>
        </p:txBody>
      </p:sp>
      <p:pic>
        <p:nvPicPr>
          <p:cNvPr id="8" name="Picture 7" descr="16950723446_e7d8e1bfb9_o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2" b="48267"/>
          <a:stretch/>
        </p:blipFill>
        <p:spPr>
          <a:xfrm rot="5400000">
            <a:off x="2000249" y="-2000250"/>
            <a:ext cx="5143501" cy="91440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28614"/>
          <a:stretch/>
        </p:blipFill>
        <p:spPr>
          <a:xfrm>
            <a:off x="7787917" y="156199"/>
            <a:ext cx="1210456" cy="468000"/>
          </a:xfrm>
          <a:prstGeom prst="rect">
            <a:avLst/>
          </a:prstGeom>
        </p:spPr>
      </p:pic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162824" y="4571668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noProof="0" smtClean="0">
                <a:solidFill>
                  <a:schemeClr val="bg1">
                    <a:lumMod val="85000"/>
                  </a:schemeClr>
                </a:solidFill>
              </a:rPr>
              <a:t>ESA UNCLASSIFIED - For Official Use</a:t>
            </a:r>
            <a:endParaRPr lang="en-GB" sz="800" noProof="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98" b="-5313"/>
          <a:stretch/>
        </p:blipFill>
        <p:spPr>
          <a:xfrm>
            <a:off x="7790400" y="4899600"/>
            <a:ext cx="1196912" cy="144000"/>
          </a:xfrm>
          <a:prstGeom prst="rect">
            <a:avLst/>
          </a:prstGeom>
        </p:spPr>
      </p:pic>
      <p:cxnSp>
        <p:nvCxnSpPr>
          <p:cNvPr id="36" name="Straight Connector 35"/>
          <p:cNvCxnSpPr/>
          <p:nvPr userDrawn="1"/>
        </p:nvCxnSpPr>
        <p:spPr>
          <a:xfrm>
            <a:off x="165932" y="4789188"/>
            <a:ext cx="8824779" cy="0"/>
          </a:xfrm>
          <a:prstGeom prst="line">
            <a:avLst/>
          </a:prstGeom>
          <a:ln w="6350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 userDrawn="1"/>
        </p:nvGrpSpPr>
        <p:grpSpPr>
          <a:xfrm>
            <a:off x="172269" y="4908007"/>
            <a:ext cx="6826666" cy="111519"/>
            <a:chOff x="172269" y="6621494"/>
            <a:chExt cx="6826666" cy="111519"/>
          </a:xfrm>
        </p:grpSpPr>
        <p:pic>
          <p:nvPicPr>
            <p:cNvPr id="64" name="Picture 63" descr="at.png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6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5" name="Picture 64" descr="be.png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9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6" name="Picture 65" descr="ca.png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029" y="6621494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ch.png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66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cz.png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3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e.png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dk.png"/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6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e.png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8298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es.png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1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i.png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95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fr.png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1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gr.png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83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hu.png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19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e.png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5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it.png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91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lu.png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8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l.png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62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no.png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8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l.png"/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4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pt.png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930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ro.png"/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460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se.png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80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uk.png"/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53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si.png"/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327" y="6623401"/>
              <a:ext cx="163385" cy="108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>
              <a:defRPr baseline="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87680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3086" y="149150"/>
            <a:ext cx="7174846" cy="430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 lang="en-GB" sz="2200" b="0" dirty="0" smtClean="0">
                <a:solidFill>
                  <a:srgbClr val="0070C0"/>
                </a:solidFill>
                <a:latin typeface="Verdana"/>
                <a:ea typeface="+mj-ea"/>
                <a:cs typeface="Verdana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18801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472362"/>
            <a:ext cx="7789050" cy="1323439"/>
          </a:xfrm>
        </p:spPr>
        <p:txBody>
          <a:bodyPr anchor="t"/>
          <a:lstStyle>
            <a:lvl1pPr algn="l">
              <a:defRPr sz="4000" b="0" cap="all">
                <a:solidFill>
                  <a:srgbClr val="0098DB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347221"/>
            <a:ext cx="778905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0450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5950" y="1254919"/>
            <a:ext cx="3889376" cy="32385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3" y="1254919"/>
            <a:ext cx="3888000" cy="32385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29643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123" y="1250100"/>
            <a:ext cx="3895200" cy="37260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50156"/>
            <a:ext cx="3896416" cy="37149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3898900" cy="2862263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0"/>
          </p:nvPr>
        </p:nvSpPr>
        <p:spPr>
          <a:xfrm>
            <a:off x="619200" y="1630801"/>
            <a:ext cx="3898900" cy="2862263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3086" y="149150"/>
            <a:ext cx="7174846" cy="43088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55805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556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1250157"/>
            <a:ext cx="4968875" cy="324326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125" y="1250101"/>
            <a:ext cx="2846388" cy="32432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086" y="149150"/>
            <a:ext cx="7174846" cy="43088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75323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3724872"/>
            <a:ext cx="5932800" cy="307777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1787" y="1250156"/>
            <a:ext cx="5932488" cy="25431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2000" y="4029076"/>
            <a:ext cx="5932800" cy="4643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2607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0.png"/><Relationship Id="rId21" Type="http://schemas.openxmlformats.org/officeDocument/2006/relationships/image" Target="../media/image11.png"/><Relationship Id="rId22" Type="http://schemas.openxmlformats.org/officeDocument/2006/relationships/image" Target="../media/image12.png"/><Relationship Id="rId23" Type="http://schemas.openxmlformats.org/officeDocument/2006/relationships/image" Target="../media/image13.png"/><Relationship Id="rId24" Type="http://schemas.openxmlformats.org/officeDocument/2006/relationships/image" Target="../media/image14.png"/><Relationship Id="rId25" Type="http://schemas.openxmlformats.org/officeDocument/2006/relationships/image" Target="../media/image15.png"/><Relationship Id="rId26" Type="http://schemas.openxmlformats.org/officeDocument/2006/relationships/image" Target="../media/image16.png"/><Relationship Id="rId27" Type="http://schemas.openxmlformats.org/officeDocument/2006/relationships/image" Target="../media/image17.png"/><Relationship Id="rId28" Type="http://schemas.openxmlformats.org/officeDocument/2006/relationships/image" Target="../media/image18.png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image" Target="../media/image20.png"/><Relationship Id="rId31" Type="http://schemas.openxmlformats.org/officeDocument/2006/relationships/image" Target="../media/image21.png"/><Relationship Id="rId32" Type="http://schemas.openxmlformats.org/officeDocument/2006/relationships/image" Target="../media/image22.png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image" Target="../media/image23.png"/><Relationship Id="rId34" Type="http://schemas.openxmlformats.org/officeDocument/2006/relationships/image" Target="../media/image24.png"/><Relationship Id="rId35" Type="http://schemas.openxmlformats.org/officeDocument/2006/relationships/image" Target="../media/image25.png"/><Relationship Id="rId36" Type="http://schemas.openxmlformats.org/officeDocument/2006/relationships/image" Target="../media/image26.png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2" Type="http://schemas.openxmlformats.org/officeDocument/2006/relationships/image" Target="../media/image2.jpe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5.png"/><Relationship Id="rId16" Type="http://schemas.openxmlformats.org/officeDocument/2006/relationships/image" Target="../media/image6.png"/><Relationship Id="rId17" Type="http://schemas.openxmlformats.org/officeDocument/2006/relationships/image" Target="../media/image7.png"/><Relationship Id="rId18" Type="http://schemas.openxmlformats.org/officeDocument/2006/relationships/image" Target="../media/image8.png"/><Relationship Id="rId19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2800" y="727200"/>
            <a:ext cx="8748000" cy="38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9" name="Text Box DG"/>
          <p:cNvSpPr txBox="1">
            <a:spLocks noChangeArrowheads="1"/>
          </p:cNvSpPr>
          <p:nvPr/>
        </p:nvSpPr>
        <p:spPr bwMode="auto">
          <a:xfrm>
            <a:off x="578164" y="335522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 noProof="0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3086" y="149150"/>
            <a:ext cx="7174846" cy="430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GB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3122"/>
          <a:stretch/>
        </p:blipFill>
        <p:spPr>
          <a:xfrm>
            <a:off x="7787917" y="155435"/>
            <a:ext cx="1210456" cy="504000"/>
          </a:xfrm>
          <a:prstGeom prst="rect">
            <a:avLst/>
          </a:prstGeom>
        </p:spPr>
      </p:pic>
      <p:pic>
        <p:nvPicPr>
          <p:cNvPr id="12" name="Picture 11" descr="PPT_Footer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76787"/>
            <a:ext cx="9144000" cy="366713"/>
          </a:xfrm>
          <a:prstGeom prst="rect">
            <a:avLst/>
          </a:prstGeom>
        </p:spPr>
      </p:pic>
      <p:sp>
        <p:nvSpPr>
          <p:cNvPr id="14" name="Text Box 38"/>
          <p:cNvSpPr txBox="1">
            <a:spLocks noChangeArrowheads="1"/>
          </p:cNvSpPr>
          <p:nvPr/>
        </p:nvSpPr>
        <p:spPr bwMode="auto">
          <a:xfrm>
            <a:off x="165600" y="4580702"/>
            <a:ext cx="201914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noProof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ESA UNCLASSIFIED - For Official Use</a:t>
            </a:r>
            <a:endParaRPr lang="en-GB" sz="800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 Box 34"/>
          <p:cNvSpPr txBox="1">
            <a:spLocks noChangeAspect="1" noChangeArrowheads="1"/>
          </p:cNvSpPr>
          <p:nvPr/>
        </p:nvSpPr>
        <p:spPr bwMode="auto">
          <a:xfrm>
            <a:off x="5427843" y="4580702"/>
            <a:ext cx="357297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800" noProof="1" smtClean="0">
                <a:solidFill>
                  <a:schemeClr val="bg2"/>
                </a:solidFill>
              </a:rPr>
              <a:t>1</a:t>
            </a:r>
            <a:r>
              <a:rPr lang="en-GB" sz="800" baseline="30000" noProof="1" smtClean="0">
                <a:solidFill>
                  <a:schemeClr val="bg2"/>
                </a:solidFill>
              </a:rPr>
              <a:t>st</a:t>
            </a:r>
            <a:r>
              <a:rPr lang="en-GB" sz="800" noProof="1" smtClean="0">
                <a:solidFill>
                  <a:schemeClr val="bg2"/>
                </a:solidFill>
              </a:rPr>
              <a:t> ESA EarthCARE Cal/Val Workshop| 13-15 June 2018 | Slide  </a:t>
            </a:r>
            <a:fld id="{FB11EEBA-159F-424E-B428-87FC581AD592}" type="slidenum">
              <a:rPr lang="en-GB" sz="800" noProof="1" smtClean="0">
                <a:solidFill>
                  <a:schemeClr val="bg2"/>
                </a:solidFill>
              </a:rPr>
              <a:t>‹#›</a:t>
            </a:fld>
            <a:endParaRPr lang="en-GB" sz="800" noProof="1">
              <a:solidFill>
                <a:schemeClr val="bg2"/>
              </a:solidFill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172269" y="4908007"/>
            <a:ext cx="6826666" cy="111519"/>
            <a:chOff x="172269" y="6621494"/>
            <a:chExt cx="6826666" cy="111519"/>
          </a:xfrm>
        </p:grpSpPr>
        <p:pic>
          <p:nvPicPr>
            <p:cNvPr id="66" name="Picture 65" descr="at.png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6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be.png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9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ca.png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029" y="6621494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ch.png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66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cz.png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3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de.png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dk.png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6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ee.png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8298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es.png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1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fi.png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95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fr.png"/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1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gr.png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83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hu.png"/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19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ie.png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5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it.png"/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91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lu.png"/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8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nl.png"/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62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no.png"/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8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pl.png"/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4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pt.png"/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930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ro.png"/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460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Picture 86" descr="se.png"/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80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8" name="Picture 87" descr="uk.png"/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53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 descr="si.png"/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327" y="6623401"/>
              <a:ext cx="163385" cy="108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1" r:id="rId2"/>
    <p:sldLayoutId id="2147483930" r:id="rId3"/>
    <p:sldLayoutId id="2147483943" r:id="rId4"/>
    <p:sldLayoutId id="2147483944" r:id="rId5"/>
    <p:sldLayoutId id="2147483945" r:id="rId6"/>
    <p:sldLayoutId id="2147483947" r:id="rId7"/>
    <p:sldLayoutId id="2147483948" r:id="rId8"/>
    <p:sldLayoutId id="2147483949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200" b="0" dirty="0" smtClean="0">
          <a:solidFill>
            <a:srgbClr val="0070C0"/>
          </a:solidFill>
          <a:latin typeface="Verdana"/>
          <a:ea typeface="+mj-ea"/>
          <a:cs typeface="Verdan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Tx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1pPr>
      <a:lvl2pPr marL="8100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2pPr>
      <a:lvl3pPr marL="14076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3pPr>
      <a:lvl4pPr marL="20052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4pPr>
      <a:lvl5pPr marL="26028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bg2"/>
          </a:solidFill>
          <a:latin typeface="Verdana"/>
          <a:ea typeface="+mn-ea"/>
          <a:cs typeface="Verdana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Rob.Koopman@esa.in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271049" y="1740127"/>
            <a:ext cx="848767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EarthCARE </a:t>
            </a:r>
            <a:r>
              <a:rPr lang="en-US" sz="3200" b="1" dirty="0" err="1" smtClean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CalVal</a:t>
            </a: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 </a:t>
            </a: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Team</a:t>
            </a:r>
          </a:p>
          <a:p>
            <a:pPr marL="0" marR="0" lvl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Roadmap</a:t>
            </a:r>
            <a:endParaRPr lang="en-US" sz="3200" b="1" dirty="0" smtClean="0">
              <a:solidFill>
                <a:schemeClr val="bg1">
                  <a:lumMod val="95000"/>
                </a:schemeClr>
              </a:solidFill>
              <a:latin typeface="Verdana"/>
              <a:ea typeface="+mj-ea"/>
              <a:cs typeface="Verdana"/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103248" y="3309886"/>
            <a:ext cx="7617750" cy="646331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chemeClr val="bg1"/>
                </a:solidFill>
              </a:rPr>
              <a:t>Rob Koopman, </a:t>
            </a:r>
            <a:r>
              <a:rPr lang="en-GB" dirty="0" smtClean="0">
                <a:solidFill>
                  <a:schemeClr val="bg1"/>
                </a:solidFill>
                <a:hlinkClick r:id="rId3"/>
              </a:rPr>
              <a:t>Rob.Koopman@esa.int</a:t>
            </a:r>
            <a:endParaRPr lang="en-GB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en-GB" dirty="0" smtClean="0">
                <a:solidFill>
                  <a:schemeClr val="bg1"/>
                </a:solidFill>
              </a:rPr>
              <a:t>1</a:t>
            </a:r>
            <a:r>
              <a:rPr lang="en-GB" baseline="30000" dirty="0" smtClean="0">
                <a:solidFill>
                  <a:schemeClr val="bg1"/>
                </a:solidFill>
              </a:rPr>
              <a:t>st</a:t>
            </a:r>
            <a:r>
              <a:rPr lang="en-GB" dirty="0" smtClean="0">
                <a:solidFill>
                  <a:schemeClr val="bg1"/>
                </a:solidFill>
              </a:rPr>
              <a:t> ESA EarthCARE Cal/Val Workshop,  13-15 June 2018, Bonn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62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310" y="76870"/>
            <a:ext cx="7174846" cy="430887"/>
          </a:xfrm>
        </p:spPr>
        <p:txBody>
          <a:bodyPr/>
          <a:lstStyle/>
          <a:p>
            <a:r>
              <a:rPr lang="en-US" dirty="0" smtClean="0"/>
              <a:t>11) Timeline/Next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900" y="479381"/>
            <a:ext cx="9020100" cy="404328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Workshop </a:t>
            </a:r>
            <a:r>
              <a:rPr lang="en-US" sz="1400" dirty="0" smtClean="0">
                <a:solidFill>
                  <a:schemeClr val="tx1"/>
                </a:solidFill>
              </a:rPr>
              <a:t>report						       Q3 2018</a:t>
            </a:r>
          </a:p>
          <a:p>
            <a:pPr>
              <a:buFont typeface="Arial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Notification of acceptance/letter of support				</a:t>
            </a:r>
            <a:r>
              <a:rPr lang="en-US" sz="1400" dirty="0" smtClean="0">
                <a:solidFill>
                  <a:schemeClr val="tx1"/>
                </a:solidFill>
              </a:rPr>
              <a:t>       Q3 2018</a:t>
            </a:r>
          </a:p>
          <a:p>
            <a:pPr>
              <a:buFont typeface="Arial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Validation plan (1.0</a:t>
            </a:r>
            <a:r>
              <a:rPr lang="en-US" sz="1400" dirty="0" smtClean="0">
                <a:solidFill>
                  <a:schemeClr val="tx1"/>
                </a:solidFill>
              </a:rPr>
              <a:t>)						       Q4 2018</a:t>
            </a:r>
          </a:p>
          <a:p>
            <a:pPr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Funding </a:t>
            </a:r>
            <a:r>
              <a:rPr lang="en-US" sz="1400" dirty="0">
                <a:solidFill>
                  <a:schemeClr val="tx1"/>
                </a:solidFill>
              </a:rPr>
              <a:t>confirmation (may involve proposals to national or international </a:t>
            </a:r>
            <a:r>
              <a:rPr lang="en-US" sz="1400" dirty="0" smtClean="0">
                <a:solidFill>
                  <a:schemeClr val="tx1"/>
                </a:solidFill>
              </a:rPr>
              <a:t>calls)    2018 &amp;’19</a:t>
            </a:r>
          </a:p>
          <a:p>
            <a:pPr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Intention to host a Validation Methods workshop (TBC)			        Q3 2019</a:t>
            </a:r>
          </a:p>
          <a:p>
            <a:pPr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(ESA and PI) to describe which </a:t>
            </a:r>
            <a:r>
              <a:rPr lang="en-US" sz="1400" dirty="0">
                <a:solidFill>
                  <a:schemeClr val="tx1"/>
                </a:solidFill>
              </a:rPr>
              <a:t>of the </a:t>
            </a:r>
            <a:r>
              <a:rPr lang="en-US" sz="1400" dirty="0" smtClean="0">
                <a:solidFill>
                  <a:schemeClr val="tx1"/>
                </a:solidFill>
              </a:rPr>
              <a:t>activities proposed in the AO are confirmed 2019 &amp;’20</a:t>
            </a:r>
          </a:p>
          <a:p>
            <a:pPr>
              <a:buFont typeface="Arial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ESA-JAXA validation workshop   				        </a:t>
            </a:r>
            <a:r>
              <a:rPr lang="en-US" sz="1400" dirty="0" smtClean="0">
                <a:solidFill>
                  <a:schemeClr val="tx1"/>
                </a:solidFill>
              </a:rPr>
              <a:t>        </a:t>
            </a:r>
            <a:r>
              <a:rPr lang="en-US" sz="1400" u="sng" dirty="0" smtClean="0">
                <a:solidFill>
                  <a:schemeClr val="tx1"/>
                </a:solidFill>
              </a:rPr>
              <a:t>October </a:t>
            </a:r>
            <a:r>
              <a:rPr lang="en-US" sz="1400" u="sng" dirty="0">
                <a:solidFill>
                  <a:schemeClr val="tx1"/>
                </a:solidFill>
              </a:rPr>
              <a:t>2020 </a:t>
            </a:r>
            <a:endParaRPr lang="en-US" sz="1400" dirty="0">
              <a:solidFill>
                <a:schemeClr val="tx1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Validation Plan (2.0)						         Q4 2020</a:t>
            </a:r>
            <a:endParaRPr lang="en-US" sz="1400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1400" dirty="0" smtClean="0"/>
              <a:t>Validation Rehearsal 				              	                        </a:t>
            </a:r>
            <a:r>
              <a:rPr lang="en-US" sz="1400" u="sng" dirty="0" smtClean="0">
                <a:solidFill>
                  <a:schemeClr val="tx1"/>
                </a:solidFill>
              </a:rPr>
              <a:t>Q1 2021</a:t>
            </a:r>
          </a:p>
          <a:p>
            <a:pPr>
              <a:buFont typeface="Arial" charset="0"/>
              <a:buChar char="•"/>
            </a:pPr>
            <a:r>
              <a:rPr lang="en-US" sz="1400" dirty="0" smtClean="0"/>
              <a:t>Validation Rehearsal Review / Validation Readiness                                                </a:t>
            </a:r>
            <a:r>
              <a:rPr lang="en-US" sz="1400" u="sng" dirty="0" smtClean="0">
                <a:solidFill>
                  <a:schemeClr val="tx1"/>
                </a:solidFill>
              </a:rPr>
              <a:t>Q2 2021</a:t>
            </a:r>
          </a:p>
          <a:p>
            <a:pPr>
              <a:buFont typeface="Arial" charset="0"/>
              <a:buChar char="•"/>
            </a:pPr>
            <a:r>
              <a:rPr lang="en-US" sz="1400" dirty="0" smtClean="0"/>
              <a:t>Launch 						                     </a:t>
            </a:r>
            <a:r>
              <a:rPr lang="en-US" sz="1400" u="sng" dirty="0" smtClean="0"/>
              <a:t>June </a:t>
            </a:r>
            <a:r>
              <a:rPr lang="en-US" sz="1400" u="sng" dirty="0" smtClean="0">
                <a:solidFill>
                  <a:schemeClr val="tx1"/>
                </a:solidFill>
              </a:rPr>
              <a:t>2021</a:t>
            </a:r>
          </a:p>
          <a:p>
            <a:pPr>
              <a:buFont typeface="Arial" charset="0"/>
              <a:buChar char="•"/>
            </a:pPr>
            <a:r>
              <a:rPr lang="en-US" sz="1400" dirty="0" smtClean="0"/>
              <a:t>Preliminary Validation Results Review 		    </a:t>
            </a:r>
            <a:r>
              <a:rPr lang="en-US" sz="1400" dirty="0" smtClean="0">
                <a:solidFill>
                  <a:srgbClr val="FF0000"/>
                </a:solidFill>
              </a:rPr>
              <a:t>	                 </a:t>
            </a:r>
            <a:r>
              <a:rPr lang="en-US" sz="1400" dirty="0" smtClean="0">
                <a:solidFill>
                  <a:schemeClr val="tx1"/>
                </a:solidFill>
              </a:rPr>
              <a:t>Launch + 6M</a:t>
            </a:r>
          </a:p>
          <a:p>
            <a:pPr>
              <a:buFont typeface="Arial" charset="0"/>
              <a:buChar char="•"/>
            </a:pPr>
            <a:r>
              <a:rPr lang="en-US" sz="1400" dirty="0" smtClean="0"/>
              <a:t>Long-term </a:t>
            </a:r>
            <a:r>
              <a:rPr lang="en-US" sz="1400" dirty="0"/>
              <a:t>Validation Phase        </a:t>
            </a:r>
            <a:r>
              <a:rPr lang="en-US" sz="1400" dirty="0">
                <a:solidFill>
                  <a:srgbClr val="FF0000"/>
                </a:solidFill>
              </a:rPr>
              <a:t> 	</a:t>
            </a:r>
            <a:r>
              <a:rPr lang="en-US" sz="1400" dirty="0" smtClean="0">
                <a:solidFill>
                  <a:srgbClr val="FF0000"/>
                </a:solidFill>
              </a:rPr>
              <a:t>	          </a:t>
            </a:r>
            <a:r>
              <a:rPr lang="en-US" sz="1400" dirty="0" smtClean="0">
                <a:solidFill>
                  <a:schemeClr val="tx1"/>
                </a:solidFill>
              </a:rPr>
              <a:t>Launch+6 months  </a:t>
            </a:r>
            <a:r>
              <a:rPr lang="en-US" sz="1400" dirty="0">
                <a:solidFill>
                  <a:schemeClr val="tx1"/>
                </a:solidFill>
              </a:rPr>
              <a:t>until </a:t>
            </a:r>
            <a:r>
              <a:rPr lang="en-US" sz="1400" dirty="0" smtClean="0">
                <a:solidFill>
                  <a:schemeClr val="tx1"/>
                </a:solidFill>
              </a:rPr>
              <a:t>End of Mission</a:t>
            </a:r>
            <a:endParaRPr lang="en-US" sz="1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692009" y="3407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3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309" y="76870"/>
            <a:ext cx="7356545" cy="430887"/>
          </a:xfrm>
        </p:spPr>
        <p:txBody>
          <a:bodyPr/>
          <a:lstStyle/>
          <a:p>
            <a:r>
              <a:rPr lang="en-GB" dirty="0" smtClean="0"/>
              <a:t>Near-term documents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692009" y="3407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47972"/>
              </p:ext>
            </p:extLst>
          </p:nvPr>
        </p:nvGraphicFramePr>
        <p:xfrm>
          <a:off x="277310" y="710038"/>
          <a:ext cx="8295190" cy="1500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0790"/>
                <a:gridCol w="4724400"/>
              </a:tblGrid>
              <a:tr h="375169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Authors</a:t>
                      </a:r>
                      <a:endParaRPr lang="en-US" dirty="0"/>
                    </a:p>
                  </a:txBody>
                  <a:tcPr/>
                </a:tc>
              </a:tr>
              <a:tr h="375169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Validation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Workshop Report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E-MAG, ESA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5169">
                <a:tc>
                  <a:txBody>
                    <a:bodyPr/>
                    <a:lstStyle/>
                    <a:p>
                      <a:r>
                        <a:rPr lang="is-I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Validation Plan (1.0)</a:t>
                      </a:r>
                      <a:endParaRPr lang="is-I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ESA,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ECVT, E-MAG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5169">
                <a:tc>
                  <a:txBody>
                    <a:bodyPr/>
                    <a:lstStyle/>
                    <a:p>
                      <a:endParaRPr lang="is-I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259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take-away points (in random order)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/>
            <a:r>
              <a:rPr lang="en-US" dirty="0" smtClean="0"/>
              <a:t>(Apart from the session conclusions)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Need for process for input from ECVT to Algorithm Developers (to be mapped on the Cal/Val portal), with feedback loop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Consider </a:t>
            </a:r>
            <a:r>
              <a:rPr lang="en-US" dirty="0" err="1" smtClean="0"/>
              <a:t>webex</a:t>
            </a:r>
            <a:r>
              <a:rPr lang="en-US" dirty="0" smtClean="0"/>
              <a:t> information sessions on tools, format conversion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Consider focused subgroups for ECVT (e.g. per EarthCARE parameter family)</a:t>
            </a:r>
          </a:p>
          <a:p>
            <a:pPr>
              <a:buFont typeface="Arial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upport from EVDC for data upload: </a:t>
            </a:r>
            <a:r>
              <a:rPr lang="en-US" dirty="0" err="1" smtClean="0"/>
              <a:t>organise</a:t>
            </a:r>
            <a:r>
              <a:rPr lang="en-US" dirty="0" smtClean="0"/>
              <a:t> per network, for large networks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Make explicit when a proposal depends on data from an external provider (e.g. non-ACTRIS stations from AERONET, SKYNET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Promote use of data from past campaigns (many NASA campaigns and EPATAN etc.)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149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US" sz="4000" dirty="0" smtClean="0"/>
              <a:t>Thank you for </a:t>
            </a:r>
            <a:r>
              <a:rPr lang="en-US" sz="4000" smtClean="0"/>
              <a:t>your contributions </a:t>
            </a:r>
            <a:r>
              <a:rPr lang="en-US" sz="4000" dirty="0" smtClean="0"/>
              <a:t>to a productive workshop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00604744"/>
      </p:ext>
    </p:extLst>
  </p:cSld>
  <p:clrMapOvr>
    <a:masterClrMapping/>
  </p:clrMapOvr>
</p:sld>
</file>

<file path=ppt/theme/theme1.xml><?xml version="1.0" encoding="utf-8"?>
<a:theme xmlns:a="http://schemas.openxmlformats.org/drawingml/2006/main" name="ESA Presentation 16-9">
  <a:themeElements>
    <a:clrScheme name="Esa presentatio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Esa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EW ESA Presentation 16-9_Slovenia.potx" id="{B4B7490A-53FE-4E20-AAB8-88372E67B561}" vid="{BCEB71B1-FD63-4BD6-B008-F7DFC94BF6F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95F947CC68284A92DD76895F95485E" ma:contentTypeVersion="" ma:contentTypeDescription="Create a new document." ma:contentTypeScope="" ma:versionID="d2f7bac1cc6cefe942785cfbb8bae163">
  <xsd:schema xmlns:xsd="http://www.w3.org/2001/XMLSchema" xmlns:xs="http://www.w3.org/2001/XMLSchema" xmlns:p="http://schemas.microsoft.com/office/2006/metadata/properties" xmlns:ns2="f2760952-b3bb-408f-ace6-eb1e07642b86" targetNamespace="http://schemas.microsoft.com/office/2006/metadata/properties" ma:root="true" ma:fieldsID="70e6d848e258403642b2016fccd44a87" ns2:_=""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587E21-31CA-408E-A5B1-4B7F0D8D9C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22279E-2C4C-4C93-8498-455A58D1433E}">
  <ds:schemaRefs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f2760952-b3bb-408f-ace6-eb1e07642b86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ESA Presentation 16-9</Template>
  <TotalTime>16753</TotalTime>
  <Words>166</Words>
  <Application>Microsoft Macintosh PowerPoint</Application>
  <PresentationFormat>On-screen Show (16:9)</PresentationFormat>
  <Paragraphs>35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Verdana</vt:lpstr>
      <vt:lpstr>Arial</vt:lpstr>
      <vt:lpstr>ESA Presentation 16-9</vt:lpstr>
      <vt:lpstr>PowerPoint Presentation</vt:lpstr>
      <vt:lpstr>11) Timeline/Next Steps</vt:lpstr>
      <vt:lpstr>Near-term documents</vt:lpstr>
      <vt:lpstr>Other take-away points (in random order)</vt:lpstr>
      <vt:lpstr>PowerPoint Presentation</vt:lpstr>
    </vt:vector>
  </TitlesOfParts>
  <Company>ESA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Prooduct Assurance issues at JET-T April 2018</dc:title>
  <dc:subject>Status of Prooduct Assurance issues at JET-T April 2018</dc:subject>
  <dc:creator>ESA team</dc:creator>
  <cp:keywords/>
  <dc:description/>
  <cp:lastModifiedBy>Rob Koopman</cp:lastModifiedBy>
  <cp:revision>248</cp:revision>
  <cp:lastPrinted>2018-06-08T20:14:54Z</cp:lastPrinted>
  <dcterms:created xsi:type="dcterms:W3CDTF">2018-03-27T16:15:38Z</dcterms:created>
  <dcterms:modified xsi:type="dcterms:W3CDTF">2018-06-15T07:38:29Z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ESA team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0x0101008995F947CC68284A92DD76895F95485E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- For Official Use</vt:lpwstr>
  </property>
  <property fmtid="{D5CDD505-2E9C-101B-9397-08002B2CF9AE}" pid="18" name="Classification Caveat">
    <vt:lpwstr/>
  </property>
  <property fmtid="{D5CDD505-2E9C-101B-9397-08002B2CF9AE}" pid="19" name="Status">
    <vt:lpwstr/>
  </property>
  <property fmtid="{D5CDD505-2E9C-101B-9397-08002B2CF9AE}" pid="20" name="bmsSiteName">
    <vt:lpwstr/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/>
  </property>
  <property fmtid="{D5CDD505-2E9C-101B-9397-08002B2CF9AE}" pid="24" name="bmsAddress">
    <vt:lpwstr/>
  </property>
  <property fmtid="{D5CDD505-2E9C-101B-9397-08002B2CF9AE}" pid="25" name="bmsPlace">
    <vt:lpwstr/>
  </property>
  <property fmtid="{D5CDD505-2E9C-101B-9397-08002B2CF9AE}" pid="26" name="bmsPhoneFax">
    <vt:lpwstr/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2018-04-09T22:00:00Z</vt:filetime>
  </property>
  <property fmtid="{D5CDD505-2E9C-101B-9397-08002B2CF9AE}" pid="30" name="Organisational_x0020_entity">
    <vt:lpwstr/>
  </property>
</Properties>
</file>