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66" r:id="rId3"/>
    <p:sldId id="277" r:id="rId4"/>
    <p:sldId id="276" r:id="rId5"/>
    <p:sldId id="273" r:id="rId6"/>
    <p:sldId id="279" r:id="rId7"/>
    <p:sldId id="275" r:id="rId8"/>
    <p:sldId id="269" r:id="rId9"/>
    <p:sldId id="280" r:id="rId10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1818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CB2F4-D8CC-411F-A56E-AEC105DD9C4E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78A1B-5EF1-4C27-8B86-32674DC65D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8457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8A1B-5EF1-4C27-8B86-32674DC65D59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3504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8A1B-5EF1-4C27-8B86-32674DC65D59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237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4249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577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1596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594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428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7888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648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057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705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340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520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D1EC2-F739-488C-8361-45954A9FF07A}" type="datetimeFigureOut">
              <a:rPr lang="el-GR" smtClean="0"/>
              <a:t>2018-06-11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60F2E-1799-45E8-8FFD-F1D9000ACD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2948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mailto:proestakis@noa.gr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kazadzis@noa.gr" TargetMode="External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hyperlink" Target="mailto:nmihalo@noa.gr" TargetMode="External"/><Relationship Id="rId12" Type="http://schemas.openxmlformats.org/officeDocument/2006/relationships/hyperlink" Target="mailto:elina@phys.uoa.gr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vamoir@noa.gr" TargetMode="External"/><Relationship Id="rId11" Type="http://schemas.openxmlformats.org/officeDocument/2006/relationships/hyperlink" Target="mailto:apdlidar@central.ntua.gr" TargetMode="External"/><Relationship Id="rId5" Type="http://schemas.openxmlformats.org/officeDocument/2006/relationships/image" Target="../media/image8.png"/><Relationship Id="rId15" Type="http://schemas.openxmlformats.org/officeDocument/2006/relationships/image" Target="../media/image11.png"/><Relationship Id="rId10" Type="http://schemas.openxmlformats.org/officeDocument/2006/relationships/hyperlink" Target="mailto:mariak@chemistry.uoc.gr" TargetMode="External"/><Relationship Id="rId4" Type="http://schemas.openxmlformats.org/officeDocument/2006/relationships/image" Target="../media/image2.jpeg"/><Relationship Id="rId9" Type="http://schemas.openxmlformats.org/officeDocument/2006/relationships/hyperlink" Target="mailto:balis@auth.gr" TargetMode="Externa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1.png"/><Relationship Id="rId18" Type="http://schemas.openxmlformats.org/officeDocument/2006/relationships/image" Target="../media/image21.jpeg"/><Relationship Id="rId3" Type="http://schemas.openxmlformats.org/officeDocument/2006/relationships/image" Target="../media/image2.jpeg"/><Relationship Id="rId7" Type="http://schemas.openxmlformats.org/officeDocument/2006/relationships/image" Target="../media/image140.png"/><Relationship Id="rId12" Type="http://schemas.openxmlformats.org/officeDocument/2006/relationships/image" Target="../media/image19.png"/><Relationship Id="rId17" Type="http://schemas.openxmlformats.org/officeDocument/2006/relationships/image" Target="../media/image20.jpe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5" Type="http://schemas.openxmlformats.org/officeDocument/2006/relationships/image" Target="../media/image9.png"/><Relationship Id="rId10" Type="http://schemas.openxmlformats.org/officeDocument/2006/relationships/image" Target="../media/image17.png"/><Relationship Id="rId19" Type="http://schemas.openxmlformats.org/officeDocument/2006/relationships/image" Target="../media/image22.jpeg"/><Relationship Id="rId4" Type="http://schemas.openxmlformats.org/officeDocument/2006/relationships/image" Target="../media/image8.png"/><Relationship Id="rId9" Type="http://schemas.openxmlformats.org/officeDocument/2006/relationships/image" Target="../media/image16.gif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29.jpeg"/><Relationship Id="rId5" Type="http://schemas.openxmlformats.org/officeDocument/2006/relationships/image" Target="../media/image24.pn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0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34.jpg"/><Relationship Id="rId12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jpe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lidek.gr/en/homepag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40" y="1468643"/>
            <a:ext cx="11542475" cy="26701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767" y="2556540"/>
            <a:ext cx="2672613" cy="2700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0400" y="4501821"/>
            <a:ext cx="5133012" cy="14621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83167" y="5425343"/>
            <a:ext cx="40921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</a:rPr>
              <a:t>Emmanouil Proestakis </a:t>
            </a:r>
            <a:endParaRPr lang="en-US" sz="1600" i="1" dirty="0">
              <a:latin typeface="Arial" panose="020B0604020202020204" pitchFamily="34" charset="0"/>
            </a:endParaRPr>
          </a:p>
          <a:p>
            <a:r>
              <a:rPr lang="en-US" sz="1600" i="1" dirty="0">
                <a:latin typeface="Arial" panose="020B0604020202020204" pitchFamily="34" charset="0"/>
              </a:rPr>
              <a:t>National Observatory of Athens, IAASARS</a:t>
            </a:r>
          </a:p>
          <a:p>
            <a:r>
              <a:rPr lang="en-US" sz="1600" i="1" dirty="0" smtClean="0">
                <a:latin typeface="Arial" panose="020B0604020202020204" pitchFamily="34" charset="0"/>
                <a:hlinkClick r:id="rId7"/>
              </a:rPr>
              <a:t>proestakis@noa.gr</a:t>
            </a:r>
            <a:endParaRPr lang="el-GR" sz="1600" i="1" dirty="0" smtClean="0">
              <a:latin typeface="Arial" panose="020B0604020202020204" pitchFamily="34" charset="0"/>
            </a:endParaRPr>
          </a:p>
          <a:p>
            <a:pPr algn="ctr"/>
            <a:r>
              <a:rPr lang="en-US" sz="1600" b="1" i="1" dirty="0" smtClean="0">
                <a:latin typeface="Arial" panose="020B0604020202020204" pitchFamily="34" charset="0"/>
              </a:rPr>
              <a:t>and</a:t>
            </a:r>
            <a:r>
              <a:rPr lang="en-US" sz="1600" i="1" dirty="0" smtClean="0">
                <a:latin typeface="Arial" panose="020B0604020202020204" pitchFamily="34" charset="0"/>
              </a:rPr>
              <a:t> </a:t>
            </a:r>
          </a:p>
          <a:p>
            <a:pPr algn="r"/>
            <a:r>
              <a:rPr lang="en-US" sz="1600" i="1" dirty="0" smtClean="0">
                <a:latin typeface="Arial" panose="020B0604020202020204" pitchFamily="34" charset="0"/>
              </a:rPr>
              <a:t>the ACROSS-Team</a:t>
            </a:r>
            <a:endParaRPr lang="en-US" sz="1600" i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316" y="1898468"/>
            <a:ext cx="10897688" cy="30915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25" y="1933575"/>
            <a:ext cx="117919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42" y="2161637"/>
            <a:ext cx="4278551" cy="4278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Flowchart: Connector 5"/>
          <p:cNvSpPr/>
          <p:nvPr/>
        </p:nvSpPr>
        <p:spPr>
          <a:xfrm>
            <a:off x="1795607" y="3115744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lowchart: Connector 9"/>
          <p:cNvSpPr/>
          <p:nvPr/>
        </p:nvSpPr>
        <p:spPr>
          <a:xfrm>
            <a:off x="2085459" y="4405415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lowchart: Connector 11"/>
          <p:cNvSpPr/>
          <p:nvPr/>
        </p:nvSpPr>
        <p:spPr>
          <a:xfrm>
            <a:off x="2632379" y="5770960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Flowchart: Connector 12"/>
          <p:cNvSpPr/>
          <p:nvPr/>
        </p:nvSpPr>
        <p:spPr>
          <a:xfrm>
            <a:off x="1975280" y="5511117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Rectangle 1"/>
          <p:cNvSpPr/>
          <p:nvPr/>
        </p:nvSpPr>
        <p:spPr>
          <a:xfrm>
            <a:off x="6645184" y="1068309"/>
            <a:ext cx="5611354" cy="607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 smtClean="0">
              <a:latin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</a:rPr>
              <a:t>PI: Dr. </a:t>
            </a:r>
            <a:r>
              <a:rPr lang="en-US" sz="1100" b="1" dirty="0" smtClean="0">
                <a:latin typeface="Arial" panose="020B0604020202020204" pitchFamily="34" charset="0"/>
              </a:rPr>
              <a:t>Vassilis Amiridis </a:t>
            </a:r>
          </a:p>
          <a:p>
            <a:r>
              <a:rPr lang="en-US" sz="1100" dirty="0">
                <a:latin typeface="Arial" panose="020B0604020202020204" pitchFamily="34" charset="0"/>
              </a:rPr>
              <a:t>National Observatory of Athens, </a:t>
            </a:r>
            <a:r>
              <a:rPr lang="en-US" sz="1100" dirty="0" smtClean="0">
                <a:latin typeface="Arial" panose="020B0604020202020204" pitchFamily="34" charset="0"/>
              </a:rPr>
              <a:t>IAASARS</a:t>
            </a:r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  <a:hlinkClick r:id="rId6"/>
              </a:rPr>
              <a:t>vamoir@noa.gr</a:t>
            </a:r>
            <a:endParaRPr lang="en-US" sz="1100" dirty="0">
              <a:latin typeface="Arial" panose="020B0604020202020204" pitchFamily="34" charset="0"/>
            </a:endParaRPr>
          </a:p>
          <a:p>
            <a:endParaRPr lang="en-US" sz="1100" dirty="0" smtClean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Prof. </a:t>
            </a:r>
            <a:r>
              <a:rPr lang="en-US" sz="1100" b="1" dirty="0">
                <a:latin typeface="Arial" panose="020B0604020202020204" pitchFamily="34" charset="0"/>
              </a:rPr>
              <a:t>Nikos Mihalopoulos</a:t>
            </a:r>
          </a:p>
          <a:p>
            <a:r>
              <a:rPr lang="en-US" sz="1100" dirty="0">
                <a:latin typeface="Arial" panose="020B0604020202020204" pitchFamily="34" charset="0"/>
              </a:rPr>
              <a:t>National Observatory of Athens, IERSD</a:t>
            </a:r>
          </a:p>
          <a:p>
            <a:r>
              <a:rPr lang="en-US" sz="1100" dirty="0" smtClean="0">
                <a:latin typeface="Arial" panose="020B0604020202020204" pitchFamily="34" charset="0"/>
                <a:hlinkClick r:id="rId7"/>
              </a:rPr>
              <a:t>nmihalo@noa.gr</a:t>
            </a:r>
            <a:endParaRPr lang="en-US" sz="1100" dirty="0">
              <a:latin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Dr. </a:t>
            </a:r>
            <a:r>
              <a:rPr lang="en-US" sz="1100" b="1" dirty="0">
                <a:latin typeface="Arial" panose="020B0604020202020204" pitchFamily="34" charset="0"/>
              </a:rPr>
              <a:t>Stelios Kazadzis</a:t>
            </a:r>
          </a:p>
          <a:p>
            <a:r>
              <a:rPr lang="en-US" sz="1100" dirty="0">
                <a:latin typeface="Arial" panose="020B0604020202020204" pitchFamily="34" charset="0"/>
              </a:rPr>
              <a:t>National Observatory of Athens, IERSD</a:t>
            </a:r>
          </a:p>
          <a:p>
            <a:r>
              <a:rPr lang="en-US" sz="1100" dirty="0" smtClean="0">
                <a:latin typeface="Arial" panose="020B0604020202020204" pitchFamily="34" charset="0"/>
                <a:hlinkClick r:id="rId8"/>
              </a:rPr>
              <a:t>kazadzis@noa.gr</a:t>
            </a:r>
            <a:endParaRPr lang="en-US" sz="1100" dirty="0" smtClean="0">
              <a:latin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</a:rPr>
              <a:t>Prof. </a:t>
            </a:r>
            <a:r>
              <a:rPr lang="en-US" sz="1100" b="1" dirty="0">
                <a:latin typeface="Arial" panose="020B0604020202020204" pitchFamily="34" charset="0"/>
              </a:rPr>
              <a:t>Dimitris Balis</a:t>
            </a:r>
          </a:p>
          <a:p>
            <a:r>
              <a:rPr lang="en-US" sz="1100" dirty="0">
                <a:latin typeface="Arial" panose="020B0604020202020204" pitchFamily="34" charset="0"/>
              </a:rPr>
              <a:t>Aristotle University of Thessaloniki - Laboratory of Atmospheric Physics</a:t>
            </a:r>
          </a:p>
          <a:p>
            <a:r>
              <a:rPr lang="en-US" sz="1100" dirty="0">
                <a:latin typeface="Arial" panose="020B0604020202020204" pitchFamily="34" charset="0"/>
                <a:hlinkClick r:id="rId9"/>
              </a:rPr>
              <a:t>balis@auth.gr</a:t>
            </a:r>
            <a:endParaRPr lang="en-US" sz="1100" dirty="0">
              <a:latin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</a:rPr>
              <a:t>Prof. </a:t>
            </a:r>
            <a:r>
              <a:rPr lang="en-US" sz="1100" b="1" dirty="0">
                <a:latin typeface="Arial" panose="020B0604020202020204" pitchFamily="34" charset="0"/>
              </a:rPr>
              <a:t>Maria </a:t>
            </a:r>
            <a:r>
              <a:rPr lang="en-US" sz="1100" b="1" dirty="0" err="1" smtClean="0">
                <a:latin typeface="Arial" panose="020B0604020202020204" pitchFamily="34" charset="0"/>
              </a:rPr>
              <a:t>Kanakidou</a:t>
            </a:r>
            <a:endParaRPr lang="en-US" sz="1100" b="1" dirty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ECPL, Department of Chemistry, University of Crete</a:t>
            </a:r>
          </a:p>
          <a:p>
            <a:r>
              <a:rPr lang="en-US" sz="1100" dirty="0" smtClean="0">
                <a:latin typeface="Arial" panose="020B0604020202020204" pitchFamily="34" charset="0"/>
                <a:hlinkClick r:id="rId10"/>
              </a:rPr>
              <a:t>mariak@chemistry.uoc.gr</a:t>
            </a:r>
            <a:endParaRPr lang="en-US" sz="1100" dirty="0" smtClean="0">
              <a:latin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Prof. </a:t>
            </a:r>
            <a:r>
              <a:rPr lang="en-US" sz="1100" b="1" dirty="0">
                <a:latin typeface="Arial" panose="020B0604020202020204" pitchFamily="34" charset="0"/>
              </a:rPr>
              <a:t>Alexandros Papayannis</a:t>
            </a:r>
          </a:p>
          <a:p>
            <a:r>
              <a:rPr lang="en-US" sz="1100" dirty="0">
                <a:latin typeface="Arial" panose="020B0604020202020204" pitchFamily="34" charset="0"/>
              </a:rPr>
              <a:t>National Technical University of Athens, Laser Remote Sensing Unit</a:t>
            </a:r>
          </a:p>
          <a:p>
            <a:r>
              <a:rPr lang="en-US" sz="1100" dirty="0" smtClean="0">
                <a:latin typeface="Arial" panose="020B0604020202020204" pitchFamily="34" charset="0"/>
                <a:hlinkClick r:id="rId11"/>
              </a:rPr>
              <a:t>apdlidar@central.ntua.gr</a:t>
            </a:r>
            <a:endParaRPr lang="en-US" sz="1100" dirty="0" smtClean="0">
              <a:latin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Dr. </a:t>
            </a:r>
            <a:r>
              <a:rPr lang="en-US" sz="1100" b="1" dirty="0">
                <a:latin typeface="Arial" panose="020B0604020202020204" pitchFamily="34" charset="0"/>
              </a:rPr>
              <a:t>Elina </a:t>
            </a:r>
            <a:r>
              <a:rPr lang="en-US" sz="1100" b="1" dirty="0" smtClean="0">
                <a:latin typeface="Arial" panose="020B0604020202020204" pitchFamily="34" charset="0"/>
              </a:rPr>
              <a:t>Giannakaki</a:t>
            </a:r>
            <a:endParaRPr lang="en-US" sz="1100" b="1" dirty="0">
              <a:latin typeface="Arial" panose="020B0604020202020204" pitchFamily="34" charset="0"/>
            </a:endParaRPr>
          </a:p>
          <a:p>
            <a:r>
              <a:rPr lang="en-US" sz="1100" dirty="0">
                <a:latin typeface="Arial" panose="020B0604020202020204" pitchFamily="34" charset="0"/>
              </a:rPr>
              <a:t>University of Athens, Physics Department, Environmental Physics – Meteorology, PHYS IV</a:t>
            </a:r>
          </a:p>
          <a:p>
            <a:r>
              <a:rPr lang="en-US" sz="1100" dirty="0" smtClean="0">
                <a:latin typeface="Arial" panose="020B0604020202020204" pitchFamily="34" charset="0"/>
                <a:hlinkClick r:id="rId12"/>
              </a:rPr>
              <a:t>elina@phys.uoa.gr</a:t>
            </a:r>
            <a:endParaRPr lang="en-US" sz="1100" dirty="0" smtClean="0">
              <a:latin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</a:endParaRPr>
          </a:p>
          <a:p>
            <a:r>
              <a:rPr lang="en-US" sz="1400" b="1" i="1" dirty="0" smtClean="0">
                <a:latin typeface="Arial" panose="020B0604020202020204" pitchFamily="34" charset="0"/>
              </a:rPr>
              <a:t>+ Post Doc / PhD / MSc students (Part of the groups of the </a:t>
            </a:r>
          </a:p>
          <a:p>
            <a:r>
              <a:rPr lang="en-US" sz="1400" b="1" i="1" dirty="0">
                <a:latin typeface="Arial" panose="020B0604020202020204" pitchFamily="34" charset="0"/>
              </a:rPr>
              <a:t> </a:t>
            </a:r>
            <a:r>
              <a:rPr lang="en-US" sz="1400" b="1" i="1" dirty="0" smtClean="0">
                <a:latin typeface="Arial" panose="020B0604020202020204" pitchFamily="34" charset="0"/>
              </a:rPr>
              <a:t>                                                         ACROSS Consortium) </a:t>
            </a:r>
          </a:p>
          <a:p>
            <a:endParaRPr lang="en-US" sz="1400" i="1" dirty="0">
              <a:latin typeface="Arial" panose="020B0604020202020204" pitchFamily="34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23" y="1137662"/>
            <a:ext cx="664326" cy="664326"/>
          </a:xfrm>
          <a:prstGeom prst="rect">
            <a:avLst/>
          </a:prstGeom>
        </p:spPr>
      </p:pic>
      <p:pic>
        <p:nvPicPr>
          <p:cNvPr id="59" name="Picture 58"/>
          <p:cNvPicPr>
            <a:picLocks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00"/>
          <a:stretch/>
        </p:blipFill>
        <p:spPr>
          <a:xfrm>
            <a:off x="5850622" y="3237861"/>
            <a:ext cx="718293" cy="61196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919" y="3887419"/>
            <a:ext cx="718902" cy="718293"/>
          </a:xfrm>
          <a:prstGeom prst="rect">
            <a:avLst/>
          </a:prstGeom>
        </p:spPr>
      </p:pic>
      <p:pic>
        <p:nvPicPr>
          <p:cNvPr id="62" name="Picture 61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919" y="4680897"/>
            <a:ext cx="718293" cy="611965"/>
          </a:xfrm>
          <a:prstGeom prst="rect">
            <a:avLst/>
          </a:prstGeom>
        </p:spPr>
      </p:pic>
      <p:pic>
        <p:nvPicPr>
          <p:cNvPr id="64" name="Picture 63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622" y="5365013"/>
            <a:ext cx="654022" cy="692801"/>
          </a:xfrm>
          <a:prstGeom prst="rect">
            <a:avLst/>
          </a:prstGeom>
        </p:spPr>
      </p:pic>
      <p:sp>
        <p:nvSpPr>
          <p:cNvPr id="65" name="Rectangle 64"/>
          <p:cNvSpPr/>
          <p:nvPr/>
        </p:nvSpPr>
        <p:spPr>
          <a:xfrm>
            <a:off x="4839316" y="490656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ook Antiqua" panose="02040602050305030304" pitchFamily="18" charset="0"/>
              </a:rPr>
              <a:t>NTUA</a:t>
            </a:r>
            <a:endParaRPr lang="el-GR" dirty="0"/>
          </a:p>
        </p:txBody>
      </p:sp>
      <p:sp>
        <p:nvSpPr>
          <p:cNvPr id="66" name="Rectangle 65"/>
          <p:cNvSpPr/>
          <p:nvPr/>
        </p:nvSpPr>
        <p:spPr>
          <a:xfrm>
            <a:off x="4927315" y="5651495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UoA</a:t>
            </a:r>
            <a:endParaRPr lang="el-GR" dirty="0"/>
          </a:p>
        </p:txBody>
      </p:sp>
      <p:sp>
        <p:nvSpPr>
          <p:cNvPr id="67" name="Rectangle 66"/>
          <p:cNvSpPr/>
          <p:nvPr/>
        </p:nvSpPr>
        <p:spPr>
          <a:xfrm>
            <a:off x="4983825" y="1285159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NOA</a:t>
            </a:r>
            <a:endParaRPr lang="el-GR" dirty="0"/>
          </a:p>
        </p:txBody>
      </p:sp>
      <p:sp>
        <p:nvSpPr>
          <p:cNvPr id="68" name="Rectangle 67"/>
          <p:cNvSpPr/>
          <p:nvPr/>
        </p:nvSpPr>
        <p:spPr>
          <a:xfrm>
            <a:off x="4904098" y="4157246"/>
            <a:ext cx="654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UoC</a:t>
            </a:r>
            <a:endParaRPr lang="el-GR" dirty="0"/>
          </a:p>
        </p:txBody>
      </p:sp>
      <p:sp>
        <p:nvSpPr>
          <p:cNvPr id="69" name="Rectangle 68"/>
          <p:cNvSpPr/>
          <p:nvPr/>
        </p:nvSpPr>
        <p:spPr>
          <a:xfrm>
            <a:off x="4844382" y="334141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AUTH</a:t>
            </a:r>
            <a:endParaRPr lang="el-GR" dirty="0"/>
          </a:p>
        </p:txBody>
      </p:sp>
      <p:sp>
        <p:nvSpPr>
          <p:cNvPr id="71" name="TextBox 70"/>
          <p:cNvSpPr txBox="1"/>
          <p:nvPr/>
        </p:nvSpPr>
        <p:spPr>
          <a:xfrm>
            <a:off x="538187" y="1624566"/>
            <a:ext cx="41714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ACROSS Consortium </a:t>
            </a:r>
            <a:endParaRPr lang="el-GR" sz="20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50011" y="1120563"/>
            <a:ext cx="2380410" cy="19396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077" y="1760842"/>
            <a:ext cx="4278551" cy="4278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Flowchart: Connector 5"/>
          <p:cNvSpPr/>
          <p:nvPr/>
        </p:nvSpPr>
        <p:spPr>
          <a:xfrm>
            <a:off x="4825111" y="2732827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lowchart: Connector 9"/>
          <p:cNvSpPr/>
          <p:nvPr/>
        </p:nvSpPr>
        <p:spPr>
          <a:xfrm>
            <a:off x="5183483" y="4014653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lowchart: Connector 11"/>
          <p:cNvSpPr/>
          <p:nvPr/>
        </p:nvSpPr>
        <p:spPr>
          <a:xfrm>
            <a:off x="5772266" y="5360126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Flowchart: Connector 12"/>
          <p:cNvSpPr/>
          <p:nvPr/>
        </p:nvSpPr>
        <p:spPr>
          <a:xfrm>
            <a:off x="5027878" y="5092051"/>
            <a:ext cx="217714" cy="200297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4" name="Elbow Connector 13"/>
          <p:cNvCxnSpPr>
            <a:stCxn id="6" idx="6"/>
          </p:cNvCxnSpPr>
          <p:nvPr/>
        </p:nvCxnSpPr>
        <p:spPr>
          <a:xfrm flipV="1">
            <a:off x="5042825" y="1504882"/>
            <a:ext cx="3064984" cy="1328094"/>
          </a:xfrm>
          <a:prstGeom prst="bentConnector3">
            <a:avLst>
              <a:gd name="adj1" fmla="val 88358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flipV="1">
            <a:off x="5813923" y="4260117"/>
            <a:ext cx="3155906" cy="1200158"/>
          </a:xfrm>
          <a:prstGeom prst="bentConnector3">
            <a:avLst>
              <a:gd name="adj1" fmla="val 6159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547416" y="5239807"/>
            <a:ext cx="4652457" cy="1442975"/>
          </a:xfrm>
          <a:prstGeom prst="bentConnector3">
            <a:avLst>
              <a:gd name="adj1" fmla="val 56177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>
            <a:off x="2430421" y="1548790"/>
            <a:ext cx="2781659" cy="2586841"/>
          </a:xfrm>
          <a:prstGeom prst="bentConnector3">
            <a:avLst>
              <a:gd name="adj1" fmla="val 3685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7" r="2260" b="13480"/>
          <a:stretch/>
        </p:blipFill>
        <p:spPr>
          <a:xfrm>
            <a:off x="1029102" y="4004689"/>
            <a:ext cx="1928679" cy="83866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l="20700" t="9167" r="4731" b="34848"/>
          <a:stretch/>
        </p:blipFill>
        <p:spPr>
          <a:xfrm>
            <a:off x="559623" y="5201661"/>
            <a:ext cx="2523163" cy="1362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60685" y="5292348"/>
                <a:ext cx="17994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</a:rPr>
                  <a:t>Elevation</a:t>
                </a:r>
                <a:r>
                  <a:rPr lang="en-US" sz="1600" b="1" dirty="0">
                    <a:solidFill>
                      <a:schemeClr val="bg1"/>
                    </a:solidFill>
                  </a:rPr>
                  <a:t>: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600" b="1" dirty="0">
                    <a:solidFill>
                      <a:schemeClr val="bg1"/>
                    </a:solidFill>
                  </a:rPr>
                  <a:t>90m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685" y="5292348"/>
                <a:ext cx="1799432" cy="338554"/>
              </a:xfrm>
              <a:prstGeom prst="rect">
                <a:avLst/>
              </a:prstGeom>
              <a:blipFill rotWithShape="0">
                <a:blip r:embed="rId7"/>
                <a:stretch>
                  <a:fillRect l="-1689" t="-5357" b="-2142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4068" y="5292348"/>
            <a:ext cx="1667209" cy="135229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865580" y="4832329"/>
            <a:ext cx="225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PANGEA Observatory</a:t>
            </a:r>
            <a:endParaRPr lang="el-GR" b="1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2" y="3261951"/>
            <a:ext cx="673202" cy="67320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98" y="3733416"/>
            <a:ext cx="697892" cy="138121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419" y="5150192"/>
            <a:ext cx="2029419" cy="1358443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9316024" y="4781295"/>
            <a:ext cx="2259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Finokalia Observatory</a:t>
            </a:r>
            <a:endParaRPr lang="el-GR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426" y="5311275"/>
            <a:ext cx="664326" cy="664326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619531" y="3404593"/>
            <a:ext cx="2214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D-TECT project</a:t>
            </a: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</a:t>
            </a:r>
            <a:r>
              <a:rPr lang="en-US" dirty="0" smtClean="0"/>
              <a:t>Vassilis Amiridis</a:t>
            </a:r>
            <a:endParaRPr lang="el-GR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73" y="4781295"/>
            <a:ext cx="392200" cy="555546"/>
          </a:xfrm>
          <a:prstGeom prst="rect">
            <a:avLst/>
          </a:prstGeom>
        </p:spPr>
      </p:pic>
      <p:pic>
        <p:nvPicPr>
          <p:cNvPr id="52" name="Picture 51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3" y="1171980"/>
            <a:ext cx="720000" cy="720000"/>
          </a:xfrm>
          <a:prstGeom prst="rect">
            <a:avLst/>
          </a:prstGeom>
        </p:spPr>
      </p:pic>
      <p:pic>
        <p:nvPicPr>
          <p:cNvPr id="53" name="Picture 52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39" y="1164444"/>
            <a:ext cx="517645" cy="716509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50011" y="188095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ook Antiqua" panose="02040602050305030304" pitchFamily="18" charset="0"/>
              </a:rPr>
              <a:t>NTUA</a:t>
            </a:r>
            <a:endParaRPr lang="el-GR" dirty="0"/>
          </a:p>
        </p:txBody>
      </p:sp>
      <p:sp>
        <p:nvSpPr>
          <p:cNvPr id="55" name="Rectangle 54"/>
          <p:cNvSpPr/>
          <p:nvPr/>
        </p:nvSpPr>
        <p:spPr>
          <a:xfrm>
            <a:off x="882081" y="1884868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UoA</a:t>
            </a:r>
            <a:endParaRPr lang="el-GR" dirty="0"/>
          </a:p>
        </p:txBody>
      </p:sp>
      <p:pic>
        <p:nvPicPr>
          <p:cNvPr id="56" name="Picture 55"/>
          <p:cNvPicPr>
            <a:picLocks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00"/>
          <a:stretch/>
        </p:blipFill>
        <p:spPr>
          <a:xfrm>
            <a:off x="8171248" y="1160953"/>
            <a:ext cx="720000" cy="720000"/>
          </a:xfrm>
          <a:prstGeom prst="rect">
            <a:avLst/>
          </a:prstGeom>
        </p:spPr>
      </p:pic>
      <p:sp>
        <p:nvSpPr>
          <p:cNvPr id="58" name="Rectangle 57"/>
          <p:cNvSpPr/>
          <p:nvPr/>
        </p:nvSpPr>
        <p:spPr>
          <a:xfrm>
            <a:off x="8092666" y="186992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AUTH</a:t>
            </a:r>
            <a:endParaRPr lang="el-GR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21" y="3935153"/>
            <a:ext cx="720610" cy="720000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8977746" y="3866258"/>
            <a:ext cx="654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UoC</a:t>
            </a:r>
            <a:endParaRPr lang="el-GR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218" y="1216627"/>
            <a:ext cx="664326" cy="664326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>
          <a:xfrm>
            <a:off x="1599979" y="1884868"/>
            <a:ext cx="737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NOA</a:t>
            </a:r>
            <a:endParaRPr lang="el-GR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57" y="2235556"/>
            <a:ext cx="645508" cy="68400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049" y="1287315"/>
            <a:ext cx="696460" cy="737990"/>
          </a:xfrm>
          <a:prstGeom prst="rect">
            <a:avLst/>
          </a:prstGeom>
        </p:spPr>
      </p:pic>
      <p:sp>
        <p:nvSpPr>
          <p:cNvPr id="78" name="Rectangle 77"/>
          <p:cNvSpPr/>
          <p:nvPr/>
        </p:nvSpPr>
        <p:spPr>
          <a:xfrm>
            <a:off x="8092666" y="1146031"/>
            <a:ext cx="2549208" cy="10895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9" name="Rectangle 78"/>
          <p:cNvSpPr/>
          <p:nvPr/>
        </p:nvSpPr>
        <p:spPr>
          <a:xfrm>
            <a:off x="8969828" y="3834976"/>
            <a:ext cx="2952205" cy="28096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23" y="2245158"/>
            <a:ext cx="557294" cy="684000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309" y="1287315"/>
            <a:ext cx="601283" cy="737990"/>
          </a:xfrm>
          <a:prstGeom prst="rect">
            <a:avLst/>
          </a:prstGeom>
        </p:spPr>
      </p:pic>
      <p:pic>
        <p:nvPicPr>
          <p:cNvPr id="2050" name="Picture 2" descr="https://lh3.googleusercontent.com/8yvQ6oXxlNRvg94mzS357oQGSZbWgqoh7EjULorNS3Ue0q0u4SIHXGB6b6_XlQ1fSZYXT8SKzNBi_swMbUxHhiKFCONLKJ8_zRxhN7Ey1o7e8oAC22Qus8BCU17EJPLuu1DPe4i39LLDm1OGvQ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738" y="4011869"/>
            <a:ext cx="1098037" cy="82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3916084" y="1241787"/>
            <a:ext cx="339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>
                <a:solidFill>
                  <a:schemeClr val="accent1">
                    <a:lumMod val="50000"/>
                  </a:schemeClr>
                </a:solidFill>
              </a:rPr>
              <a:t>ACROSS Contribution</a:t>
            </a:r>
            <a:endParaRPr lang="el-GR" sz="20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10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125" y="2733152"/>
            <a:ext cx="3523836" cy="27955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528657"/>
            <a:ext cx="21423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 smtClean="0"/>
              <a:t>Source: </a:t>
            </a:r>
            <a:r>
              <a:rPr lang="el-GR" sz="1200" b="1" i="1" dirty="0" smtClean="0"/>
              <a:t>Illingworth</a:t>
            </a:r>
            <a:r>
              <a:rPr lang="en-US" sz="1200" b="1" i="1" dirty="0" smtClean="0"/>
              <a:t> et al, </a:t>
            </a:r>
            <a:r>
              <a:rPr lang="el-GR" sz="1200" b="1" i="1" dirty="0" smtClean="0"/>
              <a:t>2015</a:t>
            </a:r>
            <a:endParaRPr lang="el-GR" sz="1200" b="1" i="1" dirty="0"/>
          </a:p>
        </p:txBody>
      </p:sp>
      <p:sp>
        <p:nvSpPr>
          <p:cNvPr id="6" name="Rectangle 5"/>
          <p:cNvSpPr/>
          <p:nvPr/>
        </p:nvSpPr>
        <p:spPr>
          <a:xfrm>
            <a:off x="69621" y="3443959"/>
            <a:ext cx="3579339" cy="14897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80" y="902863"/>
            <a:ext cx="1368326" cy="7179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274" y="1681417"/>
            <a:ext cx="484671" cy="5135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741" y="1676093"/>
            <a:ext cx="1072805" cy="51463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342" y="1685217"/>
            <a:ext cx="1214155" cy="5055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0"/>
          <a:srcRect b="50819"/>
          <a:stretch/>
        </p:blipFill>
        <p:spPr>
          <a:xfrm>
            <a:off x="96181" y="1240261"/>
            <a:ext cx="6570882" cy="819652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112531"/>
              </p:ext>
            </p:extLst>
          </p:nvPr>
        </p:nvGraphicFramePr>
        <p:xfrm>
          <a:off x="3792110" y="2290989"/>
          <a:ext cx="8295387" cy="418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927"/>
                <a:gridCol w="1614820"/>
                <a:gridCol w="1286743"/>
                <a:gridCol w="2561392"/>
                <a:gridCol w="1490505"/>
              </a:tblGrid>
              <a:tr h="339711">
                <a:tc>
                  <a:txBody>
                    <a:bodyPr/>
                    <a:lstStyle/>
                    <a:p>
                      <a:pPr algn="ctr"/>
                      <a:endParaRPr lang="el-G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ATLID</a:t>
                      </a:r>
                      <a:endParaRPr lang="el-G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CPR</a:t>
                      </a:r>
                      <a:endParaRPr lang="el-G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MSI</a:t>
                      </a:r>
                      <a:endParaRPr lang="el-G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BBR</a:t>
                      </a:r>
                      <a:endParaRPr lang="el-GR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EarthCARE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</a:rPr>
                        <a:t> Products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FM, AER, ICE, TC, EBD, CTH, ALD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FMR, CD, TC, CLD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CM, COP, AOT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201600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Fiducial measurements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Three EARLINET stations (at/no/th)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Mobile lidar infrastructure (NOA)</a:t>
                      </a:r>
                      <a:endParaRPr lang="el-G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800" b="1" dirty="0" smtClean="0"/>
                        <a:t>Cloud Unit</a:t>
                      </a:r>
                      <a:endParaRPr lang="el-GR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Multiple sunphotometric instruments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US" sz="1400" dirty="0" smtClean="0"/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AERONET CIMEL,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Yankee UV-MFR radiometer, Solar Broadband Detectors, PSR Spectroradiometer, Pandora spectrometer,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dirty="0" smtClean="0"/>
                        <a:t>MAX-DOAS, Brewer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Evaluation</a:t>
                      </a:r>
                      <a:endParaRPr lang="el-G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ESA-LIVAS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Mobile lidar infrastructure (NOA/NTUA)</a:t>
                      </a:r>
                      <a:endParaRPr lang="el-G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l-G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Satellite-based sensors (MODIS/VIIRS/Setinel-3)</a:t>
                      </a:r>
                    </a:p>
                    <a:p>
                      <a:pPr algn="ctr"/>
                      <a:endParaRPr lang="el-G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CERES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MSG GERB/SEVIRI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171" y="3805836"/>
            <a:ext cx="1245971" cy="831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42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0" r="7788" b="45365"/>
          <a:stretch/>
        </p:blipFill>
        <p:spPr>
          <a:xfrm>
            <a:off x="6657344" y="2383579"/>
            <a:ext cx="5455450" cy="40637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3837" y="2827330"/>
            <a:ext cx="59153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u="sng" dirty="0" smtClean="0"/>
              <a:t>Performance of radiative closure experiments</a:t>
            </a:r>
            <a:r>
              <a:rPr lang="el-GR" b="1" u="sng" dirty="0" smtClean="0"/>
              <a:t>:</a:t>
            </a:r>
            <a:endParaRPr lang="el-GR" b="1" u="sng" dirty="0"/>
          </a:p>
          <a:p>
            <a:pPr marL="342900" indent="-342900" algn="just">
              <a:buAutoNum type="alphaLcParenBoth"/>
            </a:pPr>
            <a:r>
              <a:rPr lang="en-US" dirty="0" smtClean="0"/>
              <a:t>Selection of atmospheric scenes at </a:t>
            </a:r>
            <a:r>
              <a:rPr lang="en-US" dirty="0" err="1" smtClean="0"/>
              <a:t>Antikythera</a:t>
            </a:r>
            <a:r>
              <a:rPr lang="en-US" dirty="0" smtClean="0"/>
              <a:t> island characterized by different aerosols’ regime (i.e. dust)</a:t>
            </a:r>
          </a:p>
          <a:p>
            <a:pPr marL="342900" indent="-342900" algn="just">
              <a:buAutoNum type="alphaLcParenBoth"/>
            </a:pPr>
            <a:r>
              <a:rPr lang="el-GR" dirty="0" err="1" smtClean="0"/>
              <a:t>EarthCARE</a:t>
            </a:r>
            <a:r>
              <a:rPr lang="el-GR" dirty="0" smtClean="0"/>
              <a:t> </a:t>
            </a:r>
            <a:r>
              <a:rPr lang="en-US" dirty="0" smtClean="0"/>
              <a:t>products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inputs to </a:t>
            </a:r>
            <a:r>
              <a:rPr lang="el-GR" dirty="0" smtClean="0"/>
              <a:t>RTM</a:t>
            </a:r>
            <a:r>
              <a:rPr lang="en-US" dirty="0" smtClean="0"/>
              <a:t>s</a:t>
            </a:r>
            <a:r>
              <a:rPr lang="el-GR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libRadtran</a:t>
            </a:r>
            <a:r>
              <a:rPr lang="en-US" dirty="0" smtClean="0"/>
              <a:t>, SBDART)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assessment of reproduced radiation fields at the ground and at TOA</a:t>
            </a:r>
          </a:p>
          <a:p>
            <a:pPr marL="342900" indent="-342900" algn="just">
              <a:buAutoNum type="alphaLcParenBoth"/>
            </a:pPr>
            <a:r>
              <a:rPr lang="en-US" dirty="0" smtClean="0"/>
              <a:t>Relative and absolute validation of RTMs outputs versus fiducial reference measurements (BSRN, PSR) and corresponding satellite observations (CERES, GERB)</a:t>
            </a:r>
          </a:p>
          <a:p>
            <a:pPr marL="342900" indent="-342900" algn="just">
              <a:buAutoNum type="alphaLcParenBoth"/>
            </a:pPr>
            <a:r>
              <a:rPr lang="en-US" dirty="0" smtClean="0"/>
              <a:t>Sensitivity analysis on RTM inputs </a:t>
            </a:r>
            <a:r>
              <a:rPr lang="en-US" dirty="0" smtClean="0">
                <a:sym typeface="Wingdings" panose="05000000000000000000" pitchFamily="2" charset="2"/>
              </a:rPr>
              <a:t> bias reduction  potential “corrections” on </a:t>
            </a:r>
            <a:r>
              <a:rPr lang="en-US" dirty="0" err="1" smtClean="0">
                <a:sym typeface="Wingdings" panose="05000000000000000000" pitchFamily="2" charset="2"/>
              </a:rPr>
              <a:t>EarthCARE</a:t>
            </a:r>
            <a:r>
              <a:rPr lang="en-US" dirty="0" smtClean="0">
                <a:sym typeface="Wingdings" panose="05000000000000000000" pitchFamily="2" charset="2"/>
              </a:rPr>
              <a:t> retrievals</a:t>
            </a:r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7848469" y="4549893"/>
            <a:ext cx="1381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PANGEA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Observatory</a:t>
            </a:r>
            <a:endParaRPr lang="el-GR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b="27908"/>
          <a:stretch/>
        </p:blipFill>
        <p:spPr>
          <a:xfrm>
            <a:off x="96181" y="1240260"/>
            <a:ext cx="6570882" cy="1201489"/>
          </a:xfrm>
          <a:prstGeom prst="rect">
            <a:avLst/>
          </a:prstGeom>
        </p:spPr>
      </p:pic>
      <p:sp>
        <p:nvSpPr>
          <p:cNvPr id="13" name="Flowchart: Connector 12"/>
          <p:cNvSpPr/>
          <p:nvPr/>
        </p:nvSpPr>
        <p:spPr>
          <a:xfrm>
            <a:off x="9051523" y="4574607"/>
            <a:ext cx="130982" cy="133091"/>
          </a:xfrm>
          <a:prstGeom prst="flowChartConnector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0462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6667063" y="1211486"/>
            <a:ext cx="5524936" cy="56465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Rectangle 25"/>
          <p:cNvSpPr/>
          <p:nvPr/>
        </p:nvSpPr>
        <p:spPr>
          <a:xfrm>
            <a:off x="2535229" y="3489921"/>
            <a:ext cx="3115271" cy="3304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898" y="2512088"/>
            <a:ext cx="5353759" cy="320073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732781" y="4929788"/>
            <a:ext cx="388663" cy="400219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TextBox 9"/>
          <p:cNvSpPr txBox="1"/>
          <p:nvPr/>
        </p:nvSpPr>
        <p:spPr>
          <a:xfrm>
            <a:off x="10105889" y="4945231"/>
            <a:ext cx="174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Bonn - Germany</a:t>
            </a:r>
            <a:endParaRPr lang="el-GR" dirty="0"/>
          </a:p>
        </p:txBody>
      </p:sp>
      <p:sp>
        <p:nvSpPr>
          <p:cNvPr id="13" name="Rectangle 12"/>
          <p:cNvSpPr/>
          <p:nvPr/>
        </p:nvSpPr>
        <p:spPr>
          <a:xfrm>
            <a:off x="7965604" y="6436990"/>
            <a:ext cx="4110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smtClean="0"/>
              <a:t>Source: </a:t>
            </a:r>
            <a:r>
              <a:rPr lang="el-GR" sz="1200" b="1" i="1" dirty="0" smtClean="0"/>
              <a:t>http</a:t>
            </a:r>
            <a:r>
              <a:rPr lang="el-GR" sz="1200" b="1" i="1" dirty="0"/>
              <a:t>://lidar.space.noa.gr:8080/livas/climatology.html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0169" y="5812206"/>
            <a:ext cx="1135503" cy="5415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9313" y="5902513"/>
            <a:ext cx="992302" cy="4558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488" y="5812206"/>
            <a:ext cx="989914" cy="5091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355" y="5828418"/>
            <a:ext cx="517418" cy="54827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841" y="5989574"/>
            <a:ext cx="852161" cy="33659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279" y="5829393"/>
            <a:ext cx="532851" cy="52431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00106" y="1189400"/>
            <a:ext cx="54873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The </a:t>
            </a:r>
            <a:r>
              <a:rPr lang="en-US" sz="2800" b="1" i="1" dirty="0" smtClean="0">
                <a:solidFill>
                  <a:srgbClr val="002060"/>
                </a:solidFill>
              </a:rPr>
              <a:t>LIVAS</a:t>
            </a:r>
            <a:r>
              <a:rPr lang="en-US" sz="2800" b="1" dirty="0" smtClean="0">
                <a:solidFill>
                  <a:srgbClr val="002060"/>
                </a:solidFill>
              </a:rPr>
              <a:t> project</a:t>
            </a:r>
            <a:endParaRPr lang="en-US" sz="2800" b="1" dirty="0">
              <a:solidFill>
                <a:srgbClr val="002060"/>
              </a:solidFill>
            </a:endParaRP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Lidar Climatology of Vertical Aerosol Structure for </a:t>
            </a:r>
          </a:p>
          <a:p>
            <a:pPr algn="ctr"/>
            <a:r>
              <a:rPr lang="en-US" b="1" dirty="0" smtClean="0">
                <a:solidFill>
                  <a:srgbClr val="002060"/>
                </a:solidFill>
              </a:rPr>
              <a:t>Space-Based </a:t>
            </a:r>
            <a:r>
              <a:rPr lang="en-US" b="1" dirty="0">
                <a:solidFill>
                  <a:srgbClr val="002060"/>
                </a:solidFill>
              </a:rPr>
              <a:t>Lidar Simulation </a:t>
            </a:r>
            <a:r>
              <a:rPr lang="en-US" b="1" dirty="0" smtClean="0">
                <a:solidFill>
                  <a:srgbClr val="002060"/>
                </a:solidFill>
              </a:rPr>
              <a:t>Studies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2" name="Picture 2" descr="http://www.nasa.gov/images/content/126922main_a-train(CALIPSOalone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86" y="3143777"/>
            <a:ext cx="2005890" cy="234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Bent-Up Arrow 22"/>
          <p:cNvSpPr/>
          <p:nvPr/>
        </p:nvSpPr>
        <p:spPr>
          <a:xfrm rot="5400000">
            <a:off x="1764940" y="5317288"/>
            <a:ext cx="412658" cy="946790"/>
          </a:xfrm>
          <a:prstGeom prst="bentUpArrow">
            <a:avLst>
              <a:gd name="adj1" fmla="val 25000"/>
              <a:gd name="adj2" fmla="val 27553"/>
              <a:gd name="adj3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74445" y="4695786"/>
            <a:ext cx="2267971" cy="1969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" name="Bent-Up Arrow 24"/>
          <p:cNvSpPr/>
          <p:nvPr/>
        </p:nvSpPr>
        <p:spPr>
          <a:xfrm rot="5400000" flipH="1">
            <a:off x="5845677" y="2673231"/>
            <a:ext cx="374236" cy="1001851"/>
          </a:xfrm>
          <a:prstGeom prst="bentUpArrow">
            <a:avLst>
              <a:gd name="adj1" fmla="val 25000"/>
              <a:gd name="adj2" fmla="val 25996"/>
              <a:gd name="adj3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TextBox 27"/>
          <p:cNvSpPr txBox="1"/>
          <p:nvPr/>
        </p:nvSpPr>
        <p:spPr>
          <a:xfrm>
            <a:off x="2412564" y="3489922"/>
            <a:ext cx="33189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B050"/>
                </a:solidFill>
              </a:rPr>
              <a:t>CALIOP observations at 532 nm </a:t>
            </a:r>
            <a:r>
              <a:rPr lang="en-US" sz="1600" i="1" dirty="0" smtClean="0"/>
              <a:t>→</a:t>
            </a:r>
            <a:r>
              <a:rPr lang="el-GR" sz="1600" i="1" dirty="0" smtClean="0"/>
              <a:t> </a:t>
            </a:r>
            <a:r>
              <a:rPr lang="en-US" sz="1600" i="1" dirty="0" smtClean="0"/>
              <a:t>Quality Filtering → </a:t>
            </a:r>
          </a:p>
          <a:p>
            <a:pPr algn="ctr"/>
            <a:r>
              <a:rPr lang="en-US" sz="1600" i="1" dirty="0"/>
              <a:t>→</a:t>
            </a:r>
            <a:r>
              <a:rPr lang="el-GR" sz="1600" i="1" dirty="0"/>
              <a:t> </a:t>
            </a:r>
            <a:r>
              <a:rPr lang="en-US" sz="1600" i="1" dirty="0" smtClean="0"/>
              <a:t>Conversion Factors </a:t>
            </a:r>
            <a:r>
              <a:rPr lang="en-US" sz="1600" i="1" dirty="0"/>
              <a:t>→</a:t>
            </a:r>
            <a:r>
              <a:rPr lang="el-GR" sz="1600" i="1" dirty="0"/>
              <a:t> </a:t>
            </a:r>
            <a:endParaRPr lang="en-US" sz="1600" i="1" dirty="0" smtClean="0"/>
          </a:p>
          <a:p>
            <a:pPr algn="ctr"/>
            <a:r>
              <a:rPr lang="en-US" sz="1600" i="1" dirty="0" smtClean="0"/>
              <a:t>→ </a:t>
            </a:r>
            <a:r>
              <a:rPr lang="en-US" sz="1600" b="1" i="1" dirty="0" smtClean="0">
                <a:solidFill>
                  <a:srgbClr val="0070C0"/>
                </a:solidFill>
              </a:rPr>
              <a:t>Climatology at 355 nm</a:t>
            </a:r>
            <a:endParaRPr lang="el-GR" sz="1600" b="1" i="1" dirty="0">
              <a:solidFill>
                <a:srgbClr val="0070C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3"/>
          <a:srcRect t="1" b="-1636"/>
          <a:stretch/>
        </p:blipFill>
        <p:spPr>
          <a:xfrm>
            <a:off x="96181" y="1240260"/>
            <a:ext cx="6570882" cy="169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7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15" y="3100329"/>
            <a:ext cx="8382085" cy="28035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84315" y="1180967"/>
            <a:ext cx="838208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</a:rPr>
              <a:t>Schedule</a:t>
            </a:r>
          </a:p>
          <a:p>
            <a:endParaRPr lang="el-GR" sz="10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From 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L-4 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L: Pre-launch rehearsal</a:t>
            </a:r>
            <a:endParaRPr lang="el-GR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From L to L+6m: Preliminary 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Validation Results Review 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Phase 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of EarthCARE </a:t>
            </a:r>
            <a:endParaRPr lang="el-GR" sz="20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From L+6m to End-of-Mission: Long-term Validation Phase of EarthCARE </a:t>
            </a:r>
          </a:p>
          <a:p>
            <a:pPr algn="r"/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*L: L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unch day </a:t>
            </a:r>
            <a:endParaRPr lang="el-GR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0023" y="-17825"/>
            <a:ext cx="9831976" cy="108613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900" y="112395"/>
            <a:ext cx="801597" cy="801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25"/>
            <a:ext cx="2360023" cy="11294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28237" y="51528"/>
            <a:ext cx="6877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ACROSS Cal/Val project</a:t>
            </a:r>
            <a:endParaRPr lang="en-US" sz="5400" b="1" i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8754" y="1331692"/>
            <a:ext cx="106359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u="sng" dirty="0" smtClean="0">
                <a:solidFill>
                  <a:schemeClr val="accent1">
                    <a:lumMod val="50000"/>
                  </a:schemeClr>
                </a:solidFill>
              </a:rPr>
              <a:t>Funding - Allocated</a:t>
            </a:r>
          </a:p>
          <a:p>
            <a:pPr algn="just"/>
            <a:endParaRPr lang="en-US" sz="1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1600" b="1" i="1" dirty="0" smtClean="0">
                <a:solidFill>
                  <a:srgbClr val="00B050"/>
                </a:solidFill>
              </a:rPr>
              <a:t>Personnel: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Key Researchers/ Group leaders hold </a:t>
            </a:r>
            <a:r>
              <a:rPr lang="en-US" sz="1600" b="1" i="1" dirty="0">
                <a:solidFill>
                  <a:srgbClr val="00B050"/>
                </a:solidFill>
              </a:rPr>
              <a:t>permanent positions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 in the participating Institutes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en-US" sz="1600" b="1" i="1" dirty="0" smtClean="0">
                <a:solidFill>
                  <a:srgbClr val="00B050"/>
                </a:solidFill>
              </a:rPr>
              <a:t>Instrumentation: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Operated in the framework of participation in </a:t>
            </a:r>
            <a:r>
              <a:rPr lang="en-US" sz="1600" b="1" i="1" dirty="0" smtClean="0">
                <a:solidFill>
                  <a:srgbClr val="00B050"/>
                </a:solidFill>
              </a:rPr>
              <a:t>European </a:t>
            </a:r>
            <a:r>
              <a:rPr lang="en-US" sz="1600" b="1" i="1" dirty="0">
                <a:solidFill>
                  <a:srgbClr val="00B050"/>
                </a:solidFill>
              </a:rPr>
              <a:t>Networks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 (EARLINET, AERONET) and the </a:t>
            </a:r>
            <a:r>
              <a:rPr lang="en-US" sz="1600" b="1" i="1" dirty="0">
                <a:solidFill>
                  <a:srgbClr val="00B050"/>
                </a:solidFill>
              </a:rPr>
              <a:t>ACTRIS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RI (operation and maintenance under </a:t>
            </a:r>
            <a:r>
              <a:rPr lang="en-US" sz="1600" b="1" i="1" dirty="0" smtClean="0">
                <a:solidFill>
                  <a:srgbClr val="00B050"/>
                </a:solidFill>
              </a:rPr>
              <a:t>PANACEA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</a:p>
          <a:p>
            <a:pPr algn="just"/>
            <a:r>
              <a:rPr lang="en-US" sz="1600" b="1" i="1" dirty="0" smtClean="0">
                <a:solidFill>
                  <a:srgbClr val="00B050"/>
                </a:solidFill>
              </a:rPr>
              <a:t>Cal/Val Experiments: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synchronized with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the campaigns of the </a:t>
            </a:r>
            <a:r>
              <a:rPr lang="en-US" sz="1600" b="1" i="1" dirty="0" smtClean="0">
                <a:solidFill>
                  <a:srgbClr val="00B050"/>
                </a:solidFill>
              </a:rPr>
              <a:t>ERC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project </a:t>
            </a:r>
            <a:r>
              <a:rPr lang="en-US" sz="1600" b="1" i="1" dirty="0" smtClean="0">
                <a:solidFill>
                  <a:srgbClr val="00B050"/>
                </a:solidFill>
              </a:rPr>
              <a:t>D-TECT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of Vassilis Amiridis at PANGEA Observatory.</a:t>
            </a:r>
          </a:p>
          <a:p>
            <a:pPr algn="just"/>
            <a:endParaRPr lang="en-US" sz="1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2400" b="1" i="1" u="sng" dirty="0">
                <a:solidFill>
                  <a:schemeClr val="accent1">
                    <a:lumMod val="50000"/>
                  </a:schemeClr>
                </a:solidFill>
              </a:rPr>
              <a:t>Funding </a:t>
            </a:r>
            <a:r>
              <a:rPr lang="en-US" sz="2400" b="1" i="1" u="sng" dirty="0" smtClean="0">
                <a:solidFill>
                  <a:schemeClr val="accent1">
                    <a:lumMod val="50000"/>
                  </a:schemeClr>
                </a:solidFill>
              </a:rPr>
              <a:t>– In Risk</a:t>
            </a:r>
            <a:endParaRPr lang="en-US" sz="2400" b="1" i="1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en-US" sz="1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Acquisition of the </a:t>
            </a:r>
            <a:r>
              <a:rPr lang="en-US" sz="1600" b="1" i="1" dirty="0">
                <a:solidFill>
                  <a:srgbClr val="00B050"/>
                </a:solidFill>
              </a:rPr>
              <a:t>Cloud Remote Sensing National Facility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: Hellenic Foundation for Research &amp; Innovation (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http://www.elidek.gr/en/homepage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/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) – </a:t>
            </a:r>
            <a:r>
              <a:rPr lang="en-US" sz="1600" b="1" i="1" dirty="0" smtClean="0">
                <a:solidFill>
                  <a:srgbClr val="00B050"/>
                </a:solidFill>
              </a:rPr>
              <a:t>ongoing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 effort. </a:t>
            </a:r>
          </a:p>
          <a:p>
            <a:pPr algn="just"/>
            <a:r>
              <a:rPr lang="en-US" sz="1600" b="1" i="1" dirty="0" smtClean="0">
                <a:solidFill>
                  <a:srgbClr val="00B050"/>
                </a:solidFill>
              </a:rPr>
              <a:t>Young Researchers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1600" b="1" i="1" dirty="0">
                <a:solidFill>
                  <a:schemeClr val="tx2"/>
                </a:solidFill>
              </a:rPr>
              <a:t>high risk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with respect to EarthCARE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launch-postponements.</a:t>
            </a:r>
          </a:p>
          <a:p>
            <a:pPr algn="just"/>
            <a:endParaRPr lang="en-US" sz="16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Additional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funds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will have to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be allocated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to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cover the expenses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for: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operation of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the mobile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facilities on EarthCARE ground-track </a:t>
            </a:r>
            <a:endParaRPr lang="en-US" sz="1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radiative closure experiments </a:t>
            </a:r>
            <a:endParaRPr lang="en-US" sz="16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the upgrade of the </a:t>
            </a:r>
            <a:r>
              <a:rPr lang="en-US" sz="1600" b="1" i="1" dirty="0">
                <a:solidFill>
                  <a:schemeClr val="accent1">
                    <a:lumMod val="50000"/>
                  </a:schemeClr>
                </a:solidFill>
              </a:rPr>
              <a:t>ESA-LIVAS climatic </a:t>
            </a:r>
            <a:r>
              <a:rPr lang="en-US" sz="1600" b="1" i="1" dirty="0" smtClean="0">
                <a:solidFill>
                  <a:schemeClr val="accent1">
                    <a:lumMod val="50000"/>
                  </a:schemeClr>
                </a:solidFill>
              </a:rPr>
              <a:t>dataset</a:t>
            </a:r>
          </a:p>
          <a:p>
            <a:pPr algn="just"/>
            <a:r>
              <a:rPr lang="en-US" sz="1600" b="1" i="1" dirty="0" smtClean="0">
                <a:solidFill>
                  <a:srgbClr val="00B050"/>
                </a:solidFill>
              </a:rPr>
              <a:t>(in discussion with the Hellenic Authorities)</a:t>
            </a:r>
            <a:endParaRPr lang="en-US" sz="1600" b="1" i="1" dirty="0" smtClean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0851" y="5625175"/>
            <a:ext cx="7913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</a:rPr>
              <a:t>Thank you for your time,</a:t>
            </a:r>
          </a:p>
          <a:p>
            <a:pPr algn="r"/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</a:rPr>
              <a:t>The ACROSS team</a:t>
            </a:r>
            <a:endParaRPr lang="el-GR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1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</TotalTime>
  <Words>596</Words>
  <Application>Microsoft Office PowerPoint</Application>
  <PresentationFormat>Widescreen</PresentationFormat>
  <Paragraphs>131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Manolis</dc:creator>
  <cp:lastModifiedBy>Manolis</cp:lastModifiedBy>
  <cp:revision>69</cp:revision>
  <dcterms:created xsi:type="dcterms:W3CDTF">2018-06-06T06:58:42Z</dcterms:created>
  <dcterms:modified xsi:type="dcterms:W3CDTF">2018-06-11T14:37:44Z</dcterms:modified>
</cp:coreProperties>
</file>