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FFCC"/>
    <a:srgbClr val="CCE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D4B55-CBAF-4FD8-92D5-B845C7E3F82B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97588-BA93-4BEF-93D5-9B45ED085C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3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97588-BA93-4BEF-93D5-9B45ED085C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01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Modifiez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Modifiez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Modifiez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09/06/2018</a:t>
            </a:fld>
            <a:endParaRPr lang="fr-B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  <a:effectLst/>
              </a:rPr>
              <a:t>Balloon </a:t>
            </a:r>
            <a:r>
              <a:rPr lang="en-US" sz="4000">
                <a:solidFill>
                  <a:srgbClr val="FFFFFF"/>
                </a:solidFill>
                <a:effectLst/>
              </a:rPr>
              <a:t>Aerosols Instruments </a:t>
            </a:r>
            <a:r>
              <a:rPr lang="en-US" sz="4000" dirty="0">
                <a:solidFill>
                  <a:srgbClr val="FFFFFF"/>
                </a:solidFill>
                <a:effectLst/>
              </a:rPr>
              <a:t>for the Validation of </a:t>
            </a:r>
            <a:r>
              <a:rPr lang="en-US" sz="4000" dirty="0" err="1">
                <a:solidFill>
                  <a:srgbClr val="FFFFFF"/>
                </a:solidFill>
                <a:effectLst/>
              </a:rPr>
              <a:t>EarthCare</a:t>
            </a:r>
            <a:r>
              <a:rPr lang="en-US" sz="4000" dirty="0">
                <a:solidFill>
                  <a:srgbClr val="FFFFFF"/>
                </a:solidFill>
                <a:effectLst/>
              </a:rPr>
              <a:t> </a:t>
            </a:r>
            <a:br>
              <a:rPr lang="en-US" sz="4000" dirty="0">
                <a:solidFill>
                  <a:srgbClr val="FFFFFF"/>
                </a:solidFill>
                <a:effectLst/>
              </a:rPr>
            </a:br>
            <a:r>
              <a:rPr lang="en-US" sz="4000" dirty="0">
                <a:solidFill>
                  <a:srgbClr val="FFFFFF"/>
                </a:solidFill>
                <a:effectLst/>
              </a:rPr>
              <a:t>(BAIVEC)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4077072"/>
            <a:ext cx="8280920" cy="17526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fr-FR" sz="2700" b="1" dirty="0">
                <a:solidFill>
                  <a:srgbClr val="FFFF99"/>
                </a:solidFill>
              </a:rPr>
              <a:t>Jean-Baptiste RENARD, LPC2E, Orléans, France</a:t>
            </a:r>
          </a:p>
          <a:p>
            <a:pPr algn="ctr"/>
            <a:endParaRPr lang="fr-FR" b="1" dirty="0">
              <a:solidFill>
                <a:srgbClr val="FFFF99"/>
              </a:solidFill>
            </a:endParaRPr>
          </a:p>
          <a:p>
            <a:pPr algn="ctr"/>
            <a:r>
              <a:rPr lang="fr-FR" b="1" dirty="0">
                <a:solidFill>
                  <a:srgbClr val="FFFF99"/>
                </a:solidFill>
              </a:rPr>
              <a:t>Albert HERTZOG, LMD, Palaiseau, France</a:t>
            </a:r>
          </a:p>
          <a:p>
            <a:pPr algn="ctr"/>
            <a:r>
              <a:rPr lang="fr-FR" b="1" dirty="0">
                <a:solidFill>
                  <a:srgbClr val="FFFF99"/>
                </a:solidFill>
              </a:rPr>
              <a:t>Gwenaël BERTHET, Fabrice JEGOU, LPC2E-CNRS, Orléans, France</a:t>
            </a:r>
          </a:p>
          <a:p>
            <a:pPr algn="ctr"/>
            <a:r>
              <a:rPr lang="fr-FR" b="1" dirty="0">
                <a:solidFill>
                  <a:srgbClr val="FFFF99"/>
                </a:solidFill>
              </a:rPr>
              <a:t>François RAVETTA, LATMOS, </a:t>
            </a:r>
            <a:r>
              <a:rPr lang="fr-FR" b="1" dirty="0" err="1">
                <a:solidFill>
                  <a:srgbClr val="FFFF99"/>
                </a:solidFill>
              </a:rPr>
              <a:t>Paris,France</a:t>
            </a:r>
            <a:endParaRPr lang="fr-FR" b="1" dirty="0">
              <a:solidFill>
                <a:srgbClr val="FFFF99"/>
              </a:solidFill>
            </a:endParaRPr>
          </a:p>
          <a:p>
            <a:pPr algn="ctr"/>
            <a:r>
              <a:rPr lang="fr-FR" b="1" dirty="0">
                <a:solidFill>
                  <a:srgbClr val="FFFF99"/>
                </a:solidFill>
              </a:rPr>
              <a:t>Hélène  CHEPFER, </a:t>
            </a:r>
            <a:r>
              <a:rPr lang="fr-FR" b="1" dirty="0" err="1">
                <a:solidFill>
                  <a:srgbClr val="FFFF99"/>
                </a:solidFill>
              </a:rPr>
              <a:t>Artem</a:t>
            </a:r>
            <a:r>
              <a:rPr lang="fr-FR" b="1" dirty="0">
                <a:solidFill>
                  <a:srgbClr val="FFFF99"/>
                </a:solidFill>
              </a:rPr>
              <a:t> FEOFILOV, Vincent NOEL, LMD, Palaiseau, France</a:t>
            </a:r>
          </a:p>
        </p:txBody>
      </p:sp>
    </p:spTree>
    <p:extLst>
      <p:ext uri="{BB962C8B-B14F-4D97-AF65-F5344CB8AC3E}">
        <p14:creationId xmlns:p14="http://schemas.microsoft.com/office/powerpoint/2010/main" val="1384821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F26935-6E10-477F-8621-A92E6C18D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518" y="236779"/>
            <a:ext cx="8734482" cy="4389120"/>
          </a:xfrm>
        </p:spPr>
        <p:txBody>
          <a:bodyPr/>
          <a:lstStyle/>
          <a:p>
            <a:pPr marL="0" indent="0" algn="ctr">
              <a:buNone/>
            </a:pPr>
            <a:r>
              <a:rPr lang="en-GB" sz="2800" b="1" dirty="0">
                <a:solidFill>
                  <a:srgbClr val="FFFF99"/>
                </a:solidFill>
              </a:rPr>
              <a:t>BAIVEC project</a:t>
            </a:r>
            <a:endParaRPr lang="en-GB" sz="1000" b="1" dirty="0"/>
          </a:p>
          <a:p>
            <a:pPr algn="just">
              <a:spcAft>
                <a:spcPts val="500"/>
              </a:spcAft>
            </a:pPr>
            <a:r>
              <a:rPr lang="en-GB" sz="2200" b="1" dirty="0"/>
              <a:t>Preparation</a:t>
            </a:r>
          </a:p>
          <a:p>
            <a:pPr marL="0" indent="0">
              <a:spcAft>
                <a:spcPts val="500"/>
              </a:spcAft>
              <a:buNone/>
            </a:pPr>
            <a:r>
              <a:rPr lang="en-GB" sz="1900" b="1" dirty="0">
                <a:solidFill>
                  <a:srgbClr val="FFCCFF"/>
                </a:solidFill>
              </a:rPr>
              <a:t>Several LOAC flights per year in good coincidence with </a:t>
            </a:r>
            <a:r>
              <a:rPr lang="en-GB" sz="1900" b="1" dirty="0" err="1">
                <a:solidFill>
                  <a:srgbClr val="FFCCFF"/>
                </a:solidFill>
              </a:rPr>
              <a:t>Caliop</a:t>
            </a:r>
            <a:r>
              <a:rPr lang="en-GB" sz="1900" b="1" dirty="0">
                <a:solidFill>
                  <a:srgbClr val="FFCCFF"/>
                </a:solidFill>
              </a:rPr>
              <a:t> from South-West of France,  performed by CNES  (from summer 2018)</a:t>
            </a:r>
            <a:endParaRPr lang="en-GB" sz="800" b="1" dirty="0">
              <a:solidFill>
                <a:srgbClr val="CCFFCC"/>
              </a:solidFill>
            </a:endParaRPr>
          </a:p>
          <a:p>
            <a:pPr>
              <a:spcAft>
                <a:spcPts val="500"/>
              </a:spcAft>
            </a:pPr>
            <a:r>
              <a:rPr lang="en-GB" sz="2200" b="1" dirty="0"/>
              <a:t>Campaign </a:t>
            </a:r>
          </a:p>
          <a:p>
            <a:pPr marL="0" indent="0">
              <a:spcAft>
                <a:spcPts val="500"/>
              </a:spcAft>
              <a:buNone/>
            </a:pPr>
            <a:r>
              <a:rPr lang="en-GB" sz="1900" b="1" dirty="0">
                <a:solidFill>
                  <a:srgbClr val="FFCCFF"/>
                </a:solidFill>
              </a:rPr>
              <a:t>-  ~15 flights per year in South-West of France (CNES) in good coincidence, and flights under alert in specific conditions like dust event, pollution</a:t>
            </a:r>
          </a:p>
          <a:p>
            <a:pPr marL="0" indent="0">
              <a:spcAft>
                <a:spcPts val="500"/>
              </a:spcAft>
              <a:buNone/>
            </a:pPr>
            <a:r>
              <a:rPr lang="en-GB" sz="1900" b="1" dirty="0">
                <a:solidFill>
                  <a:srgbClr val="FFCCFF"/>
                </a:solidFill>
              </a:rPr>
              <a:t>- Opportunity flights at other latitudes (Ile de la Réunion, Iceland, …) in the frame of the other LOAC scientific campaigns</a:t>
            </a:r>
          </a:p>
          <a:p>
            <a:pPr marL="0" indent="0">
              <a:spcAft>
                <a:spcPts val="500"/>
              </a:spcAft>
              <a:buNone/>
            </a:pPr>
            <a:r>
              <a:rPr lang="en-GB" sz="1900" b="1" dirty="0">
                <a:solidFill>
                  <a:srgbClr val="FFFF99"/>
                </a:solidFill>
              </a:rPr>
              <a:t>- Comparison with </a:t>
            </a:r>
            <a:r>
              <a:rPr lang="en-GB" sz="1900" b="1" dirty="0" err="1">
                <a:solidFill>
                  <a:srgbClr val="FFFF99"/>
                </a:solidFill>
              </a:rPr>
              <a:t>EarthCare</a:t>
            </a:r>
            <a:r>
              <a:rPr lang="en-GB" sz="1900" b="1" dirty="0">
                <a:solidFill>
                  <a:srgbClr val="FFFF99"/>
                </a:solidFill>
              </a:rPr>
              <a:t> extinctions profiles</a:t>
            </a:r>
          </a:p>
        </p:txBody>
      </p:sp>
      <p:pic>
        <p:nvPicPr>
          <p:cNvPr id="1026" name="Picture 2" descr="RÃ©sultat de recherche d'images pour &quot;iceland map&quot;">
            <a:extLst>
              <a:ext uri="{FF2B5EF4-FFF2-40B4-BE49-F238E27FC236}">
                <a16:creationId xmlns:a16="http://schemas.microsoft.com/office/drawing/2014/main" id="{9BD902CE-C4D4-430C-8085-0C2D56B69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558" y="4295730"/>
            <a:ext cx="3456384" cy="23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Ã©sultat de recherche d'images pour &quot;map ile de la reunion&quot;">
            <a:extLst>
              <a:ext uri="{FF2B5EF4-FFF2-40B4-BE49-F238E27FC236}">
                <a16:creationId xmlns:a16="http://schemas.microsoft.com/office/drawing/2014/main" id="{B4A571F2-0384-4A02-8122-2B777070E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00764"/>
            <a:ext cx="2829826" cy="23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Ã©sultat de recherche d'images pour &quot;Carte sud ouest france&quot;">
            <a:extLst>
              <a:ext uri="{FF2B5EF4-FFF2-40B4-BE49-F238E27FC236}">
                <a16:creationId xmlns:a16="http://schemas.microsoft.com/office/drawing/2014/main" id="{89D83C07-4139-4DE4-959A-134E3709AE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9" t="45196" r="39338"/>
          <a:stretch/>
        </p:blipFill>
        <p:spPr bwMode="auto">
          <a:xfrm>
            <a:off x="612989" y="4295730"/>
            <a:ext cx="1671893" cy="232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igne de multiplication 3">
            <a:extLst>
              <a:ext uri="{FF2B5EF4-FFF2-40B4-BE49-F238E27FC236}">
                <a16:creationId xmlns:a16="http://schemas.microsoft.com/office/drawing/2014/main" id="{2C03DD89-DE9F-401C-8F95-339C935307BE}"/>
              </a:ext>
            </a:extLst>
          </p:cNvPr>
          <p:cNvSpPr/>
          <p:nvPr/>
        </p:nvSpPr>
        <p:spPr>
          <a:xfrm>
            <a:off x="899592" y="5661248"/>
            <a:ext cx="438651" cy="493086"/>
          </a:xfrm>
          <a:prstGeom prst="mathMultiply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175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479EEB-B862-4CD2-8BAF-CE1F51A3C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90" y="548680"/>
            <a:ext cx="8966820" cy="4389120"/>
          </a:xfrm>
        </p:spPr>
        <p:txBody>
          <a:bodyPr>
            <a:normAutofit/>
          </a:bodyPr>
          <a:lstStyle/>
          <a:p>
            <a:pPr>
              <a:spcAft>
                <a:spcPts val="500"/>
              </a:spcAft>
            </a:pPr>
            <a:r>
              <a:rPr lang="en-GB" sz="1900" b="1" dirty="0"/>
              <a:t>Also opportunity coincidences with the measurements onboard the </a:t>
            </a:r>
            <a:r>
              <a:rPr lang="en-GB" sz="1900" b="1" dirty="0" err="1"/>
              <a:t>Strateole</a:t>
            </a:r>
            <a:r>
              <a:rPr lang="en-GB" sz="1900" b="1" dirty="0"/>
              <a:t> balloons (France – USA project) launched by CNES</a:t>
            </a:r>
          </a:p>
          <a:p>
            <a:r>
              <a:rPr lang="en-GB" sz="1900" b="1" dirty="0"/>
              <a:t>Long duration balloon flights  of 3 months in the tropical region, 2020-2023 (tests campaign in 2019, then 2 campaigns), altitude of 16-20 km, thousands of coincidences expected</a:t>
            </a:r>
          </a:p>
          <a:p>
            <a:pPr lvl="1"/>
            <a:r>
              <a:rPr lang="en-GB" sz="1900" b="1" dirty="0">
                <a:solidFill>
                  <a:srgbClr val="CCFFCC"/>
                </a:solidFill>
              </a:rPr>
              <a:t>LOAC</a:t>
            </a:r>
          </a:p>
          <a:p>
            <a:pPr lvl="1"/>
            <a:r>
              <a:rPr lang="en-GB" sz="1900" b="1" dirty="0">
                <a:solidFill>
                  <a:srgbClr val="CCFFCC"/>
                </a:solidFill>
              </a:rPr>
              <a:t>Lidar </a:t>
            </a:r>
            <a:r>
              <a:rPr lang="en-GB" sz="1900" b="1" dirty="0" err="1">
                <a:solidFill>
                  <a:srgbClr val="CCFFCC"/>
                </a:solidFill>
              </a:rPr>
              <a:t>BeCOOL</a:t>
            </a:r>
            <a:endParaRPr lang="en-GB" sz="1900" b="1" dirty="0">
              <a:solidFill>
                <a:srgbClr val="CCFFCC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sz="1900" b="1" dirty="0">
                <a:solidFill>
                  <a:srgbClr val="CCFFCC"/>
                </a:solidFill>
              </a:rPr>
              <a:t>Backscatter sounding</a:t>
            </a:r>
          </a:p>
          <a:p>
            <a:pPr>
              <a:spcAft>
                <a:spcPts val="500"/>
              </a:spcAft>
            </a:pPr>
            <a:r>
              <a:rPr lang="en-GB" sz="1900" b="1" dirty="0">
                <a:solidFill>
                  <a:srgbClr val="FFFF99"/>
                </a:solidFill>
              </a:rPr>
              <a:t>Validation of </a:t>
            </a:r>
            <a:r>
              <a:rPr lang="en-GB" sz="1900" b="1" dirty="0" err="1">
                <a:solidFill>
                  <a:srgbClr val="FFFF99"/>
                </a:solidFill>
              </a:rPr>
              <a:t>EarthCare</a:t>
            </a:r>
            <a:r>
              <a:rPr lang="en-GB" sz="1900" b="1" dirty="0">
                <a:solidFill>
                  <a:srgbClr val="FFFF99"/>
                </a:solidFill>
              </a:rPr>
              <a:t> backscatter, scattering ratio and extinction profiles</a:t>
            </a:r>
          </a:p>
        </p:txBody>
      </p:sp>
      <p:pic>
        <p:nvPicPr>
          <p:cNvPr id="2052" name="Picture 4" descr="http://www.dt.insu.cnrs.fr/local/cache-vignettes/L228xH314/config_z15_ttl1a_v4_cao_mini-e563f.jpg">
            <a:extLst>
              <a:ext uri="{FF2B5EF4-FFF2-40B4-BE49-F238E27FC236}">
                <a16:creationId xmlns:a16="http://schemas.microsoft.com/office/drawing/2014/main" id="{AF326AEA-7C4F-41ED-8053-8AEC977F3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58" y="3917894"/>
            <a:ext cx="1962556" cy="27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Ã©sultat de recherche d'images pour &quot;strateole&quot;">
            <a:extLst>
              <a:ext uri="{FF2B5EF4-FFF2-40B4-BE49-F238E27FC236}">
                <a16:creationId xmlns:a16="http://schemas.microsoft.com/office/drawing/2014/main" id="{801FA269-14A4-4825-B960-B94E5E0B1E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3" t="16046" r="4641" b="7504"/>
          <a:stretch/>
        </p:blipFill>
        <p:spPr bwMode="auto">
          <a:xfrm>
            <a:off x="3332424" y="3917894"/>
            <a:ext cx="1962556" cy="27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B8FCE3E-3E9B-44FE-8D20-C686915425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4" r="16302"/>
          <a:stretch/>
        </p:blipFill>
        <p:spPr>
          <a:xfrm>
            <a:off x="5868891" y="3917894"/>
            <a:ext cx="2599504" cy="270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42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097D44-349F-46A8-8329-ED9E4AD6E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19834"/>
            <a:ext cx="8496944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LOAC instrument fully operational and use in routine since 5 years, data from </a:t>
            </a:r>
            <a:r>
              <a:rPr lang="en-US" sz="2000" b="1" dirty="0"/>
              <a:t>« Light Dilatable Balloons » </a:t>
            </a:r>
            <a:r>
              <a:rPr lang="en-GB" sz="2000" b="1" dirty="0"/>
              <a:t>available just after the flights</a:t>
            </a:r>
          </a:p>
          <a:p>
            <a:r>
              <a:rPr lang="en-GB" sz="2000" b="1" dirty="0">
                <a:solidFill>
                  <a:srgbClr val="FFFF99"/>
                </a:solidFill>
              </a:rPr>
              <a:t>2 to 4 reports provided per year</a:t>
            </a:r>
          </a:p>
          <a:p>
            <a:endParaRPr lang="en-GB" sz="2000" b="1" dirty="0"/>
          </a:p>
          <a:p>
            <a:pPr marL="0" indent="0">
              <a:buNone/>
            </a:pPr>
            <a:r>
              <a:rPr lang="en-GB" sz="2000" b="1" dirty="0" err="1"/>
              <a:t>Strateole</a:t>
            </a:r>
            <a:r>
              <a:rPr lang="en-GB" sz="2000" b="1" dirty="0"/>
              <a:t> data available at the end of each campaigns</a:t>
            </a:r>
          </a:p>
          <a:p>
            <a:r>
              <a:rPr lang="en-GB" sz="2000" b="1" dirty="0">
                <a:solidFill>
                  <a:srgbClr val="FFFF99"/>
                </a:solidFill>
              </a:rPr>
              <a:t>Reports after each </a:t>
            </a:r>
            <a:r>
              <a:rPr lang="en-GB" sz="2000" b="1" dirty="0" err="1">
                <a:solidFill>
                  <a:srgbClr val="FFFF99"/>
                </a:solidFill>
              </a:rPr>
              <a:t>Strateole</a:t>
            </a:r>
            <a:r>
              <a:rPr lang="en-GB" sz="2000" b="1" dirty="0">
                <a:solidFill>
                  <a:srgbClr val="FFFF99"/>
                </a:solidFill>
              </a:rPr>
              <a:t> campaign</a:t>
            </a:r>
          </a:p>
          <a:p>
            <a:endParaRPr lang="en-GB" sz="20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2E0FB4-BFBA-4BB6-A25D-4C84AE7AD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098" y="3645399"/>
            <a:ext cx="2335245" cy="2335245"/>
          </a:xfrm>
          <a:prstGeom prst="rect">
            <a:avLst/>
          </a:prstGeom>
        </p:spPr>
      </p:pic>
      <p:pic>
        <p:nvPicPr>
          <p:cNvPr id="6" name="Image 5" descr="logo_loac2.jpg">
            <a:extLst>
              <a:ext uri="{FF2B5EF4-FFF2-40B4-BE49-F238E27FC236}">
                <a16:creationId xmlns:a16="http://schemas.microsoft.com/office/drawing/2014/main" id="{D7AE4505-5AC1-43BC-A31E-3168AEB55C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0" r="3511"/>
          <a:stretch>
            <a:fillRect/>
          </a:stretch>
        </p:blipFill>
        <p:spPr bwMode="auto">
          <a:xfrm>
            <a:off x="1475657" y="4509120"/>
            <a:ext cx="2767532" cy="122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95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198" y="1185835"/>
            <a:ext cx="8657453" cy="4389120"/>
          </a:xfrm>
        </p:spPr>
        <p:txBody>
          <a:bodyPr>
            <a:normAutofit/>
          </a:bodyPr>
          <a:lstStyle/>
          <a:p>
            <a:r>
              <a:rPr lang="en-US" sz="1900" b="1" dirty="0"/>
              <a:t>Validation of </a:t>
            </a:r>
            <a:r>
              <a:rPr lang="en-US" sz="1900" b="1" dirty="0" err="1"/>
              <a:t>EarthCare</a:t>
            </a:r>
            <a:r>
              <a:rPr lang="en-US" sz="1900" b="1" dirty="0"/>
              <a:t> aerosol measurements, during good temporal and </a:t>
            </a:r>
            <a:r>
              <a:rPr lang="en-US" sz="1900" b="1"/>
              <a:t>spatial coincidences </a:t>
            </a:r>
            <a:r>
              <a:rPr lang="en-US" sz="1900" b="1" dirty="0"/>
              <a:t>with balloon-borne measurements</a:t>
            </a:r>
          </a:p>
          <a:p>
            <a:endParaRPr lang="en-US" sz="1200" b="1" dirty="0"/>
          </a:p>
          <a:p>
            <a:r>
              <a:rPr lang="en-US" sz="1900" b="1" dirty="0">
                <a:solidFill>
                  <a:srgbClr val="FFFF99"/>
                </a:solidFill>
              </a:rPr>
              <a:t>Already successful strategy in the past for the validation of chemistry instruments onboard </a:t>
            </a:r>
            <a:r>
              <a:rPr lang="en-US" sz="1900" b="1" dirty="0" err="1">
                <a:solidFill>
                  <a:srgbClr val="FFFF99"/>
                </a:solidFill>
              </a:rPr>
              <a:t>Envisat</a:t>
            </a:r>
            <a:r>
              <a:rPr lang="en-US" sz="1900" b="1" dirty="0">
                <a:solidFill>
                  <a:srgbClr val="FFFF99"/>
                </a:solidFill>
              </a:rPr>
              <a:t>, with the launch of “big” balloons by the CNES at different latitudes</a:t>
            </a:r>
            <a:endParaRPr lang="fr-FR" sz="1900" b="1" dirty="0">
              <a:solidFill>
                <a:srgbClr val="FFFF99"/>
              </a:solidFill>
            </a:endParaRPr>
          </a:p>
        </p:txBody>
      </p:sp>
      <p:sp>
        <p:nvSpPr>
          <p:cNvPr id="4" name="AutoShape 2" descr="RÃ©sultat de recherche d'images pour &quot;CNES balloon kiruna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4" y="3450228"/>
            <a:ext cx="4111625" cy="274108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73594"/>
            <a:ext cx="2053167" cy="274108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6937"/>
          <a:stretch/>
        </p:blipFill>
        <p:spPr>
          <a:xfrm>
            <a:off x="7020271" y="3477605"/>
            <a:ext cx="1864531" cy="319112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347864" y="6363951"/>
            <a:ext cx="3568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>
                <a:solidFill>
                  <a:srgbClr val="FFFF99"/>
                </a:solidFill>
              </a:rPr>
              <a:t>UV-visible </a:t>
            </a:r>
            <a:r>
              <a:rPr lang="fr-FR" sz="1600" b="1" i="1" dirty="0" err="1">
                <a:solidFill>
                  <a:srgbClr val="FFFF99"/>
                </a:solidFill>
              </a:rPr>
              <a:t>spectrometer</a:t>
            </a:r>
            <a:r>
              <a:rPr lang="fr-FR" sz="1600" b="1" i="1" dirty="0">
                <a:solidFill>
                  <a:srgbClr val="FFFF99"/>
                </a:solidFill>
              </a:rPr>
              <a:t> SALOMON</a:t>
            </a:r>
          </a:p>
        </p:txBody>
      </p:sp>
    </p:spTree>
    <p:extLst>
      <p:ext uri="{BB962C8B-B14F-4D97-AF65-F5344CB8AC3E}">
        <p14:creationId xmlns:p14="http://schemas.microsoft.com/office/powerpoint/2010/main" val="99544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3182" y="836712"/>
            <a:ext cx="8435281" cy="4389120"/>
          </a:xfrm>
        </p:spPr>
        <p:txBody>
          <a:bodyPr>
            <a:normAutofit/>
          </a:bodyPr>
          <a:lstStyle/>
          <a:p>
            <a:r>
              <a:rPr lang="en-US" sz="1900" b="1" dirty="0"/>
              <a:t>Example of validation of the O</a:t>
            </a:r>
            <a:r>
              <a:rPr lang="en-US" sz="1900" b="1" baseline="-25000" dirty="0"/>
              <a:t>3</a:t>
            </a:r>
            <a:r>
              <a:rPr lang="en-US" sz="1900" b="1" dirty="0"/>
              <a:t> and NO</a:t>
            </a:r>
            <a:r>
              <a:rPr lang="en-US" sz="1900" b="1" baseline="-25000" dirty="0"/>
              <a:t>2</a:t>
            </a:r>
            <a:r>
              <a:rPr lang="en-US" sz="1900" b="1" dirty="0"/>
              <a:t> GOMOS measurements with the balloon-borne UV-visible spectrometer SALOMON, from south-west of France, colocation of about 100 km and 1 hour </a:t>
            </a:r>
          </a:p>
          <a:p>
            <a:r>
              <a:rPr lang="en-US" sz="1900" b="1" dirty="0">
                <a:solidFill>
                  <a:srgbClr val="FFFF99"/>
                </a:solidFill>
              </a:rPr>
              <a:t>Validation exercise has been useful to improve the GOMOS algorithm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D61898F-2466-42DD-ACC3-5F74196FAB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8" t="1701" r="12612" b="53125"/>
          <a:stretch/>
        </p:blipFill>
        <p:spPr>
          <a:xfrm>
            <a:off x="4779064" y="2657535"/>
            <a:ext cx="3998795" cy="30980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012E39C-57A0-4791-9D9B-7BB02DA400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0" t="1701" r="10620" b="53125"/>
          <a:stretch/>
        </p:blipFill>
        <p:spPr>
          <a:xfrm>
            <a:off x="330551" y="2636912"/>
            <a:ext cx="4176464" cy="309804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3F8676D-FF13-4537-AE6A-18084651BA7D}"/>
              </a:ext>
            </a:extLst>
          </p:cNvPr>
          <p:cNvSpPr txBox="1"/>
          <p:nvPr/>
        </p:nvSpPr>
        <p:spPr>
          <a:xfrm>
            <a:off x="5530055" y="48377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NO2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E5CD12-F213-4CAC-A043-8247B52CF2B4}"/>
              </a:ext>
            </a:extLst>
          </p:cNvPr>
          <p:cNvSpPr txBox="1"/>
          <p:nvPr/>
        </p:nvSpPr>
        <p:spPr>
          <a:xfrm>
            <a:off x="971600" y="4837712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O3</a:t>
            </a:r>
          </a:p>
        </p:txBody>
      </p:sp>
    </p:spTree>
    <p:extLst>
      <p:ext uri="{BB962C8B-B14F-4D97-AF65-F5344CB8AC3E}">
        <p14:creationId xmlns:p14="http://schemas.microsoft.com/office/powerpoint/2010/main" val="1587395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037021"/>
            <a:ext cx="8229600" cy="4389120"/>
          </a:xfrm>
        </p:spPr>
        <p:txBody>
          <a:bodyPr/>
          <a:lstStyle/>
          <a:p>
            <a:pPr marL="0" indent="0">
              <a:spcAft>
                <a:spcPts val="800"/>
              </a:spcAft>
              <a:buNone/>
            </a:pPr>
            <a:r>
              <a:rPr lang="en-US" sz="2100" b="1" dirty="0"/>
              <a:t>We propose here an easy-to -conduct strategy:</a:t>
            </a:r>
          </a:p>
          <a:p>
            <a:r>
              <a:rPr lang="en-US" sz="1900" b="1" dirty="0">
                <a:solidFill>
                  <a:srgbClr val="FFFF99"/>
                </a:solidFill>
              </a:rPr>
              <a:t>Use of the LOAC aerosol counter  under « Light Dilatable Balloons » (weather balloons)</a:t>
            </a:r>
          </a:p>
          <a:p>
            <a:r>
              <a:rPr lang="en-US" sz="1900" b="1" dirty="0">
                <a:solidFill>
                  <a:srgbClr val="FFFF99"/>
                </a:solidFill>
              </a:rPr>
              <a:t>Coincidence opportunity with the aerosol measurements onboard the long-duration balloons of the </a:t>
            </a:r>
            <a:r>
              <a:rPr lang="en-US" sz="1900" b="1" dirty="0" err="1">
                <a:solidFill>
                  <a:srgbClr val="FFFF99"/>
                </a:solidFill>
              </a:rPr>
              <a:t>Strateole</a:t>
            </a:r>
            <a:r>
              <a:rPr lang="en-US" sz="1900" b="1" dirty="0">
                <a:solidFill>
                  <a:srgbClr val="FFFF99"/>
                </a:solidFill>
              </a:rPr>
              <a:t> project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231581"/>
            <a:ext cx="2952328" cy="295232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5" t="10256" r="32942" b="21911"/>
          <a:stretch/>
        </p:blipFill>
        <p:spPr>
          <a:xfrm>
            <a:off x="1043608" y="3231581"/>
            <a:ext cx="3197071" cy="294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77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395536" y="634104"/>
            <a:ext cx="8561758" cy="55897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spcAft>
                <a:spcPts val="1000"/>
              </a:spcAft>
              <a:buNone/>
            </a:pPr>
            <a:r>
              <a:rPr lang="en-GB" sz="2200" b="1" dirty="0">
                <a:solidFill>
                  <a:srgbClr val="FFCCFF"/>
                </a:solidFill>
              </a:rPr>
              <a:t>Light Optical A</a:t>
            </a:r>
            <a:r>
              <a:rPr lang="en-GB" sz="2200" b="1" cap="none" dirty="0">
                <a:solidFill>
                  <a:srgbClr val="FFCCFF"/>
                </a:solidFill>
                <a:effectLst/>
              </a:rPr>
              <a:t>erosols counter (LOAC) </a:t>
            </a:r>
            <a:endParaRPr lang="en-GB" sz="2200" b="1" dirty="0">
              <a:solidFill>
                <a:srgbClr val="FFCCFF"/>
              </a:solidFill>
            </a:endParaRPr>
          </a:p>
          <a:p>
            <a:r>
              <a:rPr lang="en-GB" sz="1900" b="1" dirty="0"/>
              <a:t>S</a:t>
            </a:r>
            <a:r>
              <a:rPr lang="en-GB" sz="1900" b="1" cap="none" dirty="0">
                <a:effectLst/>
              </a:rPr>
              <a:t>ize distribution for 19 size classes in the 0.2 – 50 </a:t>
            </a:r>
            <a:r>
              <a:rPr lang="en-GB" sz="1900" b="1" cap="none" dirty="0">
                <a:effectLst/>
                <a:latin typeface="Symbol" panose="05050102010706020507" pitchFamily="18" charset="2"/>
              </a:rPr>
              <a:t>m</a:t>
            </a:r>
            <a:r>
              <a:rPr lang="en-GB" sz="1900" b="1" cap="none" dirty="0">
                <a:effectLst/>
              </a:rPr>
              <a:t>m range</a:t>
            </a:r>
          </a:p>
          <a:p>
            <a:endParaRPr lang="en-GB" sz="800" b="1" cap="none" dirty="0">
              <a:effectLst/>
            </a:endParaRPr>
          </a:p>
          <a:p>
            <a:r>
              <a:rPr lang="en-GB" sz="1900" b="1" cap="none" dirty="0">
                <a:effectLst/>
              </a:rPr>
              <a:t>Measurements at 2 scattering angles (field of view of few degrees)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900" b="1" cap="none" dirty="0">
                <a:solidFill>
                  <a:srgbClr val="FFFF99"/>
                </a:solidFill>
                <a:effectLst/>
              </a:rPr>
              <a:t>~12°, insensitive to the refractive index of the particles (mainly diffraction)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900" b="1" dirty="0">
                <a:solidFill>
                  <a:srgbClr val="FFFF99"/>
                </a:solidFill>
              </a:rPr>
              <a:t>	</a:t>
            </a:r>
            <a:r>
              <a:rPr lang="en-GB" sz="1900" b="1" cap="none" dirty="0">
                <a:solidFill>
                  <a:srgbClr val="FFFF99"/>
                </a:solidFill>
                <a:effectLst/>
              </a:rPr>
              <a:t>=&gt; accurate size determination and counting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900" b="1" cap="none" dirty="0">
                <a:solidFill>
                  <a:srgbClr val="FFFF99"/>
                </a:solidFill>
                <a:effectLst/>
              </a:rPr>
              <a:t>~60°, strongly sensitive to the refractive index of the particles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900" b="1" cap="none" dirty="0">
                <a:solidFill>
                  <a:srgbClr val="FFFF99"/>
                </a:solidFill>
                <a:effectLst/>
              </a:rPr>
              <a:t>	=&gt; indication of the typology of the particles</a:t>
            </a:r>
          </a:p>
          <a:p>
            <a:pPr marL="0" indent="0" algn="ctr">
              <a:buNone/>
            </a:pPr>
            <a:endParaRPr lang="en-GB" sz="2000" b="1" cap="none" dirty="0">
              <a:effectLst/>
            </a:endParaRPr>
          </a:p>
          <a:p>
            <a:pPr marL="0" indent="0">
              <a:buNone/>
            </a:pPr>
            <a:endParaRPr lang="en-GB" b="1" cap="none" dirty="0">
              <a:solidFill>
                <a:srgbClr val="002060"/>
              </a:solidFill>
              <a:effectLst/>
            </a:endParaRPr>
          </a:p>
          <a:p>
            <a:pPr marL="0" indent="0">
              <a:buNone/>
            </a:pPr>
            <a:endParaRPr lang="en-GB" b="1" cap="none" dirty="0">
              <a:solidFill>
                <a:srgbClr val="002060"/>
              </a:solidFill>
              <a:effectLst/>
            </a:endParaRPr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2D6E816F-119C-42E8-BEE1-571339B5B7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9" t="26740" r="31666" b="21382"/>
          <a:stretch/>
        </p:blipFill>
        <p:spPr bwMode="auto">
          <a:xfrm>
            <a:off x="631938" y="3624755"/>
            <a:ext cx="4248711" cy="279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B9A3132-607D-4C0C-889E-CF36BACC39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r="15350"/>
          <a:stretch/>
        </p:blipFill>
        <p:spPr>
          <a:xfrm rot="5400000">
            <a:off x="5325769" y="3599682"/>
            <a:ext cx="3186405" cy="284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27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7453" y="620688"/>
            <a:ext cx="8866547" cy="3777622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700"/>
              </a:spcAft>
              <a:buNone/>
            </a:pPr>
            <a:r>
              <a:rPr lang="en-GB" sz="2100" b="1" dirty="0">
                <a:solidFill>
                  <a:srgbClr val="FFFF99"/>
                </a:solidFill>
              </a:rPr>
              <a:t>Indication of typology of the aerosols:</a:t>
            </a:r>
          </a:p>
          <a:p>
            <a:pPr>
              <a:spcAft>
                <a:spcPts val="600"/>
              </a:spcAft>
            </a:pPr>
            <a:r>
              <a:rPr lang="en-GB" sz="1900" b="1" dirty="0"/>
              <a:t>The 60° measurements are sensitive to the refractive index of the aerosols</a:t>
            </a:r>
          </a:p>
          <a:p>
            <a:r>
              <a:rPr lang="en-GB" sz="1900" b="1" dirty="0"/>
              <a:t>More absorbing are the particles, lower is the scattered flux; </a:t>
            </a:r>
          </a:p>
          <a:p>
            <a:pPr marL="265113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900" b="1" dirty="0"/>
              <a:t>the measurements at 60° are often lower than the measurements at 12°</a:t>
            </a:r>
          </a:p>
          <a:p>
            <a:pPr>
              <a:spcAft>
                <a:spcPts val="600"/>
              </a:spcAft>
            </a:pPr>
            <a:r>
              <a:rPr lang="en-GB" sz="1900" b="1" dirty="0">
                <a:solidFill>
                  <a:srgbClr val="CCFFCC"/>
                </a:solidFill>
              </a:rPr>
              <a:t>The ratio of the 2 size distributions varies with the light-absorbing properties of the particles (“speciation index”)</a:t>
            </a:r>
          </a:p>
          <a:p>
            <a:pPr>
              <a:spcAft>
                <a:spcPts val="600"/>
              </a:spcAft>
            </a:pPr>
            <a:r>
              <a:rPr lang="en-US" sz="1900" b="1" dirty="0">
                <a:solidFill>
                  <a:srgbClr val="CCFFCC"/>
                </a:solidFill>
              </a:rPr>
              <a:t>Comparison of the measured  “speciation index” with laboratory measurements of pure particles, to provide reference speciation zones</a:t>
            </a:r>
          </a:p>
          <a:p>
            <a:endParaRPr lang="en-GB" sz="1900" b="1" dirty="0">
              <a:solidFill>
                <a:srgbClr val="CCFFCC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5" name="Imag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6" t="9351" r="1951" b="47865"/>
          <a:stretch/>
        </p:blipFill>
        <p:spPr bwMode="auto">
          <a:xfrm>
            <a:off x="5037913" y="3789040"/>
            <a:ext cx="3674532" cy="28562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t="9562" r="2943" b="47163"/>
          <a:stretch/>
        </p:blipFill>
        <p:spPr bwMode="auto">
          <a:xfrm>
            <a:off x="745981" y="3789040"/>
            <a:ext cx="3978363" cy="28562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1326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6923" y="1340768"/>
            <a:ext cx="8229600" cy="4389120"/>
          </a:xfrm>
        </p:spPr>
        <p:txBody>
          <a:bodyPr>
            <a:normAutofit/>
          </a:bodyPr>
          <a:lstStyle/>
          <a:p>
            <a:r>
              <a:rPr lang="en-US" sz="1900" b="1" dirty="0"/>
              <a:t>Since 2013, about 150 LOAC launches from different latitudes, even in difficult weather conditions !</a:t>
            </a:r>
          </a:p>
          <a:p>
            <a:r>
              <a:rPr lang="en-US" sz="1900" b="1" dirty="0">
                <a:solidFill>
                  <a:srgbClr val="FFFF99"/>
                </a:solidFill>
              </a:rPr>
              <a:t>Measurements from ground to the middle stratosphere</a:t>
            </a:r>
          </a:p>
        </p:txBody>
      </p:sp>
      <p:pic>
        <p:nvPicPr>
          <p:cNvPr id="4" name="Image 3" descr="IMG_0645.JPG"/>
          <p:cNvPicPr>
            <a:picLocks noChangeAspect="1"/>
          </p:cNvPicPr>
          <p:nvPr/>
        </p:nvPicPr>
        <p:blipFill rotWithShape="1">
          <a:blip r:embed="rId2" cstate="print"/>
          <a:srcRect t="14299" b="19278"/>
          <a:stretch/>
        </p:blipFill>
        <p:spPr>
          <a:xfrm>
            <a:off x="477477" y="2637276"/>
            <a:ext cx="3139463" cy="312794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22C7699-95F8-4D44-881A-BEB4764C3D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615287"/>
            <a:ext cx="4967209" cy="314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1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8257" y="808006"/>
            <a:ext cx="8647486" cy="3777622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1900" b="1" dirty="0"/>
              <a:t>Conversion of the LOAC counting to extinctions, using the estimated typology for the choice of the refractive index</a:t>
            </a:r>
          </a:p>
          <a:p>
            <a:r>
              <a:rPr lang="en-US" sz="1900" b="1" dirty="0">
                <a:solidFill>
                  <a:srgbClr val="FFFF99"/>
                </a:solidFill>
              </a:rPr>
              <a:t>Example of comparison of LOAC with </a:t>
            </a:r>
            <a:r>
              <a:rPr lang="en-US" sz="1900" b="1" dirty="0" err="1">
                <a:solidFill>
                  <a:srgbClr val="FFFF99"/>
                </a:solidFill>
              </a:rPr>
              <a:t>Caliop</a:t>
            </a:r>
            <a:r>
              <a:rPr lang="en-US" sz="1900" b="1" dirty="0">
                <a:solidFill>
                  <a:srgbClr val="FFFF99"/>
                </a:solidFill>
              </a:rPr>
              <a:t>/</a:t>
            </a:r>
            <a:r>
              <a:rPr lang="en-US" sz="1900" b="1" dirty="0" err="1">
                <a:solidFill>
                  <a:srgbClr val="FFFF99"/>
                </a:solidFill>
              </a:rPr>
              <a:t>Calispo</a:t>
            </a:r>
            <a:r>
              <a:rPr lang="en-US" sz="1900" b="1" dirty="0">
                <a:solidFill>
                  <a:srgbClr val="FFFF99"/>
                </a:solidFill>
              </a:rPr>
              <a:t>  during dust events above the Mediterranean sea, with same  typology </a:t>
            </a:r>
            <a:r>
              <a:rPr lang="en-US" sz="1900" b="1">
                <a:solidFill>
                  <a:srgbClr val="FFFF99"/>
                </a:solidFill>
              </a:rPr>
              <a:t>identification by </a:t>
            </a:r>
            <a:r>
              <a:rPr lang="en-US" sz="1900" b="1" dirty="0">
                <a:solidFill>
                  <a:srgbClr val="FFFF99"/>
                </a:solidFill>
              </a:rPr>
              <a:t>the 2 instruments, during a  good coincidence (&lt; 200 km and &lt; 2 hours)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" t="9537" r="3352" b="52267"/>
          <a:stretch/>
        </p:blipFill>
        <p:spPr>
          <a:xfrm>
            <a:off x="140635" y="2837950"/>
            <a:ext cx="5976664" cy="349535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7" t="9607" r="46487" b="60981"/>
          <a:stretch/>
        </p:blipFill>
        <p:spPr>
          <a:xfrm>
            <a:off x="6224921" y="2837950"/>
            <a:ext cx="2808312" cy="245618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732240" y="5294139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LOAC typology identification</a:t>
            </a:r>
          </a:p>
        </p:txBody>
      </p:sp>
    </p:spTree>
    <p:extLst>
      <p:ext uri="{BB962C8B-B14F-4D97-AF65-F5344CB8AC3E}">
        <p14:creationId xmlns:p14="http://schemas.microsoft.com/office/powerpoint/2010/main" val="2009418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F66453-81FB-4CC1-A175-A7795CA06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206" y="1149821"/>
            <a:ext cx="8651285" cy="4389120"/>
          </a:xfrm>
        </p:spPr>
        <p:txBody>
          <a:bodyPr>
            <a:normAutofit/>
          </a:bodyPr>
          <a:lstStyle/>
          <a:p>
            <a:r>
              <a:rPr lang="en-GB" sz="1900" b="1" dirty="0"/>
              <a:t>Another approach:  Statistical comparison between 23 LOAC flight above the South-West of France in 2014-2015 (background conditions only) and </a:t>
            </a:r>
            <a:r>
              <a:rPr lang="en-GB" sz="1900" b="1" dirty="0" err="1"/>
              <a:t>Caliop</a:t>
            </a:r>
            <a:r>
              <a:rPr lang="en-GB" sz="1900" b="1" dirty="0"/>
              <a:t> extinctions in same location and conditions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300778D-CD13-40FA-B940-0504D54C7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-20000" contrast="40000"/>
          </a:blip>
          <a:srcRect l="7232" r="5731"/>
          <a:stretch/>
        </p:blipFill>
        <p:spPr>
          <a:xfrm>
            <a:off x="4982847" y="2564904"/>
            <a:ext cx="3384376" cy="3244595"/>
          </a:xfrm>
          <a:prstGeom prst="rect">
            <a:avLst/>
          </a:prstGeom>
        </p:spPr>
      </p:pic>
      <p:pic>
        <p:nvPicPr>
          <p:cNvPr id="3074" name="Picture 2" descr="RÃ©sultat de recherche d'images pour &quot;Carte sud ouest france&quot;">
            <a:extLst>
              <a:ext uri="{FF2B5EF4-FFF2-40B4-BE49-F238E27FC236}">
                <a16:creationId xmlns:a16="http://schemas.microsoft.com/office/drawing/2014/main" id="{80C124C6-2287-4C15-BC8B-F93925D2A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64" y="2564904"/>
            <a:ext cx="4013985" cy="382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83D3975-A3BF-4E8E-BAF3-3A7D9A8A81E2}"/>
              </a:ext>
            </a:extLst>
          </p:cNvPr>
          <p:cNvSpPr/>
          <p:nvPr/>
        </p:nvSpPr>
        <p:spPr>
          <a:xfrm>
            <a:off x="1763688" y="5639716"/>
            <a:ext cx="360040" cy="268893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CB1A774-ACB9-454E-99B2-325ABB5FAD9F}"/>
              </a:ext>
            </a:extLst>
          </p:cNvPr>
          <p:cNvSpPr txBox="1"/>
          <p:nvPr/>
        </p:nvSpPr>
        <p:spPr>
          <a:xfrm>
            <a:off x="4994436" y="5908609"/>
            <a:ext cx="3576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FFFF99"/>
                </a:solidFill>
              </a:rPr>
              <a:t>Mean values and dispersion of the measurements</a:t>
            </a:r>
          </a:p>
        </p:txBody>
      </p:sp>
    </p:spTree>
    <p:extLst>
      <p:ext uri="{BB962C8B-B14F-4D97-AF65-F5344CB8AC3E}">
        <p14:creationId xmlns:p14="http://schemas.microsoft.com/office/powerpoint/2010/main" val="3581228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</TotalTime>
  <Words>584</Words>
  <Application>Microsoft Office PowerPoint</Application>
  <PresentationFormat>Affichage à l'écran (4:3)</PresentationFormat>
  <Paragraphs>59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Calibri</vt:lpstr>
      <vt:lpstr>Constantia</vt:lpstr>
      <vt:lpstr>Symbol</vt:lpstr>
      <vt:lpstr>Wingdings 2</vt:lpstr>
      <vt:lpstr>Débit</vt:lpstr>
      <vt:lpstr>Balloon Aerosols Instruments for the Validation of EarthCare  (BAIVEC)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Balloon Aerosols Instrument for the Validation of EarthCare (BAIVEC)</dc:title>
  <dc:creator>Jean-Baptiste Renard</dc:creator>
  <cp:lastModifiedBy>Utilisateur</cp:lastModifiedBy>
  <cp:revision>51</cp:revision>
  <dcterms:created xsi:type="dcterms:W3CDTF">2018-05-30T14:42:50Z</dcterms:created>
  <dcterms:modified xsi:type="dcterms:W3CDTF">2018-06-09T14:58:21Z</dcterms:modified>
</cp:coreProperties>
</file>