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sldx" ContentType="application/vnd.openxmlformats-officedocument.presentationml.slide"/>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111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3AB279-3AC9-4E75-9A05-E2126BBB4783}" type="datetimeFigureOut">
              <a:rPr lang="en-US" smtClean="0"/>
              <a:t>6/8/2018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EC344-213F-4D60-876F-08B2D66FF9E4}" type="slidenum">
              <a:rPr lang="en-US" smtClean="0"/>
              <a:t>‹#›</a:t>
            </a:fld>
            <a:endParaRPr lang="en-US"/>
          </a:p>
        </p:txBody>
      </p:sp>
    </p:spTree>
    <p:extLst>
      <p:ext uri="{BB962C8B-B14F-4D97-AF65-F5344CB8AC3E}">
        <p14:creationId xmlns:p14="http://schemas.microsoft.com/office/powerpoint/2010/main" val="2859757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3AB279-3AC9-4E75-9A05-E2126BBB4783}" type="datetimeFigureOut">
              <a:rPr lang="en-US" smtClean="0"/>
              <a:t>6/8/2018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EC344-213F-4D60-876F-08B2D66FF9E4}" type="slidenum">
              <a:rPr lang="en-US" smtClean="0"/>
              <a:t>‹#›</a:t>
            </a:fld>
            <a:endParaRPr lang="en-US"/>
          </a:p>
        </p:txBody>
      </p:sp>
    </p:spTree>
    <p:extLst>
      <p:ext uri="{BB962C8B-B14F-4D97-AF65-F5344CB8AC3E}">
        <p14:creationId xmlns:p14="http://schemas.microsoft.com/office/powerpoint/2010/main" val="2959506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3AB279-3AC9-4E75-9A05-E2126BBB4783}" type="datetimeFigureOut">
              <a:rPr lang="en-US" smtClean="0"/>
              <a:t>6/8/2018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EC344-213F-4D60-876F-08B2D66FF9E4}" type="slidenum">
              <a:rPr lang="en-US" smtClean="0"/>
              <a:t>‹#›</a:t>
            </a:fld>
            <a:endParaRPr lang="en-US"/>
          </a:p>
        </p:txBody>
      </p:sp>
    </p:spTree>
    <p:extLst>
      <p:ext uri="{BB962C8B-B14F-4D97-AF65-F5344CB8AC3E}">
        <p14:creationId xmlns:p14="http://schemas.microsoft.com/office/powerpoint/2010/main" val="1433513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3AB279-3AC9-4E75-9A05-E2126BBB4783}" type="datetimeFigureOut">
              <a:rPr lang="en-US" smtClean="0"/>
              <a:t>6/8/2018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EC344-213F-4D60-876F-08B2D66FF9E4}" type="slidenum">
              <a:rPr lang="en-US" smtClean="0"/>
              <a:t>‹#›</a:t>
            </a:fld>
            <a:endParaRPr lang="en-US"/>
          </a:p>
        </p:txBody>
      </p:sp>
    </p:spTree>
    <p:extLst>
      <p:ext uri="{BB962C8B-B14F-4D97-AF65-F5344CB8AC3E}">
        <p14:creationId xmlns:p14="http://schemas.microsoft.com/office/powerpoint/2010/main" val="1041042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3AB279-3AC9-4E75-9A05-E2126BBB4783}" type="datetimeFigureOut">
              <a:rPr lang="en-US" smtClean="0"/>
              <a:t>6/8/2018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0EC344-213F-4D60-876F-08B2D66FF9E4}" type="slidenum">
              <a:rPr lang="en-US" smtClean="0"/>
              <a:t>‹#›</a:t>
            </a:fld>
            <a:endParaRPr lang="en-US"/>
          </a:p>
        </p:txBody>
      </p:sp>
    </p:spTree>
    <p:extLst>
      <p:ext uri="{BB962C8B-B14F-4D97-AF65-F5344CB8AC3E}">
        <p14:creationId xmlns:p14="http://schemas.microsoft.com/office/powerpoint/2010/main" val="3634291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3AB279-3AC9-4E75-9A05-E2126BBB4783}" type="datetimeFigureOut">
              <a:rPr lang="en-US" smtClean="0"/>
              <a:t>6/8/2018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EC344-213F-4D60-876F-08B2D66FF9E4}" type="slidenum">
              <a:rPr lang="en-US" smtClean="0"/>
              <a:t>‹#›</a:t>
            </a:fld>
            <a:endParaRPr lang="en-US"/>
          </a:p>
        </p:txBody>
      </p:sp>
    </p:spTree>
    <p:extLst>
      <p:ext uri="{BB962C8B-B14F-4D97-AF65-F5344CB8AC3E}">
        <p14:creationId xmlns:p14="http://schemas.microsoft.com/office/powerpoint/2010/main" val="1857197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3AB279-3AC9-4E75-9A05-E2126BBB4783}" type="datetimeFigureOut">
              <a:rPr lang="en-US" smtClean="0"/>
              <a:t>6/8/2018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0EC344-213F-4D60-876F-08B2D66FF9E4}" type="slidenum">
              <a:rPr lang="en-US" smtClean="0"/>
              <a:t>‹#›</a:t>
            </a:fld>
            <a:endParaRPr lang="en-US"/>
          </a:p>
        </p:txBody>
      </p:sp>
    </p:spTree>
    <p:extLst>
      <p:ext uri="{BB962C8B-B14F-4D97-AF65-F5344CB8AC3E}">
        <p14:creationId xmlns:p14="http://schemas.microsoft.com/office/powerpoint/2010/main" val="717416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3AB279-3AC9-4E75-9A05-E2126BBB4783}" type="datetimeFigureOut">
              <a:rPr lang="en-US" smtClean="0"/>
              <a:t>6/8/2018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0EC344-213F-4D60-876F-08B2D66FF9E4}" type="slidenum">
              <a:rPr lang="en-US" smtClean="0"/>
              <a:t>‹#›</a:t>
            </a:fld>
            <a:endParaRPr lang="en-US"/>
          </a:p>
        </p:txBody>
      </p:sp>
    </p:spTree>
    <p:extLst>
      <p:ext uri="{BB962C8B-B14F-4D97-AF65-F5344CB8AC3E}">
        <p14:creationId xmlns:p14="http://schemas.microsoft.com/office/powerpoint/2010/main" val="2175825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3AB279-3AC9-4E75-9A05-E2126BBB4783}" type="datetimeFigureOut">
              <a:rPr lang="en-US" smtClean="0"/>
              <a:t>6/8/2018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0EC344-213F-4D60-876F-08B2D66FF9E4}" type="slidenum">
              <a:rPr lang="en-US" smtClean="0"/>
              <a:t>‹#›</a:t>
            </a:fld>
            <a:endParaRPr lang="en-US"/>
          </a:p>
        </p:txBody>
      </p:sp>
    </p:spTree>
    <p:extLst>
      <p:ext uri="{BB962C8B-B14F-4D97-AF65-F5344CB8AC3E}">
        <p14:creationId xmlns:p14="http://schemas.microsoft.com/office/powerpoint/2010/main" val="2778382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3AB279-3AC9-4E75-9A05-E2126BBB4783}" type="datetimeFigureOut">
              <a:rPr lang="en-US" smtClean="0"/>
              <a:t>6/8/2018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EC344-213F-4D60-876F-08B2D66FF9E4}" type="slidenum">
              <a:rPr lang="en-US" smtClean="0"/>
              <a:t>‹#›</a:t>
            </a:fld>
            <a:endParaRPr lang="en-US"/>
          </a:p>
        </p:txBody>
      </p:sp>
    </p:spTree>
    <p:extLst>
      <p:ext uri="{BB962C8B-B14F-4D97-AF65-F5344CB8AC3E}">
        <p14:creationId xmlns:p14="http://schemas.microsoft.com/office/powerpoint/2010/main" val="3842098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3AB279-3AC9-4E75-9A05-E2126BBB4783}" type="datetimeFigureOut">
              <a:rPr lang="en-US" smtClean="0"/>
              <a:t>6/8/2018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0EC344-213F-4D60-876F-08B2D66FF9E4}" type="slidenum">
              <a:rPr lang="en-US" smtClean="0"/>
              <a:t>‹#›</a:t>
            </a:fld>
            <a:endParaRPr lang="en-US"/>
          </a:p>
        </p:txBody>
      </p:sp>
    </p:spTree>
    <p:extLst>
      <p:ext uri="{BB962C8B-B14F-4D97-AF65-F5344CB8AC3E}">
        <p14:creationId xmlns:p14="http://schemas.microsoft.com/office/powerpoint/2010/main" val="109853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3AB279-3AC9-4E75-9A05-E2126BBB4783}" type="datetimeFigureOut">
              <a:rPr lang="en-US" smtClean="0"/>
              <a:t>6/8/2018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0EC344-213F-4D60-876F-08B2D66FF9E4}" type="slidenum">
              <a:rPr lang="en-US" smtClean="0"/>
              <a:t>‹#›</a:t>
            </a:fld>
            <a:endParaRPr lang="en-US"/>
          </a:p>
        </p:txBody>
      </p:sp>
    </p:spTree>
    <p:extLst>
      <p:ext uri="{BB962C8B-B14F-4D97-AF65-F5344CB8AC3E}">
        <p14:creationId xmlns:p14="http://schemas.microsoft.com/office/powerpoint/2010/main" val="39927921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PowerPoint_Slide1.sld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package" Target="../embeddings/Microsoft_PowerPoint_Slide2.sldx"/><Relationship Id="rId4" Type="http://schemas.openxmlformats.org/officeDocument/2006/relationships/image" Target="../media/image11.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Cabauw Lidar observations for ATLID L1 and L2a product evaluation.</a:t>
            </a:r>
            <a:br>
              <a:rPr lang="en-US" dirty="0" smtClean="0"/>
            </a:br>
            <a:endParaRPr lang="en-US" dirty="0"/>
          </a:p>
        </p:txBody>
      </p:sp>
      <p:sp>
        <p:nvSpPr>
          <p:cNvPr id="4" name="Rectangle 3"/>
          <p:cNvSpPr/>
          <p:nvPr/>
        </p:nvSpPr>
        <p:spPr>
          <a:xfrm>
            <a:off x="899592" y="3789040"/>
            <a:ext cx="4572000" cy="2031325"/>
          </a:xfrm>
          <a:prstGeom prst="rect">
            <a:avLst/>
          </a:prstGeom>
        </p:spPr>
        <p:txBody>
          <a:bodyPr>
            <a:spAutoFit/>
          </a:bodyPr>
          <a:lstStyle/>
          <a:p>
            <a:r>
              <a:rPr lang="en-US" dirty="0" smtClean="0"/>
              <a:t>PRINCIPAL INVESTIGATOR INFORMATION</a:t>
            </a:r>
          </a:p>
          <a:p>
            <a:r>
              <a:rPr lang="en-US" dirty="0" smtClean="0"/>
              <a:t>D.P. Donovan</a:t>
            </a:r>
          </a:p>
          <a:p>
            <a:endParaRPr lang="en-US" dirty="0" smtClean="0"/>
          </a:p>
          <a:p>
            <a:r>
              <a:rPr lang="en-US" dirty="0" smtClean="0"/>
              <a:t>CO-INVESTIGATORS</a:t>
            </a:r>
          </a:p>
          <a:p>
            <a:r>
              <a:rPr lang="en-US" dirty="0" smtClean="0"/>
              <a:t>-</a:t>
            </a:r>
            <a:r>
              <a:rPr lang="en-US" dirty="0" err="1" smtClean="0"/>
              <a:t>Gerd</a:t>
            </a:r>
            <a:r>
              <a:rPr lang="en-US" dirty="0" smtClean="0"/>
              <a:t>-Jan van </a:t>
            </a:r>
            <a:r>
              <a:rPr lang="en-US" dirty="0" err="1" smtClean="0"/>
              <a:t>Zadelhoff</a:t>
            </a:r>
            <a:endParaRPr lang="en-US" dirty="0" smtClean="0"/>
          </a:p>
          <a:p>
            <a:r>
              <a:rPr lang="en-US" dirty="0" smtClean="0"/>
              <a:t>-</a:t>
            </a:r>
            <a:r>
              <a:rPr lang="en-US" dirty="0" err="1" smtClean="0"/>
              <a:t>Arnoud</a:t>
            </a:r>
            <a:r>
              <a:rPr lang="en-US" dirty="0" smtClean="0"/>
              <a:t> </a:t>
            </a:r>
            <a:r>
              <a:rPr lang="en-US" dirty="0" err="1" smtClean="0"/>
              <a:t>Apiluley</a:t>
            </a:r>
            <a:endParaRPr lang="en-US" dirty="0" smtClean="0"/>
          </a:p>
          <a:p>
            <a:r>
              <a:rPr lang="en-US" dirty="0" smtClean="0"/>
              <a:t>-Martin de </a:t>
            </a:r>
            <a:r>
              <a:rPr lang="en-US" dirty="0" err="1" smtClean="0"/>
              <a:t>Graaf</a:t>
            </a:r>
            <a:r>
              <a:rPr lang="en-US" dirty="0" smtClean="0"/>
              <a:t>.</a:t>
            </a:r>
            <a:endParaRPr lang="en-US" dirty="0"/>
          </a:p>
        </p:txBody>
      </p:sp>
      <p:pic>
        <p:nvPicPr>
          <p:cNvPr id="5" name="Picture 23" descr="logo kleuren"/>
          <p:cNvPicPr>
            <a:picLocks noChangeAspect="1" noChangeArrowheads="1"/>
          </p:cNvPicPr>
          <p:nvPr/>
        </p:nvPicPr>
        <p:blipFill>
          <a:blip r:embed="rId2" cstate="print">
            <a:extLst>
              <a:ext uri="{28A0092B-C50C-407E-A947-70E740481C1C}">
                <a14:useLocalDpi xmlns:a14="http://schemas.microsoft.com/office/drawing/2010/main" val="0"/>
              </a:ext>
            </a:extLst>
          </a:blip>
          <a:srcRect t="37367"/>
          <a:stretch>
            <a:fillRect/>
          </a:stretch>
        </p:blipFill>
        <p:spPr bwMode="auto">
          <a:xfrm>
            <a:off x="179512" y="130706"/>
            <a:ext cx="620932" cy="1116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794640" y="271990"/>
            <a:ext cx="1798142" cy="830791"/>
          </a:xfrm>
          <a:prstGeom prst="rect">
            <a:avLst/>
          </a:prstGeom>
          <a:noFill/>
        </p:spPr>
        <p:txBody>
          <a:bodyPr wrap="square" lIns="91240" tIns="45618" rIns="91240" bIns="45618" rtlCol="0">
            <a:spAutoFit/>
          </a:bodyPr>
          <a:lstStyle/>
          <a:p>
            <a:r>
              <a:rPr lang="en-US" altLang="en-US" sz="1200" dirty="0">
                <a:latin typeface="Times New Roman" charset="0"/>
                <a:cs typeface="Times New Roman" charset="0"/>
              </a:rPr>
              <a:t>Royal Netherlands</a:t>
            </a:r>
          </a:p>
          <a:p>
            <a:r>
              <a:rPr lang="en-US" altLang="en-US" sz="1200" dirty="0">
                <a:latin typeface="Times New Roman" charset="0"/>
                <a:cs typeface="Times New Roman" charset="0"/>
              </a:rPr>
              <a:t>Meteorological Institute</a:t>
            </a:r>
          </a:p>
          <a:p>
            <a:r>
              <a:rPr lang="en-US" altLang="en-US" sz="1200" i="1" dirty="0">
                <a:latin typeface="Times New Roman" charset="0"/>
                <a:cs typeface="Times New Roman" charset="0"/>
              </a:rPr>
              <a:t>Ministry of Infrastructure</a:t>
            </a:r>
          </a:p>
          <a:p>
            <a:r>
              <a:rPr lang="en-US" altLang="en-US" sz="1200" i="1" dirty="0">
                <a:latin typeface="Times New Roman" charset="0"/>
                <a:cs typeface="Times New Roman" charset="0"/>
              </a:rPr>
              <a:t>and Environment. </a:t>
            </a: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252309"/>
            <a:ext cx="3727764" cy="6772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2013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8229600" cy="4525963"/>
          </a:xfrm>
        </p:spPr>
        <p:txBody>
          <a:bodyPr>
            <a:normAutofit/>
          </a:bodyPr>
          <a:lstStyle/>
          <a:p>
            <a:r>
              <a:rPr lang="en-US" dirty="0" smtClean="0"/>
              <a:t>ATLID L2a profiles of aerosol/cloud extinction backscatter and depolarization (A-PRO and  ACM-CAP)</a:t>
            </a:r>
          </a:p>
          <a:p>
            <a:pPr marL="0" indent="0" algn="just">
              <a:buNone/>
            </a:pPr>
            <a:r>
              <a:rPr lang="en-US" dirty="0" smtClean="0"/>
              <a:t>Primary Means:</a:t>
            </a:r>
          </a:p>
          <a:p>
            <a:pPr algn="just"/>
            <a:r>
              <a:rPr lang="en-US" sz="2000" dirty="0" smtClean="0"/>
              <a:t>Use Lidar measurements at Cabauw in the central Netherlands</a:t>
            </a:r>
            <a:endParaRPr lang="en-US" sz="2000" dirty="0"/>
          </a:p>
          <a:p>
            <a:r>
              <a:rPr lang="en-US" sz="2000" dirty="0" smtClean="0"/>
              <a:t>24/7 ground-based 355nm (elastic)depolarization lidar observations</a:t>
            </a:r>
          </a:p>
          <a:p>
            <a:r>
              <a:rPr lang="en-US" sz="2000" dirty="0" smtClean="0"/>
              <a:t>Multi-wavelength (non-24/7) Raman lidar observations  </a:t>
            </a:r>
          </a:p>
          <a:p>
            <a:r>
              <a:rPr lang="en-US" sz="2000" dirty="0" smtClean="0"/>
              <a:t>Supported by other instruments on site (e.g. BSRN site, cloud radar etc..)</a:t>
            </a:r>
            <a:endParaRPr lang="en-US" sz="2000" dirty="0"/>
          </a:p>
        </p:txBody>
      </p:sp>
      <p:sp>
        <p:nvSpPr>
          <p:cNvPr id="4" name="Title 1"/>
          <p:cNvSpPr txBox="1">
            <a:spLocks/>
          </p:cNvSpPr>
          <p:nvPr/>
        </p:nvSpPr>
        <p:spPr>
          <a:xfrm>
            <a:off x="506985" y="3583"/>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Primary Objective</a:t>
            </a:r>
            <a:endParaRPr lang="en-US" dirty="0"/>
          </a:p>
        </p:txBody>
      </p:sp>
      <p:pic>
        <p:nvPicPr>
          <p:cNvPr id="9"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985" y="4221088"/>
            <a:ext cx="7947350"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4717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 y="4293096"/>
            <a:ext cx="6176875" cy="2063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8" y="2427426"/>
            <a:ext cx="6154418" cy="2055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372200" y="1962152"/>
            <a:ext cx="2349196" cy="3693319"/>
          </a:xfrm>
          <a:prstGeom prst="rect">
            <a:avLst/>
          </a:prstGeom>
          <a:solidFill>
            <a:schemeClr val="accent1">
              <a:lumMod val="20000"/>
              <a:lumOff val="80000"/>
            </a:schemeClr>
          </a:solidFill>
          <a:ln>
            <a:solidFill>
              <a:schemeClr val="tx1"/>
            </a:solidFill>
          </a:ln>
        </p:spPr>
        <p:txBody>
          <a:bodyPr wrap="square" rtlCol="0">
            <a:spAutoFit/>
          </a:bodyPr>
          <a:lstStyle/>
          <a:p>
            <a:r>
              <a:rPr lang="en-US" dirty="0" smtClean="0"/>
              <a:t>An example of dust aerosol observations at Cabauw made with the UV lidar.</a:t>
            </a:r>
          </a:p>
          <a:p>
            <a:endParaRPr lang="en-US" dirty="0"/>
          </a:p>
          <a:p>
            <a:r>
              <a:rPr lang="en-US" dirty="0" smtClean="0"/>
              <a:t>Top: Attenuated backscatter</a:t>
            </a:r>
          </a:p>
          <a:p>
            <a:endParaRPr lang="en-US" dirty="0"/>
          </a:p>
          <a:p>
            <a:r>
              <a:rPr lang="en-US" dirty="0" smtClean="0"/>
              <a:t>Bottom: Linear depolarization ratio. Dust aerosol is clearly present up to near 5km.</a:t>
            </a:r>
            <a:endParaRPr lang="en-US" dirty="0"/>
          </a:p>
        </p:txBody>
      </p:sp>
      <p:pic>
        <p:nvPicPr>
          <p:cNvPr id="7" name="Picture 16" descr="leosphere"/>
          <p:cNvPicPr>
            <a:picLocks noChangeAspect="1" noChangeArrowheads="1"/>
          </p:cNvPicPr>
          <p:nvPr/>
        </p:nvPicPr>
        <p:blipFill>
          <a:blip r:embed="rId4">
            <a:extLst>
              <a:ext uri="{28A0092B-C50C-407E-A947-70E740481C1C}">
                <a14:useLocalDpi xmlns:a14="http://schemas.microsoft.com/office/drawing/2010/main" val="0"/>
              </a:ext>
            </a:extLst>
          </a:blip>
          <a:srcRect l="33206" t="26305" r="34732" b="38716"/>
          <a:stretch>
            <a:fillRect/>
          </a:stretch>
        </p:blipFill>
        <p:spPr bwMode="auto">
          <a:xfrm>
            <a:off x="179512" y="260648"/>
            <a:ext cx="1232150" cy="181888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547664" y="260648"/>
            <a:ext cx="4766971" cy="1169551"/>
          </a:xfrm>
          <a:prstGeom prst="rect">
            <a:avLst/>
          </a:prstGeom>
          <a:solidFill>
            <a:schemeClr val="accent1">
              <a:lumMod val="20000"/>
              <a:lumOff val="80000"/>
            </a:schemeClr>
          </a:solidFill>
          <a:ln>
            <a:solidFill>
              <a:schemeClr val="tx1"/>
            </a:solidFill>
          </a:ln>
        </p:spPr>
        <p:txBody>
          <a:bodyPr wrap="square" rtlCol="0">
            <a:spAutoFit/>
          </a:bodyPr>
          <a:lstStyle/>
          <a:p>
            <a:r>
              <a:rPr lang="en-US" sz="1400" dirty="0" smtClean="0"/>
              <a:t>The UV (355nm) depolarization lidar operating at Cabauw is a </a:t>
            </a:r>
            <a:r>
              <a:rPr lang="en-US" sz="1400" dirty="0" err="1" smtClean="0"/>
              <a:t>Leopspher</a:t>
            </a:r>
            <a:r>
              <a:rPr lang="en-US" sz="1400" dirty="0" err="1"/>
              <a:t>e</a:t>
            </a:r>
            <a:r>
              <a:rPr lang="en-US" sz="1400" dirty="0" smtClean="0"/>
              <a:t> ALS-450 system in operation for a number of years. It operates on a 24/7 all-weather basis. The 24/7 operation facilitates the acquisition of  data which can be compared with EarthCARE overpasses.</a:t>
            </a:r>
            <a:endParaRPr lang="en-US" sz="1400" dirty="0"/>
          </a:p>
        </p:txBody>
      </p:sp>
      <p:sp>
        <p:nvSpPr>
          <p:cNvPr id="9" name="TextBox 8"/>
          <p:cNvSpPr txBox="1"/>
          <p:nvPr/>
        </p:nvSpPr>
        <p:spPr>
          <a:xfrm>
            <a:off x="1411662" y="1758886"/>
            <a:ext cx="4476867" cy="369332"/>
          </a:xfrm>
          <a:prstGeom prst="rect">
            <a:avLst/>
          </a:prstGeom>
          <a:noFill/>
        </p:spPr>
        <p:txBody>
          <a:bodyPr wrap="none" rtlCol="0">
            <a:spAutoFit/>
          </a:bodyPr>
          <a:lstStyle/>
          <a:p>
            <a:r>
              <a:rPr lang="en-US" b="1" dirty="0" smtClean="0"/>
              <a:t>Focus on two types of cases: 1) Aerosol cases</a:t>
            </a:r>
            <a:endParaRPr lang="en-US" b="1" dirty="0"/>
          </a:p>
        </p:txBody>
      </p:sp>
    </p:spTree>
    <p:extLst>
      <p:ext uri="{BB962C8B-B14F-4D97-AF65-F5344CB8AC3E}">
        <p14:creationId xmlns:p14="http://schemas.microsoft.com/office/powerpoint/2010/main" val="149225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6" descr="leosphere"/>
          <p:cNvPicPr>
            <a:picLocks noChangeAspect="1" noChangeArrowheads="1"/>
          </p:cNvPicPr>
          <p:nvPr/>
        </p:nvPicPr>
        <p:blipFill>
          <a:blip r:embed="rId2">
            <a:extLst>
              <a:ext uri="{28A0092B-C50C-407E-A947-70E740481C1C}">
                <a14:useLocalDpi xmlns:a14="http://schemas.microsoft.com/office/drawing/2010/main" val="0"/>
              </a:ext>
            </a:extLst>
          </a:blip>
          <a:srcRect l="33206" t="26305" r="34732" b="38716"/>
          <a:stretch>
            <a:fillRect/>
          </a:stretch>
        </p:blipFill>
        <p:spPr bwMode="auto">
          <a:xfrm>
            <a:off x="179512" y="260648"/>
            <a:ext cx="1232150" cy="181888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547664" y="260648"/>
            <a:ext cx="4766971" cy="1169551"/>
          </a:xfrm>
          <a:prstGeom prst="rect">
            <a:avLst/>
          </a:prstGeom>
          <a:solidFill>
            <a:schemeClr val="accent1">
              <a:lumMod val="20000"/>
              <a:lumOff val="80000"/>
            </a:schemeClr>
          </a:solidFill>
          <a:ln>
            <a:solidFill>
              <a:schemeClr val="tx1"/>
            </a:solidFill>
          </a:ln>
        </p:spPr>
        <p:txBody>
          <a:bodyPr wrap="square" rtlCol="0">
            <a:spAutoFit/>
          </a:bodyPr>
          <a:lstStyle/>
          <a:p>
            <a:r>
              <a:rPr lang="en-US" sz="1400" dirty="0" smtClean="0"/>
              <a:t>The UV (355nm) depolarization lidar operating at Cabauw is a </a:t>
            </a:r>
            <a:r>
              <a:rPr lang="en-US" sz="1400" dirty="0" err="1" smtClean="0"/>
              <a:t>Leopspher</a:t>
            </a:r>
            <a:r>
              <a:rPr lang="en-US" sz="1400" dirty="0" err="1"/>
              <a:t>e</a:t>
            </a:r>
            <a:r>
              <a:rPr lang="en-US" sz="1400" dirty="0" smtClean="0"/>
              <a:t> ALS-450 system in operation for a number of years. It operates on a 24/7 all-weather basis. The 24/7 operation facilitates the acquisition of  data which can be compared with EarthCARE overpasses.</a:t>
            </a:r>
            <a:endParaRPr lang="en-US" sz="1400" dirty="0"/>
          </a:p>
        </p:txBody>
      </p:sp>
      <p:sp>
        <p:nvSpPr>
          <p:cNvPr id="9" name="TextBox 8"/>
          <p:cNvSpPr txBox="1"/>
          <p:nvPr/>
        </p:nvSpPr>
        <p:spPr>
          <a:xfrm>
            <a:off x="1411662" y="1758886"/>
            <a:ext cx="4959435" cy="369332"/>
          </a:xfrm>
          <a:prstGeom prst="rect">
            <a:avLst/>
          </a:prstGeom>
          <a:noFill/>
        </p:spPr>
        <p:txBody>
          <a:bodyPr wrap="none" rtlCol="0">
            <a:spAutoFit/>
          </a:bodyPr>
          <a:lstStyle/>
          <a:p>
            <a:r>
              <a:rPr lang="en-US" b="1" dirty="0" smtClean="0"/>
              <a:t>Focus on two types of cases</a:t>
            </a:r>
            <a:r>
              <a:rPr lang="en-US" b="1" smtClean="0"/>
              <a:t>: 2) </a:t>
            </a:r>
            <a:r>
              <a:rPr lang="en-US" b="1" dirty="0" smtClean="0"/>
              <a:t>“Thin” cirrus cases</a:t>
            </a:r>
            <a:endParaRPr lang="en-US" b="1" dirty="0"/>
          </a:p>
        </p:txBody>
      </p:sp>
      <p:pic>
        <p:nvPicPr>
          <p:cNvPr id="10"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514" y="4077072"/>
            <a:ext cx="5815908" cy="1942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2253164"/>
            <a:ext cx="5760640" cy="1924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6371097" y="2466104"/>
            <a:ext cx="2495209" cy="3416320"/>
          </a:xfrm>
          <a:prstGeom prst="rect">
            <a:avLst/>
          </a:prstGeom>
          <a:solidFill>
            <a:schemeClr val="accent1">
              <a:lumMod val="20000"/>
              <a:lumOff val="80000"/>
            </a:schemeClr>
          </a:solidFill>
          <a:ln>
            <a:solidFill>
              <a:schemeClr val="tx1"/>
            </a:solidFill>
          </a:ln>
        </p:spPr>
        <p:txBody>
          <a:bodyPr wrap="square" rtlCol="0">
            <a:spAutoFit/>
          </a:bodyPr>
          <a:lstStyle/>
          <a:p>
            <a:r>
              <a:rPr lang="en-US" dirty="0" smtClean="0"/>
              <a:t>An example of extended “thin” cirrus observations at Cabauw made with the UV lidar. </a:t>
            </a:r>
            <a:r>
              <a:rPr lang="en-US" dirty="0" err="1" smtClean="0"/>
              <a:t>Supercooled</a:t>
            </a:r>
            <a:r>
              <a:rPr lang="en-US" dirty="0" smtClean="0"/>
              <a:t> water layers are also present.</a:t>
            </a:r>
          </a:p>
          <a:p>
            <a:endParaRPr lang="en-US" dirty="0"/>
          </a:p>
          <a:p>
            <a:r>
              <a:rPr lang="en-US" dirty="0" smtClean="0"/>
              <a:t>Top: Attenuated backscatter</a:t>
            </a:r>
          </a:p>
          <a:p>
            <a:endParaRPr lang="en-US" dirty="0"/>
          </a:p>
          <a:p>
            <a:r>
              <a:rPr lang="en-US" dirty="0" smtClean="0"/>
              <a:t>Bottom: Linear depolarization ratio. </a:t>
            </a:r>
            <a:endParaRPr lang="en-US" dirty="0"/>
          </a:p>
        </p:txBody>
      </p:sp>
    </p:spTree>
    <p:extLst>
      <p:ext uri="{BB962C8B-B14F-4D97-AF65-F5344CB8AC3E}">
        <p14:creationId xmlns:p14="http://schemas.microsoft.com/office/powerpoint/2010/main" val="250436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8896" y="2348880"/>
            <a:ext cx="3848347" cy="20264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2817" y="4842451"/>
            <a:ext cx="3029728" cy="1595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979712" y="420833"/>
            <a:ext cx="6552728" cy="1323439"/>
          </a:xfrm>
          <a:prstGeom prst="rect">
            <a:avLst/>
          </a:prstGeom>
          <a:solidFill>
            <a:schemeClr val="accent1">
              <a:lumMod val="20000"/>
              <a:lumOff val="80000"/>
            </a:schemeClr>
          </a:solidFill>
          <a:ln>
            <a:solidFill>
              <a:schemeClr val="tx1"/>
            </a:solidFill>
          </a:ln>
        </p:spPr>
        <p:txBody>
          <a:bodyPr wrap="square" rtlCol="0">
            <a:spAutoFit/>
          </a:bodyPr>
          <a:lstStyle/>
          <a:p>
            <a:r>
              <a:rPr lang="en-US" sz="1600" dirty="0" smtClean="0"/>
              <a:t>CAELI is a powerful multi-wavelength Raman lidar (including a water vapor channel) transmitting  355, 532 and 1064 nm. It is moving towards remote operation but is currently only capable of manned operation limiting its coverage.  An example CAELI 1060nm quick-look is shown below along with the corresponding average profiles for each of the detection channels.</a:t>
            </a:r>
            <a:endParaRPr lang="en-US" sz="1600" dirty="0"/>
          </a:p>
        </p:txBody>
      </p:sp>
      <p:sp>
        <p:nvSpPr>
          <p:cNvPr id="7" name="TextBox 6"/>
          <p:cNvSpPr txBox="1"/>
          <p:nvPr/>
        </p:nvSpPr>
        <p:spPr>
          <a:xfrm>
            <a:off x="4716016" y="3703677"/>
            <a:ext cx="3029186" cy="2277547"/>
          </a:xfrm>
          <a:prstGeom prst="rect">
            <a:avLst/>
          </a:prstGeom>
          <a:solidFill>
            <a:schemeClr val="accent1">
              <a:lumMod val="20000"/>
              <a:lumOff val="80000"/>
            </a:schemeClr>
          </a:solidFill>
          <a:ln>
            <a:solidFill>
              <a:schemeClr val="tx1"/>
            </a:solidFill>
          </a:ln>
        </p:spPr>
        <p:txBody>
          <a:bodyPr wrap="square" rtlCol="0">
            <a:spAutoFit/>
          </a:bodyPr>
          <a:lstStyle/>
          <a:p>
            <a:r>
              <a:rPr lang="en-US" sz="1600" dirty="0" smtClean="0"/>
              <a:t>Detection Channels</a:t>
            </a:r>
          </a:p>
          <a:p>
            <a:endParaRPr lang="en-US" sz="1400" dirty="0"/>
          </a:p>
          <a:p>
            <a:r>
              <a:rPr lang="en-US" sz="1400" dirty="0" smtClean="0"/>
              <a:t>1064 nm (Elastic)</a:t>
            </a:r>
          </a:p>
          <a:p>
            <a:r>
              <a:rPr lang="en-US" sz="1400" dirty="0" smtClean="0"/>
              <a:t>607 nm (N</a:t>
            </a:r>
            <a:r>
              <a:rPr lang="en-US" sz="1400" baseline="-25000" dirty="0" smtClean="0"/>
              <a:t>2</a:t>
            </a:r>
            <a:r>
              <a:rPr lang="en-US" sz="1400" dirty="0" smtClean="0"/>
              <a:t> Raman shifted 532nm)</a:t>
            </a:r>
          </a:p>
          <a:p>
            <a:r>
              <a:rPr lang="en-US" sz="1400" dirty="0" smtClean="0"/>
              <a:t>532 nm (Elastic)</a:t>
            </a:r>
          </a:p>
          <a:p>
            <a:r>
              <a:rPr lang="en-US" sz="1400" dirty="0" smtClean="0"/>
              <a:t>407 nm (H</a:t>
            </a:r>
            <a:r>
              <a:rPr lang="en-US" sz="1400" baseline="-25000" dirty="0" smtClean="0"/>
              <a:t>2</a:t>
            </a:r>
            <a:r>
              <a:rPr lang="en-US" sz="1400" dirty="0" smtClean="0"/>
              <a:t>O Raman shifted 355nm)</a:t>
            </a:r>
          </a:p>
          <a:p>
            <a:r>
              <a:rPr lang="en-US" sz="1400" dirty="0" smtClean="0"/>
              <a:t>387 nm (N</a:t>
            </a:r>
            <a:r>
              <a:rPr lang="en-US" sz="1400" baseline="-25000" dirty="0" smtClean="0"/>
              <a:t>2</a:t>
            </a:r>
            <a:r>
              <a:rPr lang="en-US" sz="1400" dirty="0" smtClean="0"/>
              <a:t> Raman shifted 355nm)</a:t>
            </a:r>
          </a:p>
          <a:p>
            <a:r>
              <a:rPr lang="en-US" sz="1400" dirty="0" smtClean="0"/>
              <a:t>355 nm (Elastic)</a:t>
            </a:r>
          </a:p>
          <a:p>
            <a:r>
              <a:rPr lang="en-US" sz="1400" dirty="0" smtClean="0"/>
              <a:t>532 nm Para.</a:t>
            </a:r>
          </a:p>
          <a:p>
            <a:r>
              <a:rPr lang="en-US" sz="1400" dirty="0" smtClean="0"/>
              <a:t>532 nm Perp.</a:t>
            </a:r>
            <a:endParaRPr lang="en-US" sz="1400" dirty="0"/>
          </a:p>
        </p:txBody>
      </p:sp>
      <p:pic>
        <p:nvPicPr>
          <p:cNvPr id="8" name="Picture 12"/>
          <p:cNvPicPr>
            <a:picLocks noChangeAspect="1" noChangeArrowheads="1"/>
          </p:cNvPicPr>
          <p:nvPr/>
        </p:nvPicPr>
        <p:blipFill rotWithShape="1">
          <a:blip r:embed="rId4">
            <a:extLst>
              <a:ext uri="{28A0092B-C50C-407E-A947-70E740481C1C}">
                <a14:useLocalDpi xmlns:a14="http://schemas.microsoft.com/office/drawing/2010/main" val="0"/>
              </a:ext>
            </a:extLst>
          </a:blip>
          <a:srcRect l="54163" r="30496" b="29062"/>
          <a:stretch/>
        </p:blipFill>
        <p:spPr bwMode="auto">
          <a:xfrm>
            <a:off x="683568" y="188640"/>
            <a:ext cx="1219201" cy="1787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3505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1361679470"/>
              </p:ext>
            </p:extLst>
          </p:nvPr>
        </p:nvGraphicFramePr>
        <p:xfrm>
          <a:off x="10142" y="1052736"/>
          <a:ext cx="4788768" cy="3590781"/>
        </p:xfrm>
        <a:graphic>
          <a:graphicData uri="http://schemas.openxmlformats.org/presentationml/2006/ole">
            <mc:AlternateContent xmlns:mc="http://schemas.openxmlformats.org/markup-compatibility/2006">
              <mc:Choice xmlns:v="urn:schemas-microsoft-com:vml" Requires="v">
                <p:oleObj spid="_x0000_s1043" name="Slide" r:id="rId3" imgW="4570378" imgH="3427415" progId="PowerPoint.Slide.12">
                  <p:embed/>
                </p:oleObj>
              </mc:Choice>
              <mc:Fallback>
                <p:oleObj name="Slide" r:id="rId3" imgW="4570378" imgH="3427415" progId="PowerPoint.Slide.12">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2" y="1052736"/>
                        <a:ext cx="4788768" cy="3590781"/>
                      </a:xfrm>
                      <a:prstGeom prst="rect">
                        <a:avLst/>
                      </a:prstGeom>
                      <a:noFill/>
                      <a:ln>
                        <a:noFill/>
                      </a:ln>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868520831"/>
              </p:ext>
            </p:extLst>
          </p:nvPr>
        </p:nvGraphicFramePr>
        <p:xfrm>
          <a:off x="4572000" y="1196752"/>
          <a:ext cx="4163120" cy="3122340"/>
        </p:xfrm>
        <a:graphic>
          <a:graphicData uri="http://schemas.openxmlformats.org/presentationml/2006/ole">
            <mc:AlternateContent xmlns:mc="http://schemas.openxmlformats.org/markup-compatibility/2006">
              <mc:Choice xmlns:v="urn:schemas-microsoft-com:vml" Requires="v">
                <p:oleObj spid="_x0000_s1044" name="Slide" r:id="rId5" imgW="4570378" imgH="3427415" progId="PowerPoint.Slide.12">
                  <p:embed/>
                </p:oleObj>
              </mc:Choice>
              <mc:Fallback>
                <p:oleObj name="Slide" r:id="rId5" imgW="4570378" imgH="3427415" progId="PowerPoint.Slide.12">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1196752"/>
                        <a:ext cx="4163120" cy="3122340"/>
                      </a:xfrm>
                      <a:prstGeom prst="rect">
                        <a:avLst/>
                      </a:prstGeom>
                      <a:noFill/>
                      <a:ln>
                        <a:noFill/>
                      </a:ln>
                    </p:spPr>
                  </p:pic>
                </p:oleObj>
              </mc:Fallback>
            </mc:AlternateContent>
          </a:graphicData>
        </a:graphic>
      </p:graphicFrame>
      <p:sp>
        <p:nvSpPr>
          <p:cNvPr id="6" name="TextBox 5"/>
          <p:cNvSpPr txBox="1"/>
          <p:nvPr/>
        </p:nvSpPr>
        <p:spPr>
          <a:xfrm>
            <a:off x="1043608" y="5013176"/>
            <a:ext cx="3481274" cy="923330"/>
          </a:xfrm>
          <a:prstGeom prst="rect">
            <a:avLst/>
          </a:prstGeom>
          <a:noFill/>
        </p:spPr>
        <p:txBody>
          <a:bodyPr wrap="none" rtlCol="0">
            <a:spAutoFit/>
          </a:bodyPr>
          <a:lstStyle/>
          <a:p>
            <a:r>
              <a:rPr lang="en-US" dirty="0" smtClean="0"/>
              <a:t>Medium/long-term activity</a:t>
            </a:r>
          </a:p>
          <a:p>
            <a:r>
              <a:rPr lang="en-US" dirty="0" smtClean="0"/>
              <a:t>Overpasses within 100-150 km</a:t>
            </a:r>
          </a:p>
          <a:p>
            <a:r>
              <a:rPr lang="en-US" dirty="0" smtClean="0"/>
              <a:t>Preliminary results will be reported</a:t>
            </a:r>
            <a:endParaRPr lang="en-US" dirty="0"/>
          </a:p>
        </p:txBody>
      </p:sp>
      <p:sp>
        <p:nvSpPr>
          <p:cNvPr id="7" name="TextBox 6"/>
          <p:cNvSpPr txBox="1"/>
          <p:nvPr/>
        </p:nvSpPr>
        <p:spPr>
          <a:xfrm>
            <a:off x="1331640" y="404664"/>
            <a:ext cx="2646365" cy="369332"/>
          </a:xfrm>
          <a:prstGeom prst="rect">
            <a:avLst/>
          </a:prstGeom>
          <a:noFill/>
        </p:spPr>
        <p:txBody>
          <a:bodyPr wrap="none" rtlCol="0">
            <a:spAutoFit/>
          </a:bodyPr>
          <a:lstStyle/>
          <a:p>
            <a:r>
              <a:rPr lang="en-US" dirty="0" smtClean="0"/>
              <a:t>Elastic depolarization lidar</a:t>
            </a:r>
            <a:endParaRPr lang="en-US" dirty="0"/>
          </a:p>
        </p:txBody>
      </p:sp>
      <p:sp>
        <p:nvSpPr>
          <p:cNvPr id="8" name="TextBox 7"/>
          <p:cNvSpPr txBox="1"/>
          <p:nvPr/>
        </p:nvSpPr>
        <p:spPr>
          <a:xfrm>
            <a:off x="5580111" y="443841"/>
            <a:ext cx="1308371" cy="369332"/>
          </a:xfrm>
          <a:prstGeom prst="rect">
            <a:avLst/>
          </a:prstGeom>
          <a:noFill/>
        </p:spPr>
        <p:txBody>
          <a:bodyPr wrap="none" rtlCol="0">
            <a:spAutoFit/>
          </a:bodyPr>
          <a:lstStyle/>
          <a:p>
            <a:r>
              <a:rPr lang="en-US" dirty="0" smtClean="0"/>
              <a:t>Raman lidar</a:t>
            </a:r>
            <a:endParaRPr lang="en-US" dirty="0"/>
          </a:p>
        </p:txBody>
      </p:sp>
    </p:spTree>
    <p:extLst>
      <p:ext uri="{BB962C8B-B14F-4D97-AF65-F5344CB8AC3E}">
        <p14:creationId xmlns:p14="http://schemas.microsoft.com/office/powerpoint/2010/main" val="3971473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US" dirty="0" smtClean="0"/>
              <a:t>Work Break-Down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96348607"/>
              </p:ext>
            </p:extLst>
          </p:nvPr>
        </p:nvGraphicFramePr>
        <p:xfrm>
          <a:off x="683568" y="1196752"/>
          <a:ext cx="8136904" cy="5034280"/>
        </p:xfrm>
        <a:graphic>
          <a:graphicData uri="http://schemas.openxmlformats.org/drawingml/2006/table">
            <a:tbl>
              <a:tblPr firstRow="1" bandRow="1">
                <a:tableStyleId>{5C22544A-7EE6-4342-B048-85BDC9FD1C3A}</a:tableStyleId>
              </a:tblPr>
              <a:tblGrid>
                <a:gridCol w="3810000"/>
                <a:gridCol w="4326904"/>
              </a:tblGrid>
              <a:tr h="370840">
                <a:tc>
                  <a:txBody>
                    <a:bodyPr/>
                    <a:lstStyle/>
                    <a:p>
                      <a:r>
                        <a:rPr lang="en-US" dirty="0" smtClean="0"/>
                        <a:t>Work Package</a:t>
                      </a:r>
                      <a:endParaRPr lang="en-US" dirty="0"/>
                    </a:p>
                  </a:txBody>
                  <a:tcPr/>
                </a:tc>
                <a:tc>
                  <a:txBody>
                    <a:bodyPr/>
                    <a:lstStyle/>
                    <a:p>
                      <a:r>
                        <a:rPr lang="en-US" dirty="0" smtClean="0"/>
                        <a:t>Notes</a:t>
                      </a:r>
                      <a:endParaRPr lang="en-US" dirty="0"/>
                    </a:p>
                  </a:txBody>
                  <a:tcPr/>
                </a:tc>
              </a:tr>
              <a:tr h="370840">
                <a:tc>
                  <a:txBody>
                    <a:bodyPr/>
                    <a:lstStyle/>
                    <a:p>
                      <a:r>
                        <a:rPr lang="en-US" dirty="0" smtClean="0"/>
                        <a:t>WP-1: Measurement Planning (T0</a:t>
                      </a:r>
                      <a:r>
                        <a:rPr lang="en-US" dirty="0" smtClean="0">
                          <a:sym typeface="Wingdings" panose="05000000000000000000" pitchFamily="2" charset="2"/>
                        </a:rPr>
                        <a:t></a:t>
                      </a:r>
                      <a:r>
                        <a:rPr lang="en-US" dirty="0" smtClean="0"/>
                        <a:t>T0+1m)</a:t>
                      </a:r>
                    </a:p>
                    <a:p>
                      <a:endParaRPr lang="en-US" dirty="0"/>
                    </a:p>
                  </a:txBody>
                  <a:tcPr/>
                </a:tc>
                <a:tc>
                  <a:txBody>
                    <a:bodyPr/>
                    <a:lstStyle/>
                    <a:p>
                      <a:r>
                        <a:rPr lang="en-US" dirty="0" smtClean="0"/>
                        <a:t>Allocation of resources.  Anticipated state of Raman</a:t>
                      </a:r>
                      <a:r>
                        <a:rPr lang="en-US" baseline="0" dirty="0" smtClean="0"/>
                        <a:t> lidar w.r.t. (semi-)autonomous operation is an important factor </a:t>
                      </a:r>
                      <a:endParaRPr lang="en-US" dirty="0"/>
                    </a:p>
                  </a:txBody>
                  <a:tcPr/>
                </a:tc>
              </a:tr>
              <a:tr h="370840">
                <a:tc>
                  <a:txBody>
                    <a:bodyPr/>
                    <a:lstStyle/>
                    <a:p>
                      <a:r>
                        <a:rPr lang="en-US" dirty="0" smtClean="0"/>
                        <a:t>WP-2: Database set-up and data exchange (T0</a:t>
                      </a:r>
                      <a:r>
                        <a:rPr lang="en-US" dirty="0" smtClean="0">
                          <a:sym typeface="Wingdings" panose="05000000000000000000" pitchFamily="2" charset="2"/>
                        </a:rPr>
                        <a:t></a:t>
                      </a:r>
                      <a:r>
                        <a:rPr lang="en-US" dirty="0" smtClean="0"/>
                        <a:t>T0+3)</a:t>
                      </a:r>
                    </a:p>
                    <a:p>
                      <a:endParaRPr lang="en-US" dirty="0"/>
                    </a:p>
                  </a:txBody>
                  <a:tcPr/>
                </a:tc>
                <a:tc>
                  <a:txBody>
                    <a:bodyPr/>
                    <a:lstStyle/>
                    <a:p>
                      <a:r>
                        <a:rPr lang="en-US" dirty="0" smtClean="0"/>
                        <a:t>Inc. participation in </a:t>
                      </a:r>
                      <a:r>
                        <a:rPr lang="en-US" dirty="0" err="1" smtClean="0"/>
                        <a:t>cal</a:t>
                      </a:r>
                      <a:r>
                        <a:rPr lang="en-US" dirty="0" smtClean="0"/>
                        <a:t>/</a:t>
                      </a:r>
                      <a:r>
                        <a:rPr lang="en-US" dirty="0" err="1" smtClean="0"/>
                        <a:t>val</a:t>
                      </a:r>
                      <a:r>
                        <a:rPr lang="en-US" dirty="0" smtClean="0"/>
                        <a:t> rehearsal</a:t>
                      </a:r>
                      <a:endParaRPr lang="en-US" dirty="0"/>
                    </a:p>
                  </a:txBody>
                  <a:tcPr/>
                </a:tc>
              </a:tr>
              <a:tr h="370840">
                <a:tc>
                  <a:txBody>
                    <a:bodyPr/>
                    <a:lstStyle/>
                    <a:p>
                      <a:r>
                        <a:rPr lang="en-US" dirty="0" smtClean="0"/>
                        <a:t>WP-3: Processing tool upgrades (T0+2</a:t>
                      </a:r>
                      <a:r>
                        <a:rPr lang="en-US" dirty="0" smtClean="0">
                          <a:sym typeface="Wingdings" panose="05000000000000000000" pitchFamily="2" charset="2"/>
                        </a:rPr>
                        <a:t></a:t>
                      </a:r>
                      <a:r>
                        <a:rPr lang="en-US" dirty="0" smtClean="0"/>
                        <a:t>T0+6)</a:t>
                      </a:r>
                    </a:p>
                    <a:p>
                      <a:endParaRPr lang="en-US" dirty="0"/>
                    </a:p>
                  </a:txBody>
                  <a:tcPr/>
                </a:tc>
                <a:tc>
                  <a:txBody>
                    <a:bodyPr/>
                    <a:lstStyle/>
                    <a:p>
                      <a:r>
                        <a:rPr lang="en-US" dirty="0" smtClean="0"/>
                        <a:t>Upgrade of tools to semi-automatically select and process ground-based</a:t>
                      </a:r>
                      <a:r>
                        <a:rPr lang="en-US" baseline="0" dirty="0" smtClean="0"/>
                        <a:t> lidar data </a:t>
                      </a:r>
                      <a:endParaRPr lang="en-US" dirty="0"/>
                    </a:p>
                  </a:txBody>
                  <a:tcPr/>
                </a:tc>
              </a:tr>
              <a:tr h="370840">
                <a:tc>
                  <a:txBody>
                    <a:bodyPr/>
                    <a:lstStyle/>
                    <a:p>
                      <a:r>
                        <a:rPr lang="fr-FR" dirty="0" smtClean="0"/>
                        <a:t>WP-4: Data acquisition (T0+8</a:t>
                      </a:r>
                      <a:r>
                        <a:rPr lang="fr-FR" dirty="0" smtClean="0">
                          <a:sym typeface="Wingdings" panose="05000000000000000000" pitchFamily="2" charset="2"/>
                        </a:rPr>
                        <a:t></a:t>
                      </a:r>
                      <a:r>
                        <a:rPr lang="fr-FR" dirty="0" smtClean="0"/>
                        <a:t>T0+36)</a:t>
                      </a:r>
                    </a:p>
                    <a:p>
                      <a:endParaRPr lang="en-US" dirty="0"/>
                    </a:p>
                  </a:txBody>
                  <a:tcPr/>
                </a:tc>
                <a:tc>
                  <a:txBody>
                    <a:bodyPr/>
                    <a:lstStyle/>
                    <a:p>
                      <a:r>
                        <a:rPr lang="en-US" dirty="0" smtClean="0"/>
                        <a:t>Hopefully timed</a:t>
                      </a:r>
                      <a:r>
                        <a:rPr lang="en-US" baseline="0" dirty="0" smtClean="0"/>
                        <a:t> with launch</a:t>
                      </a:r>
                      <a:endParaRPr lang="en-US" dirty="0"/>
                    </a:p>
                  </a:txBody>
                  <a:tcPr/>
                </a:tc>
              </a:tr>
              <a:tr h="370840">
                <a:tc>
                  <a:txBody>
                    <a:bodyPr/>
                    <a:lstStyle/>
                    <a:p>
                      <a:r>
                        <a:rPr lang="en-US" dirty="0" smtClean="0"/>
                        <a:t>WP-5: Data analysis (T0+10</a:t>
                      </a:r>
                      <a:r>
                        <a:rPr lang="en-US" dirty="0" smtClean="0">
                          <a:sym typeface="Wingdings" panose="05000000000000000000" pitchFamily="2" charset="2"/>
                        </a:rPr>
                        <a:t></a:t>
                      </a:r>
                      <a:r>
                        <a:rPr lang="en-US" dirty="0" smtClean="0"/>
                        <a:t>T0+36)</a:t>
                      </a:r>
                    </a:p>
                    <a:p>
                      <a:endParaRPr lang="en-US" dirty="0"/>
                    </a:p>
                  </a:txBody>
                  <a:tcPr/>
                </a:tc>
                <a:tc>
                  <a:txBody>
                    <a:bodyPr/>
                    <a:lstStyle/>
                    <a:p>
                      <a:endParaRPr lang="en-US" dirty="0"/>
                    </a:p>
                  </a:txBody>
                  <a:tcPr/>
                </a:tc>
              </a:tr>
              <a:tr h="370840">
                <a:tc>
                  <a:txBody>
                    <a:bodyPr/>
                    <a:lstStyle/>
                    <a:p>
                      <a:r>
                        <a:rPr lang="en-US" dirty="0" smtClean="0"/>
                        <a:t>WP06 Reporting (T0</a:t>
                      </a:r>
                      <a:r>
                        <a:rPr lang="en-US" dirty="0" smtClean="0">
                          <a:sym typeface="Wingdings" panose="05000000000000000000" pitchFamily="2" charset="2"/>
                        </a:rPr>
                        <a:t></a:t>
                      </a:r>
                      <a:r>
                        <a:rPr lang="en-US" dirty="0" smtClean="0"/>
                        <a:t>T0+36)</a:t>
                      </a:r>
                    </a:p>
                    <a:p>
                      <a:endParaRPr lang="en-US" dirty="0"/>
                    </a:p>
                  </a:txBody>
                  <a:tcPr/>
                </a:tc>
                <a:tc>
                  <a:txBody>
                    <a:bodyPr/>
                    <a:lstStyle/>
                    <a:p>
                      <a:r>
                        <a:rPr lang="en-US" dirty="0" smtClean="0"/>
                        <a:t>Preliminary</a:t>
                      </a:r>
                      <a:r>
                        <a:rPr lang="en-US" baseline="0" dirty="0" smtClean="0"/>
                        <a:t> results will be made available</a:t>
                      </a:r>
                      <a:endParaRPr lang="en-US" dirty="0"/>
                    </a:p>
                  </a:txBody>
                  <a:tcPr/>
                </a:tc>
              </a:tr>
            </a:tbl>
          </a:graphicData>
        </a:graphic>
      </p:graphicFrame>
    </p:spTree>
    <p:extLst>
      <p:ext uri="{BB962C8B-B14F-4D97-AF65-F5344CB8AC3E}">
        <p14:creationId xmlns:p14="http://schemas.microsoft.com/office/powerpoint/2010/main" val="2882497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8488</TotalTime>
  <Words>519</Words>
  <Application>Microsoft Office PowerPoint</Application>
  <PresentationFormat>On-screen Show (4:3)</PresentationFormat>
  <Paragraphs>63</Paragraphs>
  <Slides>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Office Theme</vt:lpstr>
      <vt:lpstr>Slide</vt:lpstr>
      <vt:lpstr>Cabauw Lidar observations for ATLID L1 and L2a product evaluation. </vt:lpstr>
      <vt:lpstr>PowerPoint Presentation</vt:lpstr>
      <vt:lpstr>PowerPoint Presentation</vt:lpstr>
      <vt:lpstr>PowerPoint Presentation</vt:lpstr>
      <vt:lpstr>PowerPoint Presentation</vt:lpstr>
      <vt:lpstr>PowerPoint Presentation</vt:lpstr>
      <vt:lpstr>Work Break-Down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Cabauw Lidar observations for ATLID L1 and L2a product evaluation. </dc:title>
  <dc:creator>David Donovan</dc:creator>
  <cp:lastModifiedBy>David Donovan</cp:lastModifiedBy>
  <cp:revision>17</cp:revision>
  <dcterms:created xsi:type="dcterms:W3CDTF">2018-06-08T09:59:03Z</dcterms:created>
  <dcterms:modified xsi:type="dcterms:W3CDTF">2018-06-14T07:27:30Z</dcterms:modified>
</cp:coreProperties>
</file>