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67" r:id="rId4"/>
    <p:sldId id="260" r:id="rId5"/>
    <p:sldId id="262" r:id="rId6"/>
    <p:sldId id="261" r:id="rId7"/>
    <p:sldId id="264" r:id="rId8"/>
    <p:sldId id="266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4DE0F-1621-453F-A6CF-241ABFDA22E9}" type="datetimeFigureOut">
              <a:rPr lang="cs-CZ" smtClean="0"/>
              <a:t>13.06.2018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1D4F0-4C8E-4CB9-84F6-81E3B12E213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5031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E948D-8F33-4669-9789-E561D13F53E9}" type="datetime1">
              <a:rPr lang="cs-CZ" smtClean="0"/>
              <a:t>13.06.2018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5778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FE9F-55DC-4329-B970-B80C97E1B756}" type="datetime1">
              <a:rPr lang="cs-CZ" smtClean="0"/>
              <a:t>13.06.2018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46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1FA1D-CF51-404B-B3FD-C20998BC19C3}" type="datetime1">
              <a:rPr lang="cs-CZ" smtClean="0"/>
              <a:t>13.06.2018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137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-151345"/>
            <a:ext cx="10634133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4218"/>
            <a:ext cx="10515600" cy="500274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cs-CZ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928680"/>
            <a:ext cx="12192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81509" y="6098874"/>
            <a:ext cx="1675028" cy="75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6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FCD1-79C6-4BD2-9D7D-6E57C7D4A6F6}" type="datetime1">
              <a:rPr lang="cs-CZ" smtClean="0"/>
              <a:t>13.06.2018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9337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6283-F147-434E-B8CB-71B083FAE5C4}" type="datetime1">
              <a:rPr lang="cs-CZ" smtClean="0"/>
              <a:t>13.06.2018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714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2090-FFD7-491F-990F-71123CA401CF}" type="datetime1">
              <a:rPr lang="cs-CZ" smtClean="0"/>
              <a:t>13.06.2018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0202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2AF3E-5FE7-4DB4-957F-4261AAFB13CE}" type="datetime1">
              <a:rPr lang="cs-CZ" smtClean="0"/>
              <a:t>13.06.2018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72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43DD-868F-4257-8F19-66E5D6668450}" type="datetime1">
              <a:rPr lang="cs-CZ" smtClean="0"/>
              <a:t>13.06.2018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811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92F5-ABAF-4F0D-82F5-73CB7E94A8F2}" type="datetime1">
              <a:rPr lang="cs-CZ" smtClean="0"/>
              <a:t>13.06.2018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010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BF8DF-CB92-40CC-8B0B-E7A8B3706905}" type="datetime1">
              <a:rPr lang="cs-CZ" smtClean="0"/>
              <a:t>13.06.2018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165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0F176-C2E3-4F03-8CAA-6E387F3714AF}" type="datetime1">
              <a:rPr lang="cs-CZ" smtClean="0"/>
              <a:t>13.06.2018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First EarthCARE Validation Workshop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47626-9E87-4A3E-B133-E3CBC17254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28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5" b="12046"/>
          <a:stretch/>
        </p:blipFill>
        <p:spPr>
          <a:xfrm>
            <a:off x="1" y="-32084"/>
            <a:ext cx="12208042" cy="693018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>
            <a:noAutofit/>
          </a:bodyPr>
          <a:lstStyle/>
          <a:p>
            <a:r>
              <a:rPr lang="en-GB" sz="4000" b="1" dirty="0">
                <a:effectLst/>
                <a:cs typeface="Arial" panose="020B0604020202020204" pitchFamily="34" charset="0"/>
              </a:rPr>
              <a:t>Cross-scale evaluation of ground precipitation derived from the ACM-CAP </a:t>
            </a:r>
            <a:r>
              <a:rPr lang="en-GB" sz="4000" b="1" dirty="0" smtClean="0">
                <a:effectLst/>
                <a:cs typeface="Arial" panose="020B0604020202020204" pitchFamily="34" charset="0"/>
              </a:rPr>
              <a:t>and </a:t>
            </a:r>
            <a:r>
              <a:rPr lang="en-US" sz="4000" b="1" dirty="0" smtClean="0"/>
              <a:t>C-CLD</a:t>
            </a:r>
            <a:r>
              <a:rPr lang="en-US" b="1" dirty="0" smtClean="0"/>
              <a:t> </a:t>
            </a:r>
            <a:r>
              <a:rPr lang="en-GB" sz="4000" b="1" dirty="0" smtClean="0">
                <a:effectLst/>
                <a:cs typeface="Arial" panose="020B0604020202020204" pitchFamily="34" charset="0"/>
              </a:rPr>
              <a:t>data products </a:t>
            </a:r>
            <a:r>
              <a:rPr lang="en-GB" sz="4000" b="1" dirty="0">
                <a:effectLst/>
                <a:cs typeface="Arial" panose="020B0604020202020204" pitchFamily="34" charset="0"/>
              </a:rPr>
              <a:t>over Europe</a:t>
            </a:r>
            <a:endParaRPr lang="cs-CZ" sz="4000" b="1" dirty="0">
              <a:cs typeface="Arial" panose="020B0604020202020204" pitchFamily="34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8704053" y="376380"/>
            <a:ext cx="3114135" cy="35225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+mj-lt"/>
                <a:cs typeface="Arial" panose="020B0604020202020204" pitchFamily="34" charset="0"/>
              </a:rPr>
              <a:t>Bonn, 13-15 June 2018</a:t>
            </a:r>
            <a:endParaRPr lang="cs-CZ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562049" y="3750739"/>
            <a:ext cx="7479102" cy="1049867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+mj-lt"/>
                <a:cs typeface="Arial" panose="020B0604020202020204" pitchFamily="34" charset="0"/>
              </a:rPr>
              <a:t>Y. Markonis, F. </a:t>
            </a:r>
            <a:r>
              <a:rPr lang="en-US" dirty="0" err="1" smtClean="0">
                <a:latin typeface="+mj-lt"/>
                <a:cs typeface="Arial" panose="020B0604020202020204" pitchFamily="34" charset="0"/>
              </a:rPr>
              <a:t>Strnad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, P. 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M</a:t>
            </a:r>
            <a:r>
              <a:rPr lang="cs-CZ" dirty="0" smtClean="0">
                <a:latin typeface="+mj-lt"/>
                <a:cs typeface="Arial" panose="020B0604020202020204" pitchFamily="34" charset="0"/>
              </a:rPr>
              <a:t>á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ca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, V. </a:t>
            </a:r>
            <a:r>
              <a:rPr lang="en-US" dirty="0" err="1" smtClean="0">
                <a:latin typeface="+mj-lt"/>
                <a:cs typeface="Arial" panose="020B0604020202020204" pitchFamily="34" charset="0"/>
              </a:rPr>
              <a:t>Kotroni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, K. </a:t>
            </a:r>
            <a:r>
              <a:rPr lang="en-US" dirty="0" err="1" smtClean="0">
                <a:latin typeface="+mj-lt"/>
                <a:cs typeface="Arial" panose="020B0604020202020204" pitchFamily="34" charset="0"/>
              </a:rPr>
              <a:t>Lagouvardos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, J. </a:t>
            </a:r>
            <a:r>
              <a:rPr lang="en-US" dirty="0" err="1" smtClean="0">
                <a:latin typeface="+mj-lt"/>
                <a:cs typeface="Arial" panose="020B0604020202020204" pitchFamily="34" charset="0"/>
              </a:rPr>
              <a:t>Krop</a:t>
            </a:r>
            <a:r>
              <a:rPr lang="cs-CZ" dirty="0" smtClean="0">
                <a:latin typeface="+mj-lt"/>
                <a:cs typeface="Arial" panose="020B0604020202020204" pitchFamily="34" charset="0"/>
              </a:rPr>
              <a:t>á</a:t>
            </a:r>
            <a:r>
              <a:rPr lang="en-US" dirty="0" err="1" smtClean="0">
                <a:latin typeface="+mj-lt"/>
                <a:cs typeface="Arial" panose="020B0604020202020204" pitchFamily="34" charset="0"/>
              </a:rPr>
              <a:t>cek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, T. </a:t>
            </a:r>
            <a:r>
              <a:rPr lang="en-US" dirty="0" err="1" smtClean="0">
                <a:latin typeface="+mj-lt"/>
                <a:cs typeface="Arial" panose="020B0604020202020204" pitchFamily="34" charset="0"/>
              </a:rPr>
              <a:t>Nikolopoulos</a:t>
            </a:r>
            <a:r>
              <a:rPr lang="en-US" dirty="0">
                <a:latin typeface="+mj-lt"/>
                <a:cs typeface="Arial" panose="020B0604020202020204" pitchFamily="34" charset="0"/>
              </a:rPr>
              <a:t> &amp; M. </a:t>
            </a:r>
            <a:r>
              <a:rPr lang="en-US" dirty="0" smtClean="0">
                <a:latin typeface="+mj-lt"/>
                <a:cs typeface="Arial" panose="020B0604020202020204" pitchFamily="34" charset="0"/>
              </a:rPr>
              <a:t>Hanel</a:t>
            </a:r>
            <a:endParaRPr lang="cs-CZ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26853" y="385207"/>
            <a:ext cx="4402347" cy="44837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cs typeface="Arial" panose="020B0604020202020204" pitchFamily="34" charset="0"/>
              </a:rPr>
              <a:t>First </a:t>
            </a:r>
            <a:r>
              <a:rPr lang="en-US" sz="3200" dirty="0" err="1">
                <a:cs typeface="Arial" panose="020B0604020202020204" pitchFamily="34" charset="0"/>
              </a:rPr>
              <a:t>EarthCARE</a:t>
            </a:r>
            <a:r>
              <a:rPr lang="en-US" sz="3200" dirty="0">
                <a:cs typeface="Arial" panose="020B0604020202020204" pitchFamily="34" charset="0"/>
              </a:rPr>
              <a:t> Validation Workshop</a:t>
            </a:r>
            <a:endParaRPr lang="cs-CZ" sz="3200" dirty="0"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59624" y="5399965"/>
            <a:ext cx="4108785" cy="1207739"/>
            <a:chOff x="8083215" y="5915929"/>
            <a:chExt cx="4108785" cy="120773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3215" y="6022017"/>
              <a:ext cx="1356620" cy="87652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70024" y="6023912"/>
              <a:ext cx="1021976" cy="87419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222222"/>
                </a:clrFrom>
                <a:clrTo>
                  <a:srgbClr val="22222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24353" y="5915929"/>
              <a:ext cx="1561152" cy="1207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620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</a:t>
            </a:r>
            <a:endParaRPr lang="cs-CZ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45381" y="4019062"/>
            <a:ext cx="5589921" cy="18067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 smtClean="0"/>
              <a:t>Objectives</a:t>
            </a:r>
          </a:p>
          <a:p>
            <a:pPr marL="322263" indent="-206375">
              <a:buFont typeface="Arial" panose="020B0604020202020204" pitchFamily="34" charset="0"/>
              <a:buChar char="•"/>
            </a:pPr>
            <a:r>
              <a:rPr lang="en-US" sz="1600" b="0" dirty="0" smtClean="0"/>
              <a:t>Capitalize on the existing high-resolution gridded or in-situ data products</a:t>
            </a:r>
          </a:p>
          <a:p>
            <a:pPr marL="322263" indent="-206375">
              <a:buFont typeface="Arial" panose="020B0604020202020204" pitchFamily="34" charset="0"/>
              <a:buChar char="•"/>
            </a:pPr>
            <a:r>
              <a:rPr lang="en-US" sz="1600" b="0" dirty="0"/>
              <a:t>T</a:t>
            </a:r>
            <a:r>
              <a:rPr lang="en-US" sz="1600" b="0" dirty="0" smtClean="0"/>
              <a:t>ake full advantage of the available validation techniques in meteorology, climatology and hydrology</a:t>
            </a:r>
          </a:p>
          <a:p>
            <a:pPr marL="322263" indent="-206375">
              <a:buFont typeface="Arial" panose="020B0604020202020204" pitchFamily="34" charset="0"/>
              <a:buChar char="•"/>
            </a:pPr>
            <a:r>
              <a:rPr lang="en-US" sz="1600" b="0" dirty="0" smtClean="0"/>
              <a:t>Extend existing statistical analyses to capture spatiotemporal homogeneity/heterogeneity more efficiently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45383" y="1269105"/>
            <a:ext cx="5589921" cy="93165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/>
              <a:t>Data </a:t>
            </a:r>
            <a:r>
              <a:rPr lang="en-US" sz="2300" dirty="0" smtClean="0"/>
              <a:t>Products</a:t>
            </a:r>
          </a:p>
          <a:p>
            <a:pPr marL="36900"/>
            <a:r>
              <a:rPr lang="en-US" sz="1600" b="0" dirty="0" smtClean="0"/>
              <a:t>C-CLD </a:t>
            </a:r>
            <a:r>
              <a:rPr lang="en-US" sz="1600" b="0" dirty="0"/>
              <a:t>(L2</a:t>
            </a:r>
            <a:r>
              <a:rPr lang="en-US" sz="1600" b="0" dirty="0" smtClean="0"/>
              <a:t>) &amp; </a:t>
            </a:r>
            <a:r>
              <a:rPr lang="en-GB" sz="1600" b="0" dirty="0" smtClean="0">
                <a:cs typeface="Arial" panose="020B0604020202020204" pitchFamily="34" charset="0"/>
              </a:rPr>
              <a:t>ACM-CAP </a:t>
            </a:r>
            <a:r>
              <a:rPr lang="en-GB" sz="1600" b="0" dirty="0">
                <a:cs typeface="Arial" panose="020B0604020202020204" pitchFamily="34" charset="0"/>
              </a:rPr>
              <a:t>(L2b) </a:t>
            </a:r>
            <a:r>
              <a:rPr lang="en-US" sz="1600" b="0" dirty="0" smtClean="0"/>
              <a:t>| Ground precipitation</a:t>
            </a:r>
            <a:endParaRPr lang="en-US" sz="1600" b="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45381" y="2518400"/>
            <a:ext cx="5589921" cy="10943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 smtClean="0"/>
              <a:t>Surface Routine Networks </a:t>
            </a:r>
          </a:p>
          <a:p>
            <a:pPr marL="341313" indent="-188913">
              <a:buFont typeface="Arial" panose="020B0604020202020204" pitchFamily="34" charset="0"/>
              <a:buChar char="•"/>
            </a:pPr>
            <a:r>
              <a:rPr lang="en-US" sz="1600" b="0" dirty="0" smtClean="0">
                <a:cs typeface="Arial" panose="020B0604020202020204" pitchFamily="34" charset="0"/>
              </a:rPr>
              <a:t>Operational </a:t>
            </a:r>
            <a:r>
              <a:rPr lang="en-US" sz="1600" b="0" dirty="0" err="1">
                <a:cs typeface="Arial" panose="020B0604020202020204" pitchFamily="34" charset="0"/>
              </a:rPr>
              <a:t>Programme</a:t>
            </a:r>
            <a:r>
              <a:rPr lang="en-US" sz="1600" b="0" dirty="0">
                <a:cs typeface="Arial" panose="020B0604020202020204" pitchFamily="34" charset="0"/>
              </a:rPr>
              <a:t> for the Exchange of Weather Radar </a:t>
            </a:r>
            <a:r>
              <a:rPr lang="en-US" sz="1600" b="0" dirty="0" smtClean="0">
                <a:cs typeface="Arial" panose="020B0604020202020204" pitchFamily="34" charset="0"/>
              </a:rPr>
              <a:t>Information (OPERA)</a:t>
            </a:r>
          </a:p>
          <a:p>
            <a:pPr marL="341313" indent="-188913">
              <a:buFont typeface="Arial" panose="020B0604020202020204" pitchFamily="34" charset="0"/>
              <a:buChar char="•"/>
            </a:pPr>
            <a:r>
              <a:rPr lang="en-US" sz="1600" b="0" dirty="0">
                <a:cs typeface="Arial" panose="020B0604020202020204" pitchFamily="34" charset="0"/>
              </a:rPr>
              <a:t>NOANN network (335 stations, 10 min</a:t>
            </a:r>
            <a:r>
              <a:rPr lang="en-US" sz="1600" b="0" dirty="0" smtClean="0">
                <a:cs typeface="Arial" panose="020B0604020202020204" pitchFamily="34" charset="0"/>
              </a:rPr>
              <a:t>)</a:t>
            </a:r>
            <a:endParaRPr lang="en-US" sz="16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48"/>
          <a:stretch/>
        </p:blipFill>
        <p:spPr>
          <a:xfrm>
            <a:off x="7575177" y="1269105"/>
            <a:ext cx="3779619" cy="4556704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 rot="5400000">
            <a:off x="10398253" y="2131999"/>
            <a:ext cx="2146922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1600" dirty="0" smtClean="0"/>
              <a:t>EUMETNET – OPERA 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43123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endParaRPr lang="cs-CZ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45382" y="4423375"/>
            <a:ext cx="5589921" cy="139755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 smtClean="0"/>
              <a:t>Cross-scale analysis</a:t>
            </a:r>
          </a:p>
          <a:p>
            <a:pPr marL="36900"/>
            <a:r>
              <a:rPr lang="en-US" sz="1600" b="0" dirty="0" smtClean="0"/>
              <a:t>Extension of the </a:t>
            </a:r>
            <a:r>
              <a:rPr lang="en-US" sz="1600" dirty="0" err="1" smtClean="0"/>
              <a:t>variogram</a:t>
            </a:r>
            <a:r>
              <a:rPr lang="en-US" sz="1600" b="0" dirty="0" smtClean="0"/>
              <a:t> technique in the temporal domain for different statistical measures to investigate </a:t>
            </a:r>
            <a:r>
              <a:rPr lang="en-US" sz="1600" dirty="0" smtClean="0"/>
              <a:t>spatiotemporal correlation structure </a:t>
            </a:r>
            <a:r>
              <a:rPr lang="en-US" sz="1600" b="0" dirty="0" smtClean="0"/>
              <a:t>[Markonis </a:t>
            </a:r>
            <a:r>
              <a:rPr lang="en-US" sz="1600" b="0" dirty="0"/>
              <a:t>&amp; </a:t>
            </a:r>
            <a:r>
              <a:rPr lang="en-US" sz="1600" b="0" dirty="0" err="1"/>
              <a:t>Koutsoyiannis</a:t>
            </a:r>
            <a:r>
              <a:rPr lang="en-US" sz="1600" b="0" dirty="0"/>
              <a:t> 2016, </a:t>
            </a:r>
            <a:r>
              <a:rPr lang="en-US" sz="1600" b="0" dirty="0" smtClean="0"/>
              <a:t>NCC; Markonis </a:t>
            </a:r>
            <a:r>
              <a:rPr lang="en-US" sz="1600" b="0" dirty="0"/>
              <a:t>et al. 2018, </a:t>
            </a:r>
            <a:r>
              <a:rPr lang="en-US" sz="1600" b="0" dirty="0" smtClean="0"/>
              <a:t>NCOM]</a:t>
            </a:r>
            <a:endParaRPr lang="en-US" sz="1600" b="0" dirty="0"/>
          </a:p>
        </p:txBody>
      </p:sp>
      <p:grpSp>
        <p:nvGrpSpPr>
          <p:cNvPr id="19" name="Group 18"/>
          <p:cNvGrpSpPr/>
          <p:nvPr/>
        </p:nvGrpSpPr>
        <p:grpSpPr>
          <a:xfrm>
            <a:off x="7539318" y="1269105"/>
            <a:ext cx="3919436" cy="4569758"/>
            <a:chOff x="7643004" y="1586938"/>
            <a:chExt cx="3510950" cy="3422134"/>
          </a:xfrm>
        </p:grpSpPr>
        <p:grpSp>
          <p:nvGrpSpPr>
            <p:cNvPr id="20" name="Group 19"/>
            <p:cNvGrpSpPr/>
            <p:nvPr/>
          </p:nvGrpSpPr>
          <p:grpSpPr>
            <a:xfrm>
              <a:off x="7643004" y="1587260"/>
              <a:ext cx="3433313" cy="3421812"/>
              <a:chOff x="7643004" y="1587260"/>
              <a:chExt cx="3433313" cy="3421812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2">
                <a:grayscl/>
              </a:blip>
              <a:srcRect l="3527" t="6145" r="1144" b="50219"/>
              <a:stretch/>
            </p:blipFill>
            <p:spPr>
              <a:xfrm>
                <a:off x="7643004" y="1587260"/>
                <a:ext cx="3433313" cy="1708031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2">
                <a:grayscl/>
              </a:blip>
              <a:srcRect l="3527" t="54262" r="1144" b="1955"/>
              <a:stretch/>
            </p:blipFill>
            <p:spPr>
              <a:xfrm>
                <a:off x="7643004" y="3295291"/>
                <a:ext cx="3433313" cy="1713781"/>
              </a:xfrm>
              <a:prstGeom prst="rect">
                <a:avLst/>
              </a:prstGeom>
            </p:spPr>
          </p:pic>
        </p:grpSp>
        <p:sp>
          <p:nvSpPr>
            <p:cNvPr id="21" name="TextBox 20"/>
            <p:cNvSpPr txBox="1"/>
            <p:nvPr/>
          </p:nvSpPr>
          <p:spPr>
            <a:xfrm>
              <a:off x="7643004" y="1587260"/>
              <a:ext cx="17942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359660" y="1586938"/>
              <a:ext cx="17942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43004" y="3260302"/>
              <a:ext cx="17942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359660" y="3295291"/>
              <a:ext cx="17942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Title 1"/>
          <p:cNvSpPr txBox="1">
            <a:spLocks/>
          </p:cNvSpPr>
          <p:nvPr/>
        </p:nvSpPr>
        <p:spPr>
          <a:xfrm>
            <a:off x="845383" y="1269105"/>
            <a:ext cx="5589921" cy="93165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3200" dirty="0" smtClean="0"/>
              <a:t>Validation </a:t>
            </a:r>
            <a:r>
              <a:rPr lang="en-US" sz="3200" dirty="0"/>
              <a:t>metrics</a:t>
            </a:r>
          </a:p>
          <a:p>
            <a:pPr marL="36900"/>
            <a:r>
              <a:rPr lang="en-US" sz="2000" b="0" i="1" dirty="0"/>
              <a:t>Validation practices for satellite‐based Earth observation data across communities </a:t>
            </a:r>
            <a:r>
              <a:rPr lang="en-US" sz="2000" b="0" dirty="0"/>
              <a:t>[Loew et al. 2017, Rev </a:t>
            </a:r>
            <a:r>
              <a:rPr lang="en-US" sz="2000" b="0" dirty="0" err="1"/>
              <a:t>Geophys</a:t>
            </a:r>
            <a:r>
              <a:rPr lang="en-US" sz="2000" b="0" dirty="0"/>
              <a:t>]</a:t>
            </a:r>
            <a:endParaRPr lang="en-US" sz="2000" b="0" dirty="0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845381" y="2331506"/>
            <a:ext cx="5589921" cy="19485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cs-CZ" sz="1600" dirty="0" err="1" smtClean="0"/>
              <a:t>Measures</a:t>
            </a:r>
            <a:r>
              <a:rPr lang="cs-CZ" sz="1600" dirty="0" smtClean="0"/>
              <a:t> </a:t>
            </a:r>
            <a:r>
              <a:rPr lang="cs-CZ" sz="1600" dirty="0" err="1"/>
              <a:t>of</a:t>
            </a:r>
            <a:r>
              <a:rPr lang="cs-CZ" sz="1600" dirty="0"/>
              <a:t> </a:t>
            </a:r>
            <a:r>
              <a:rPr lang="cs-CZ" sz="1600" dirty="0" err="1"/>
              <a:t>systematic</a:t>
            </a:r>
            <a:r>
              <a:rPr lang="cs-CZ" sz="1600" dirty="0"/>
              <a:t> </a:t>
            </a:r>
            <a:r>
              <a:rPr lang="cs-CZ" sz="1600" dirty="0" err="1" smtClean="0"/>
              <a:t>differences</a:t>
            </a:r>
            <a:endParaRPr lang="en-US" sz="1600" dirty="0" smtClean="0"/>
          </a:p>
          <a:p>
            <a:pPr marL="169863"/>
            <a:r>
              <a:rPr lang="en-US" sz="1600" b="0" dirty="0" smtClean="0"/>
              <a:t>Mean/Median difference</a:t>
            </a:r>
          </a:p>
          <a:p>
            <a:pPr marL="53975"/>
            <a:r>
              <a:rPr lang="cs-CZ" sz="1600" dirty="0" err="1" smtClean="0"/>
              <a:t>Measures</a:t>
            </a:r>
            <a:r>
              <a:rPr lang="cs-CZ" sz="1600" dirty="0" smtClean="0"/>
              <a:t> </a:t>
            </a:r>
            <a:r>
              <a:rPr lang="cs-CZ" sz="1600" dirty="0" err="1"/>
              <a:t>of</a:t>
            </a:r>
            <a:r>
              <a:rPr lang="cs-CZ" sz="1600" dirty="0"/>
              <a:t> </a:t>
            </a:r>
            <a:r>
              <a:rPr lang="cs-CZ" sz="1600" dirty="0" err="1"/>
              <a:t>statistical</a:t>
            </a:r>
            <a:r>
              <a:rPr lang="cs-CZ" sz="1600" dirty="0"/>
              <a:t> </a:t>
            </a:r>
            <a:r>
              <a:rPr lang="cs-CZ" sz="1600" dirty="0" err="1" smtClean="0"/>
              <a:t>spread</a:t>
            </a:r>
            <a:endParaRPr lang="en-US" sz="1600" dirty="0" smtClean="0"/>
          </a:p>
          <a:p>
            <a:pPr marL="169863"/>
            <a:r>
              <a:rPr lang="en-US" sz="1600" b="0" dirty="0" smtClean="0"/>
              <a:t>RMSD (Root Mean Square Deviation)</a:t>
            </a:r>
          </a:p>
          <a:p>
            <a:pPr marL="53975"/>
            <a:r>
              <a:rPr lang="cs-CZ" sz="1600" dirty="0" err="1"/>
              <a:t>Statistical</a:t>
            </a:r>
            <a:r>
              <a:rPr lang="cs-CZ" sz="1600" dirty="0"/>
              <a:t> </a:t>
            </a:r>
            <a:r>
              <a:rPr lang="cs-CZ" sz="1600" dirty="0" err="1"/>
              <a:t>dependency</a:t>
            </a:r>
            <a:r>
              <a:rPr lang="cs-CZ" sz="1600" dirty="0"/>
              <a:t> </a:t>
            </a:r>
            <a:r>
              <a:rPr lang="cs-CZ" sz="1600" dirty="0" err="1" smtClean="0"/>
              <a:t>measures</a:t>
            </a:r>
            <a:endParaRPr lang="en-US" sz="1600" dirty="0" smtClean="0"/>
          </a:p>
          <a:p>
            <a:pPr marL="169863"/>
            <a:r>
              <a:rPr lang="cs-CZ" sz="1600" b="0" dirty="0" err="1" smtClean="0"/>
              <a:t>Pearson's</a:t>
            </a:r>
            <a:r>
              <a:rPr lang="cs-CZ" sz="1600" b="0" dirty="0" smtClean="0"/>
              <a:t> </a:t>
            </a:r>
            <a:r>
              <a:rPr lang="cs-CZ" sz="1600" b="0" i="1" dirty="0" smtClean="0"/>
              <a:t>R</a:t>
            </a:r>
            <a:endParaRPr lang="en-US" sz="1600" b="0" i="1" dirty="0" smtClean="0"/>
          </a:p>
          <a:p>
            <a:pPr marL="53975"/>
            <a:r>
              <a:rPr lang="en-US" sz="1600" dirty="0" smtClean="0"/>
              <a:t>Binary comparison</a:t>
            </a:r>
          </a:p>
          <a:p>
            <a:pPr marL="169863"/>
            <a:r>
              <a:rPr lang="en-US" sz="1600" b="0" dirty="0" smtClean="0"/>
              <a:t>Intersection plots</a:t>
            </a:r>
            <a:endParaRPr lang="en-US" sz="1600" dirty="0" smtClean="0"/>
          </a:p>
          <a:p>
            <a:pPr marL="53975"/>
            <a:r>
              <a:rPr lang="en-US" sz="1600" dirty="0" smtClean="0"/>
              <a:t>Comparison of extremes</a:t>
            </a:r>
          </a:p>
          <a:p>
            <a:pPr marL="169863"/>
            <a:r>
              <a:rPr lang="en-US" sz="1600" b="0" dirty="0" smtClean="0"/>
              <a:t>Gumbel probability</a:t>
            </a:r>
            <a:endParaRPr lang="en-US" sz="1600" b="0" i="1" dirty="0"/>
          </a:p>
        </p:txBody>
      </p:sp>
    </p:spTree>
    <p:extLst>
      <p:ext uri="{BB962C8B-B14F-4D97-AF65-F5344CB8AC3E}">
        <p14:creationId xmlns:p14="http://schemas.microsoft.com/office/powerpoint/2010/main" val="189060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cs-C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403" r="11898" b="4200"/>
          <a:stretch/>
        </p:blipFill>
        <p:spPr>
          <a:xfrm>
            <a:off x="7030531" y="1191471"/>
            <a:ext cx="4399471" cy="4898778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845383" y="2518400"/>
            <a:ext cx="5589921" cy="931653"/>
          </a:xfrm>
          <a:prstGeom prst="rect">
            <a:avLst/>
          </a:prstGeom>
          <a:solidFill>
            <a:srgbClr val="FFC000">
              <a:alpha val="41961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 smtClean="0"/>
              <a:t>Satellite Data</a:t>
            </a:r>
          </a:p>
          <a:p>
            <a:pPr marL="36900"/>
            <a:r>
              <a:rPr lang="en-US" sz="1600" b="0" dirty="0"/>
              <a:t>Dataset: </a:t>
            </a:r>
            <a:r>
              <a:rPr lang="en-US" sz="1600" b="0" dirty="0" smtClean="0"/>
              <a:t>NASA GPM </a:t>
            </a:r>
            <a:r>
              <a:rPr lang="en-US" sz="1600" b="0" dirty="0"/>
              <a:t>IMERG </a:t>
            </a:r>
            <a:r>
              <a:rPr lang="en-US" sz="1600" b="0" dirty="0" smtClean="0"/>
              <a:t>Level 3</a:t>
            </a:r>
            <a:r>
              <a:rPr lang="en-US" sz="1600" b="0" dirty="0" smtClean="0"/>
              <a:t> </a:t>
            </a:r>
            <a:r>
              <a:rPr lang="en-US" sz="1600" b="0" dirty="0"/>
              <a:t>Precipitation </a:t>
            </a:r>
          </a:p>
          <a:p>
            <a:pPr marL="36900"/>
            <a:r>
              <a:rPr lang="en-US" sz="1600" b="0" dirty="0" smtClean="0"/>
              <a:t>Spatial </a:t>
            </a:r>
            <a:r>
              <a:rPr lang="en-US" sz="1600" b="0" dirty="0"/>
              <a:t>Resolution: </a:t>
            </a:r>
            <a:r>
              <a:rPr lang="en-US" sz="1600" b="0" dirty="0" smtClean="0"/>
              <a:t>≈10 km</a:t>
            </a:r>
            <a:endParaRPr lang="en-US" sz="1600" b="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845383" y="3706483"/>
            <a:ext cx="5589921" cy="931653"/>
          </a:xfrm>
          <a:prstGeom prst="rect">
            <a:avLst/>
          </a:prstGeom>
          <a:solidFill>
            <a:schemeClr val="accent6">
              <a:alpha val="41961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 smtClean="0"/>
              <a:t>Radar Data</a:t>
            </a:r>
          </a:p>
          <a:p>
            <a:pPr marL="36900"/>
            <a:r>
              <a:rPr lang="en-US" sz="1600" b="0" dirty="0"/>
              <a:t>Dataset: KNMI </a:t>
            </a:r>
            <a:r>
              <a:rPr lang="en-US" sz="1600" b="0" dirty="0" smtClean="0"/>
              <a:t>RAD NL25 RAC MFBS 24H</a:t>
            </a:r>
          </a:p>
          <a:p>
            <a:pPr marL="36900"/>
            <a:r>
              <a:rPr lang="en-US" sz="1600" b="0" dirty="0" smtClean="0"/>
              <a:t>Spatial </a:t>
            </a:r>
            <a:r>
              <a:rPr lang="en-US" sz="1600" b="0" dirty="0" smtClean="0"/>
              <a:t>Resolution: 1 km</a:t>
            </a:r>
            <a:endParaRPr lang="en-US" sz="1600" b="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845383" y="4894566"/>
            <a:ext cx="5589921" cy="931653"/>
          </a:xfrm>
          <a:prstGeom prst="rect">
            <a:avLst/>
          </a:prstGeom>
          <a:solidFill>
            <a:schemeClr val="accent2">
              <a:lumMod val="75000"/>
              <a:alpha val="41961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 smtClean="0"/>
              <a:t>Station Data</a:t>
            </a:r>
          </a:p>
          <a:p>
            <a:pPr marL="36900"/>
            <a:r>
              <a:rPr lang="en-US" sz="1600" b="0" dirty="0"/>
              <a:t>Dataset: </a:t>
            </a:r>
            <a:r>
              <a:rPr lang="en-US" sz="1600" b="0" dirty="0" smtClean="0"/>
              <a:t>KNMI </a:t>
            </a:r>
            <a:r>
              <a:rPr lang="en-US" sz="1600" b="0" dirty="0" smtClean="0"/>
              <a:t>homogenized</a:t>
            </a:r>
            <a:endParaRPr lang="en-US" sz="1600" b="0" dirty="0"/>
          </a:p>
          <a:p>
            <a:pPr marL="36900"/>
            <a:r>
              <a:rPr lang="en-US" sz="1600" b="0" dirty="0" smtClean="0"/>
              <a:t>Spatial </a:t>
            </a:r>
            <a:r>
              <a:rPr lang="en-US" sz="1600" b="0" dirty="0"/>
              <a:t>Resolution: </a:t>
            </a:r>
            <a:r>
              <a:rPr lang="en-US" sz="1600" b="0" dirty="0" smtClean="0"/>
              <a:t>≈20 km (range 5 – 40 km)</a:t>
            </a:r>
            <a:endParaRPr lang="en-US" sz="1600" b="0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845383" y="1269105"/>
            <a:ext cx="5589921" cy="93165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300" dirty="0" smtClean="0"/>
              <a:t>Netherlands (land only)</a:t>
            </a:r>
          </a:p>
          <a:p>
            <a:pPr marL="36900"/>
            <a:r>
              <a:rPr lang="en-US" sz="1600" b="0" dirty="0" smtClean="0"/>
              <a:t>Period: 01/10/2015 – 30/09/2016</a:t>
            </a:r>
            <a:endParaRPr lang="en-US" sz="1600" b="0" dirty="0"/>
          </a:p>
          <a:p>
            <a:pPr marL="36900"/>
            <a:r>
              <a:rPr lang="en-US" sz="1600" b="0" dirty="0" smtClean="0"/>
              <a:t>Temporal Resolution</a:t>
            </a:r>
            <a:r>
              <a:rPr lang="en-US" sz="1600" b="0" dirty="0"/>
              <a:t>: </a:t>
            </a:r>
            <a:r>
              <a:rPr lang="en-US" sz="1600" b="0" dirty="0" smtClean="0"/>
              <a:t>1 day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139457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Exploratory Data Analysis</a:t>
            </a:r>
            <a:endParaRPr lang="cs-CZ" dirty="0"/>
          </a:p>
        </p:txBody>
      </p:sp>
      <p:grpSp>
        <p:nvGrpSpPr>
          <p:cNvPr id="3" name="Group 2"/>
          <p:cNvGrpSpPr/>
          <p:nvPr/>
        </p:nvGrpSpPr>
        <p:grpSpPr>
          <a:xfrm>
            <a:off x="189778" y="992087"/>
            <a:ext cx="7073664" cy="3234336"/>
            <a:chOff x="189778" y="992087"/>
            <a:chExt cx="7073664" cy="323433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778" y="992087"/>
              <a:ext cx="7073664" cy="323433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24753" y="1174218"/>
              <a:ext cx="4661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cs-CZ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944895" y="1109838"/>
            <a:ext cx="3459225" cy="3118906"/>
            <a:chOff x="7944895" y="1109838"/>
            <a:chExt cx="3459225" cy="311890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/>
            <a:srcRect t="7516" r="19145"/>
            <a:stretch/>
          </p:blipFill>
          <p:spPr>
            <a:xfrm>
              <a:off x="8220973" y="1109838"/>
              <a:ext cx="3183147" cy="311890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944895" y="1162646"/>
              <a:ext cx="20030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cs-CZ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90511" y="4473359"/>
            <a:ext cx="8177946" cy="1591140"/>
            <a:chOff x="190511" y="4473359"/>
            <a:chExt cx="8177946" cy="159114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/>
            <a:srcRect t="37791" b="36843"/>
            <a:stretch/>
          </p:blipFill>
          <p:spPr>
            <a:xfrm>
              <a:off x="190511" y="4865296"/>
              <a:ext cx="6201663" cy="1199203"/>
            </a:xfrm>
            <a:prstGeom prst="rect">
              <a:avLst/>
            </a:prstGeom>
          </p:spPr>
        </p:pic>
        <p:sp>
          <p:nvSpPr>
            <p:cNvPr id="27" name="Title 1"/>
            <p:cNvSpPr txBox="1">
              <a:spLocks/>
            </p:cNvSpPr>
            <p:nvPr/>
          </p:nvSpPr>
          <p:spPr>
            <a:xfrm>
              <a:off x="2842918" y="4543087"/>
              <a:ext cx="5525539" cy="4891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36900"/>
              <a:r>
                <a:rPr lang="en-US" sz="1600" dirty="0" smtClean="0"/>
                <a:t>WET DAYS (P &gt; 1 mm for min 5% grid cells) </a:t>
              </a:r>
              <a:endParaRPr lang="cs-CZ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24753" y="4473359"/>
              <a:ext cx="20030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cs-CZ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203060" y="4052360"/>
            <a:ext cx="4364963" cy="2106899"/>
            <a:chOff x="7203060" y="4052360"/>
            <a:chExt cx="4364963" cy="210689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03060" y="4167259"/>
              <a:ext cx="4192620" cy="1992000"/>
            </a:xfrm>
            <a:prstGeom prst="rect">
              <a:avLst/>
            </a:prstGeom>
          </p:spPr>
        </p:pic>
        <p:sp>
          <p:nvSpPr>
            <p:cNvPr id="32" name="Title 1"/>
            <p:cNvSpPr txBox="1">
              <a:spLocks/>
            </p:cNvSpPr>
            <p:nvPr/>
          </p:nvSpPr>
          <p:spPr>
            <a:xfrm>
              <a:off x="9561332" y="4407945"/>
              <a:ext cx="2006691" cy="4891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36900"/>
              <a:r>
                <a:rPr lang="en-US" sz="1200" dirty="0" smtClean="0">
                  <a:solidFill>
                    <a:schemeClr val="bg2">
                      <a:lumMod val="25000"/>
                    </a:schemeClr>
                  </a:solidFill>
                </a:rPr>
                <a:t>Radar: No false positives, more false negatives (10%)</a:t>
              </a:r>
              <a:endParaRPr lang="cs-CZ" sz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44896" y="4052360"/>
              <a:ext cx="20030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cs-CZ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itle 1"/>
            <p:cNvSpPr txBox="1">
              <a:spLocks/>
            </p:cNvSpPr>
            <p:nvPr/>
          </p:nvSpPr>
          <p:spPr>
            <a:xfrm>
              <a:off x="9561333" y="4806768"/>
              <a:ext cx="1842788" cy="4891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36900"/>
              <a:r>
                <a:rPr lang="en-US" sz="1200" dirty="0" smtClean="0">
                  <a:solidFill>
                    <a:schemeClr val="bg2">
                      <a:lumMod val="25000"/>
                    </a:schemeClr>
                  </a:solidFill>
                </a:rPr>
                <a:t>GPM: similar false positives &amp; negatives (7%)</a:t>
              </a:r>
              <a:endParaRPr lang="cs-CZ" sz="12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484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99013" y="1199871"/>
            <a:ext cx="3762795" cy="3783143"/>
            <a:chOff x="913795" y="1732449"/>
            <a:chExt cx="2967487" cy="340377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l="17362" r="28047"/>
            <a:stretch/>
          </p:blipFill>
          <p:spPr>
            <a:xfrm>
              <a:off x="913795" y="1732449"/>
              <a:ext cx="2967487" cy="340377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79119" t="42076" r="6043" b="32768"/>
            <a:stretch/>
          </p:blipFill>
          <p:spPr>
            <a:xfrm>
              <a:off x="1319841" y="1828800"/>
              <a:ext cx="612476" cy="862641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4223357" y="1231378"/>
            <a:ext cx="3592177" cy="3787740"/>
            <a:chOff x="4674143" y="1872148"/>
            <a:chExt cx="2967487" cy="342917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17132" r="27893"/>
            <a:stretch/>
          </p:blipFill>
          <p:spPr>
            <a:xfrm>
              <a:off x="4674143" y="1872148"/>
              <a:ext cx="2967487" cy="342917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01455" y="1981199"/>
              <a:ext cx="697602" cy="733246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7899388" y="1237979"/>
            <a:ext cx="3572326" cy="3745036"/>
            <a:chOff x="8435217" y="1884849"/>
            <a:chExt cx="2984740" cy="34291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/>
            <a:srcRect l="17292" r="27413"/>
            <a:stretch/>
          </p:blipFill>
          <p:spPr>
            <a:xfrm>
              <a:off x="8435217" y="1884849"/>
              <a:ext cx="2984740" cy="342917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94782" y="1981199"/>
              <a:ext cx="743825" cy="111280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Cross-scale analysis</a:t>
            </a:r>
            <a:endParaRPr lang="cs-CZ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 rot="5400000">
            <a:off x="10584060" y="1946193"/>
            <a:ext cx="1775309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1600" dirty="0" smtClean="0"/>
              <a:t>03-09-2016 </a:t>
            </a:r>
            <a:r>
              <a:rPr lang="en-US" sz="1600" dirty="0"/>
              <a:t>Event </a:t>
            </a:r>
            <a:endParaRPr lang="cs-CZ" sz="16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889849" y="4774525"/>
            <a:ext cx="1470959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1600" dirty="0" smtClean="0"/>
              <a:t>GPM IMERG</a:t>
            </a:r>
            <a:endParaRPr lang="cs-CZ" sz="16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652645" y="4804189"/>
            <a:ext cx="2168970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1600" dirty="0" smtClean="0"/>
              <a:t>KNMI Radar</a:t>
            </a:r>
            <a:endParaRPr lang="cs-CZ" sz="1600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0092903" y="4795563"/>
            <a:ext cx="1430567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1600" dirty="0" smtClean="0"/>
              <a:t>KNMI Stations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98272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Cross-scale analysis</a:t>
            </a:r>
            <a:endParaRPr lang="cs-CZ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4898"/>
          <a:stretch/>
        </p:blipFill>
        <p:spPr>
          <a:xfrm>
            <a:off x="722247" y="1481220"/>
            <a:ext cx="2511224" cy="22619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182"/>
          <a:stretch/>
        </p:blipFill>
        <p:spPr>
          <a:xfrm>
            <a:off x="698740" y="4191984"/>
            <a:ext cx="2534732" cy="2266032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 rot="16200000">
            <a:off x="-225127" y="2276657"/>
            <a:ext cx="1405563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000" dirty="0" smtClean="0"/>
              <a:t>Mean (mm)</a:t>
            </a:r>
            <a:endParaRPr lang="cs-CZ" sz="2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 rot="16200000">
            <a:off x="-525884" y="4947242"/>
            <a:ext cx="2007079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2000" dirty="0" err="1" smtClean="0"/>
              <a:t>Coef</a:t>
            </a:r>
            <a:r>
              <a:rPr lang="en-US" sz="2000" dirty="0" smtClean="0"/>
              <a:t>. of Variation</a:t>
            </a:r>
            <a:endParaRPr lang="cs-CZ" sz="20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22247" y="1094335"/>
            <a:ext cx="2203836" cy="48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900"/>
            <a:r>
              <a:rPr lang="en-US" sz="1600" dirty="0" smtClean="0"/>
              <a:t>Daily </a:t>
            </a:r>
            <a:r>
              <a:rPr lang="en-US" sz="1600" dirty="0" smtClean="0"/>
              <a:t>time scale</a:t>
            </a:r>
            <a:endParaRPr lang="cs-CZ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6064365" y="1090656"/>
            <a:ext cx="2495113" cy="5318601"/>
            <a:chOff x="6064365" y="1090656"/>
            <a:chExt cx="2495113" cy="53186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5951"/>
            <a:stretch/>
          </p:blipFill>
          <p:spPr>
            <a:xfrm>
              <a:off x="6064365" y="1470550"/>
              <a:ext cx="2495113" cy="227258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/>
            <a:srcRect l="3942"/>
            <a:stretch/>
          </p:blipFill>
          <p:spPr>
            <a:xfrm>
              <a:off x="6068965" y="4188295"/>
              <a:ext cx="2490513" cy="2220962"/>
            </a:xfrm>
            <a:prstGeom prst="rect">
              <a:avLst/>
            </a:prstGeom>
          </p:spPr>
        </p:pic>
        <p:sp>
          <p:nvSpPr>
            <p:cNvPr id="22" name="Title 1"/>
            <p:cNvSpPr txBox="1">
              <a:spLocks/>
            </p:cNvSpPr>
            <p:nvPr/>
          </p:nvSpPr>
          <p:spPr>
            <a:xfrm>
              <a:off x="6064365" y="1090656"/>
              <a:ext cx="2162341" cy="4891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36900"/>
              <a:r>
                <a:rPr lang="en-US" sz="1600" dirty="0" smtClean="0"/>
                <a:t>Mean daily (September)</a:t>
              </a:r>
              <a:endParaRPr lang="cs-CZ" sz="16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381562" y="1088629"/>
            <a:ext cx="2591082" cy="5355132"/>
            <a:chOff x="3381562" y="1088629"/>
            <a:chExt cx="2591082" cy="5355132"/>
          </a:xfrm>
        </p:grpSpPr>
        <p:sp>
          <p:nvSpPr>
            <p:cNvPr id="20" name="Title 1"/>
            <p:cNvSpPr txBox="1">
              <a:spLocks/>
            </p:cNvSpPr>
            <p:nvPr/>
          </p:nvSpPr>
          <p:spPr>
            <a:xfrm>
              <a:off x="3415167" y="1088629"/>
              <a:ext cx="2471298" cy="4891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36900"/>
              <a:r>
                <a:rPr lang="en-US" sz="1600" dirty="0" smtClean="0"/>
                <a:t>Monthly time </a:t>
              </a:r>
              <a:r>
                <a:rPr lang="en-US" sz="1600" dirty="0" smtClean="0"/>
                <a:t>scale</a:t>
              </a:r>
              <a:endParaRPr lang="cs-CZ" sz="1600" dirty="0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/>
            <a:srcRect l="4448"/>
            <a:stretch/>
          </p:blipFill>
          <p:spPr>
            <a:xfrm>
              <a:off x="3381562" y="1470551"/>
              <a:ext cx="2534984" cy="227258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/>
            <a:srcRect l="4176"/>
            <a:stretch/>
          </p:blipFill>
          <p:spPr>
            <a:xfrm>
              <a:off x="3381562" y="4188295"/>
              <a:ext cx="2591082" cy="2255466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8845631" y="1087646"/>
            <a:ext cx="2558495" cy="5337710"/>
            <a:chOff x="8845631" y="1087646"/>
            <a:chExt cx="2558495" cy="5337710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00"/>
            <a:stretch/>
          </p:blipFill>
          <p:spPr>
            <a:xfrm>
              <a:off x="8845631" y="4155635"/>
              <a:ext cx="2546320" cy="2269721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9"/>
            <a:srcRect l="5232"/>
            <a:stretch/>
          </p:blipFill>
          <p:spPr>
            <a:xfrm>
              <a:off x="8885213" y="1450347"/>
              <a:ext cx="2518913" cy="2276850"/>
            </a:xfrm>
            <a:prstGeom prst="rect">
              <a:avLst/>
            </a:prstGeom>
          </p:spPr>
        </p:pic>
        <p:sp>
          <p:nvSpPr>
            <p:cNvPr id="30" name="Title 1"/>
            <p:cNvSpPr txBox="1">
              <a:spLocks/>
            </p:cNvSpPr>
            <p:nvPr/>
          </p:nvSpPr>
          <p:spPr>
            <a:xfrm>
              <a:off x="8885213" y="1087646"/>
              <a:ext cx="2037458" cy="48918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36900"/>
              <a:r>
                <a:rPr lang="en-US" sz="1600" dirty="0" smtClean="0"/>
                <a:t>Mean daily (2015-16)</a:t>
              </a:r>
              <a:endParaRPr lang="cs-CZ" sz="1600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26360" y="1594805"/>
            <a:ext cx="583296" cy="73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26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steps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of OPERA composite dataset (finer scales) </a:t>
            </a:r>
            <a:endParaRPr lang="en-US" dirty="0" smtClean="0"/>
          </a:p>
          <a:p>
            <a:r>
              <a:rPr lang="en-US" dirty="0" smtClean="0"/>
              <a:t>Acquisition </a:t>
            </a:r>
            <a:r>
              <a:rPr lang="en-US" dirty="0" smtClean="0"/>
              <a:t> of other high-resolution ground station networks at satellite overpasses</a:t>
            </a:r>
            <a:endParaRPr lang="en-US" dirty="0" smtClean="0"/>
          </a:p>
          <a:p>
            <a:r>
              <a:rPr lang="en-US" dirty="0" smtClean="0"/>
              <a:t>Utilization of </a:t>
            </a:r>
            <a:r>
              <a:rPr lang="en-US" i="1" dirty="0" err="1" smtClean="0"/>
              <a:t>EarthCARE</a:t>
            </a:r>
            <a:r>
              <a:rPr lang="en-US" i="1" dirty="0" smtClean="0"/>
              <a:t> Simulator</a:t>
            </a:r>
            <a:endParaRPr lang="en-US" dirty="0" smtClean="0"/>
          </a:p>
          <a:p>
            <a:r>
              <a:rPr lang="en-US" dirty="0" smtClean="0"/>
              <a:t>Increase computational efficiency, integrate to a distributed computing architecture (e.g., SPARK)</a:t>
            </a:r>
          </a:p>
          <a:p>
            <a:r>
              <a:rPr lang="en-US" dirty="0" smtClean="0"/>
              <a:t>Launch an </a:t>
            </a:r>
            <a:r>
              <a:rPr lang="en-US" i="1" dirty="0" smtClean="0"/>
              <a:t>R</a:t>
            </a:r>
            <a:r>
              <a:rPr lang="en-US" dirty="0" smtClean="0"/>
              <a:t> package with the cross-scale validation scheme</a:t>
            </a:r>
          </a:p>
          <a:p>
            <a:r>
              <a:rPr lang="en-US" dirty="0" smtClean="0"/>
              <a:t>Go vertical?</a:t>
            </a:r>
          </a:p>
          <a:p>
            <a:endParaRPr lang="en-US" dirty="0" smtClean="0"/>
          </a:p>
          <a:p>
            <a:endParaRPr lang="cs-CZ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130077" y="4572737"/>
            <a:ext cx="279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Thank you!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343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3207</TotalTime>
  <Words>430</Words>
  <Application>Microsoft Office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 2</vt:lpstr>
      <vt:lpstr>Office Theme</vt:lpstr>
      <vt:lpstr>Cross-scale evaluation of ground precipitation derived from the ACM-CAP and C-CLD data products over Europe</vt:lpstr>
      <vt:lpstr>Contribution</vt:lpstr>
      <vt:lpstr>Methodology</vt:lpstr>
      <vt:lpstr>Case study</vt:lpstr>
      <vt:lpstr>Exploratory Data Analysis</vt:lpstr>
      <vt:lpstr>Cross-scale analysis</vt:lpstr>
      <vt:lpstr>Cross-scale analysis</vt:lpstr>
      <vt:lpstr>Further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Cross-scale evaluation of ground precipitation derived from the ACM-CAP and C-CLD data products over Europe</dc:title>
  <dc:creator>Markonis Ioannis</dc:creator>
  <cp:lastModifiedBy>Markonis Ioannis</cp:lastModifiedBy>
  <cp:revision>80</cp:revision>
  <dcterms:created xsi:type="dcterms:W3CDTF">2018-06-11T18:19:12Z</dcterms:created>
  <dcterms:modified xsi:type="dcterms:W3CDTF">2018-06-14T00:01:31Z</dcterms:modified>
</cp:coreProperties>
</file>