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9" r:id="rId3"/>
    <p:sldId id="265" r:id="rId4"/>
    <p:sldId id="266" r:id="rId5"/>
    <p:sldId id="258" r:id="rId6"/>
    <p:sldId id="262" r:id="rId7"/>
    <p:sldId id="261" r:id="rId8"/>
    <p:sldId id="271" r:id="rId9"/>
    <p:sldId id="275" r:id="rId10"/>
    <p:sldId id="284" r:id="rId11"/>
    <p:sldId id="286" r:id="rId12"/>
    <p:sldId id="285" r:id="rId13"/>
    <p:sldId id="288" r:id="rId14"/>
    <p:sldId id="292" r:id="rId15"/>
    <p:sldId id="276" r:id="rId16"/>
    <p:sldId id="289" r:id="rId17"/>
    <p:sldId id="277" r:id="rId18"/>
    <p:sldId id="278" r:id="rId19"/>
    <p:sldId id="280" r:id="rId20"/>
    <p:sldId id="293" r:id="rId21"/>
    <p:sldId id="281" r:id="rId22"/>
    <p:sldId id="282" r:id="rId23"/>
    <p:sldId id="290" r:id="rId24"/>
    <p:sldId id="283" r:id="rId25"/>
    <p:sldId id="291" r:id="rId26"/>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0" d="100"/>
          <a:sy n="90" d="100"/>
        </p:scale>
        <p:origin x="-1768" y="-112"/>
      </p:cViewPr>
      <p:guideLst>
        <p:guide orient="horz" pos="2160"/>
        <p:guide pos="2880"/>
      </p:guideLst>
    </p:cSldViewPr>
  </p:slideViewPr>
  <p:outlineViewPr>
    <p:cViewPr>
      <p:scale>
        <a:sx n="33" d="100"/>
        <a:sy n="33" d="100"/>
      </p:scale>
      <p:origin x="0" y="24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DC457D03-57D6-4240-95D1-DC7FE70D242B}" type="datetimeFigureOut">
              <a:rPr lang="en-US"/>
              <a:pPr>
                <a:defRPr/>
              </a:pPr>
              <a:t>14/06/18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BC6DE577-7C34-ED45-B139-DB0BF7FB9313}" type="slidenum">
              <a:rPr lang="en-US"/>
              <a:pPr>
                <a:defRPr/>
              </a:pPr>
              <a:t>‹#›</a:t>
            </a:fld>
            <a:endParaRPr lang="en-US"/>
          </a:p>
        </p:txBody>
      </p:sp>
    </p:spTree>
    <p:extLst>
      <p:ext uri="{BB962C8B-B14F-4D97-AF65-F5344CB8AC3E}">
        <p14:creationId xmlns:p14="http://schemas.microsoft.com/office/powerpoint/2010/main" val="18687769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3AD750E-2471-4E4C-9383-D99AC8097D65}" type="datetimeFigureOut">
              <a:rPr lang="en-US"/>
              <a:pPr>
                <a:defRPr/>
              </a:pPr>
              <a:t>14/06/18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227790A-C1FB-C34C-951E-5EA9E712C438}" type="slidenum">
              <a:rPr lang="en-US"/>
              <a:pPr>
                <a:defRPr/>
              </a:pPr>
              <a:t>‹#›</a:t>
            </a:fld>
            <a:endParaRPr lang="en-US"/>
          </a:p>
        </p:txBody>
      </p:sp>
    </p:spTree>
    <p:extLst>
      <p:ext uri="{BB962C8B-B14F-4D97-AF65-F5344CB8AC3E}">
        <p14:creationId xmlns:p14="http://schemas.microsoft.com/office/powerpoint/2010/main" val="29667154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x-none"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F8B8676-F994-614E-AE0E-CEC230007969}" type="datetimeFigureOut">
              <a:rPr lang="en-US"/>
              <a:pPr>
                <a:defRPr/>
              </a:pPr>
              <a:t>14/06/18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02BC95E-B9D2-014F-8269-6B1C2A9A590A}" type="slidenum">
              <a:rPr lang="en-US"/>
              <a:pPr>
                <a:defRPr/>
              </a:pPr>
              <a:t>‹#›</a:t>
            </a:fld>
            <a:endParaRPr lang="en-US"/>
          </a:p>
        </p:txBody>
      </p:sp>
    </p:spTree>
    <p:extLst>
      <p:ext uri="{BB962C8B-B14F-4D97-AF65-F5344CB8AC3E}">
        <p14:creationId xmlns:p14="http://schemas.microsoft.com/office/powerpoint/2010/main" val="3742968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idx="1"/>
          </p:nvPr>
        </p:nvSpPr>
        <p:spPr/>
        <p:txBody>
          <a:body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FEE7B54-229F-7544-9BC2-53E0025FD9CE}" type="datetimeFigureOut">
              <a:rPr lang="en-US"/>
              <a:pPr>
                <a:defRPr/>
              </a:pPr>
              <a:t>14/06/18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2B0011-B21D-DD4B-B70F-B829491BE617}" type="slidenum">
              <a:rPr lang="en-US"/>
              <a:pPr>
                <a:defRPr/>
              </a:pPr>
              <a:t>‹#›</a:t>
            </a:fld>
            <a:endParaRPr lang="en-US"/>
          </a:p>
        </p:txBody>
      </p:sp>
    </p:spTree>
    <p:extLst>
      <p:ext uri="{BB962C8B-B14F-4D97-AF65-F5344CB8AC3E}">
        <p14:creationId xmlns:p14="http://schemas.microsoft.com/office/powerpoint/2010/main" val="2216296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2FD6D8B-7182-5948-B58B-6E2C1436A991}" type="datetimeFigureOut">
              <a:rPr lang="en-US"/>
              <a:pPr>
                <a:defRPr/>
              </a:pPr>
              <a:t>14/06/18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25772E7-524F-6249-A2E1-C2CD0C72D9FD}" type="slidenum">
              <a:rPr lang="en-US"/>
              <a:pPr>
                <a:defRPr/>
              </a:pPr>
              <a:t>‹#›</a:t>
            </a:fld>
            <a:endParaRPr lang="en-US"/>
          </a:p>
        </p:txBody>
      </p:sp>
    </p:spTree>
    <p:extLst>
      <p:ext uri="{BB962C8B-B14F-4D97-AF65-F5344CB8AC3E}">
        <p14:creationId xmlns:p14="http://schemas.microsoft.com/office/powerpoint/2010/main" val="3073204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FC1035A0-8408-8B43-AA35-E60BA831773C}" type="datetimeFigureOut">
              <a:rPr lang="en-US"/>
              <a:pPr>
                <a:defRPr/>
              </a:pPr>
              <a:t>14/06/18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0DE48C-C58F-3040-A257-871CE7D456C2}" type="slidenum">
              <a:rPr lang="en-US"/>
              <a:pPr>
                <a:defRPr/>
              </a:pPr>
              <a:t>‹#›</a:t>
            </a:fld>
            <a:endParaRPr lang="en-US"/>
          </a:p>
        </p:txBody>
      </p:sp>
    </p:spTree>
    <p:extLst>
      <p:ext uri="{BB962C8B-B14F-4D97-AF65-F5344CB8AC3E}">
        <p14:creationId xmlns:p14="http://schemas.microsoft.com/office/powerpoint/2010/main" val="28566018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x-none"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C6C33AB4-DC3D-D64E-9E28-081B5809AA6C}" type="datetimeFigureOut">
              <a:rPr lang="en-US"/>
              <a:pPr>
                <a:defRPr/>
              </a:pPr>
              <a:t>14/06/18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00DB942E-8775-CF4B-8630-8D344B9CB41C}" type="slidenum">
              <a:rPr lang="en-US"/>
              <a:pPr>
                <a:defRPr/>
              </a:pPr>
              <a:t>‹#›</a:t>
            </a:fld>
            <a:endParaRPr lang="en-US"/>
          </a:p>
        </p:txBody>
      </p:sp>
    </p:spTree>
    <p:extLst>
      <p:ext uri="{BB962C8B-B14F-4D97-AF65-F5344CB8AC3E}">
        <p14:creationId xmlns:p14="http://schemas.microsoft.com/office/powerpoint/2010/main" val="10704350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804B3B11-E1B9-FF43-B83E-7F18727AB933}" type="datetimeFigureOut">
              <a:rPr lang="en-US"/>
              <a:pPr>
                <a:defRPr/>
              </a:pPr>
              <a:t>14/06/18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81D0FC5-ED5A-1540-953C-4D1A366BBFAD}" type="slidenum">
              <a:rPr lang="en-US"/>
              <a:pPr>
                <a:defRPr/>
              </a:pPr>
              <a:t>‹#›</a:t>
            </a:fld>
            <a:endParaRPr lang="en-US"/>
          </a:p>
        </p:txBody>
      </p:sp>
    </p:spTree>
    <p:extLst>
      <p:ext uri="{BB962C8B-B14F-4D97-AF65-F5344CB8AC3E}">
        <p14:creationId xmlns:p14="http://schemas.microsoft.com/office/powerpoint/2010/main" val="3828053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BBCCB00-00C2-AA48-9A3B-8D9619FF3A02}" type="datetimeFigureOut">
              <a:rPr lang="en-US"/>
              <a:pPr>
                <a:defRPr/>
              </a:pPr>
              <a:t>14/06/18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2D69AC8C-B712-2349-9D72-3175737DC8C3}" type="slidenum">
              <a:rPr lang="en-US"/>
              <a:pPr>
                <a:defRPr/>
              </a:pPr>
              <a:t>‹#›</a:t>
            </a:fld>
            <a:endParaRPr lang="en-US"/>
          </a:p>
        </p:txBody>
      </p:sp>
    </p:spTree>
    <p:extLst>
      <p:ext uri="{BB962C8B-B14F-4D97-AF65-F5344CB8AC3E}">
        <p14:creationId xmlns:p14="http://schemas.microsoft.com/office/powerpoint/2010/main" val="26958067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smtClean="0"/>
              <a:t>Click to edit Master text styles</a:t>
            </a:r>
          </a:p>
          <a:p>
            <a:pPr lvl="1"/>
            <a:r>
              <a:rPr lang="x-none" smtClean="0"/>
              <a:t>Second level</a:t>
            </a:r>
          </a:p>
          <a:p>
            <a:pPr lvl="2"/>
            <a:r>
              <a:rPr lang="x-none" smtClean="0"/>
              <a:t>Third level</a:t>
            </a:r>
          </a:p>
          <a:p>
            <a:pPr lvl="3"/>
            <a:r>
              <a:rPr lang="x-none" smtClean="0"/>
              <a:t>Fourth level</a:t>
            </a:r>
          </a:p>
          <a:p>
            <a:pPr lvl="4"/>
            <a:r>
              <a:rPr lang="x-none"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7BC3D298-A8F8-9942-8853-EA7D377C03BD}" type="datetimeFigureOut">
              <a:rPr lang="en-US"/>
              <a:pPr>
                <a:defRPr/>
              </a:pPr>
              <a:t>14/06/18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6F6DD90-D0CA-DE44-AE3F-AAE4FCE16135}" type="slidenum">
              <a:rPr lang="en-US"/>
              <a:pPr>
                <a:defRPr/>
              </a:pPr>
              <a:t>‹#›</a:t>
            </a:fld>
            <a:endParaRPr lang="en-US"/>
          </a:p>
        </p:txBody>
      </p:sp>
    </p:spTree>
    <p:extLst>
      <p:ext uri="{BB962C8B-B14F-4D97-AF65-F5344CB8AC3E}">
        <p14:creationId xmlns:p14="http://schemas.microsoft.com/office/powerpoint/2010/main" val="30377308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47C6072-571D-B043-BB49-6FDFE15DF968}" type="datetimeFigureOut">
              <a:rPr lang="en-US"/>
              <a:pPr>
                <a:defRPr/>
              </a:pPr>
              <a:t>14/06/18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50E945AB-9DEC-D340-874A-EAB335CF21A1}" type="slidenum">
              <a:rPr lang="en-US"/>
              <a:pPr>
                <a:defRPr/>
              </a:pPr>
              <a:t>‹#›</a:t>
            </a:fld>
            <a:endParaRPr lang="en-US"/>
          </a:p>
        </p:txBody>
      </p:sp>
    </p:spTree>
    <p:extLst>
      <p:ext uri="{BB962C8B-B14F-4D97-AF65-F5344CB8AC3E}">
        <p14:creationId xmlns:p14="http://schemas.microsoft.com/office/powerpoint/2010/main" val="115326681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ea typeface="+mn-ea"/>
                <a:cs typeface="+mn-cs"/>
              </a:defRPr>
            </a:lvl1pPr>
          </a:lstStyle>
          <a:p>
            <a:pPr>
              <a:defRPr/>
            </a:pPr>
            <a:fld id="{35954D82-E9AF-274E-AC75-A707C98F7614}" type="datetimeFigureOut">
              <a:rPr lang="en-US"/>
              <a:pPr>
                <a:defRPr/>
              </a:pPr>
              <a:t>14/06/18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ea typeface="+mn-ea"/>
                <a:cs typeface="+mn-cs"/>
              </a:defRPr>
            </a:lvl1pPr>
          </a:lstStyle>
          <a:p>
            <a:pPr>
              <a:defRPr/>
            </a:pPr>
            <a:fld id="{D728785B-35F3-C045-82A1-9322D6043FA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fontAlgn="base">
        <a:spcBef>
          <a:spcPct val="0"/>
        </a:spcBef>
        <a:spcAft>
          <a:spcPct val="0"/>
        </a:spcAft>
        <a:defRPr sz="4400" kern="1200">
          <a:solidFill>
            <a:schemeClr val="tx1"/>
          </a:solidFill>
          <a:latin typeface="+mj-lt"/>
          <a:ea typeface="ＭＳ Ｐゴシック" charset="0"/>
          <a:cs typeface="ＭＳ Ｐゴシック" charset="0"/>
        </a:defRPr>
      </a:lvl1pPr>
      <a:lvl2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2pPr>
      <a:lvl3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3pPr>
      <a:lvl4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4pPr>
      <a:lvl5pPr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5pPr>
      <a:lvl6pPr marL="4572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6pPr>
      <a:lvl7pPr marL="9144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7pPr>
      <a:lvl8pPr marL="13716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8pPr>
      <a:lvl9pPr marL="1828800" algn="ctr" defTabSz="457200" rtl="0" fontAlgn="base">
        <a:spcBef>
          <a:spcPct val="0"/>
        </a:spcBef>
        <a:spcAft>
          <a:spcPct val="0"/>
        </a:spcAft>
        <a:defRPr sz="4400">
          <a:solidFill>
            <a:schemeClr val="tx1"/>
          </a:solidFill>
          <a:latin typeface="Calibri" charset="0"/>
          <a:ea typeface="ＭＳ Ｐゴシック" charset="0"/>
          <a:cs typeface="ＭＳ Ｐゴシック" charset="0"/>
        </a:defRPr>
      </a:lvl9pPr>
    </p:titleStyle>
    <p:bodyStyle>
      <a:lvl1pPr marL="342900" indent="-342900" algn="l" defTabSz="457200" rtl="0" fontAlgn="base">
        <a:spcBef>
          <a:spcPct val="20000"/>
        </a:spcBef>
        <a:spcAft>
          <a:spcPct val="0"/>
        </a:spcAft>
        <a:buFont typeface="Arial" charset="0"/>
        <a:buChar char="•"/>
        <a:defRPr sz="3200" kern="1200">
          <a:solidFill>
            <a:schemeClr val="tx1"/>
          </a:solidFill>
          <a:latin typeface="+mn-lt"/>
          <a:ea typeface="ＭＳ Ｐゴシック" charset="0"/>
          <a:cs typeface="ＭＳ Ｐゴシック" charset="0"/>
        </a:defRPr>
      </a:lvl1pPr>
      <a:lvl2pPr marL="742950" indent="-285750" algn="l" defTabSz="457200" rtl="0" fontAlgn="base">
        <a:spcBef>
          <a:spcPct val="20000"/>
        </a:spcBef>
        <a:spcAft>
          <a:spcPct val="0"/>
        </a:spcAft>
        <a:buFont typeface="Arial" charset="0"/>
        <a:buChar char="–"/>
        <a:defRPr sz="2800" kern="1200">
          <a:solidFill>
            <a:schemeClr val="tx1"/>
          </a:solidFill>
          <a:latin typeface="+mn-lt"/>
          <a:ea typeface="ＭＳ Ｐゴシック" charset="0"/>
          <a:cs typeface="+mn-cs"/>
        </a:defRPr>
      </a:lvl2pPr>
      <a:lvl3pPr marL="1143000" indent="-228600" algn="l" defTabSz="457200" rtl="0" fontAlgn="base">
        <a:spcBef>
          <a:spcPct val="20000"/>
        </a:spcBef>
        <a:spcAft>
          <a:spcPct val="0"/>
        </a:spcAft>
        <a:buFont typeface="Arial" charset="0"/>
        <a:buChar char="•"/>
        <a:defRPr sz="2400" kern="1200">
          <a:solidFill>
            <a:schemeClr val="tx1"/>
          </a:solidFill>
          <a:latin typeface="+mn-lt"/>
          <a:ea typeface="ＭＳ Ｐゴシック" charset="0"/>
          <a:cs typeface="+mn-cs"/>
        </a:defRPr>
      </a:lvl3pPr>
      <a:lvl4pPr marL="16002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4pPr>
      <a:lvl5pPr marL="2057400" indent="-228600" algn="l" defTabSz="457200" rtl="0" fontAlgn="base">
        <a:spcBef>
          <a:spcPct val="20000"/>
        </a:spcBef>
        <a:spcAft>
          <a:spcPct val="0"/>
        </a:spcAft>
        <a:buFont typeface="Arial" charset="0"/>
        <a:buChar char="»"/>
        <a:defRPr sz="2000" kern="1200">
          <a:solidFill>
            <a:schemeClr val="tx1"/>
          </a:solidFill>
          <a:latin typeface="+mn-lt"/>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7.png"/><Relationship Id="rId3"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0.png"/><Relationship Id="rId3"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4"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image" Target="../media/image2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1.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4" Type="http://schemas.openxmlformats.org/officeDocument/2006/relationships/image" Target="../media/image28.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5.png"/><Relationship Id="rId6"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png"/><Relationship Id="rId5"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33.pn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4.xml.rels><?xml version="1.0" encoding="UTF-8" standalone="yes"?>
<Relationships xmlns="http://schemas.openxmlformats.org/package/2006/relationships"><Relationship Id="rId9" Type="http://schemas.openxmlformats.org/officeDocument/2006/relationships/image" Target="../media/image43.png"/><Relationship Id="rId20" Type="http://schemas.openxmlformats.org/officeDocument/2006/relationships/image" Target="../media/image1.png"/><Relationship Id="rId10" Type="http://schemas.openxmlformats.org/officeDocument/2006/relationships/image" Target="../media/image44.png"/><Relationship Id="rId11" Type="http://schemas.openxmlformats.org/officeDocument/2006/relationships/image" Target="../media/image45.png"/><Relationship Id="rId12" Type="http://schemas.openxmlformats.org/officeDocument/2006/relationships/image" Target="../media/image46.png"/><Relationship Id="rId13" Type="http://schemas.openxmlformats.org/officeDocument/2006/relationships/image" Target="../media/image47.png"/><Relationship Id="rId14" Type="http://schemas.openxmlformats.org/officeDocument/2006/relationships/image" Target="../media/image48.png"/><Relationship Id="rId15" Type="http://schemas.openxmlformats.org/officeDocument/2006/relationships/image" Target="../media/image49.png"/><Relationship Id="rId16" Type="http://schemas.openxmlformats.org/officeDocument/2006/relationships/image" Target="../media/image2.png"/><Relationship Id="rId17" Type="http://schemas.openxmlformats.org/officeDocument/2006/relationships/image" Target="../media/image50.jpeg"/><Relationship Id="rId18" Type="http://schemas.openxmlformats.org/officeDocument/2006/relationships/image" Target="../media/image51.png"/><Relationship Id="rId19" Type="http://schemas.openxmlformats.org/officeDocument/2006/relationships/image" Target="../media/image52.png"/><Relationship Id="rId1" Type="http://schemas.openxmlformats.org/officeDocument/2006/relationships/slideLayout" Target="../slideLayouts/slideLayout2.xml"/><Relationship Id="rId2" Type="http://schemas.openxmlformats.org/officeDocument/2006/relationships/image" Target="../media/image36.jpeg"/><Relationship Id="rId3" Type="http://schemas.openxmlformats.org/officeDocument/2006/relationships/image" Target="../media/image37.png"/><Relationship Id="rId4" Type="http://schemas.openxmlformats.org/officeDocument/2006/relationships/image" Target="../media/image38.jpeg"/><Relationship Id="rId5" Type="http://schemas.openxmlformats.org/officeDocument/2006/relationships/image" Target="../media/image39.png"/><Relationship Id="rId6" Type="http://schemas.openxmlformats.org/officeDocument/2006/relationships/image" Target="../media/image40.png"/><Relationship Id="rId7" Type="http://schemas.openxmlformats.org/officeDocument/2006/relationships/image" Target="../media/image41.jpeg"/><Relationship Id="rId8" Type="http://schemas.openxmlformats.org/officeDocument/2006/relationships/image" Target="../media/image42.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media/image14.jpeg"/><Relationship Id="rId5" Type="http://schemas.openxmlformats.org/officeDocument/2006/relationships/image" Target="../media/image1.png"/><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gif"/><Relationship Id="rId3"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 name="Title 1"/>
          <p:cNvSpPr>
            <a:spLocks noGrp="1"/>
          </p:cNvSpPr>
          <p:nvPr>
            <p:ph type="ctrTitle"/>
          </p:nvPr>
        </p:nvSpPr>
        <p:spPr>
          <a:xfrm>
            <a:off x="685800" y="1520825"/>
            <a:ext cx="7772400" cy="1470025"/>
          </a:xfrm>
        </p:spPr>
        <p:txBody>
          <a:bodyPr/>
          <a:lstStyle/>
          <a:p>
            <a:r>
              <a:rPr lang="en-US" b="1">
                <a:solidFill>
                  <a:srgbClr val="000000"/>
                </a:solidFill>
                <a:latin typeface="Calibri" charset="0"/>
                <a:cs typeface="Times New Roman" charset="0"/>
              </a:rPr>
              <a:t>LALINET EARTHCARE CAL/VAL</a:t>
            </a:r>
            <a:r>
              <a:rPr lang="en-US" b="1">
                <a:latin typeface="Calibri" charset="0"/>
              </a:rPr>
              <a:t/>
            </a:r>
            <a:br>
              <a:rPr lang="en-US" b="1">
                <a:latin typeface="Calibri" charset="0"/>
              </a:rPr>
            </a:br>
            <a:endParaRPr lang="en-US">
              <a:latin typeface="Calibri" charset="0"/>
            </a:endParaRPr>
          </a:p>
        </p:txBody>
      </p:sp>
      <p:pic>
        <p:nvPicPr>
          <p:cNvPr id="2050" name="Picture 2" descr="Screen Shot 2018-05-22 at 9.31.55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1050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51" name="Picture 5" descr="logo-lalinet1.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906838" y="2762250"/>
            <a:ext cx="1176337" cy="128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TextBox 3"/>
          <p:cNvSpPr txBox="1">
            <a:spLocks noChangeArrowheads="1"/>
          </p:cNvSpPr>
          <p:nvPr/>
        </p:nvSpPr>
        <p:spPr bwMode="auto">
          <a:xfrm>
            <a:off x="328613" y="4522788"/>
            <a:ext cx="8793162" cy="1754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b="1"/>
              <a:t>Eduardo Landulfo</a:t>
            </a:r>
            <a:r>
              <a:rPr lang="en-US"/>
              <a:t>, Alvaro Bastidas, Antonieta Silva, Boris Barja, Doina Nicolae,</a:t>
            </a:r>
          </a:p>
          <a:p>
            <a:pPr algn="ctr"/>
            <a:r>
              <a:rPr lang="en-US"/>
              <a:t> Fabio Lopes, Henrique Barbosa, Juan C. Antuña-Marrero, Juan L. Guerrero-Rascado,</a:t>
            </a:r>
          </a:p>
          <a:p>
            <a:pPr algn="ctr"/>
            <a:r>
              <a:rPr lang="en-US"/>
              <a:t> Judith Hoelzemann, Lucas Alados-Arboledas, Marcos Andrade, Pablo Ristori, Ricardo Forno</a:t>
            </a:r>
          </a:p>
          <a:p>
            <a:pPr algn="ctr"/>
            <a:endParaRPr lang="en-US"/>
          </a:p>
          <a:p>
            <a:pPr algn="ctr"/>
            <a:r>
              <a:rPr lang="en-US"/>
              <a:t> </a:t>
            </a:r>
          </a:p>
          <a:p>
            <a:pPr algn="ctr"/>
            <a:endParaRPr lang="en-US"/>
          </a:p>
        </p:txBody>
      </p:sp>
      <p:sp>
        <p:nvSpPr>
          <p:cNvPr id="5" name="Rectangle 4"/>
          <p:cNvSpPr/>
          <p:nvPr/>
        </p:nvSpPr>
        <p:spPr>
          <a:xfrm>
            <a:off x="3433763" y="5907088"/>
            <a:ext cx="2249487" cy="369887"/>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wrap="none">
            <a:spAutoFit/>
          </a:bodyPr>
          <a:lstStyle/>
          <a:p>
            <a:pPr fontAlgn="auto">
              <a:spcBef>
                <a:spcPts val="0"/>
              </a:spcBef>
              <a:spcAft>
                <a:spcPts val="0"/>
              </a:spcAft>
              <a:defRPr/>
            </a:pPr>
            <a:r>
              <a:rPr lang="en-US" dirty="0"/>
              <a:t>https://</a:t>
            </a:r>
            <a:r>
              <a:rPr lang="en-US" dirty="0" err="1"/>
              <a:t>bit.ly</a:t>
            </a:r>
            <a:r>
              <a:rPr lang="en-US" dirty="0"/>
              <a:t>/2l3n2XD</a:t>
            </a:r>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317875" y="246063"/>
            <a:ext cx="2005013" cy="369887"/>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dirty="0">
                <a:solidFill>
                  <a:srgbClr val="FFFF00"/>
                </a:solidFill>
              </a:rPr>
              <a:t>LALINET VS CALVAL</a:t>
            </a:r>
          </a:p>
        </p:txBody>
      </p:sp>
      <p:pic>
        <p:nvPicPr>
          <p:cNvPr id="2" name="Picture 1"/>
          <p:cNvPicPr>
            <a:picLocks noChangeAspect="1"/>
          </p:cNvPicPr>
          <p:nvPr/>
        </p:nvPicPr>
        <p:blipFill>
          <a:blip r:embed="rId2"/>
          <a:stretch>
            <a:fillRect/>
          </a:stretch>
        </p:blipFill>
        <p:spPr>
          <a:xfrm>
            <a:off x="286453" y="997763"/>
            <a:ext cx="4018886" cy="506980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 name="Picture 2"/>
          <p:cNvPicPr>
            <a:picLocks noChangeAspect="1"/>
          </p:cNvPicPr>
          <p:nvPr/>
        </p:nvPicPr>
        <p:blipFill>
          <a:blip r:embed="rId3"/>
          <a:stretch>
            <a:fillRect/>
          </a:stretch>
        </p:blipFill>
        <p:spPr>
          <a:xfrm>
            <a:off x="2760925" y="997763"/>
            <a:ext cx="5383545" cy="3158671"/>
          </a:xfrm>
          <a:prstGeom prst="rect">
            <a:avLst/>
          </a:prstGeom>
          <a:ln>
            <a:noFill/>
          </a:ln>
          <a:effectLst>
            <a:softEdge rad="112500"/>
          </a:effectLst>
        </p:spPr>
      </p:pic>
      <p:sp>
        <p:nvSpPr>
          <p:cNvPr id="5" name="Rectangle 4"/>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spTree>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76325" y="42863"/>
            <a:ext cx="2005013" cy="368300"/>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dirty="0">
                <a:solidFill>
                  <a:srgbClr val="FFFF00"/>
                </a:solidFill>
              </a:rPr>
              <a:t>LALINET VS CALVAL</a:t>
            </a:r>
          </a:p>
        </p:txBody>
      </p:sp>
      <p:pic>
        <p:nvPicPr>
          <p:cNvPr id="3" name="Picture 2"/>
          <p:cNvPicPr>
            <a:picLocks noChangeAspect="1"/>
          </p:cNvPicPr>
          <p:nvPr/>
        </p:nvPicPr>
        <p:blipFill>
          <a:blip r:embed="rId2"/>
          <a:stretch>
            <a:fillRect/>
          </a:stretch>
        </p:blipFill>
        <p:spPr>
          <a:xfrm>
            <a:off x="510160" y="2049601"/>
            <a:ext cx="3251200" cy="3251200"/>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4" name="TextBox 3"/>
          <p:cNvSpPr txBox="1"/>
          <p:nvPr/>
        </p:nvSpPr>
        <p:spPr>
          <a:xfrm>
            <a:off x="4643438" y="211138"/>
            <a:ext cx="4021137" cy="4802187"/>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marL="342900" indent="-342900" fontAlgn="auto">
              <a:spcBef>
                <a:spcPts val="0"/>
              </a:spcBef>
              <a:spcAft>
                <a:spcPts val="0"/>
              </a:spcAft>
              <a:buFont typeface="+mj-lt"/>
              <a:buAutoNum type="arabicPeriod"/>
              <a:defRPr/>
            </a:pPr>
            <a:r>
              <a:rPr lang="en-US" dirty="0"/>
              <a:t>Alvaro </a:t>
            </a:r>
            <a:r>
              <a:rPr lang="en-US" dirty="0" err="1"/>
              <a:t>Bastidas</a:t>
            </a:r>
            <a:r>
              <a:rPr lang="en-US" dirty="0"/>
              <a:t> </a:t>
            </a:r>
            <a:r>
              <a:rPr lang="mr-IN" dirty="0"/>
              <a:t>–</a:t>
            </a:r>
            <a:r>
              <a:rPr lang="en-US" dirty="0"/>
              <a:t> Colombia</a:t>
            </a:r>
          </a:p>
          <a:p>
            <a:pPr marL="342900" indent="-342900" fontAlgn="auto">
              <a:spcBef>
                <a:spcPts val="0"/>
              </a:spcBef>
              <a:spcAft>
                <a:spcPts val="0"/>
              </a:spcAft>
              <a:buFont typeface="+mj-lt"/>
              <a:buAutoNum type="arabicPeriod"/>
              <a:defRPr/>
            </a:pPr>
            <a:r>
              <a:rPr lang="en-US" dirty="0"/>
              <a:t>Boris </a:t>
            </a:r>
            <a:r>
              <a:rPr lang="en-US" dirty="0" err="1"/>
              <a:t>Barja</a:t>
            </a:r>
            <a:r>
              <a:rPr lang="en-US" dirty="0"/>
              <a:t> </a:t>
            </a:r>
            <a:r>
              <a:rPr lang="mr-IN" dirty="0"/>
              <a:t>–</a:t>
            </a:r>
            <a:r>
              <a:rPr lang="en-US" dirty="0"/>
              <a:t> Chile</a:t>
            </a:r>
          </a:p>
          <a:p>
            <a:pPr marL="342900" indent="-342900" fontAlgn="auto">
              <a:spcBef>
                <a:spcPts val="0"/>
              </a:spcBef>
              <a:spcAft>
                <a:spcPts val="0"/>
              </a:spcAft>
              <a:buFont typeface="+mj-lt"/>
              <a:buAutoNum type="arabicPeriod"/>
              <a:defRPr/>
            </a:pPr>
            <a:r>
              <a:rPr lang="en-US" dirty="0" err="1"/>
              <a:t>Antonieta</a:t>
            </a:r>
            <a:r>
              <a:rPr lang="en-US" dirty="0"/>
              <a:t> Silva </a:t>
            </a:r>
            <a:r>
              <a:rPr lang="mr-IN" dirty="0"/>
              <a:t>–</a:t>
            </a:r>
            <a:r>
              <a:rPr lang="en-US" dirty="0"/>
              <a:t> Chile</a:t>
            </a:r>
          </a:p>
          <a:p>
            <a:pPr marL="342900" indent="-342900" fontAlgn="auto">
              <a:spcBef>
                <a:spcPts val="0"/>
              </a:spcBef>
              <a:spcAft>
                <a:spcPts val="0"/>
              </a:spcAft>
              <a:buFont typeface="+mj-lt"/>
              <a:buAutoNum type="arabicPeriod"/>
              <a:defRPr/>
            </a:pPr>
            <a:r>
              <a:rPr lang="en-US" dirty="0"/>
              <a:t>Judith </a:t>
            </a:r>
            <a:r>
              <a:rPr lang="en-US" dirty="0" err="1"/>
              <a:t>Hoelzemann</a:t>
            </a:r>
            <a:r>
              <a:rPr lang="en-US" dirty="0"/>
              <a:t> </a:t>
            </a:r>
            <a:r>
              <a:rPr lang="mr-IN" dirty="0"/>
              <a:t>–</a:t>
            </a:r>
            <a:r>
              <a:rPr lang="en-US" dirty="0"/>
              <a:t> </a:t>
            </a:r>
            <a:r>
              <a:rPr lang="en-US" dirty="0" err="1"/>
              <a:t>Brasil</a:t>
            </a:r>
            <a:endParaRPr lang="en-US" dirty="0"/>
          </a:p>
          <a:p>
            <a:pPr marL="342900" indent="-342900" fontAlgn="auto">
              <a:spcBef>
                <a:spcPts val="0"/>
              </a:spcBef>
              <a:spcAft>
                <a:spcPts val="0"/>
              </a:spcAft>
              <a:buFont typeface="+mj-lt"/>
              <a:buAutoNum type="arabicPeriod"/>
              <a:defRPr/>
            </a:pPr>
            <a:r>
              <a:rPr lang="en-US" dirty="0"/>
              <a:t>Fabio Lopes </a:t>
            </a:r>
            <a:r>
              <a:rPr lang="mr-IN" dirty="0"/>
              <a:t>–</a:t>
            </a:r>
            <a:r>
              <a:rPr lang="en-US" dirty="0"/>
              <a:t> </a:t>
            </a:r>
            <a:r>
              <a:rPr lang="en-US" dirty="0" err="1"/>
              <a:t>Brasil</a:t>
            </a:r>
            <a:endParaRPr lang="en-US" dirty="0"/>
          </a:p>
          <a:p>
            <a:pPr marL="342900" indent="-342900" fontAlgn="auto">
              <a:spcBef>
                <a:spcPts val="0"/>
              </a:spcBef>
              <a:spcAft>
                <a:spcPts val="0"/>
              </a:spcAft>
              <a:buFont typeface="+mj-lt"/>
              <a:buAutoNum type="arabicPeriod"/>
              <a:defRPr/>
            </a:pPr>
            <a:r>
              <a:rPr lang="en-US" dirty="0"/>
              <a:t>Henrique Barbosa </a:t>
            </a:r>
            <a:r>
              <a:rPr lang="mr-IN" dirty="0"/>
              <a:t>–</a:t>
            </a:r>
            <a:r>
              <a:rPr lang="en-US" dirty="0"/>
              <a:t> </a:t>
            </a:r>
            <a:r>
              <a:rPr lang="en-US" dirty="0" err="1"/>
              <a:t>Brasil</a:t>
            </a:r>
            <a:endParaRPr lang="en-US" dirty="0"/>
          </a:p>
          <a:p>
            <a:pPr marL="342900" indent="-342900" fontAlgn="auto">
              <a:spcBef>
                <a:spcPts val="0"/>
              </a:spcBef>
              <a:spcAft>
                <a:spcPts val="0"/>
              </a:spcAft>
              <a:buFont typeface="+mj-lt"/>
              <a:buAutoNum type="arabicPeriod"/>
              <a:defRPr/>
            </a:pPr>
            <a:r>
              <a:rPr lang="en-US" dirty="0"/>
              <a:t>Pablo </a:t>
            </a:r>
            <a:r>
              <a:rPr lang="en-US" dirty="0" err="1"/>
              <a:t>Ristori</a:t>
            </a:r>
            <a:r>
              <a:rPr lang="en-US" dirty="0"/>
              <a:t> </a:t>
            </a:r>
            <a:r>
              <a:rPr lang="mr-IN" dirty="0"/>
              <a:t>–</a:t>
            </a:r>
            <a:r>
              <a:rPr lang="en-US" dirty="0"/>
              <a:t> Argentina</a:t>
            </a:r>
          </a:p>
          <a:p>
            <a:pPr marL="342900" indent="-342900" fontAlgn="auto">
              <a:spcBef>
                <a:spcPts val="0"/>
              </a:spcBef>
              <a:spcAft>
                <a:spcPts val="0"/>
              </a:spcAft>
              <a:buFont typeface="+mj-lt"/>
              <a:buAutoNum type="arabicPeriod"/>
              <a:defRPr/>
            </a:pPr>
            <a:r>
              <a:rPr lang="en-US" dirty="0"/>
              <a:t>Ricardo </a:t>
            </a:r>
            <a:r>
              <a:rPr lang="en-US" dirty="0" err="1"/>
              <a:t>Forno</a:t>
            </a:r>
            <a:r>
              <a:rPr lang="en-US" dirty="0"/>
              <a:t> </a:t>
            </a:r>
            <a:r>
              <a:rPr lang="mr-IN" dirty="0"/>
              <a:t>–</a:t>
            </a:r>
            <a:r>
              <a:rPr lang="en-US" dirty="0"/>
              <a:t> Bolivia</a:t>
            </a:r>
          </a:p>
          <a:p>
            <a:pPr marL="342900" indent="-342900" fontAlgn="auto">
              <a:spcBef>
                <a:spcPts val="0"/>
              </a:spcBef>
              <a:spcAft>
                <a:spcPts val="0"/>
              </a:spcAft>
              <a:buFont typeface="+mj-lt"/>
              <a:buAutoNum type="arabicPeriod"/>
              <a:defRPr/>
            </a:pPr>
            <a:r>
              <a:rPr lang="en-US" dirty="0"/>
              <a:t>Marcos Andrade </a:t>
            </a:r>
            <a:r>
              <a:rPr lang="mr-IN" dirty="0"/>
              <a:t>–</a:t>
            </a:r>
            <a:r>
              <a:rPr lang="en-US" dirty="0"/>
              <a:t> Bolivia</a:t>
            </a:r>
          </a:p>
          <a:p>
            <a:pPr marL="342900" indent="-342900" fontAlgn="auto">
              <a:spcBef>
                <a:spcPts val="0"/>
              </a:spcBef>
              <a:spcAft>
                <a:spcPts val="0"/>
              </a:spcAft>
              <a:buFont typeface="+mj-lt"/>
              <a:buAutoNum type="arabicPeriod"/>
              <a:defRPr/>
            </a:pPr>
            <a:r>
              <a:rPr lang="en-US" dirty="0"/>
              <a:t>Juan Carlos </a:t>
            </a:r>
            <a:r>
              <a:rPr lang="en-US" dirty="0" err="1"/>
              <a:t>Antuña</a:t>
            </a:r>
            <a:r>
              <a:rPr lang="en-US" dirty="0"/>
              <a:t> </a:t>
            </a:r>
            <a:r>
              <a:rPr lang="mr-IN" dirty="0"/>
              <a:t>–</a:t>
            </a:r>
            <a:r>
              <a:rPr lang="en-US" dirty="0"/>
              <a:t> Cuba</a:t>
            </a:r>
          </a:p>
          <a:p>
            <a:pPr fontAlgn="auto">
              <a:spcBef>
                <a:spcPts val="0"/>
              </a:spcBef>
              <a:spcAft>
                <a:spcPts val="0"/>
              </a:spcAft>
              <a:defRPr/>
            </a:pPr>
            <a:endParaRPr lang="en-US" dirty="0"/>
          </a:p>
          <a:p>
            <a:pPr fontAlgn="auto">
              <a:spcBef>
                <a:spcPts val="0"/>
              </a:spcBef>
              <a:spcAft>
                <a:spcPts val="0"/>
              </a:spcAft>
              <a:defRPr/>
            </a:pPr>
            <a:endParaRPr lang="en-US" dirty="0"/>
          </a:p>
          <a:p>
            <a:pPr fontAlgn="auto">
              <a:spcBef>
                <a:spcPts val="0"/>
              </a:spcBef>
              <a:spcAft>
                <a:spcPts val="0"/>
              </a:spcAft>
              <a:defRPr/>
            </a:pPr>
            <a:r>
              <a:rPr lang="en-US" dirty="0" err="1"/>
              <a:t>Doina</a:t>
            </a:r>
            <a:r>
              <a:rPr lang="en-US" dirty="0"/>
              <a:t> </a:t>
            </a:r>
            <a:r>
              <a:rPr lang="en-US" dirty="0" err="1"/>
              <a:t>Nicolae</a:t>
            </a:r>
            <a:r>
              <a:rPr lang="en-US" dirty="0"/>
              <a:t> </a:t>
            </a:r>
            <a:r>
              <a:rPr lang="mr-IN" dirty="0"/>
              <a:t>–</a:t>
            </a:r>
            <a:r>
              <a:rPr lang="en-US" dirty="0"/>
              <a:t> Rumania</a:t>
            </a:r>
          </a:p>
          <a:p>
            <a:pPr fontAlgn="auto">
              <a:spcBef>
                <a:spcPts val="0"/>
              </a:spcBef>
              <a:spcAft>
                <a:spcPts val="0"/>
              </a:spcAft>
              <a:defRPr/>
            </a:pPr>
            <a:r>
              <a:rPr lang="en-US" dirty="0"/>
              <a:t>Juan Luis Guerrero-</a:t>
            </a:r>
            <a:r>
              <a:rPr lang="en-US" dirty="0" err="1"/>
              <a:t>Rascado</a:t>
            </a:r>
            <a:r>
              <a:rPr lang="en-US" dirty="0"/>
              <a:t> </a:t>
            </a:r>
            <a:r>
              <a:rPr lang="mr-IN" dirty="0"/>
              <a:t>–</a:t>
            </a:r>
            <a:r>
              <a:rPr lang="en-US" dirty="0"/>
              <a:t> Spain</a:t>
            </a:r>
          </a:p>
          <a:p>
            <a:pPr fontAlgn="auto">
              <a:spcBef>
                <a:spcPts val="0"/>
              </a:spcBef>
              <a:spcAft>
                <a:spcPts val="0"/>
              </a:spcAft>
              <a:defRPr/>
            </a:pPr>
            <a:r>
              <a:rPr lang="en-US" dirty="0"/>
              <a:t>Lucas </a:t>
            </a:r>
            <a:r>
              <a:rPr lang="en-US" dirty="0" err="1"/>
              <a:t>Alados</a:t>
            </a:r>
            <a:r>
              <a:rPr lang="en-US" dirty="0"/>
              <a:t> </a:t>
            </a:r>
            <a:r>
              <a:rPr lang="en-US" dirty="0" err="1"/>
              <a:t>Arboledas</a:t>
            </a:r>
            <a:r>
              <a:rPr lang="en-US" dirty="0"/>
              <a:t> - Spain</a:t>
            </a:r>
          </a:p>
          <a:p>
            <a:pPr fontAlgn="auto">
              <a:spcBef>
                <a:spcPts val="0"/>
              </a:spcBef>
              <a:spcAft>
                <a:spcPts val="0"/>
              </a:spcAft>
              <a:defRPr/>
            </a:pPr>
            <a:endParaRPr lang="en-US" dirty="0"/>
          </a:p>
          <a:p>
            <a:pPr fontAlgn="auto">
              <a:spcBef>
                <a:spcPts val="0"/>
              </a:spcBef>
              <a:spcAft>
                <a:spcPts val="0"/>
              </a:spcAft>
              <a:defRPr/>
            </a:pPr>
            <a:r>
              <a:rPr lang="en-US" dirty="0"/>
              <a:t> </a:t>
            </a:r>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076325" y="42863"/>
            <a:ext cx="2005013" cy="368300"/>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dirty="0">
                <a:solidFill>
                  <a:srgbClr val="FFFF00"/>
                </a:solidFill>
              </a:rPr>
              <a:t>LALINET VS CALVAL</a:t>
            </a:r>
          </a:p>
        </p:txBody>
      </p:sp>
      <p:pic>
        <p:nvPicPr>
          <p:cNvPr id="4" name="Picture 3"/>
          <p:cNvPicPr>
            <a:picLocks noChangeAspect="1"/>
          </p:cNvPicPr>
          <p:nvPr/>
        </p:nvPicPr>
        <p:blipFill>
          <a:blip r:embed="rId2"/>
          <a:stretch>
            <a:fillRect/>
          </a:stretch>
        </p:blipFill>
        <p:spPr>
          <a:xfrm>
            <a:off x="4020055" y="751562"/>
            <a:ext cx="4618987" cy="5769872"/>
          </a:xfrm>
          <a:prstGeom prst="rect">
            <a:avLst/>
          </a:prstGeom>
          <a:ln>
            <a:solidFill>
              <a:srgbClr val="660066"/>
            </a:solid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5" name="Picture 4"/>
          <p:cNvPicPr>
            <a:picLocks noChangeAspect="1"/>
          </p:cNvPicPr>
          <p:nvPr/>
        </p:nvPicPr>
        <p:blipFill>
          <a:blip r:embed="rId3"/>
          <a:stretch>
            <a:fillRect/>
          </a:stretch>
        </p:blipFill>
        <p:spPr>
          <a:xfrm>
            <a:off x="342432" y="751562"/>
            <a:ext cx="6728172" cy="435647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childTnLst>
                          </p:cTn>
                        </p:par>
                      </p:childTnLst>
                    </p:cTn>
                  </p:par>
                  <p:par>
                    <p:cTn id="10" fill="hold" nodeType="clickPar">
                      <p:stCondLst>
                        <p:cond delay="indefinite"/>
                      </p:stCondLst>
                      <p:childTnLst>
                        <p:par>
                          <p:cTn id="11" fill="hold" nodeType="withGroup">
                            <p:stCondLst>
                              <p:cond delay="0"/>
                            </p:stCondLst>
                            <p:childTnLst>
                              <p:par>
                                <p:cTn id="12" presetID="45"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2000"/>
                                        <p:tgtEl>
                                          <p:spTgt spid="5"/>
                                        </p:tgtEl>
                                      </p:cBhvr>
                                    </p:animEffect>
                                    <p:anim calcmode="lin" valueType="num">
                                      <p:cBhvr>
                                        <p:cTn id="15" dur="2000" fill="hold"/>
                                        <p:tgtEl>
                                          <p:spTgt spid="5"/>
                                        </p:tgtEl>
                                        <p:attrNameLst>
                                          <p:attrName>ppt_w</p:attrName>
                                        </p:attrNameLst>
                                      </p:cBhvr>
                                      <p:tavLst>
                                        <p:tav tm="0" fmla="#ppt_w*sin(2.5*pi*$)">
                                          <p:val>
                                            <p:fltVal val="0"/>
                                          </p:val>
                                        </p:tav>
                                        <p:tav tm="100000">
                                          <p:val>
                                            <p:fltVal val="1"/>
                                          </p:val>
                                        </p:tav>
                                      </p:tavLst>
                                    </p:anim>
                                    <p:anim calcmode="lin" valueType="num">
                                      <p:cBhvr>
                                        <p:cTn id="16" dur="2000" fill="hold"/>
                                        <p:tgtEl>
                                          <p:spTgt spid="5"/>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863" y="217488"/>
            <a:ext cx="9101137" cy="1570037"/>
          </a:xfrm>
          <a:prstGeom prst="rect">
            <a:avLst/>
          </a:prstGeom>
        </p:spPr>
        <p:style>
          <a:lnRef idx="2">
            <a:schemeClr val="accent3"/>
          </a:lnRef>
          <a:fillRef idx="1">
            <a:schemeClr val="lt1"/>
          </a:fillRef>
          <a:effectRef idx="0">
            <a:schemeClr val="accent3"/>
          </a:effectRef>
          <a:fontRef idx="minor">
            <a:schemeClr val="dk1"/>
          </a:fontRef>
        </p:style>
        <p:txBody>
          <a:bodyPr>
            <a:spAutoFit/>
          </a:bodyPr>
          <a:lstStyle/>
          <a:p>
            <a:pPr marL="285750" indent="-285750" fontAlgn="auto">
              <a:spcBef>
                <a:spcPts val="0"/>
              </a:spcBef>
              <a:spcAft>
                <a:spcPts val="0"/>
              </a:spcAft>
              <a:buFontTx/>
              <a:buChar char="•"/>
              <a:defRPr/>
            </a:pPr>
            <a:r>
              <a:rPr lang="en-US" sz="1600" dirty="0">
                <a:latin typeface="Arial Rounded MT Bold"/>
                <a:cs typeface="Arial Rounded MT Bold"/>
              </a:rPr>
              <a:t>LALINET will closely follow all EC related activities  and is flexible to changes in schedule</a:t>
            </a:r>
          </a:p>
          <a:p>
            <a:pPr marL="285750" indent="-285750" fontAlgn="auto">
              <a:spcBef>
                <a:spcPts val="0"/>
              </a:spcBef>
              <a:spcAft>
                <a:spcPts val="0"/>
              </a:spcAft>
              <a:buFontTx/>
              <a:buChar char="•"/>
              <a:defRPr/>
            </a:pPr>
            <a:r>
              <a:rPr lang="en-US" sz="1600" dirty="0">
                <a:latin typeface="Arial Rounded MT Bold"/>
                <a:cs typeface="Arial Rounded MT Bold"/>
              </a:rPr>
              <a:t>LALINET should pursue to include all available products ESA/JAXA related</a:t>
            </a:r>
          </a:p>
          <a:p>
            <a:pPr marL="285750" indent="-285750" fontAlgn="auto">
              <a:spcBef>
                <a:spcPts val="0"/>
              </a:spcBef>
              <a:spcAft>
                <a:spcPts val="0"/>
              </a:spcAft>
              <a:buFontTx/>
              <a:buChar char="•"/>
              <a:defRPr/>
            </a:pPr>
            <a:r>
              <a:rPr lang="en-US" sz="1600" dirty="0">
                <a:latin typeface="Arial Rounded MT Bold"/>
                <a:cs typeface="Arial Rounded MT Bold"/>
              </a:rPr>
              <a:t>SOME of the current stations (3/9) will be able to make depolarization ratio </a:t>
            </a:r>
          </a:p>
          <a:p>
            <a:pPr marL="285750" indent="-285750" fontAlgn="auto">
              <a:spcBef>
                <a:spcPts val="0"/>
              </a:spcBef>
              <a:spcAft>
                <a:spcPts val="0"/>
              </a:spcAft>
              <a:buFontTx/>
              <a:buChar char="•"/>
              <a:defRPr/>
            </a:pPr>
            <a:r>
              <a:rPr lang="en-US" sz="1600" dirty="0">
                <a:latin typeface="Arial Rounded MT Bold"/>
                <a:cs typeface="Arial Rounded MT Bold"/>
              </a:rPr>
              <a:t>SPECIAL OPS to extend </a:t>
            </a:r>
            <a:r>
              <a:rPr lang="en-US" sz="1600" dirty="0" err="1">
                <a:latin typeface="Arial Rounded MT Bold"/>
                <a:cs typeface="Arial Rounded MT Bold"/>
              </a:rPr>
              <a:t>possibilty</a:t>
            </a:r>
            <a:r>
              <a:rPr lang="en-US" sz="1600" dirty="0">
                <a:latin typeface="Arial Rounded MT Bold"/>
                <a:cs typeface="Arial Rounded MT Bold"/>
              </a:rPr>
              <a:t> of measure effectively in coordination with EC overpasses following specific cycles</a:t>
            </a:r>
          </a:p>
        </p:txBody>
      </p:sp>
      <p:sp>
        <p:nvSpPr>
          <p:cNvPr id="5" name="TextBox 4"/>
          <p:cNvSpPr txBox="1"/>
          <p:nvPr/>
        </p:nvSpPr>
        <p:spPr>
          <a:xfrm>
            <a:off x="42863" y="2328863"/>
            <a:ext cx="8651875" cy="369887"/>
          </a:xfrm>
          <a:prstGeom prst="rect">
            <a:avLst/>
          </a:prstGeom>
        </p:spPr>
        <p:style>
          <a:lnRef idx="1">
            <a:schemeClr val="accent6"/>
          </a:lnRef>
          <a:fillRef idx="3">
            <a:schemeClr val="accent6"/>
          </a:fillRef>
          <a:effectRef idx="2">
            <a:schemeClr val="accent6"/>
          </a:effectRef>
          <a:fontRef idx="minor">
            <a:schemeClr val="lt1"/>
          </a:fontRef>
        </p:style>
        <p:txBody>
          <a:bodyPr>
            <a:spAutoFit/>
          </a:bodyPr>
          <a:lstStyle/>
          <a:p>
            <a:pPr fontAlgn="auto">
              <a:spcBef>
                <a:spcPts val="0"/>
              </a:spcBef>
              <a:spcAft>
                <a:spcPts val="0"/>
              </a:spcAft>
              <a:defRPr/>
            </a:pPr>
            <a:r>
              <a:rPr lang="en-US" dirty="0"/>
              <a:t> TEAMS should work on </a:t>
            </a:r>
            <a:r>
              <a:rPr lang="en-US" dirty="0" err="1"/>
              <a:t>Matricial</a:t>
            </a:r>
            <a:r>
              <a:rPr lang="en-US" dirty="0"/>
              <a:t> form:</a:t>
            </a:r>
          </a:p>
        </p:txBody>
      </p:sp>
      <p:sp>
        <p:nvSpPr>
          <p:cNvPr id="6" name="Frame 5"/>
          <p:cNvSpPr/>
          <p:nvPr/>
        </p:nvSpPr>
        <p:spPr>
          <a:xfrm>
            <a:off x="3267075" y="3028950"/>
            <a:ext cx="1535113" cy="371475"/>
          </a:xfrm>
          <a:prstGeom prst="frame">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solidFill>
                <a:schemeClr val="tx1"/>
              </a:solidFill>
            </a:endParaRPr>
          </a:p>
        </p:txBody>
      </p:sp>
      <p:sp>
        <p:nvSpPr>
          <p:cNvPr id="14340" name="TextBox 6"/>
          <p:cNvSpPr txBox="1">
            <a:spLocks noChangeArrowheads="1"/>
          </p:cNvSpPr>
          <p:nvPr/>
        </p:nvSpPr>
        <p:spPr bwMode="auto">
          <a:xfrm>
            <a:off x="3532188" y="3028950"/>
            <a:ext cx="10144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a:t>GM: SPU</a:t>
            </a:r>
          </a:p>
        </p:txBody>
      </p:sp>
      <p:sp>
        <p:nvSpPr>
          <p:cNvPr id="8" name="Rectangle 7"/>
          <p:cNvSpPr/>
          <p:nvPr/>
        </p:nvSpPr>
        <p:spPr>
          <a:xfrm>
            <a:off x="1812925" y="3705225"/>
            <a:ext cx="1004888" cy="3429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t>MAO</a:t>
            </a:r>
          </a:p>
        </p:txBody>
      </p:sp>
      <p:sp>
        <p:nvSpPr>
          <p:cNvPr id="9" name="Rectangle 8"/>
          <p:cNvSpPr/>
          <p:nvPr/>
        </p:nvSpPr>
        <p:spPr>
          <a:xfrm>
            <a:off x="3541713" y="3705225"/>
            <a:ext cx="1004887" cy="3429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t>BUE</a:t>
            </a:r>
          </a:p>
        </p:txBody>
      </p:sp>
      <p:sp>
        <p:nvSpPr>
          <p:cNvPr id="10" name="Rectangle 9"/>
          <p:cNvSpPr/>
          <p:nvPr/>
        </p:nvSpPr>
        <p:spPr>
          <a:xfrm>
            <a:off x="5238750" y="3705225"/>
            <a:ext cx="1004888" cy="342900"/>
          </a:xfrm>
          <a:prstGeom prst="rect">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r>
              <a:rPr lang="en-US" dirty="0"/>
              <a:t>PAR</a:t>
            </a:r>
          </a:p>
        </p:txBody>
      </p:sp>
      <p:sp>
        <p:nvSpPr>
          <p:cNvPr id="11" name="Rectangle 10"/>
          <p:cNvSpPr/>
          <p:nvPr/>
        </p:nvSpPr>
        <p:spPr>
          <a:xfrm>
            <a:off x="250825" y="4206875"/>
            <a:ext cx="1177925" cy="515938"/>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250825" y="4875213"/>
            <a:ext cx="1177925" cy="515937"/>
          </a:xfrm>
          <a:prstGeom prst="rect">
            <a:avLst/>
          </a:prstGeom>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a:p>
        </p:txBody>
      </p:sp>
      <p:sp>
        <p:nvSpPr>
          <p:cNvPr id="13" name="Rectangle 12"/>
          <p:cNvSpPr/>
          <p:nvPr/>
        </p:nvSpPr>
        <p:spPr>
          <a:xfrm>
            <a:off x="250825" y="5576888"/>
            <a:ext cx="1177925" cy="515937"/>
          </a:xfrm>
          <a:prstGeom prst="rect">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en-US"/>
          </a:p>
        </p:txBody>
      </p:sp>
      <p:cxnSp>
        <p:nvCxnSpPr>
          <p:cNvPr id="24" name="Straight Connector 23"/>
          <p:cNvCxnSpPr>
            <a:stCxn id="11" idx="3"/>
          </p:cNvCxnSpPr>
          <p:nvPr/>
        </p:nvCxnSpPr>
        <p:spPr>
          <a:xfrm flipV="1">
            <a:off x="1428750" y="4457700"/>
            <a:ext cx="5000625" cy="7938"/>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Straight Connector 24"/>
          <p:cNvCxnSpPr/>
          <p:nvPr/>
        </p:nvCxnSpPr>
        <p:spPr>
          <a:xfrm flipV="1">
            <a:off x="1428750" y="5126038"/>
            <a:ext cx="5000625" cy="7937"/>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Connector 25"/>
          <p:cNvCxnSpPr/>
          <p:nvPr/>
        </p:nvCxnSpPr>
        <p:spPr>
          <a:xfrm flipV="1">
            <a:off x="1428750" y="5808663"/>
            <a:ext cx="5000625" cy="6350"/>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p:cNvCxnSpPr>
            <a:stCxn id="8" idx="2"/>
          </p:cNvCxnSpPr>
          <p:nvPr/>
        </p:nvCxnSpPr>
        <p:spPr>
          <a:xfrm>
            <a:off x="2314575" y="4048125"/>
            <a:ext cx="53975" cy="2435225"/>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4067175" y="4048125"/>
            <a:ext cx="53975" cy="2435225"/>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5767388" y="4083050"/>
            <a:ext cx="53975" cy="2433638"/>
          </a:xfrm>
          <a:prstGeom prst="line">
            <a:avLst/>
          </a:prstGeom>
        </p:spPr>
        <p:style>
          <a:lnRef idx="2">
            <a:schemeClr val="accent1"/>
          </a:lnRef>
          <a:fillRef idx="0">
            <a:schemeClr val="accent1"/>
          </a:fillRef>
          <a:effectRef idx="1">
            <a:schemeClr val="accent1"/>
          </a:effectRef>
          <a:fontRef idx="minor">
            <a:schemeClr val="tx1"/>
          </a:fontRef>
        </p:style>
      </p:cxnSp>
      <p:sp>
        <p:nvSpPr>
          <p:cNvPr id="31" name="Oval 30"/>
          <p:cNvSpPr/>
          <p:nvPr/>
        </p:nvSpPr>
        <p:spPr>
          <a:xfrm>
            <a:off x="2195513" y="4359275"/>
            <a:ext cx="238125" cy="257175"/>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32" name="Oval 31"/>
          <p:cNvSpPr/>
          <p:nvPr/>
        </p:nvSpPr>
        <p:spPr>
          <a:xfrm>
            <a:off x="3948113" y="4329113"/>
            <a:ext cx="238125" cy="258762"/>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33" name="Oval 32"/>
          <p:cNvSpPr/>
          <p:nvPr/>
        </p:nvSpPr>
        <p:spPr>
          <a:xfrm>
            <a:off x="5648325" y="4329113"/>
            <a:ext cx="238125" cy="258762"/>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34" name="Oval 33"/>
          <p:cNvSpPr/>
          <p:nvPr/>
        </p:nvSpPr>
        <p:spPr>
          <a:xfrm>
            <a:off x="2209800" y="5003800"/>
            <a:ext cx="238125" cy="258763"/>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a:p>
        </p:txBody>
      </p:sp>
      <p:sp>
        <p:nvSpPr>
          <p:cNvPr id="35" name="Oval 34"/>
          <p:cNvSpPr/>
          <p:nvPr/>
        </p:nvSpPr>
        <p:spPr>
          <a:xfrm>
            <a:off x="3948113" y="4991100"/>
            <a:ext cx="238125" cy="258763"/>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a:p>
        </p:txBody>
      </p:sp>
      <p:sp>
        <p:nvSpPr>
          <p:cNvPr id="36" name="Oval 35"/>
          <p:cNvSpPr/>
          <p:nvPr/>
        </p:nvSpPr>
        <p:spPr>
          <a:xfrm>
            <a:off x="5648325" y="5003800"/>
            <a:ext cx="238125" cy="258763"/>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a:p>
        </p:txBody>
      </p:sp>
      <p:sp>
        <p:nvSpPr>
          <p:cNvPr id="37" name="Oval 36"/>
          <p:cNvSpPr/>
          <p:nvPr/>
        </p:nvSpPr>
        <p:spPr>
          <a:xfrm>
            <a:off x="2249488" y="5686425"/>
            <a:ext cx="238125" cy="25717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en-US"/>
          </a:p>
        </p:txBody>
      </p:sp>
      <p:sp>
        <p:nvSpPr>
          <p:cNvPr id="38" name="Oval 37"/>
          <p:cNvSpPr/>
          <p:nvPr/>
        </p:nvSpPr>
        <p:spPr>
          <a:xfrm>
            <a:off x="4002088" y="5680075"/>
            <a:ext cx="238125" cy="25717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en-US"/>
          </a:p>
        </p:txBody>
      </p:sp>
      <p:sp>
        <p:nvSpPr>
          <p:cNvPr id="39" name="Oval 38"/>
          <p:cNvSpPr/>
          <p:nvPr/>
        </p:nvSpPr>
        <p:spPr>
          <a:xfrm>
            <a:off x="5702300" y="5702300"/>
            <a:ext cx="238125" cy="258763"/>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en-US"/>
          </a:p>
        </p:txBody>
      </p:sp>
      <p:sp>
        <p:nvSpPr>
          <p:cNvPr id="41" name="TextBox 40"/>
          <p:cNvSpPr txBox="1"/>
          <p:nvPr/>
        </p:nvSpPr>
        <p:spPr>
          <a:xfrm>
            <a:off x="6667500" y="4273550"/>
            <a:ext cx="500063" cy="369888"/>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pPr fontAlgn="auto">
              <a:spcBef>
                <a:spcPts val="0"/>
              </a:spcBef>
              <a:spcAft>
                <a:spcPts val="0"/>
              </a:spcAft>
              <a:defRPr/>
            </a:pPr>
            <a:r>
              <a:rPr lang="en-US" dirty="0"/>
              <a:t>MP</a:t>
            </a:r>
          </a:p>
        </p:txBody>
      </p:sp>
      <p:sp>
        <p:nvSpPr>
          <p:cNvPr id="42" name="TextBox 41"/>
          <p:cNvSpPr txBox="1"/>
          <p:nvPr/>
        </p:nvSpPr>
        <p:spPr>
          <a:xfrm>
            <a:off x="6678613" y="4887913"/>
            <a:ext cx="460375" cy="369887"/>
          </a:xfrm>
          <a:prstGeom prst="rect">
            <a:avLst/>
          </a:prstGeom>
        </p:spPr>
        <p:style>
          <a:lnRef idx="1">
            <a:schemeClr val="dk1"/>
          </a:lnRef>
          <a:fillRef idx="3">
            <a:schemeClr val="dk1"/>
          </a:fillRef>
          <a:effectRef idx="2">
            <a:schemeClr val="dk1"/>
          </a:effectRef>
          <a:fontRef idx="minor">
            <a:schemeClr val="lt1"/>
          </a:fontRef>
        </p:style>
        <p:txBody>
          <a:bodyPr wrap="none">
            <a:spAutoFit/>
          </a:bodyPr>
          <a:lstStyle/>
          <a:p>
            <a:pPr fontAlgn="auto">
              <a:spcBef>
                <a:spcPts val="0"/>
              </a:spcBef>
              <a:spcAft>
                <a:spcPts val="0"/>
              </a:spcAft>
              <a:defRPr/>
            </a:pPr>
            <a:r>
              <a:rPr lang="en-US" dirty="0"/>
              <a:t>AD</a:t>
            </a:r>
          </a:p>
        </p:txBody>
      </p:sp>
      <p:sp>
        <p:nvSpPr>
          <p:cNvPr id="43" name="TextBox 42"/>
          <p:cNvSpPr txBox="1"/>
          <p:nvPr/>
        </p:nvSpPr>
        <p:spPr>
          <a:xfrm>
            <a:off x="6708775" y="5567363"/>
            <a:ext cx="384175" cy="369887"/>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pPr fontAlgn="auto">
              <a:spcBef>
                <a:spcPts val="0"/>
              </a:spcBef>
              <a:spcAft>
                <a:spcPts val="0"/>
              </a:spcAft>
              <a:defRPr/>
            </a:pPr>
            <a:r>
              <a:rPr lang="en-US" dirty="0"/>
              <a:t>DI</a:t>
            </a:r>
          </a:p>
        </p:txBody>
      </p:sp>
      <p:sp>
        <p:nvSpPr>
          <p:cNvPr id="44" name="Oval 43"/>
          <p:cNvSpPr/>
          <p:nvPr/>
        </p:nvSpPr>
        <p:spPr>
          <a:xfrm>
            <a:off x="6916738" y="2771775"/>
            <a:ext cx="238125" cy="257175"/>
          </a:xfrm>
          <a:prstGeom prst="ellipse">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45" name="Oval 44"/>
          <p:cNvSpPr/>
          <p:nvPr/>
        </p:nvSpPr>
        <p:spPr>
          <a:xfrm>
            <a:off x="6929438" y="3141663"/>
            <a:ext cx="238125" cy="258762"/>
          </a:xfrm>
          <a:prstGeom prst="ellipse">
            <a:avLst/>
          </a:prstGeom>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a:p>
        </p:txBody>
      </p:sp>
      <p:sp>
        <p:nvSpPr>
          <p:cNvPr id="46" name="Oval 45"/>
          <p:cNvSpPr/>
          <p:nvPr/>
        </p:nvSpPr>
        <p:spPr>
          <a:xfrm>
            <a:off x="6929438" y="3530600"/>
            <a:ext cx="238125" cy="257175"/>
          </a:xfrm>
          <a:prstGeom prst="ellipse">
            <a:avLst/>
          </a:prstGeom>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en-US"/>
          </a:p>
        </p:txBody>
      </p:sp>
      <p:sp>
        <p:nvSpPr>
          <p:cNvPr id="14368" name="TextBox 46"/>
          <p:cNvSpPr txBox="1">
            <a:spLocks noChangeArrowheads="1"/>
          </p:cNvSpPr>
          <p:nvPr/>
        </p:nvSpPr>
        <p:spPr bwMode="auto">
          <a:xfrm>
            <a:off x="7456488" y="2844800"/>
            <a:ext cx="50958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a:t>PI’s</a:t>
            </a:r>
          </a:p>
        </p:txBody>
      </p:sp>
    </p:spTree>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38188" y="603250"/>
            <a:ext cx="7680325" cy="5622925"/>
          </a:xfrm>
          <a:prstGeom prst="rect">
            <a:avLst/>
          </a:prstGeom>
          <a:noFill/>
          <a:ln>
            <a:noFill/>
          </a:ln>
          <a:effectLst>
            <a:outerShdw blurRad="190500" algn="tl" rotWithShape="0">
              <a:srgbClr val="000000">
                <a:alpha val="70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ounded Rectangle 4"/>
          <p:cNvSpPr/>
          <p:nvPr/>
        </p:nvSpPr>
        <p:spPr>
          <a:xfrm>
            <a:off x="1203325" y="3584575"/>
            <a:ext cx="5211763" cy="2641600"/>
          </a:xfrm>
          <a:prstGeom prst="roundRect">
            <a:avLst/>
          </a:prstGeom>
          <a:gradFill flip="none" rotWithShape="1">
            <a:gsLst>
              <a:gs pos="0">
                <a:schemeClr val="accent1">
                  <a:tint val="100000"/>
                  <a:shade val="100000"/>
                  <a:satMod val="130000"/>
                  <a:alpha val="12000"/>
                </a:schemeClr>
              </a:gs>
              <a:gs pos="100000">
                <a:schemeClr val="accent1">
                  <a:tint val="50000"/>
                  <a:shade val="100000"/>
                  <a:satMod val="350000"/>
                  <a:alpha val="12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ounded Rectangle 5"/>
          <p:cNvSpPr/>
          <p:nvPr/>
        </p:nvSpPr>
        <p:spPr>
          <a:xfrm>
            <a:off x="192088" y="2036763"/>
            <a:ext cx="8499475" cy="1349375"/>
          </a:xfrm>
          <a:prstGeom prst="roundRect">
            <a:avLst/>
          </a:prstGeom>
          <a:solidFill>
            <a:srgbClr val="FFFF00">
              <a:alpha val="12000"/>
            </a:srgb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89025" y="0"/>
            <a:ext cx="7204075" cy="3140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6" name="TextBox 5"/>
          <p:cNvSpPr txBox="1">
            <a:spLocks noChangeArrowheads="1"/>
          </p:cNvSpPr>
          <p:nvPr/>
        </p:nvSpPr>
        <p:spPr bwMode="auto">
          <a:xfrm>
            <a:off x="7151688" y="6488113"/>
            <a:ext cx="1992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solidFill>
                  <a:schemeClr val="tx2"/>
                </a:solidFill>
                <a:latin typeface="Adobe Caslon Pro Bold" charset="0"/>
                <a:cs typeface="Adobe Caslon Pro Bold" charset="0"/>
              </a:rPr>
              <a:t>Eduardo Landulfo</a:t>
            </a:r>
          </a:p>
        </p:txBody>
      </p:sp>
      <p:pic>
        <p:nvPicPr>
          <p:cNvPr id="16387"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213100" y="3140075"/>
            <a:ext cx="2540000" cy="3297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8" name="Picture 4" descr="Screen Shot 2018-05-22 at 9.31.55 A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6392863"/>
            <a:ext cx="4056063"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p:cNvSpPr/>
          <p:nvPr/>
        </p:nvSpPr>
        <p:spPr>
          <a:xfrm>
            <a:off x="2338388" y="982663"/>
            <a:ext cx="4572000" cy="646112"/>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fontAlgn="auto">
              <a:spcBef>
                <a:spcPts val="0"/>
              </a:spcBef>
              <a:spcAft>
                <a:spcPts val="0"/>
              </a:spcAft>
              <a:defRPr/>
            </a:pPr>
            <a:r>
              <a:rPr lang="en-US" dirty="0"/>
              <a:t>ALCANTARA INITIATIVE: INTERNATIONAL R&amp;D STUDIES ANNOUNCEMENT OF OPPORTUNITY</a:t>
            </a:r>
          </a:p>
        </p:txBody>
      </p:sp>
      <p:sp>
        <p:nvSpPr>
          <p:cNvPr id="16390" name="TextBox 2"/>
          <p:cNvSpPr txBox="1">
            <a:spLocks noChangeArrowheads="1"/>
          </p:cNvSpPr>
          <p:nvPr/>
        </p:nvSpPr>
        <p:spPr bwMode="auto">
          <a:xfrm>
            <a:off x="6227763" y="4432300"/>
            <a:ext cx="21272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a:t>Anne-Grete Straume</a:t>
            </a:r>
          </a:p>
        </p:txBody>
      </p:sp>
      <p:sp>
        <p:nvSpPr>
          <p:cNvPr id="16391" name="TextBox 3"/>
          <p:cNvSpPr txBox="1">
            <a:spLocks noChangeArrowheads="1"/>
          </p:cNvSpPr>
          <p:nvPr/>
        </p:nvSpPr>
        <p:spPr bwMode="auto">
          <a:xfrm>
            <a:off x="6254750" y="4711700"/>
            <a:ext cx="20383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a:t>Dirk Schuettemeyer</a:t>
            </a:r>
          </a:p>
        </p:txBody>
      </p:sp>
      <p:sp>
        <p:nvSpPr>
          <p:cNvPr id="5" name="TextBox 4"/>
          <p:cNvSpPr txBox="1"/>
          <p:nvPr/>
        </p:nvSpPr>
        <p:spPr>
          <a:xfrm>
            <a:off x="2338388" y="4894263"/>
            <a:ext cx="944562" cy="369887"/>
          </a:xfrm>
          <a:prstGeom prst="rect">
            <a:avLst/>
          </a:prstGeom>
        </p:spPr>
        <p:style>
          <a:lnRef idx="1">
            <a:schemeClr val="accent4"/>
          </a:lnRef>
          <a:fillRef idx="3">
            <a:schemeClr val="accent4"/>
          </a:fillRef>
          <a:effectRef idx="2">
            <a:schemeClr val="accent4"/>
          </a:effectRef>
          <a:fontRef idx="minor">
            <a:schemeClr val="lt1"/>
          </a:fontRef>
        </p:style>
        <p:txBody>
          <a:bodyPr wrap="none">
            <a:spAutoFit/>
          </a:bodyPr>
          <a:lstStyle/>
          <a:p>
            <a:pPr fontAlgn="auto">
              <a:spcBef>
                <a:spcPts val="0"/>
              </a:spcBef>
              <a:spcAft>
                <a:spcPts val="0"/>
              </a:spcAft>
              <a:defRPr/>
            </a:pPr>
            <a:r>
              <a:rPr lang="en-US" dirty="0"/>
              <a:t>LALINET</a:t>
            </a:r>
          </a:p>
        </p:txBody>
      </p:sp>
      <p:sp>
        <p:nvSpPr>
          <p:cNvPr id="6" name="Left Bracket 5"/>
          <p:cNvSpPr/>
          <p:nvPr/>
        </p:nvSpPr>
        <p:spPr>
          <a:xfrm>
            <a:off x="3636963" y="4405313"/>
            <a:ext cx="212725" cy="1773237"/>
          </a:xfrm>
          <a:prstGeom prst="leftBracket">
            <a:avLst/>
          </a:prstGeom>
        </p:spPr>
        <p:style>
          <a:lnRef idx="2">
            <a:schemeClr val="accent2"/>
          </a:lnRef>
          <a:fillRef idx="0">
            <a:schemeClr val="accent2"/>
          </a:fillRef>
          <a:effectRef idx="1">
            <a:schemeClr val="accent2"/>
          </a:effectRef>
          <a:fontRef idx="minor">
            <a:schemeClr val="tx1"/>
          </a:fontRef>
        </p:style>
        <p:txBody>
          <a:bodyPr anchor="ctr"/>
          <a:lstStyle/>
          <a:p>
            <a:pPr algn="ctr" fontAlgn="auto">
              <a:spcBef>
                <a:spcPts val="0"/>
              </a:spcBef>
              <a:spcAft>
                <a:spcPts val="0"/>
              </a:spcAft>
              <a:defRPr/>
            </a:pPr>
            <a:endParaRPr lang="en-US"/>
          </a:p>
        </p:txBody>
      </p:sp>
      <p:sp>
        <p:nvSpPr>
          <p:cNvPr id="11" name="TextBox 10"/>
          <p:cNvSpPr txBox="1"/>
          <p:nvPr/>
        </p:nvSpPr>
        <p:spPr>
          <a:xfrm>
            <a:off x="2338388" y="3433763"/>
            <a:ext cx="1085850" cy="368300"/>
          </a:xfrm>
          <a:prstGeom prst="rect">
            <a:avLst/>
          </a:prstGeom>
        </p:spPr>
        <p:style>
          <a:lnRef idx="1">
            <a:schemeClr val="accent5"/>
          </a:lnRef>
          <a:fillRef idx="3">
            <a:schemeClr val="accent5"/>
          </a:fillRef>
          <a:effectRef idx="2">
            <a:schemeClr val="accent5"/>
          </a:effectRef>
          <a:fontRef idx="minor">
            <a:schemeClr val="lt1"/>
          </a:fontRef>
        </p:style>
        <p:txBody>
          <a:bodyPr wrap="none">
            <a:spAutoFit/>
          </a:bodyPr>
          <a:lstStyle/>
          <a:p>
            <a:pPr fontAlgn="auto">
              <a:spcBef>
                <a:spcPts val="0"/>
              </a:spcBef>
              <a:spcAft>
                <a:spcPts val="0"/>
              </a:spcAft>
              <a:defRPr/>
            </a:pPr>
            <a:r>
              <a:rPr lang="en-US" dirty="0"/>
              <a:t>EARLINET</a:t>
            </a:r>
          </a:p>
        </p:txBody>
      </p:sp>
      <p:sp>
        <p:nvSpPr>
          <p:cNvPr id="12" name="Left Bracket 11"/>
          <p:cNvSpPr/>
          <p:nvPr/>
        </p:nvSpPr>
        <p:spPr>
          <a:xfrm>
            <a:off x="3649663" y="3148013"/>
            <a:ext cx="214312" cy="1177925"/>
          </a:xfrm>
          <a:prstGeom prst="leftBracket">
            <a:avLst/>
          </a:prstGeom>
        </p:spPr>
        <p:style>
          <a:lnRef idx="2">
            <a:schemeClr val="accent5"/>
          </a:lnRef>
          <a:fillRef idx="0">
            <a:schemeClr val="accent5"/>
          </a:fillRef>
          <a:effectRef idx="1">
            <a:schemeClr val="accent5"/>
          </a:effectRef>
          <a:fontRef idx="minor">
            <a:schemeClr val="tx1"/>
          </a:fontRef>
        </p:style>
        <p:txBody>
          <a:bodyPr anchor="ctr"/>
          <a:lstStyle/>
          <a:p>
            <a:pPr algn="ctr" fontAlgn="auto">
              <a:spcBef>
                <a:spcPts val="0"/>
              </a:spcBef>
              <a:spcAft>
                <a:spcPts val="0"/>
              </a:spcAft>
              <a:defRPr/>
            </a:pPr>
            <a:endParaRPr lang="en-US"/>
          </a:p>
        </p:txBody>
      </p:sp>
      <p:sp>
        <p:nvSpPr>
          <p:cNvPr id="7" name="Oval 6"/>
          <p:cNvSpPr/>
          <p:nvPr/>
        </p:nvSpPr>
        <p:spPr>
          <a:xfrm>
            <a:off x="6186488" y="4140200"/>
            <a:ext cx="2168525" cy="1322388"/>
          </a:xfrm>
          <a:prstGeom prst="ellipse">
            <a:avLst/>
          </a:prstGeom>
          <a:gradFill flip="none" rotWithShape="1">
            <a:gsLst>
              <a:gs pos="0">
                <a:schemeClr val="accent6">
                  <a:tint val="100000"/>
                  <a:shade val="100000"/>
                  <a:satMod val="130000"/>
                  <a:alpha val="33000"/>
                </a:schemeClr>
              </a:gs>
              <a:gs pos="100000">
                <a:schemeClr val="accent6">
                  <a:tint val="50000"/>
                  <a:shade val="100000"/>
                  <a:satMod val="350000"/>
                  <a:alpha val="33000"/>
                </a:schemeClr>
              </a:gs>
            </a:gsLst>
            <a:lin ang="16200000" scaled="0"/>
            <a:tileRect/>
          </a:gradFill>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en-US"/>
          </a:p>
        </p:txBody>
      </p:sp>
    </p:spTree>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Box 5"/>
          <p:cNvSpPr txBox="1">
            <a:spLocks noChangeArrowheads="1"/>
          </p:cNvSpPr>
          <p:nvPr/>
        </p:nvSpPr>
        <p:spPr bwMode="auto">
          <a:xfrm>
            <a:off x="7072313" y="6488113"/>
            <a:ext cx="1992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solidFill>
                  <a:schemeClr val="tx2"/>
                </a:solidFill>
                <a:latin typeface="Adobe Caslon Pro Bold" charset="0"/>
                <a:cs typeface="Adobe Caslon Pro Bold" charset="0"/>
              </a:rPr>
              <a:t>Eduardo Landulfo</a:t>
            </a:r>
          </a:p>
        </p:txBody>
      </p:sp>
      <p:pic>
        <p:nvPicPr>
          <p:cNvPr id="17410" name="Picture 4" descr="Screen Shot 2018-05-22 at 9.31.55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392863"/>
            <a:ext cx="4056063"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2" descr="Captura de Tela 2018-06-11 às 06.47.28.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60400"/>
            <a:ext cx="9144000" cy="553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3492500" y="93663"/>
            <a:ext cx="1314450" cy="368300"/>
          </a:xfrm>
          <a:prstGeom prst="rect">
            <a:avLst/>
          </a:prstGeom>
        </p:spPr>
        <p:style>
          <a:lnRef idx="2">
            <a:schemeClr val="accent2"/>
          </a:lnRef>
          <a:fillRef idx="1">
            <a:schemeClr val="lt1"/>
          </a:fillRef>
          <a:effectRef idx="0">
            <a:schemeClr val="accent2"/>
          </a:effectRef>
          <a:fontRef idx="minor">
            <a:schemeClr val="dk1"/>
          </a:fontRef>
        </p:style>
        <p:txBody>
          <a:bodyPr wrap="none">
            <a:spAutoFit/>
          </a:bodyPr>
          <a:lstStyle/>
          <a:p>
            <a:pPr fontAlgn="auto">
              <a:spcBef>
                <a:spcPts val="0"/>
              </a:spcBef>
              <a:spcAft>
                <a:spcPts val="0"/>
              </a:spcAft>
              <a:defRPr/>
            </a:pPr>
            <a:r>
              <a:rPr lang="en-US" dirty="0" err="1"/>
              <a:t>apel.inoe.ro</a:t>
            </a:r>
            <a:endParaRPr lang="en-US" dirty="0"/>
          </a:p>
        </p:txBody>
      </p:sp>
      <p:sp>
        <p:nvSpPr>
          <p:cNvPr id="6" name="Rectangle 5"/>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spTree>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60338"/>
            <a:ext cx="9144000" cy="6119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4" name="Picture 4" descr="Screen Shot 2018-05-22 at 9.31.55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392863"/>
            <a:ext cx="4056063"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TextBox 5"/>
          <p:cNvSpPr txBox="1">
            <a:spLocks noChangeArrowheads="1"/>
          </p:cNvSpPr>
          <p:nvPr/>
        </p:nvSpPr>
        <p:spPr bwMode="auto">
          <a:xfrm>
            <a:off x="7151688" y="6488113"/>
            <a:ext cx="1992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solidFill>
                  <a:schemeClr val="tx2"/>
                </a:solidFill>
                <a:latin typeface="Adobe Caslon Pro Bold" charset="0"/>
                <a:cs typeface="Adobe Caslon Pro Bold" charset="0"/>
              </a:rPr>
              <a:t>Eduardo Landulfo</a:t>
            </a:r>
          </a:p>
        </p:txBody>
      </p:sp>
      <p:sp>
        <p:nvSpPr>
          <p:cNvPr id="5" name="Rectangle 4"/>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spTree>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4" descr="Screen Shot 2018-05-22 at 9.31.55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392863"/>
            <a:ext cx="4056063"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8" name="TextBox 5"/>
          <p:cNvSpPr txBox="1">
            <a:spLocks noChangeArrowheads="1"/>
          </p:cNvSpPr>
          <p:nvPr/>
        </p:nvSpPr>
        <p:spPr bwMode="auto">
          <a:xfrm>
            <a:off x="7151688" y="6488113"/>
            <a:ext cx="1992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solidFill>
                  <a:schemeClr val="tx2"/>
                </a:solidFill>
                <a:latin typeface="Adobe Caslon Pro Bold" charset="0"/>
                <a:cs typeface="Adobe Caslon Pro Bold" charset="0"/>
              </a:rPr>
              <a:t>Eduardo Landulfo</a:t>
            </a:r>
          </a:p>
        </p:txBody>
      </p:sp>
      <p:pic>
        <p:nvPicPr>
          <p:cNvPr id="19459"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420688"/>
            <a:ext cx="9144000" cy="240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0"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3252788"/>
            <a:ext cx="9144000" cy="182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spTree>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4" descr="Screen Shot 2018-05-22 at 9.31.55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392863"/>
            <a:ext cx="4056063"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2" name="TextBox 5"/>
          <p:cNvSpPr txBox="1">
            <a:spLocks noChangeArrowheads="1"/>
          </p:cNvSpPr>
          <p:nvPr/>
        </p:nvSpPr>
        <p:spPr bwMode="auto">
          <a:xfrm>
            <a:off x="7064375" y="6519863"/>
            <a:ext cx="19923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solidFill>
                  <a:schemeClr val="tx2"/>
                </a:solidFill>
                <a:latin typeface="Adobe Caslon Pro Bold" charset="0"/>
                <a:cs typeface="Adobe Caslon Pro Bold" charset="0"/>
              </a:rPr>
              <a:t>Eduardo Landulfo</a:t>
            </a:r>
          </a:p>
        </p:txBody>
      </p:sp>
      <p:pic>
        <p:nvPicPr>
          <p:cNvPr id="20483"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5175" y="220663"/>
            <a:ext cx="7294563"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spTree>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Box 5"/>
          <p:cNvSpPr txBox="1">
            <a:spLocks noChangeArrowheads="1"/>
          </p:cNvSpPr>
          <p:nvPr/>
        </p:nvSpPr>
        <p:spPr bwMode="auto">
          <a:xfrm>
            <a:off x="2616200" y="244475"/>
            <a:ext cx="44370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400" b="1">
                <a:solidFill>
                  <a:schemeClr val="tx2"/>
                </a:solidFill>
                <a:latin typeface="Arial Black" charset="0"/>
                <a:cs typeface="Arial Black" charset="0"/>
              </a:rPr>
              <a:t>LALINET INTRODUCTION</a:t>
            </a:r>
          </a:p>
        </p:txBody>
      </p:sp>
      <p:pic>
        <p:nvPicPr>
          <p:cNvPr id="3074" name="Picture 6" descr="Screen Shot 2018-05-22 at 9.31.55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392863"/>
            <a:ext cx="4056063"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TextBox 1"/>
          <p:cNvSpPr txBox="1">
            <a:spLocks noChangeArrowheads="1"/>
          </p:cNvSpPr>
          <p:nvPr/>
        </p:nvSpPr>
        <p:spPr bwMode="auto">
          <a:xfrm>
            <a:off x="7053263" y="6488113"/>
            <a:ext cx="1992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solidFill>
                  <a:schemeClr val="tx2"/>
                </a:solidFill>
                <a:latin typeface="Adobe Caslon Pro Bold" charset="0"/>
                <a:cs typeface="Adobe Caslon Pro Bold" charset="0"/>
              </a:rPr>
              <a:t>Eduardo Landulfo</a:t>
            </a:r>
          </a:p>
        </p:txBody>
      </p:sp>
      <p:pic>
        <p:nvPicPr>
          <p:cNvPr id="3076" name="Pictur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81050" y="3840163"/>
            <a:ext cx="3306763" cy="237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Picture 1" descr="Captura de Tela 2017-06-29 às 03.25.04.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589463" y="965200"/>
            <a:ext cx="4237037" cy="245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2" descr="Captura de Tela 2017-06-29 às 03.31.05.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88913" y="1701800"/>
            <a:ext cx="3898900" cy="895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6" descr="Captura de Tela 2017-06-29 às 03.33.31.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714875" y="4276725"/>
            <a:ext cx="4111625" cy="1535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4" descr="Screen Shot 2018-05-22 at 9.31.55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392863"/>
            <a:ext cx="4056063"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6" name="TextBox 5"/>
          <p:cNvSpPr txBox="1">
            <a:spLocks noChangeArrowheads="1"/>
          </p:cNvSpPr>
          <p:nvPr/>
        </p:nvSpPr>
        <p:spPr bwMode="auto">
          <a:xfrm>
            <a:off x="7064375" y="6519863"/>
            <a:ext cx="1992313"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solidFill>
                  <a:schemeClr val="tx2"/>
                </a:solidFill>
                <a:latin typeface="Adobe Caslon Pro Bold" charset="0"/>
                <a:cs typeface="Adobe Caslon Pro Bold" charset="0"/>
              </a:rPr>
              <a:t>Eduardo Landulfo</a:t>
            </a:r>
          </a:p>
        </p:txBody>
      </p:sp>
      <p:sp>
        <p:nvSpPr>
          <p:cNvPr id="5" name="Rectangle 4"/>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pic>
        <p:nvPicPr>
          <p:cNvPr id="21508" name="Picture 1" descr="Captura de Tela 2018-06-14 às 03.54.46.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00163" y="539750"/>
            <a:ext cx="6478587" cy="342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Picture 2"/>
          <p:cNvPicPr>
            <a:picLocks noChangeAspect="1"/>
          </p:cNvPicPr>
          <p:nvPr/>
        </p:nvPicPr>
        <p:blipFill>
          <a:blip r:embed="rId4"/>
          <a:stretch>
            <a:fillRect/>
          </a:stretch>
        </p:blipFill>
        <p:spPr>
          <a:xfrm>
            <a:off x="17085" y="375275"/>
            <a:ext cx="9104127" cy="4678510"/>
          </a:xfrm>
          <a:prstGeom prst="rect">
            <a:avLst/>
          </a:prstGeom>
          <a:ln>
            <a:noFill/>
          </a:ln>
          <a:effectLst>
            <a:softEdge rad="112500"/>
          </a:effectLst>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7463" y="261938"/>
            <a:ext cx="9144000" cy="4791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9" name="Picture 4" descr="Screen Shot 2018-05-22 at 9.31.55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392863"/>
            <a:ext cx="4056063"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0" name="TextBox 5"/>
          <p:cNvSpPr txBox="1">
            <a:spLocks noChangeArrowheads="1"/>
          </p:cNvSpPr>
          <p:nvPr/>
        </p:nvSpPr>
        <p:spPr bwMode="auto">
          <a:xfrm>
            <a:off x="7024688" y="6488113"/>
            <a:ext cx="1992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solidFill>
                  <a:schemeClr val="tx2"/>
                </a:solidFill>
                <a:latin typeface="Adobe Caslon Pro Bold" charset="0"/>
                <a:cs typeface="Adobe Caslon Pro Bold" charset="0"/>
              </a:rPr>
              <a:t>Eduardo Landulfo</a:t>
            </a:r>
          </a:p>
        </p:txBody>
      </p:sp>
      <p:pic>
        <p:nvPicPr>
          <p:cNvPr id="22531"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425575" y="547688"/>
            <a:ext cx="5981700" cy="5376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p:cNvSpPr txBox="1"/>
          <p:nvPr/>
        </p:nvSpPr>
        <p:spPr>
          <a:xfrm>
            <a:off x="2779713" y="141288"/>
            <a:ext cx="3473450" cy="369887"/>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pPr fontAlgn="auto">
              <a:spcBef>
                <a:spcPts val="0"/>
              </a:spcBef>
              <a:spcAft>
                <a:spcPts val="0"/>
              </a:spcAft>
              <a:defRPr/>
            </a:pPr>
            <a:r>
              <a:rPr lang="en-US" dirty="0"/>
              <a:t>LONG RANGE TRANSPORT STUDIES</a:t>
            </a:r>
          </a:p>
        </p:txBody>
      </p:sp>
      <p:sp>
        <p:nvSpPr>
          <p:cNvPr id="6" name="Rectangle 5"/>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spTree>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4" descr="Screen Shot 2018-05-22 at 9.31.55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392863"/>
            <a:ext cx="4056063"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4" name="TextBox 5"/>
          <p:cNvSpPr txBox="1">
            <a:spLocks noChangeArrowheads="1"/>
          </p:cNvSpPr>
          <p:nvPr/>
        </p:nvSpPr>
        <p:spPr bwMode="auto">
          <a:xfrm>
            <a:off x="6967538" y="6484938"/>
            <a:ext cx="1992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solidFill>
                  <a:schemeClr val="tx2"/>
                </a:solidFill>
                <a:latin typeface="Adobe Caslon Pro Bold" charset="0"/>
                <a:cs typeface="Adobe Caslon Pro Bold" charset="0"/>
              </a:rPr>
              <a:t>Eduardo Landulfo</a:t>
            </a:r>
          </a:p>
        </p:txBody>
      </p:sp>
      <p:pic>
        <p:nvPicPr>
          <p:cNvPr id="2" name="Picture 1"/>
          <p:cNvPicPr>
            <a:picLocks noChangeAspect="1"/>
          </p:cNvPicPr>
          <p:nvPr/>
        </p:nvPicPr>
        <p:blipFill>
          <a:blip r:embed="rId3"/>
          <a:stretch>
            <a:fillRect/>
          </a:stretch>
        </p:blipFill>
        <p:spPr>
          <a:xfrm>
            <a:off x="223838" y="962025"/>
            <a:ext cx="3832225" cy="383222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4" name="Picture 3"/>
          <p:cNvPicPr>
            <a:picLocks noChangeAspect="1"/>
          </p:cNvPicPr>
          <p:nvPr/>
        </p:nvPicPr>
        <p:blipFill>
          <a:blip r:embed="rId4"/>
          <a:stretch>
            <a:fillRect/>
          </a:stretch>
        </p:blipFill>
        <p:spPr>
          <a:xfrm>
            <a:off x="4560888" y="962025"/>
            <a:ext cx="4084637" cy="3940175"/>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3654425" y="338138"/>
            <a:ext cx="1812925" cy="369887"/>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pPr fontAlgn="auto">
              <a:spcBef>
                <a:spcPts val="0"/>
              </a:spcBef>
              <a:spcAft>
                <a:spcPts val="0"/>
              </a:spcAft>
              <a:defRPr/>
            </a:pPr>
            <a:r>
              <a:rPr lang="en-US" dirty="0"/>
              <a:t>AEROSOL TYPING</a:t>
            </a:r>
          </a:p>
        </p:txBody>
      </p:sp>
      <p:sp>
        <p:nvSpPr>
          <p:cNvPr id="7" name="Rectangle 6"/>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spTree>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4" descr="Screen Shot 2018-05-22 at 9.31.55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392863"/>
            <a:ext cx="4056063"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78" name="TextBox 5"/>
          <p:cNvSpPr txBox="1">
            <a:spLocks noChangeArrowheads="1"/>
          </p:cNvSpPr>
          <p:nvPr/>
        </p:nvSpPr>
        <p:spPr bwMode="auto">
          <a:xfrm>
            <a:off x="6967538" y="6484938"/>
            <a:ext cx="1992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solidFill>
                  <a:schemeClr val="tx2"/>
                </a:solidFill>
                <a:latin typeface="Adobe Caslon Pro Bold" charset="0"/>
                <a:cs typeface="Adobe Caslon Pro Bold" charset="0"/>
              </a:rPr>
              <a:t>Eduardo Landulfo</a:t>
            </a:r>
          </a:p>
        </p:txBody>
      </p:sp>
      <p:sp>
        <p:nvSpPr>
          <p:cNvPr id="3" name="TextBox 2"/>
          <p:cNvSpPr txBox="1"/>
          <p:nvPr/>
        </p:nvSpPr>
        <p:spPr>
          <a:xfrm>
            <a:off x="3654425" y="338138"/>
            <a:ext cx="2736850" cy="369887"/>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pPr fontAlgn="auto">
              <a:spcBef>
                <a:spcPts val="0"/>
              </a:spcBef>
              <a:spcAft>
                <a:spcPts val="0"/>
              </a:spcAft>
              <a:defRPr/>
            </a:pPr>
            <a:r>
              <a:rPr lang="en-US" dirty="0"/>
              <a:t>THE SEARCH FOR FUNDING</a:t>
            </a:r>
          </a:p>
        </p:txBody>
      </p:sp>
      <p:sp>
        <p:nvSpPr>
          <p:cNvPr id="5" name="Rectangle 4"/>
          <p:cNvSpPr/>
          <p:nvPr/>
        </p:nvSpPr>
        <p:spPr>
          <a:xfrm>
            <a:off x="1030112" y="1354667"/>
            <a:ext cx="914400" cy="914400"/>
          </a:xfrm>
          <a:prstGeom prst="rect">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en-US"/>
          </a:p>
        </p:txBody>
      </p:sp>
      <p:sp>
        <p:nvSpPr>
          <p:cNvPr id="24583" name="TextBox 5"/>
          <p:cNvSpPr txBox="1">
            <a:spLocks noChangeArrowheads="1"/>
          </p:cNvSpPr>
          <p:nvPr/>
        </p:nvSpPr>
        <p:spPr bwMode="auto">
          <a:xfrm>
            <a:off x="2482850" y="1651000"/>
            <a:ext cx="4991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a:t>LOCAL FUNDING AGENCIES FOR EACH FEDERATION</a:t>
            </a:r>
          </a:p>
        </p:txBody>
      </p:sp>
      <p:sp>
        <p:nvSpPr>
          <p:cNvPr id="9" name="Rectangle 8"/>
          <p:cNvSpPr/>
          <p:nvPr/>
        </p:nvSpPr>
        <p:spPr>
          <a:xfrm>
            <a:off x="1030288" y="2420938"/>
            <a:ext cx="914400" cy="914400"/>
          </a:xfrm>
          <a:prstGeom prst="rect">
            <a:avLst/>
          </a:prstGeom>
        </p:spPr>
        <p:style>
          <a:lnRef idx="1">
            <a:schemeClr val="accent6"/>
          </a:lnRef>
          <a:fillRef idx="3">
            <a:schemeClr val="accent6"/>
          </a:fillRef>
          <a:effectRef idx="2">
            <a:schemeClr val="accent6"/>
          </a:effectRef>
          <a:fontRef idx="minor">
            <a:schemeClr val="lt1"/>
          </a:fontRef>
        </p:style>
        <p:txBody>
          <a:bodyPr anchor="ctr"/>
          <a:lstStyle/>
          <a:p>
            <a:pPr algn="ctr" fontAlgn="auto">
              <a:spcBef>
                <a:spcPts val="0"/>
              </a:spcBef>
              <a:spcAft>
                <a:spcPts val="0"/>
              </a:spcAft>
              <a:defRPr/>
            </a:pPr>
            <a:endParaRPr lang="en-US"/>
          </a:p>
        </p:txBody>
      </p:sp>
      <p:sp>
        <p:nvSpPr>
          <p:cNvPr id="24585" name="TextBox 6"/>
          <p:cNvSpPr txBox="1">
            <a:spLocks noChangeArrowheads="1"/>
          </p:cNvSpPr>
          <p:nvPr/>
        </p:nvSpPr>
        <p:spPr bwMode="auto">
          <a:xfrm>
            <a:off x="2609850" y="2779713"/>
            <a:ext cx="41814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a:t>REGIONAL FUDING AGENCIES: CONSORTIA</a:t>
            </a:r>
          </a:p>
        </p:txBody>
      </p:sp>
      <p:sp>
        <p:nvSpPr>
          <p:cNvPr id="11" name="Rectangle 10"/>
          <p:cNvSpPr/>
          <p:nvPr/>
        </p:nvSpPr>
        <p:spPr>
          <a:xfrm>
            <a:off x="1030288" y="3689350"/>
            <a:ext cx="914400" cy="914400"/>
          </a:xfrm>
          <a:prstGeom prst="rect">
            <a:avLst/>
          </a:prstGeom>
        </p:spPr>
        <p:style>
          <a:lnRef idx="1">
            <a:schemeClr val="accent2"/>
          </a:lnRef>
          <a:fillRef idx="3">
            <a:schemeClr val="accent2"/>
          </a:fillRef>
          <a:effectRef idx="2">
            <a:schemeClr val="accent2"/>
          </a:effectRef>
          <a:fontRef idx="minor">
            <a:schemeClr val="lt1"/>
          </a:fontRef>
        </p:style>
        <p:txBody>
          <a:bodyPr anchor="ctr"/>
          <a:lstStyle/>
          <a:p>
            <a:pPr algn="ctr" fontAlgn="auto">
              <a:spcBef>
                <a:spcPts val="0"/>
              </a:spcBef>
              <a:spcAft>
                <a:spcPts val="0"/>
              </a:spcAft>
              <a:defRPr/>
            </a:pPr>
            <a:endParaRPr lang="en-US"/>
          </a:p>
        </p:txBody>
      </p:sp>
      <p:sp>
        <p:nvSpPr>
          <p:cNvPr id="24587" name="TextBox 7"/>
          <p:cNvSpPr txBox="1">
            <a:spLocks noChangeArrowheads="1"/>
          </p:cNvSpPr>
          <p:nvPr/>
        </p:nvSpPr>
        <p:spPr bwMode="auto">
          <a:xfrm>
            <a:off x="2736850" y="3935413"/>
            <a:ext cx="273685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a:t>INTERNATIONAL FUNDING</a:t>
            </a:r>
          </a:p>
        </p:txBody>
      </p:sp>
      <p:sp>
        <p:nvSpPr>
          <p:cNvPr id="13" name="Rectangle 12"/>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sp>
        <p:nvSpPr>
          <p:cNvPr id="2" name="TextBox 1"/>
          <p:cNvSpPr txBox="1"/>
          <p:nvPr/>
        </p:nvSpPr>
        <p:spPr>
          <a:xfrm>
            <a:off x="1707590" y="4926167"/>
            <a:ext cx="5967875" cy="646331"/>
          </a:xfrm>
          <a:prstGeom prst="rect">
            <a:avLst/>
          </a:prstGeom>
          <a:solidFill>
            <a:srgbClr val="FFFF00"/>
          </a:solidFill>
        </p:spPr>
        <p:style>
          <a:lnRef idx="2">
            <a:schemeClr val="accent6"/>
          </a:lnRef>
          <a:fillRef idx="1">
            <a:schemeClr val="lt1"/>
          </a:fillRef>
          <a:effectRef idx="0">
            <a:schemeClr val="accent6"/>
          </a:effectRef>
          <a:fontRef idx="minor">
            <a:schemeClr val="dk1"/>
          </a:fontRef>
        </p:style>
        <p:txBody>
          <a:bodyPr wrap="none" rtlCol="0">
            <a:spAutoFit/>
          </a:bodyPr>
          <a:lstStyle/>
          <a:p>
            <a:pPr algn="ctr"/>
            <a:r>
              <a:rPr lang="en-US" b="1" dirty="0" smtClean="0"/>
              <a:t>RUN CAMPAIGNS, HIRE PEOPLE (STUDENT AND TECHNICAL),</a:t>
            </a:r>
          </a:p>
          <a:p>
            <a:pPr algn="ctr"/>
            <a:r>
              <a:rPr lang="en-US" b="1" dirty="0" smtClean="0"/>
              <a:t>MAINTAIN &amp; UPGRADE, EXPAND NETWORK</a:t>
            </a:r>
            <a:endParaRPr lang="en-US" b="1" dirty="0"/>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723911" y="350976"/>
            <a:ext cx="3623733" cy="523220"/>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pPr fontAlgn="auto">
              <a:spcBef>
                <a:spcPts val="0"/>
              </a:spcBef>
              <a:spcAft>
                <a:spcPts val="0"/>
              </a:spcAft>
              <a:defRPr/>
            </a:pPr>
            <a:r>
              <a:rPr lang="en-US" sz="28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ACKNOWLEDGEMENTS</a:t>
            </a:r>
          </a:p>
        </p:txBody>
      </p:sp>
      <p:pic>
        <p:nvPicPr>
          <p:cNvPr id="25602" name="Picture 1" descr="logo LFA.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89225" y="1657350"/>
            <a:ext cx="1223963"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3" name="Picture 4" descr="LOGO_JICA_Gran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05513" y="4513263"/>
            <a:ext cx="1168400" cy="87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4" name="Picture 6" descr="LOGO_NIES_Grande.jpe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421563" y="4513263"/>
            <a:ext cx="1333500" cy="871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5" name="Picture 20" descr="logo_smn.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61925" y="1657350"/>
            <a:ext cx="1905000" cy="741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6" name="Picture 21" descr="citedef.pn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4535488" y="1657350"/>
            <a:ext cx="803275" cy="1212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7" name="Picture 22" descr="SAVERNET_Logo.jpe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3581400" y="4513263"/>
            <a:ext cx="1651000" cy="727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8" name="Picture 23" descr="Loco LIA.jpeg"/>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161925" y="3162300"/>
            <a:ext cx="1514475"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9" name="Picture 24" descr="GOAC_Logo.png"/>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139700" y="4467225"/>
            <a:ext cx="2824163" cy="773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0" name="Picture 25" descr="ufro azul transparente.png"/>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886450" y="1657350"/>
            <a:ext cx="1282700"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1" name="Picture 26" descr="cefop.png"/>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2355850" y="3214688"/>
            <a:ext cx="1533525"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2" name="Picture 27" descr="Brasão_da_USP2.png"/>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7715250" y="1384300"/>
            <a:ext cx="1241425" cy="177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3" name="Picture 28" descr="logo_if.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7421563" y="3214688"/>
            <a:ext cx="1535112" cy="957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4" name="Picture 29" descr="http://www.esa.int/esalogo/images/downloads/Logo_Fingerprint/Office_presentation/03_logo_dark_blue.bmp"/>
          <p:cNvPicPr>
            <a:picLocks noChangeAspect="1" noChangeArrowheads="1"/>
          </p:cNvPicPr>
          <p:nvPr/>
        </p:nvPicPr>
        <p:blipFill>
          <a:blip r:embed="rId1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3688" y="5684838"/>
            <a:ext cx="1236662" cy="612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5" name="Picture 30" descr="logo_ipen.png"/>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7527925" y="184150"/>
            <a:ext cx="1428750" cy="766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6" name="Picture 31" descr="logo-lalinet1.png"/>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5886450" y="3162300"/>
            <a:ext cx="1176338" cy="1287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7" name="Imagen 7"/>
          <p:cNvPicPr>
            <a:picLocks noChangeAspect="1"/>
          </p:cNvPicPr>
          <p:nvPr/>
        </p:nvPicPr>
        <p:blipFill>
          <a:blip r:embed="rId17">
            <a:extLst>
              <a:ext uri="{28A0092B-C50C-407E-A947-70E740481C1C}">
                <a14:useLocalDpi xmlns:a14="http://schemas.microsoft.com/office/drawing/2010/main" val="0"/>
              </a:ext>
            </a:extLst>
          </a:blip>
          <a:srcRect/>
          <a:stretch>
            <a:fillRect/>
          </a:stretch>
        </p:blipFill>
        <p:spPr bwMode="auto">
          <a:xfrm>
            <a:off x="4491038" y="3214688"/>
            <a:ext cx="847725" cy="1144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8" name="Picture 33"/>
          <p:cNvPicPr>
            <a:picLocks noChangeAspect="1"/>
          </p:cNvPicPr>
          <p:nvPr/>
        </p:nvPicPr>
        <p:blipFill>
          <a:blip r:embed="rId18">
            <a:extLst>
              <a:ext uri="{28A0092B-C50C-407E-A947-70E740481C1C}">
                <a14:useLocalDpi xmlns:a14="http://schemas.microsoft.com/office/drawing/2010/main" val="0"/>
              </a:ext>
            </a:extLst>
          </a:blip>
          <a:srcRect/>
          <a:stretch>
            <a:fillRect/>
          </a:stretch>
        </p:blipFill>
        <p:spPr bwMode="auto">
          <a:xfrm>
            <a:off x="6875463" y="5684838"/>
            <a:ext cx="2081212" cy="45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9" name="Picture 34"/>
          <p:cNvPicPr>
            <a:picLocks noChangeAspect="1"/>
          </p:cNvPicPr>
          <p:nvPr/>
        </p:nvPicPr>
        <p:blipFill>
          <a:blip r:embed="rId19">
            <a:extLst>
              <a:ext uri="{28A0092B-C50C-407E-A947-70E740481C1C}">
                <a14:useLocalDpi xmlns:a14="http://schemas.microsoft.com/office/drawing/2010/main" val="0"/>
              </a:ext>
            </a:extLst>
          </a:blip>
          <a:srcRect/>
          <a:stretch>
            <a:fillRect/>
          </a:stretch>
        </p:blipFill>
        <p:spPr bwMode="auto">
          <a:xfrm>
            <a:off x="4816475" y="5592763"/>
            <a:ext cx="1531938" cy="71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20" name="Picture 35" descr="Screen Shot 2018-05-22 at 9.31.55 AM.png"/>
          <p:cNvPicPr>
            <a:picLocks noChangeAspect="1"/>
          </p:cNvPicPr>
          <p:nvPr/>
        </p:nvPicPr>
        <p:blipFill>
          <a:blip r:embed="rId20">
            <a:extLst>
              <a:ext uri="{28A0092B-C50C-407E-A947-70E740481C1C}">
                <a14:useLocalDpi xmlns:a14="http://schemas.microsoft.com/office/drawing/2010/main" val="0"/>
              </a:ext>
            </a:extLst>
          </a:blip>
          <a:srcRect/>
          <a:stretch>
            <a:fillRect/>
          </a:stretch>
        </p:blipFill>
        <p:spPr bwMode="auto">
          <a:xfrm>
            <a:off x="0" y="6392863"/>
            <a:ext cx="4056063"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21" name="TextBox 36"/>
          <p:cNvSpPr txBox="1">
            <a:spLocks noChangeArrowheads="1"/>
          </p:cNvSpPr>
          <p:nvPr/>
        </p:nvSpPr>
        <p:spPr bwMode="auto">
          <a:xfrm>
            <a:off x="7151688" y="6488113"/>
            <a:ext cx="1992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solidFill>
                  <a:schemeClr val="tx2"/>
                </a:solidFill>
                <a:latin typeface="Adobe Caslon Pro Bold" charset="0"/>
                <a:cs typeface="Adobe Caslon Pro Bold" charset="0"/>
              </a:rPr>
              <a:t>Eduardo Landulfo</a:t>
            </a:r>
          </a:p>
        </p:txBody>
      </p:sp>
      <p:sp>
        <p:nvSpPr>
          <p:cNvPr id="23" name="Rectangle 22"/>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spTree>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094038" y="96838"/>
            <a:ext cx="2611437" cy="368300"/>
          </a:xfrm>
          <a:prstGeom prst="rect">
            <a:avLst/>
          </a:prstGeom>
        </p:spPr>
        <p:style>
          <a:lnRef idx="3">
            <a:schemeClr val="lt1"/>
          </a:lnRef>
          <a:fillRef idx="1">
            <a:schemeClr val="dk1"/>
          </a:fillRef>
          <a:effectRef idx="1">
            <a:schemeClr val="dk1"/>
          </a:effectRef>
          <a:fontRef idx="minor">
            <a:schemeClr val="lt1"/>
          </a:fontRef>
        </p:style>
        <p:txBody>
          <a:bodyPr wrap="none">
            <a:spAutoFit/>
          </a:bodyPr>
          <a:lstStyle/>
          <a:p>
            <a:pPr fontAlgn="auto">
              <a:spcBef>
                <a:spcPts val="0"/>
              </a:spcBef>
              <a:spcAft>
                <a:spcPts val="0"/>
              </a:spcAft>
              <a:defRPr/>
            </a:pPr>
            <a:r>
              <a:rPr lang="en-US" b="1" i="1" dirty="0">
                <a:solidFill>
                  <a:srgbClr val="FF6600"/>
                </a:solidFill>
                <a:latin typeface="Arial"/>
                <a:cs typeface="Arial"/>
              </a:rPr>
              <a:t>https://</a:t>
            </a:r>
            <a:r>
              <a:rPr lang="en-US" b="1" i="1" dirty="0" err="1">
                <a:solidFill>
                  <a:srgbClr val="FF6600"/>
                </a:solidFill>
                <a:latin typeface="Arial"/>
                <a:cs typeface="Arial"/>
              </a:rPr>
              <a:t>bit.ly</a:t>
            </a:r>
            <a:r>
              <a:rPr lang="en-US" b="1" i="1" dirty="0">
                <a:solidFill>
                  <a:srgbClr val="FF6600"/>
                </a:solidFill>
                <a:latin typeface="Arial"/>
                <a:cs typeface="Arial"/>
              </a:rPr>
              <a:t>/2JCvKqq</a:t>
            </a:r>
          </a:p>
        </p:txBody>
      </p:sp>
      <p:pic>
        <p:nvPicPr>
          <p:cNvPr id="26626" name="Picture 4" descr="Captura de Tela 2018-06-12 às 06.04.55.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23888"/>
            <a:ext cx="9144000" cy="5110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5"/>
          <p:cNvSpPr/>
          <p:nvPr/>
        </p:nvSpPr>
        <p:spPr>
          <a:xfrm>
            <a:off x="106363" y="6294438"/>
            <a:ext cx="8902700" cy="369887"/>
          </a:xfrm>
          <a:prstGeom prst="rect">
            <a:avLst/>
          </a:prstGeom>
        </p:spPr>
        <p:style>
          <a:lnRef idx="3">
            <a:schemeClr val="lt1"/>
          </a:lnRef>
          <a:fillRef idx="1">
            <a:schemeClr val="accent6"/>
          </a:fillRef>
          <a:effectRef idx="1">
            <a:schemeClr val="accent6"/>
          </a:effectRef>
          <a:fontRef idx="minor">
            <a:schemeClr val="lt1"/>
          </a:fontRef>
        </p:style>
        <p:txBody>
          <a:bodyPr>
            <a:spAutoFit/>
          </a:bodyPr>
          <a:lstStyle/>
          <a:p>
            <a:pPr algn="ctr" fontAlgn="auto">
              <a:spcBef>
                <a:spcPts val="0"/>
              </a:spcBef>
              <a:spcAft>
                <a:spcPts val="0"/>
              </a:spcAft>
              <a:defRPr/>
            </a:pPr>
            <a:r>
              <a:rPr lang="en-US" b="1" dirty="0">
                <a:solidFill>
                  <a:srgbClr val="008000"/>
                </a:solidFill>
              </a:rPr>
              <a:t>http://</a:t>
            </a:r>
            <a:r>
              <a:rPr lang="en-US" b="1" dirty="0" err="1">
                <a:solidFill>
                  <a:srgbClr val="008000"/>
                </a:solidFill>
              </a:rPr>
              <a:t>ciencias.medellin.unal.edu.co</a:t>
            </a:r>
            <a:r>
              <a:rPr lang="en-US" b="1" dirty="0">
                <a:solidFill>
                  <a:srgbClr val="008000"/>
                </a:solidFill>
              </a:rPr>
              <a:t>/</a:t>
            </a:r>
            <a:r>
              <a:rPr lang="en-US" b="1" dirty="0" err="1">
                <a:solidFill>
                  <a:srgbClr val="008000"/>
                </a:solidFill>
              </a:rPr>
              <a:t>eventos</a:t>
            </a:r>
            <a:r>
              <a:rPr lang="en-US" b="1" dirty="0">
                <a:solidFill>
                  <a:srgbClr val="008000"/>
                </a:solidFill>
              </a:rPr>
              <a:t>/</a:t>
            </a:r>
            <a:r>
              <a:rPr lang="en-US" b="1" dirty="0" err="1">
                <a:solidFill>
                  <a:srgbClr val="008000"/>
                </a:solidFill>
              </a:rPr>
              <a:t>wlmla</a:t>
            </a:r>
            <a:r>
              <a:rPr lang="en-US" b="1" dirty="0">
                <a:solidFill>
                  <a:srgbClr val="008000"/>
                </a:solidFill>
              </a:rPr>
              <a:t>/</a:t>
            </a:r>
            <a:r>
              <a:rPr lang="en-US" b="1" dirty="0" err="1">
                <a:solidFill>
                  <a:srgbClr val="008000"/>
                </a:solidFill>
              </a:rPr>
              <a:t>index.php</a:t>
            </a:r>
            <a:r>
              <a:rPr lang="en-US" b="1" dirty="0">
                <a:solidFill>
                  <a:srgbClr val="008000"/>
                </a:solidFill>
              </a:rPr>
              <a:t>/2-institucional/6-home</a:t>
            </a:r>
          </a:p>
        </p:txBody>
      </p:sp>
      <p:sp>
        <p:nvSpPr>
          <p:cNvPr id="8" name="TextBox 7"/>
          <p:cNvSpPr txBox="1"/>
          <p:nvPr/>
        </p:nvSpPr>
        <p:spPr>
          <a:xfrm>
            <a:off x="5913438" y="1600200"/>
            <a:ext cx="2135187" cy="369888"/>
          </a:xfrm>
          <a:prstGeom prst="rect">
            <a:avLst/>
          </a:prstGeom>
        </p:spPr>
        <p:style>
          <a:lnRef idx="3">
            <a:schemeClr val="lt1"/>
          </a:lnRef>
          <a:fillRef idx="1">
            <a:schemeClr val="accent6"/>
          </a:fillRef>
          <a:effectRef idx="1">
            <a:schemeClr val="accent6"/>
          </a:effectRef>
          <a:fontRef idx="minor">
            <a:schemeClr val="lt1"/>
          </a:fontRef>
        </p:style>
        <p:txBody>
          <a:bodyPr wrap="none">
            <a:spAutoFit/>
          </a:bodyPr>
          <a:lstStyle/>
          <a:p>
            <a:pPr fontAlgn="auto">
              <a:spcBef>
                <a:spcPts val="0"/>
              </a:spcBef>
              <a:spcAft>
                <a:spcPts val="0"/>
              </a:spcAft>
              <a:defRPr/>
            </a:pPr>
            <a:r>
              <a:rPr lang="en-US" dirty="0" err="1"/>
              <a:t>landulfo@gmail.com</a:t>
            </a:r>
            <a:endParaRPr lang="en-US" dirty="0"/>
          </a:p>
        </p:txBody>
      </p:sp>
      <p:sp>
        <p:nvSpPr>
          <p:cNvPr id="9" name="Rectangle 8"/>
          <p:cNvSpPr/>
          <p:nvPr/>
        </p:nvSpPr>
        <p:spPr>
          <a:xfrm>
            <a:off x="806450" y="1587500"/>
            <a:ext cx="2287588" cy="369888"/>
          </a:xfrm>
          <a:prstGeom prst="rect">
            <a:avLst/>
          </a:prstGeom>
        </p:spPr>
        <p:style>
          <a:lnRef idx="3">
            <a:schemeClr val="lt1"/>
          </a:lnRef>
          <a:fillRef idx="1">
            <a:schemeClr val="accent5"/>
          </a:fillRef>
          <a:effectRef idx="1">
            <a:schemeClr val="accent5"/>
          </a:effectRef>
          <a:fontRef idx="minor">
            <a:schemeClr val="lt1"/>
          </a:fontRef>
        </p:style>
        <p:txBody>
          <a:bodyPr wrap="none">
            <a:spAutoFit/>
          </a:bodyPr>
          <a:lstStyle/>
          <a:p>
            <a:pPr fontAlgn="auto">
              <a:spcBef>
                <a:spcPts val="0"/>
              </a:spcBef>
              <a:spcAft>
                <a:spcPts val="0"/>
              </a:spcAft>
              <a:defRPr/>
            </a:pPr>
            <a:r>
              <a:rPr lang="en-US" dirty="0" err="1"/>
              <a:t>aebastid@unal.edu.co</a:t>
            </a:r>
            <a:r>
              <a:rPr lang="en-US" dirty="0"/>
              <a:t> </a:t>
            </a:r>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TextBox 1"/>
          <p:cNvSpPr txBox="1">
            <a:spLocks noChangeArrowheads="1"/>
          </p:cNvSpPr>
          <p:nvPr/>
        </p:nvSpPr>
        <p:spPr bwMode="auto">
          <a:xfrm>
            <a:off x="1828800" y="474663"/>
            <a:ext cx="58658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400" b="1">
                <a:solidFill>
                  <a:schemeClr val="tx2"/>
                </a:solidFill>
                <a:latin typeface="Arial Black" charset="0"/>
                <a:cs typeface="Arial Black" charset="0"/>
              </a:rPr>
              <a:t>LALINET’s OPERATIONAL DRIVES</a:t>
            </a:r>
          </a:p>
        </p:txBody>
      </p:sp>
      <p:sp>
        <p:nvSpPr>
          <p:cNvPr id="3" name="TextBox 2"/>
          <p:cNvSpPr txBox="1"/>
          <p:nvPr/>
        </p:nvSpPr>
        <p:spPr>
          <a:xfrm>
            <a:off x="392113" y="1250950"/>
            <a:ext cx="8421687" cy="4986338"/>
          </a:xfrm>
          <a:prstGeom prst="rect">
            <a:avLst/>
          </a:prstGeom>
          <a:noFill/>
        </p:spPr>
        <p:txBody>
          <a:bodyPr>
            <a:spAutoFit/>
          </a:bodyPr>
          <a:lstStyle/>
          <a:p>
            <a:pPr marL="342900" indent="-342900" fontAlgn="auto">
              <a:spcBef>
                <a:spcPts val="0"/>
              </a:spcBef>
              <a:spcAft>
                <a:spcPts val="0"/>
              </a:spcAft>
              <a:buFont typeface="Arial"/>
              <a:buChar char="•"/>
              <a:defRPr/>
            </a:pPr>
            <a:r>
              <a:rPr lang="en-US" sz="2000" dirty="0">
                <a:latin typeface="Arial Black"/>
                <a:ea typeface="+mn-ea"/>
                <a:cs typeface="Arial Black"/>
              </a:rPr>
              <a:t>Perform measurements and data acquisition following established protocols </a:t>
            </a:r>
          </a:p>
          <a:p>
            <a:pPr marL="342900" indent="-342900" fontAlgn="auto">
              <a:spcBef>
                <a:spcPts val="0"/>
              </a:spcBef>
              <a:spcAft>
                <a:spcPts val="0"/>
              </a:spcAft>
              <a:buFont typeface="Arial"/>
              <a:buChar char="•"/>
              <a:defRPr/>
            </a:pPr>
            <a:endParaRPr lang="en-US" sz="2000" dirty="0">
              <a:latin typeface="Arial Black"/>
              <a:ea typeface="+mn-ea"/>
              <a:cs typeface="Arial Black"/>
            </a:endParaRPr>
          </a:p>
          <a:p>
            <a:pPr marL="342900" indent="-342900" fontAlgn="auto">
              <a:spcBef>
                <a:spcPts val="0"/>
              </a:spcBef>
              <a:spcAft>
                <a:spcPts val="0"/>
              </a:spcAft>
              <a:buFont typeface="Arial"/>
              <a:buChar char="•"/>
              <a:defRPr/>
            </a:pPr>
            <a:r>
              <a:rPr lang="en-US" sz="2000" dirty="0">
                <a:latin typeface="Arial Black"/>
                <a:ea typeface="+mn-ea"/>
                <a:cs typeface="Arial Black"/>
              </a:rPr>
              <a:t>Maintain a QA/QC routine among all participating stations </a:t>
            </a:r>
          </a:p>
          <a:p>
            <a:pPr marL="342900" indent="-342900" fontAlgn="auto">
              <a:spcBef>
                <a:spcPts val="0"/>
              </a:spcBef>
              <a:spcAft>
                <a:spcPts val="0"/>
              </a:spcAft>
              <a:buFont typeface="Arial"/>
              <a:buChar char="•"/>
              <a:defRPr/>
            </a:pPr>
            <a:endParaRPr lang="en-US" sz="2000" dirty="0">
              <a:latin typeface="Arial Black"/>
              <a:ea typeface="+mn-ea"/>
              <a:cs typeface="Arial Black"/>
            </a:endParaRPr>
          </a:p>
          <a:p>
            <a:pPr marL="342900" indent="-342900" fontAlgn="auto">
              <a:spcBef>
                <a:spcPts val="0"/>
              </a:spcBef>
              <a:spcAft>
                <a:spcPts val="0"/>
              </a:spcAft>
              <a:buFont typeface="Arial"/>
              <a:buChar char="•"/>
              <a:defRPr/>
            </a:pPr>
            <a:r>
              <a:rPr lang="en-US" sz="2000" dirty="0">
                <a:latin typeface="Arial Black"/>
                <a:ea typeface="+mn-ea"/>
                <a:cs typeface="Arial Black"/>
              </a:rPr>
              <a:t>Apply an unified data analysis routine common to all stations, e.g., Single Calculus Chain </a:t>
            </a:r>
          </a:p>
          <a:p>
            <a:pPr marL="342900" indent="-342900" fontAlgn="auto">
              <a:spcBef>
                <a:spcPts val="0"/>
              </a:spcBef>
              <a:spcAft>
                <a:spcPts val="0"/>
              </a:spcAft>
              <a:buFont typeface="Arial"/>
              <a:buChar char="•"/>
              <a:defRPr/>
            </a:pPr>
            <a:endParaRPr lang="en-US" sz="2000" dirty="0">
              <a:latin typeface="Arial Black"/>
              <a:ea typeface="+mn-ea"/>
              <a:cs typeface="Arial Black"/>
            </a:endParaRPr>
          </a:p>
          <a:p>
            <a:pPr marL="342900" indent="-342900" fontAlgn="auto">
              <a:spcBef>
                <a:spcPts val="0"/>
              </a:spcBef>
              <a:spcAft>
                <a:spcPts val="0"/>
              </a:spcAft>
              <a:buFont typeface="Arial"/>
              <a:buChar char="•"/>
              <a:defRPr/>
            </a:pPr>
            <a:r>
              <a:rPr lang="en-US" sz="2000" dirty="0">
                <a:latin typeface="Arial Black"/>
                <a:ea typeface="+mn-ea"/>
                <a:cs typeface="Arial Black"/>
              </a:rPr>
              <a:t>Create a scientifically significant distributed database, e.g., </a:t>
            </a:r>
            <a:r>
              <a:rPr lang="en-US" sz="2000" dirty="0" err="1">
                <a:latin typeface="Arial Black"/>
                <a:ea typeface="+mn-ea"/>
                <a:cs typeface="Arial Black"/>
              </a:rPr>
              <a:t>lidar</a:t>
            </a:r>
            <a:r>
              <a:rPr lang="en-US" sz="2000" dirty="0">
                <a:latin typeface="Arial Black"/>
                <a:ea typeface="+mn-ea"/>
                <a:cs typeface="Arial Black"/>
              </a:rPr>
              <a:t> ratio, particle extinction, backscatter, angstrom exponents and particle </a:t>
            </a:r>
            <a:r>
              <a:rPr lang="en-US" sz="2000" dirty="0" err="1">
                <a:latin typeface="Arial Black"/>
                <a:ea typeface="+mn-ea"/>
                <a:cs typeface="Arial Black"/>
              </a:rPr>
              <a:t>depol</a:t>
            </a:r>
            <a:r>
              <a:rPr lang="en-US" sz="2000" dirty="0">
                <a:latin typeface="Arial Black"/>
                <a:ea typeface="+mn-ea"/>
                <a:cs typeface="Arial Black"/>
              </a:rPr>
              <a:t>. regional values </a:t>
            </a:r>
          </a:p>
          <a:p>
            <a:pPr marL="342900" indent="-342900" fontAlgn="auto">
              <a:spcBef>
                <a:spcPts val="0"/>
              </a:spcBef>
              <a:spcAft>
                <a:spcPts val="0"/>
              </a:spcAft>
              <a:buFont typeface="Arial"/>
              <a:buChar char="•"/>
              <a:defRPr/>
            </a:pPr>
            <a:endParaRPr lang="en-US" sz="2000" dirty="0">
              <a:latin typeface="Arial Black"/>
              <a:ea typeface="+mn-ea"/>
              <a:cs typeface="Arial Black"/>
            </a:endParaRPr>
          </a:p>
          <a:p>
            <a:pPr marL="342900" indent="-342900" fontAlgn="auto">
              <a:spcBef>
                <a:spcPts val="0"/>
              </a:spcBef>
              <a:spcAft>
                <a:spcPts val="0"/>
              </a:spcAft>
              <a:buFont typeface="Arial"/>
              <a:buChar char="•"/>
              <a:defRPr/>
            </a:pPr>
            <a:endParaRPr lang="en-US" sz="2000" dirty="0">
              <a:latin typeface="Arial Black"/>
              <a:ea typeface="+mn-ea"/>
              <a:cs typeface="Arial Black"/>
            </a:endParaRPr>
          </a:p>
          <a:p>
            <a:pPr marL="342900" indent="-342900" fontAlgn="auto">
              <a:spcBef>
                <a:spcPts val="0"/>
              </a:spcBef>
              <a:spcAft>
                <a:spcPts val="0"/>
              </a:spcAft>
              <a:buFont typeface="Arial"/>
              <a:buChar char="•"/>
              <a:defRPr/>
            </a:pPr>
            <a:endParaRPr lang="en-US" sz="2000" dirty="0">
              <a:latin typeface="Arial Black"/>
              <a:ea typeface="+mn-ea"/>
              <a:cs typeface="Arial Black"/>
            </a:endParaRPr>
          </a:p>
          <a:p>
            <a:pPr fontAlgn="auto">
              <a:spcBef>
                <a:spcPts val="0"/>
              </a:spcBef>
              <a:spcAft>
                <a:spcPts val="0"/>
              </a:spcAft>
              <a:defRPr/>
            </a:pPr>
            <a:endParaRPr lang="en-US" dirty="0">
              <a:latin typeface="+mn-lt"/>
              <a:ea typeface="+mn-ea"/>
              <a:cs typeface="+mn-cs"/>
            </a:endParaRPr>
          </a:p>
        </p:txBody>
      </p:sp>
      <p:pic>
        <p:nvPicPr>
          <p:cNvPr id="4099" name="Picture 5" descr="Screen Shot 2018-05-22 at 9.31.55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392863"/>
            <a:ext cx="4056063"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0" name="TextBox 6"/>
          <p:cNvSpPr txBox="1">
            <a:spLocks noChangeArrowheads="1"/>
          </p:cNvSpPr>
          <p:nvPr/>
        </p:nvSpPr>
        <p:spPr bwMode="auto">
          <a:xfrm>
            <a:off x="7151688" y="6488113"/>
            <a:ext cx="1992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solidFill>
                  <a:schemeClr val="tx2"/>
                </a:solidFill>
                <a:latin typeface="Adobe Caslon Pro Bold" charset="0"/>
                <a:cs typeface="Adobe Caslon Pro Bold" charset="0"/>
              </a:rPr>
              <a:t>Eduardo Landulfo</a:t>
            </a:r>
          </a:p>
        </p:txBody>
      </p:sp>
      <p:sp>
        <p:nvSpPr>
          <p:cNvPr id="8" name="Rectangle 7"/>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1" name="TextBox 1"/>
          <p:cNvSpPr txBox="1">
            <a:spLocks noChangeArrowheads="1"/>
          </p:cNvSpPr>
          <p:nvPr/>
        </p:nvSpPr>
        <p:spPr bwMode="auto">
          <a:xfrm>
            <a:off x="1828800" y="474663"/>
            <a:ext cx="58658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400" b="1">
                <a:solidFill>
                  <a:schemeClr val="tx2"/>
                </a:solidFill>
                <a:latin typeface="Arial Black" charset="0"/>
                <a:cs typeface="Arial Black" charset="0"/>
              </a:rPr>
              <a:t>LALINET’s OPERATIONAL DRIVES</a:t>
            </a:r>
          </a:p>
        </p:txBody>
      </p:sp>
      <p:sp>
        <p:nvSpPr>
          <p:cNvPr id="3" name="TextBox 2"/>
          <p:cNvSpPr txBox="1"/>
          <p:nvPr/>
        </p:nvSpPr>
        <p:spPr>
          <a:xfrm>
            <a:off x="392113" y="1250950"/>
            <a:ext cx="8421687" cy="4062413"/>
          </a:xfrm>
          <a:prstGeom prst="rect">
            <a:avLst/>
          </a:prstGeom>
          <a:noFill/>
        </p:spPr>
        <p:txBody>
          <a:bodyPr>
            <a:spAutoFit/>
          </a:bodyPr>
          <a:lstStyle/>
          <a:p>
            <a:pPr marL="342900" indent="-342900" fontAlgn="auto">
              <a:spcBef>
                <a:spcPts val="0"/>
              </a:spcBef>
              <a:spcAft>
                <a:spcPts val="0"/>
              </a:spcAft>
              <a:buFont typeface="Arial"/>
              <a:buChar char="•"/>
              <a:defRPr/>
            </a:pPr>
            <a:r>
              <a:rPr lang="en-US" sz="2000" dirty="0">
                <a:latin typeface="Arial Black"/>
                <a:ea typeface="+mn-ea"/>
                <a:cs typeface="Arial Black"/>
              </a:rPr>
              <a:t>Guarantee the continuity of LALINET’s biannual workshops by the intensification of its role as a mechanism of transfer of knowledge, evaluation of joint actions conducted and agreements on how to continue under the new evolving situations. In 2018 second semester, the host site should be in Medellin, Colombia</a:t>
            </a:r>
          </a:p>
          <a:p>
            <a:pPr marL="342900" indent="-342900" fontAlgn="auto">
              <a:spcBef>
                <a:spcPts val="0"/>
              </a:spcBef>
              <a:spcAft>
                <a:spcPts val="0"/>
              </a:spcAft>
              <a:buFont typeface="Arial"/>
              <a:buChar char="•"/>
              <a:defRPr/>
            </a:pPr>
            <a:endParaRPr lang="en-US" sz="2000" dirty="0">
              <a:latin typeface="Arial Black"/>
              <a:ea typeface="+mn-ea"/>
              <a:cs typeface="Arial Black"/>
            </a:endParaRPr>
          </a:p>
          <a:p>
            <a:pPr marL="342900" indent="-342900" fontAlgn="auto">
              <a:spcBef>
                <a:spcPts val="0"/>
              </a:spcBef>
              <a:spcAft>
                <a:spcPts val="0"/>
              </a:spcAft>
              <a:buFont typeface="Arial"/>
              <a:buChar char="•"/>
              <a:defRPr/>
            </a:pPr>
            <a:r>
              <a:rPr lang="en-US" sz="2000" dirty="0">
                <a:latin typeface="Arial Black"/>
                <a:ea typeface="+mn-ea"/>
                <a:cs typeface="Arial Black"/>
              </a:rPr>
              <a:t>Search inter-network exchange, ACTRIS 1 and ACTRIS 2, SAVERNET </a:t>
            </a:r>
          </a:p>
          <a:p>
            <a:pPr fontAlgn="auto">
              <a:spcBef>
                <a:spcPts val="0"/>
              </a:spcBef>
              <a:spcAft>
                <a:spcPts val="0"/>
              </a:spcAft>
              <a:defRPr/>
            </a:pPr>
            <a:endParaRPr lang="en-US" sz="2000" dirty="0">
              <a:latin typeface="Arial Black"/>
              <a:ea typeface="+mn-ea"/>
              <a:cs typeface="Arial Black"/>
            </a:endParaRPr>
          </a:p>
          <a:p>
            <a:pPr marL="342900" indent="-342900" fontAlgn="auto">
              <a:spcBef>
                <a:spcPts val="0"/>
              </a:spcBef>
              <a:spcAft>
                <a:spcPts val="0"/>
              </a:spcAft>
              <a:buFont typeface="Arial"/>
              <a:buChar char="•"/>
              <a:defRPr/>
            </a:pPr>
            <a:endParaRPr lang="en-US" sz="2000" dirty="0">
              <a:latin typeface="Arial Black"/>
              <a:ea typeface="+mn-ea"/>
              <a:cs typeface="Arial Black"/>
            </a:endParaRPr>
          </a:p>
          <a:p>
            <a:pPr marL="342900" indent="-342900" fontAlgn="auto">
              <a:spcBef>
                <a:spcPts val="0"/>
              </a:spcBef>
              <a:spcAft>
                <a:spcPts val="0"/>
              </a:spcAft>
              <a:buFont typeface="Arial"/>
              <a:buChar char="•"/>
              <a:defRPr/>
            </a:pPr>
            <a:endParaRPr lang="en-US" sz="2000" dirty="0">
              <a:latin typeface="Arial Black"/>
              <a:ea typeface="+mn-ea"/>
              <a:cs typeface="Arial Black"/>
            </a:endParaRPr>
          </a:p>
          <a:p>
            <a:pPr fontAlgn="auto">
              <a:spcBef>
                <a:spcPts val="0"/>
              </a:spcBef>
              <a:spcAft>
                <a:spcPts val="0"/>
              </a:spcAft>
              <a:defRPr/>
            </a:pPr>
            <a:endParaRPr lang="en-US" dirty="0">
              <a:latin typeface="+mn-lt"/>
              <a:ea typeface="+mn-ea"/>
              <a:cs typeface="+mn-cs"/>
            </a:endParaRPr>
          </a:p>
        </p:txBody>
      </p:sp>
      <p:pic>
        <p:nvPicPr>
          <p:cNvPr id="5123" name="Picture 5" descr="Screen Shot 2018-05-22 at 9.31.55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6392863"/>
            <a:ext cx="4056063"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TextBox 6"/>
          <p:cNvSpPr txBox="1">
            <a:spLocks noChangeArrowheads="1"/>
          </p:cNvSpPr>
          <p:nvPr/>
        </p:nvSpPr>
        <p:spPr bwMode="auto">
          <a:xfrm>
            <a:off x="7151688" y="6488113"/>
            <a:ext cx="1992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solidFill>
                  <a:schemeClr val="tx2"/>
                </a:solidFill>
                <a:latin typeface="Adobe Caslon Pro Bold" charset="0"/>
                <a:cs typeface="Adobe Caslon Pro Bold" charset="0"/>
              </a:rPr>
              <a:t>Eduardo Landulfo</a:t>
            </a:r>
          </a:p>
        </p:txBody>
      </p:sp>
      <p:sp>
        <p:nvSpPr>
          <p:cNvPr id="8" name="Rectangle 7"/>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5" name="Picture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699250" y="184150"/>
            <a:ext cx="2444750" cy="6027738"/>
          </a:xfrm>
          <a:prstGeom prst="rect">
            <a:avLst/>
          </a:prstGeom>
          <a:noFill/>
          <a:ln w="9525">
            <a:solidFill>
              <a:srgbClr val="4F81BD"/>
            </a:solidFill>
            <a:miter lim="800000"/>
            <a:headEnd/>
            <a:tailEnd/>
          </a:ln>
          <a:extLst>
            <a:ext uri="{909E8E84-426E-40dd-AFC4-6F175D3DCCD1}">
              <a14:hiddenFill xmlns:a14="http://schemas.microsoft.com/office/drawing/2010/main">
                <a:solidFill>
                  <a:srgbClr val="FFFFFF"/>
                </a:solidFill>
              </a14:hiddenFill>
            </a:ext>
          </a:extLst>
        </p:spPr>
      </p:pic>
      <p:pic>
        <p:nvPicPr>
          <p:cNvPr id="6146" name="Picture 2" descr="LR20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82800" y="995363"/>
            <a:ext cx="4451350" cy="4981575"/>
          </a:xfrm>
          <a:prstGeom prst="rect">
            <a:avLst/>
          </a:prstGeom>
          <a:noFill/>
          <a:ln w="9525">
            <a:solidFill>
              <a:srgbClr val="4F81BD"/>
            </a:solidFill>
            <a:miter lim="800000"/>
            <a:headEnd/>
            <a:tailEnd/>
          </a:ln>
          <a:extLst>
            <a:ext uri="{909E8E84-426E-40dd-AFC4-6F175D3DCCD1}">
              <a14:hiddenFill xmlns:a14="http://schemas.microsoft.com/office/drawing/2010/main">
                <a:solidFill>
                  <a:srgbClr val="FFFFFF"/>
                </a:solidFill>
              </a14:hiddenFill>
            </a:ext>
          </a:extLst>
        </p:spPr>
      </p:pic>
      <p:sp>
        <p:nvSpPr>
          <p:cNvPr id="6147" name="TextBox 5"/>
          <p:cNvSpPr txBox="1">
            <a:spLocks noChangeArrowheads="1"/>
          </p:cNvSpPr>
          <p:nvPr/>
        </p:nvSpPr>
        <p:spPr bwMode="auto">
          <a:xfrm>
            <a:off x="2590800" y="227013"/>
            <a:ext cx="34766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400" b="1">
                <a:solidFill>
                  <a:schemeClr val="tx2"/>
                </a:solidFill>
                <a:latin typeface="Arial Black" charset="0"/>
                <a:cs typeface="Arial Black" charset="0"/>
              </a:rPr>
              <a:t>LALINET STATIONS</a:t>
            </a:r>
          </a:p>
        </p:txBody>
      </p:sp>
      <p:sp>
        <p:nvSpPr>
          <p:cNvPr id="5" name="TextBox 4"/>
          <p:cNvSpPr txBox="1"/>
          <p:nvPr/>
        </p:nvSpPr>
        <p:spPr>
          <a:xfrm>
            <a:off x="141288" y="1625600"/>
            <a:ext cx="1941512" cy="369888"/>
          </a:xfrm>
          <a:prstGeom prst="rect">
            <a:avLst/>
          </a:prstGeom>
          <a:solidFill>
            <a:srgbClr val="FFFF00"/>
          </a:solidFill>
        </p:spPr>
        <p:style>
          <a:lnRef idx="2">
            <a:schemeClr val="accent2"/>
          </a:lnRef>
          <a:fillRef idx="1">
            <a:schemeClr val="lt1"/>
          </a:fillRef>
          <a:effectRef idx="0">
            <a:schemeClr val="accent2"/>
          </a:effectRef>
          <a:fontRef idx="minor">
            <a:schemeClr val="dk1"/>
          </a:fontRef>
        </p:style>
        <p:txBody>
          <a:bodyPr wrap="none">
            <a:spAutoFit/>
          </a:bodyPr>
          <a:lstStyle/>
          <a:p>
            <a:pPr fontAlgn="auto">
              <a:spcBef>
                <a:spcPts val="0"/>
              </a:spcBef>
              <a:spcAft>
                <a:spcPts val="0"/>
              </a:spcAft>
              <a:defRPr/>
            </a:pPr>
            <a:r>
              <a:rPr lang="en-US" b="1" dirty="0"/>
              <a:t>AREA GT 18 Mkm</a:t>
            </a:r>
            <a:r>
              <a:rPr lang="en-US" b="1" baseline="30000" dirty="0"/>
              <a:t>2</a:t>
            </a:r>
            <a:endParaRPr lang="en-US" b="1" dirty="0"/>
          </a:p>
        </p:txBody>
      </p:sp>
      <p:pic>
        <p:nvPicPr>
          <p:cNvPr id="6149" name="Picture 8" descr="Screen Shot 2018-05-22 at 9.31.55 A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0" y="6392863"/>
            <a:ext cx="4056063"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0" name="TextBox 9"/>
          <p:cNvSpPr txBox="1">
            <a:spLocks noChangeArrowheads="1"/>
          </p:cNvSpPr>
          <p:nvPr/>
        </p:nvSpPr>
        <p:spPr bwMode="auto">
          <a:xfrm>
            <a:off x="7081133" y="6488113"/>
            <a:ext cx="1992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solidFill>
                  <a:schemeClr val="tx2"/>
                </a:solidFill>
                <a:latin typeface="Adobe Caslon Pro Bold" charset="0"/>
                <a:cs typeface="Adobe Caslon Pro Bold" charset="0"/>
              </a:rPr>
              <a:t>Eduardo Landulfo</a:t>
            </a:r>
          </a:p>
        </p:txBody>
      </p:sp>
      <p:sp>
        <p:nvSpPr>
          <p:cNvPr id="4" name="Oval 3"/>
          <p:cNvSpPr/>
          <p:nvPr/>
        </p:nvSpPr>
        <p:spPr>
          <a:xfrm>
            <a:off x="3175000" y="1909763"/>
            <a:ext cx="169863" cy="184150"/>
          </a:xfrm>
          <a:prstGeom prst="ellipse">
            <a:avLst/>
          </a:prstGeom>
          <a:solidFill>
            <a:srgbClr val="008000"/>
          </a:solidFill>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en-US">
              <a:solidFill>
                <a:srgbClr val="008000"/>
              </a:solidFill>
            </a:endParaRPr>
          </a:p>
        </p:txBody>
      </p:sp>
      <p:sp>
        <p:nvSpPr>
          <p:cNvPr id="11" name="Oval 10"/>
          <p:cNvSpPr/>
          <p:nvPr/>
        </p:nvSpPr>
        <p:spPr>
          <a:xfrm>
            <a:off x="3933825" y="1709738"/>
            <a:ext cx="169863" cy="184150"/>
          </a:xfrm>
          <a:prstGeom prst="ellipse">
            <a:avLst/>
          </a:prstGeom>
          <a:solidFill>
            <a:srgbClr val="008000"/>
          </a:solidFill>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en-US">
              <a:solidFill>
                <a:srgbClr val="008000"/>
              </a:solidFill>
            </a:endParaRPr>
          </a:p>
        </p:txBody>
      </p:sp>
      <p:sp>
        <p:nvSpPr>
          <p:cNvPr id="12" name="Rectangle 11"/>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9" name="Picture 1" descr="traj190916.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3988" y="1101725"/>
            <a:ext cx="4314825" cy="4740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0" name="Picture 8" descr="Captura de Tela 2017-06-24 às 05.40.47.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468813" y="1233488"/>
            <a:ext cx="3759200" cy="4367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1" name="TextBox 9"/>
          <p:cNvSpPr txBox="1">
            <a:spLocks noChangeArrowheads="1"/>
          </p:cNvSpPr>
          <p:nvPr/>
        </p:nvSpPr>
        <p:spPr bwMode="auto">
          <a:xfrm>
            <a:off x="4275138" y="5873750"/>
            <a:ext cx="4046537"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a:latin typeface="Arial Black" charset="0"/>
                <a:cs typeface="Arial Black" charset="0"/>
              </a:rPr>
              <a:t> 200 hPa height difference and</a:t>
            </a:r>
          </a:p>
          <a:p>
            <a:r>
              <a:rPr lang="en-US">
                <a:latin typeface="Arial Black" charset="0"/>
                <a:cs typeface="Arial Black" charset="0"/>
              </a:rPr>
              <a:t> 850 hPa winds during austral</a:t>
            </a:r>
          </a:p>
          <a:p>
            <a:r>
              <a:rPr lang="en-US">
                <a:latin typeface="Arial Black" charset="0"/>
                <a:cs typeface="Arial Black" charset="0"/>
              </a:rPr>
              <a:t> summer.</a:t>
            </a:r>
          </a:p>
        </p:txBody>
      </p:sp>
      <p:sp>
        <p:nvSpPr>
          <p:cNvPr id="11" name="TextBox 10"/>
          <p:cNvSpPr txBox="1"/>
          <p:nvPr/>
        </p:nvSpPr>
        <p:spPr>
          <a:xfrm>
            <a:off x="1090748" y="323118"/>
            <a:ext cx="7574059" cy="523220"/>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pPr fontAlgn="auto">
              <a:spcBef>
                <a:spcPts val="0"/>
              </a:spcBef>
              <a:spcAft>
                <a:spcPts val="0"/>
              </a:spcAft>
              <a:defRPr/>
            </a:pPr>
            <a:r>
              <a:rPr lang="en-US" sz="2800" b="1" dirty="0">
                <a:ln w="12700">
                  <a:solidFill>
                    <a:schemeClr val="tx2">
                      <a:satMod val="155000"/>
                    </a:schemeClr>
                  </a:solidFill>
                  <a:prstDash val="solid"/>
                </a:ln>
                <a:solidFill>
                  <a:srgbClr val="1F497D"/>
                </a:solidFill>
                <a:effectLst>
                  <a:outerShdw blurRad="41275" dist="20320" dir="1800000" algn="tl" rotWithShape="0">
                    <a:srgbClr val="000000">
                      <a:alpha val="40000"/>
                    </a:srgbClr>
                  </a:outerShdw>
                </a:effectLst>
                <a:latin typeface="Arial Black"/>
                <a:cs typeface="Arial Black"/>
              </a:rPr>
              <a:t>SOUTH AMERICAN AIR CIRCULATION</a:t>
            </a:r>
          </a:p>
        </p:txBody>
      </p:sp>
      <p:sp>
        <p:nvSpPr>
          <p:cNvPr id="6" name="Rectangle 5"/>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3" name="Picture 6" descr="Captura de Tela 2014-10-29 às 08.45.38.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84263" y="1168400"/>
            <a:ext cx="6886575" cy="5159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 name="Group 8"/>
          <p:cNvGrpSpPr>
            <a:grpSpLocks/>
          </p:cNvGrpSpPr>
          <p:nvPr/>
        </p:nvGrpSpPr>
        <p:grpSpPr bwMode="auto">
          <a:xfrm>
            <a:off x="2176463" y="2455863"/>
            <a:ext cx="1347787" cy="3714750"/>
            <a:chOff x="2850917" y="2915541"/>
            <a:chExt cx="1347708" cy="3715365"/>
          </a:xfrm>
        </p:grpSpPr>
        <p:sp>
          <p:nvSpPr>
            <p:cNvPr id="10" name="Oval 9"/>
            <p:cNvSpPr/>
            <p:nvPr/>
          </p:nvSpPr>
          <p:spPr>
            <a:xfrm>
              <a:off x="2850917" y="2915541"/>
              <a:ext cx="1347708" cy="3715365"/>
            </a:xfrm>
            <a:prstGeom prst="ellipse">
              <a:avLst/>
            </a:prstGeom>
            <a:gradFill flip="none" rotWithShape="1">
              <a:gsLst>
                <a:gs pos="0">
                  <a:schemeClr val="accent1">
                    <a:tint val="100000"/>
                    <a:shade val="100000"/>
                    <a:satMod val="130000"/>
                    <a:alpha val="35000"/>
                  </a:schemeClr>
                </a:gs>
                <a:gs pos="100000">
                  <a:schemeClr val="accent1">
                    <a:tint val="50000"/>
                    <a:shade val="100000"/>
                    <a:satMod val="350000"/>
                    <a:alpha val="35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TextBox 10"/>
            <p:cNvSpPr txBox="1"/>
            <p:nvPr/>
          </p:nvSpPr>
          <p:spPr>
            <a:xfrm>
              <a:off x="3246083" y="3581241"/>
              <a:ext cx="461665" cy="2491051"/>
            </a:xfrm>
            <a:prstGeom prst="rect">
              <a:avLst/>
            </a:prstGeom>
          </p:spPr>
          <p:style>
            <a:lnRef idx="1">
              <a:schemeClr val="accent5"/>
            </a:lnRef>
            <a:fillRef idx="3">
              <a:schemeClr val="accent5"/>
            </a:fillRef>
            <a:effectRef idx="2">
              <a:schemeClr val="accent5"/>
            </a:effectRef>
            <a:fontRef idx="minor">
              <a:schemeClr val="lt1"/>
            </a:fontRef>
          </p:style>
          <p:txBody>
            <a:bodyPr vert="wordArtVert" wrap="none">
              <a:spAutoFit/>
            </a:bodyPr>
            <a:lstStyle/>
            <a:p>
              <a:pPr fontAlgn="auto">
                <a:spcBef>
                  <a:spcPts val="0"/>
                </a:spcBef>
                <a:spcAft>
                  <a:spcPts val="0"/>
                </a:spcAft>
                <a:defRPr/>
              </a:pPr>
              <a:r>
                <a:rPr lang="en-US" b="1" dirty="0">
                  <a:solidFill>
                    <a:srgbClr val="FF0000"/>
                  </a:solidFill>
                </a:rPr>
                <a:t>VOLCANIC</a:t>
              </a:r>
              <a:r>
                <a:rPr lang="en-US" dirty="0"/>
                <a:t> </a:t>
              </a:r>
              <a:r>
                <a:rPr lang="en-US" b="1" dirty="0">
                  <a:solidFill>
                    <a:srgbClr val="FF0000"/>
                  </a:solidFill>
                </a:rPr>
                <a:t>ASHES</a:t>
              </a:r>
            </a:p>
          </p:txBody>
        </p:sp>
      </p:grpSp>
      <p:grpSp>
        <p:nvGrpSpPr>
          <p:cNvPr id="12" name="Group 11"/>
          <p:cNvGrpSpPr>
            <a:grpSpLocks/>
          </p:cNvGrpSpPr>
          <p:nvPr/>
        </p:nvGrpSpPr>
        <p:grpSpPr bwMode="auto">
          <a:xfrm>
            <a:off x="3246438" y="2611438"/>
            <a:ext cx="2016125" cy="1385887"/>
            <a:chOff x="3246083" y="3071036"/>
            <a:chExt cx="2017236" cy="1386502"/>
          </a:xfrm>
        </p:grpSpPr>
        <p:sp>
          <p:nvSpPr>
            <p:cNvPr id="13" name="Oval 12"/>
            <p:cNvSpPr/>
            <p:nvPr/>
          </p:nvSpPr>
          <p:spPr>
            <a:xfrm>
              <a:off x="3498634" y="3071036"/>
              <a:ext cx="1504191" cy="1386502"/>
            </a:xfrm>
            <a:prstGeom prst="ellipse">
              <a:avLst/>
            </a:prstGeom>
            <a:gradFill flip="none" rotWithShape="1">
              <a:gsLst>
                <a:gs pos="0">
                  <a:schemeClr val="accent1">
                    <a:tint val="100000"/>
                    <a:shade val="100000"/>
                    <a:satMod val="130000"/>
                    <a:alpha val="36000"/>
                  </a:schemeClr>
                </a:gs>
                <a:gs pos="100000">
                  <a:schemeClr val="accent1">
                    <a:tint val="50000"/>
                    <a:shade val="100000"/>
                    <a:satMod val="350000"/>
                    <a:alpha val="36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14" name="TextBox 13"/>
            <p:cNvSpPr txBox="1"/>
            <p:nvPr/>
          </p:nvSpPr>
          <p:spPr>
            <a:xfrm>
              <a:off x="3246083" y="3510968"/>
              <a:ext cx="2017236" cy="370052"/>
            </a:xfrm>
            <a:prstGeom prst="rect">
              <a:avLst/>
            </a:prstGeom>
          </p:spPr>
          <p:style>
            <a:lnRef idx="1">
              <a:schemeClr val="accent6"/>
            </a:lnRef>
            <a:fillRef idx="3">
              <a:schemeClr val="accent6"/>
            </a:fillRef>
            <a:effectRef idx="2">
              <a:schemeClr val="accent6"/>
            </a:effectRef>
            <a:fontRef idx="minor">
              <a:schemeClr val="lt1"/>
            </a:fontRef>
          </p:style>
          <p:txBody>
            <a:bodyPr wrap="none">
              <a:spAutoFit/>
            </a:bodyPr>
            <a:lstStyle/>
            <a:p>
              <a:pPr fontAlgn="auto">
                <a:spcBef>
                  <a:spcPts val="0"/>
                </a:spcBef>
                <a:spcAft>
                  <a:spcPts val="0"/>
                </a:spcAft>
                <a:defRPr/>
              </a:pPr>
              <a:r>
                <a:rPr lang="en-US" dirty="0"/>
                <a:t>BIOMASS BURNING</a:t>
              </a:r>
            </a:p>
          </p:txBody>
        </p:sp>
      </p:grpSp>
      <p:grpSp>
        <p:nvGrpSpPr>
          <p:cNvPr id="15" name="Group 14"/>
          <p:cNvGrpSpPr>
            <a:grpSpLocks/>
          </p:cNvGrpSpPr>
          <p:nvPr/>
        </p:nvGrpSpPr>
        <p:grpSpPr bwMode="auto">
          <a:xfrm>
            <a:off x="4302125" y="1755775"/>
            <a:ext cx="3570288" cy="1555750"/>
            <a:chOff x="4302296" y="2215811"/>
            <a:chExt cx="3570208" cy="1554955"/>
          </a:xfrm>
        </p:grpSpPr>
        <p:sp>
          <p:nvSpPr>
            <p:cNvPr id="16" name="Oval 15"/>
            <p:cNvSpPr/>
            <p:nvPr/>
          </p:nvSpPr>
          <p:spPr>
            <a:xfrm>
              <a:off x="4548353" y="2215811"/>
              <a:ext cx="3019357" cy="1554955"/>
            </a:xfrm>
            <a:prstGeom prst="ellipse">
              <a:avLst/>
            </a:prstGeom>
            <a:gradFill flip="none" rotWithShape="1">
              <a:gsLst>
                <a:gs pos="0">
                  <a:schemeClr val="accent1">
                    <a:tint val="100000"/>
                    <a:shade val="100000"/>
                    <a:satMod val="130000"/>
                    <a:alpha val="30000"/>
                  </a:schemeClr>
                </a:gs>
                <a:gs pos="100000">
                  <a:schemeClr val="accent1">
                    <a:tint val="50000"/>
                    <a:shade val="100000"/>
                    <a:satMod val="350000"/>
                    <a:alpha val="30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TextBox 16"/>
            <p:cNvSpPr txBox="1"/>
            <p:nvPr/>
          </p:nvSpPr>
          <p:spPr>
            <a:xfrm>
              <a:off x="4302296" y="2741005"/>
              <a:ext cx="3570208" cy="368112"/>
            </a:xfrm>
            <a:prstGeom prst="rect">
              <a:avLst/>
            </a:prstGeom>
          </p:spPr>
          <p:style>
            <a:lnRef idx="1">
              <a:schemeClr val="accent2"/>
            </a:lnRef>
            <a:fillRef idx="3">
              <a:schemeClr val="accent2"/>
            </a:fillRef>
            <a:effectRef idx="2">
              <a:schemeClr val="accent2"/>
            </a:effectRef>
            <a:fontRef idx="minor">
              <a:schemeClr val="lt1"/>
            </a:fontRef>
          </p:style>
          <p:txBody>
            <a:bodyPr wrap="none">
              <a:spAutoFit/>
            </a:bodyPr>
            <a:lstStyle/>
            <a:p>
              <a:pPr fontAlgn="auto">
                <a:spcBef>
                  <a:spcPts val="0"/>
                </a:spcBef>
                <a:spcAft>
                  <a:spcPts val="0"/>
                </a:spcAft>
                <a:defRPr/>
              </a:pPr>
              <a:r>
                <a:rPr lang="en-US" dirty="0"/>
                <a:t>AEROSOL LONG RANGE TRANSPORT</a:t>
              </a:r>
            </a:p>
          </p:txBody>
        </p:sp>
      </p:grpSp>
      <p:grpSp>
        <p:nvGrpSpPr>
          <p:cNvPr id="18" name="Group 17"/>
          <p:cNvGrpSpPr>
            <a:grpSpLocks/>
          </p:cNvGrpSpPr>
          <p:nvPr/>
        </p:nvGrpSpPr>
        <p:grpSpPr bwMode="auto">
          <a:xfrm>
            <a:off x="4941888" y="3743325"/>
            <a:ext cx="2092325" cy="658813"/>
            <a:chOff x="4942304" y="4203384"/>
            <a:chExt cx="2091380" cy="657717"/>
          </a:xfrm>
        </p:grpSpPr>
        <p:sp>
          <p:nvSpPr>
            <p:cNvPr id="19" name="Oval 18"/>
            <p:cNvSpPr/>
            <p:nvPr/>
          </p:nvSpPr>
          <p:spPr>
            <a:xfrm>
              <a:off x="4942304" y="4203384"/>
              <a:ext cx="2091380" cy="657717"/>
            </a:xfrm>
            <a:prstGeom prst="ellipse">
              <a:avLst/>
            </a:prstGeom>
            <a:gradFill flip="none" rotWithShape="1">
              <a:gsLst>
                <a:gs pos="0">
                  <a:schemeClr val="accent1">
                    <a:tint val="100000"/>
                    <a:shade val="100000"/>
                    <a:satMod val="130000"/>
                    <a:alpha val="28000"/>
                  </a:schemeClr>
                </a:gs>
                <a:gs pos="100000">
                  <a:schemeClr val="accent1">
                    <a:tint val="50000"/>
                    <a:shade val="100000"/>
                    <a:satMod val="350000"/>
                    <a:alpha val="28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0" name="TextBox 19"/>
            <p:cNvSpPr txBox="1"/>
            <p:nvPr/>
          </p:nvSpPr>
          <p:spPr>
            <a:xfrm>
              <a:off x="5262834" y="4317494"/>
              <a:ext cx="1377328" cy="369273"/>
            </a:xfrm>
            <a:prstGeom prst="rect">
              <a:avLst/>
            </a:prstGeom>
          </p:spPr>
          <p:style>
            <a:lnRef idx="1">
              <a:schemeClr val="accent3"/>
            </a:lnRef>
            <a:fillRef idx="3">
              <a:schemeClr val="accent3"/>
            </a:fillRef>
            <a:effectRef idx="2">
              <a:schemeClr val="accent3"/>
            </a:effectRef>
            <a:fontRef idx="minor">
              <a:schemeClr val="lt1"/>
            </a:fontRef>
          </p:style>
          <p:txBody>
            <a:bodyPr wrap="none">
              <a:spAutoFit/>
            </a:bodyPr>
            <a:lstStyle/>
            <a:p>
              <a:pPr fontAlgn="auto">
                <a:spcBef>
                  <a:spcPts val="0"/>
                </a:spcBef>
                <a:spcAft>
                  <a:spcPts val="0"/>
                </a:spcAft>
                <a:defRPr/>
              </a:pPr>
              <a:r>
                <a:rPr lang="en-US" dirty="0"/>
                <a:t>AIR QUALITY </a:t>
              </a:r>
            </a:p>
          </p:txBody>
        </p:sp>
      </p:grpSp>
      <p:sp>
        <p:nvSpPr>
          <p:cNvPr id="21" name="TextBox 20"/>
          <p:cNvSpPr txBox="1"/>
          <p:nvPr/>
        </p:nvSpPr>
        <p:spPr>
          <a:xfrm>
            <a:off x="1771424" y="319120"/>
            <a:ext cx="6262953" cy="523220"/>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pPr fontAlgn="auto">
              <a:spcBef>
                <a:spcPts val="0"/>
              </a:spcBef>
              <a:spcAft>
                <a:spcPts val="0"/>
              </a:spcAft>
              <a:defRPr/>
            </a:pPr>
            <a:r>
              <a:rPr lang="en-US" sz="2800" b="1" dirty="0">
                <a:ln w="12700">
                  <a:solidFill>
                    <a:schemeClr val="tx2">
                      <a:satMod val="155000"/>
                    </a:schemeClr>
                  </a:solidFill>
                  <a:prstDash val="solid"/>
                </a:ln>
                <a:solidFill>
                  <a:srgbClr val="1F497D"/>
                </a:solidFill>
                <a:effectLst>
                  <a:outerShdw blurRad="41275" dist="20320" dir="1800000" algn="tl" rotWithShape="0">
                    <a:srgbClr val="000000">
                      <a:alpha val="40000"/>
                    </a:srgbClr>
                  </a:outerShdw>
                </a:effectLst>
                <a:latin typeface="Arial Black"/>
                <a:cs typeface="Arial Black"/>
              </a:rPr>
              <a:t>NETWORK SCIENTIFIC DRIVES</a:t>
            </a:r>
          </a:p>
        </p:txBody>
      </p:sp>
      <p:pic>
        <p:nvPicPr>
          <p:cNvPr id="8199" name="Picture 21" descr="Screen Shot 2018-05-22 at 9.31.55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6392863"/>
            <a:ext cx="4056063"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TextBox 22"/>
          <p:cNvSpPr txBox="1">
            <a:spLocks noChangeArrowheads="1"/>
          </p:cNvSpPr>
          <p:nvPr/>
        </p:nvSpPr>
        <p:spPr bwMode="auto">
          <a:xfrm>
            <a:off x="7151688" y="6488113"/>
            <a:ext cx="1992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solidFill>
                  <a:schemeClr val="tx2"/>
                </a:solidFill>
                <a:latin typeface="Adobe Caslon Pro Bold" charset="0"/>
                <a:cs typeface="Adobe Caslon Pro Bold" charset="0"/>
              </a:rPr>
              <a:t>Eduardo Landulfo</a:t>
            </a:r>
          </a:p>
        </p:txBody>
      </p:sp>
      <p:grpSp>
        <p:nvGrpSpPr>
          <p:cNvPr id="3" name="Group 2"/>
          <p:cNvGrpSpPr>
            <a:grpSpLocks/>
          </p:cNvGrpSpPr>
          <p:nvPr/>
        </p:nvGrpSpPr>
        <p:grpSpPr bwMode="auto">
          <a:xfrm>
            <a:off x="1254125" y="1354138"/>
            <a:ext cx="3217863" cy="884237"/>
            <a:chOff x="1253389" y="1354667"/>
            <a:chExt cx="3218239" cy="883825"/>
          </a:xfrm>
        </p:grpSpPr>
        <p:sp>
          <p:nvSpPr>
            <p:cNvPr id="2" name="Oval 1"/>
            <p:cNvSpPr/>
            <p:nvPr/>
          </p:nvSpPr>
          <p:spPr>
            <a:xfrm>
              <a:off x="1253389" y="1354667"/>
              <a:ext cx="3218239" cy="883825"/>
            </a:xfrm>
            <a:prstGeom prst="ellipse">
              <a:avLst/>
            </a:prstGeom>
            <a:gradFill flip="none" rotWithShape="1">
              <a:gsLst>
                <a:gs pos="0">
                  <a:schemeClr val="accent1">
                    <a:tint val="100000"/>
                    <a:shade val="100000"/>
                    <a:satMod val="130000"/>
                    <a:alpha val="36000"/>
                  </a:schemeClr>
                </a:gs>
                <a:gs pos="100000">
                  <a:schemeClr val="accent1">
                    <a:tint val="50000"/>
                    <a:shade val="100000"/>
                    <a:satMod val="350000"/>
                    <a:alpha val="36000"/>
                  </a:schemeClr>
                </a:gs>
              </a:gsLst>
              <a:lin ang="16200000" scaled="0"/>
              <a:tileRec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4" name="Rectangle 23"/>
            <p:cNvSpPr/>
            <p:nvPr/>
          </p:nvSpPr>
          <p:spPr>
            <a:xfrm>
              <a:off x="1383579" y="1519690"/>
              <a:ext cx="2918166" cy="471267"/>
            </a:xfrm>
            <a:prstGeom prst="rect">
              <a:avLst/>
            </a:prstGeom>
          </p:spPr>
          <p:style>
            <a:lnRef idx="1">
              <a:schemeClr val="accent4"/>
            </a:lnRef>
            <a:fillRef idx="3">
              <a:schemeClr val="accent4"/>
            </a:fillRef>
            <a:effectRef idx="2">
              <a:schemeClr val="accent4"/>
            </a:effectRef>
            <a:fontRef idx="minor">
              <a:schemeClr val="lt1"/>
            </a:fontRef>
          </p:style>
          <p:txBody>
            <a:bodyPr anchor="ctr"/>
            <a:lstStyle/>
            <a:p>
              <a:pPr algn="ctr" fontAlgn="auto">
                <a:spcBef>
                  <a:spcPts val="0"/>
                </a:spcBef>
                <a:spcAft>
                  <a:spcPts val="0"/>
                </a:spcAft>
                <a:defRPr/>
              </a:pPr>
              <a:r>
                <a:rPr lang="en-US" dirty="0"/>
                <a:t>CLOUD STUDIES</a:t>
              </a:r>
            </a:p>
          </p:txBody>
        </p:sp>
      </p:grpSp>
      <p:sp>
        <p:nvSpPr>
          <p:cNvPr id="28" name="Rectangle 27"/>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sp>
        <p:nvSpPr>
          <p:cNvPr id="4" name="TextBox 3"/>
          <p:cNvSpPr txBox="1">
            <a:spLocks noChangeArrowheads="1"/>
          </p:cNvSpPr>
          <p:nvPr/>
        </p:nvSpPr>
        <p:spPr bwMode="auto">
          <a:xfrm>
            <a:off x="225425" y="2611438"/>
            <a:ext cx="1546225" cy="369887"/>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b="1">
                <a:solidFill>
                  <a:srgbClr val="FF0000"/>
                </a:solidFill>
              </a:rPr>
              <a:t>HIBISCUS</a:t>
            </a:r>
          </a:p>
        </p:txBody>
      </p:sp>
      <p:sp>
        <p:nvSpPr>
          <p:cNvPr id="25" name="TextBox 24"/>
          <p:cNvSpPr txBox="1">
            <a:spLocks noChangeArrowheads="1"/>
          </p:cNvSpPr>
          <p:nvPr/>
        </p:nvSpPr>
        <p:spPr bwMode="auto">
          <a:xfrm>
            <a:off x="225425" y="3119438"/>
            <a:ext cx="1546225" cy="368300"/>
          </a:xfrm>
          <a:prstGeom prst="rect">
            <a:avLst/>
          </a:prstGeom>
          <a:solidFill>
            <a:srgbClr val="EEECE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b="1">
                <a:solidFill>
                  <a:srgbClr val="FF0000"/>
                </a:solidFill>
              </a:rPr>
              <a:t>TROCCINOX</a:t>
            </a:r>
          </a:p>
        </p:txBody>
      </p:sp>
      <p:sp>
        <p:nvSpPr>
          <p:cNvPr id="26" name="TextBox 25"/>
          <p:cNvSpPr txBox="1">
            <a:spLocks noChangeArrowheads="1"/>
          </p:cNvSpPr>
          <p:nvPr/>
        </p:nvSpPr>
        <p:spPr bwMode="auto">
          <a:xfrm>
            <a:off x="225425" y="3559175"/>
            <a:ext cx="1631950" cy="369888"/>
          </a:xfrm>
          <a:prstGeom prst="rect">
            <a:avLst/>
          </a:prstGeom>
          <a:solidFill>
            <a:srgbClr val="EEECE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b="1">
                <a:solidFill>
                  <a:srgbClr val="FF0000"/>
                </a:solidFill>
              </a:rPr>
              <a:t>SCAR-B</a:t>
            </a:r>
          </a:p>
        </p:txBody>
      </p:sp>
      <p:sp>
        <p:nvSpPr>
          <p:cNvPr id="29" name="TextBox 28"/>
          <p:cNvSpPr txBox="1">
            <a:spLocks noChangeArrowheads="1"/>
          </p:cNvSpPr>
          <p:nvPr/>
        </p:nvSpPr>
        <p:spPr bwMode="auto">
          <a:xfrm>
            <a:off x="344488" y="4151313"/>
            <a:ext cx="1479550" cy="368300"/>
          </a:xfrm>
          <a:prstGeom prst="rect">
            <a:avLst/>
          </a:prstGeom>
          <a:solidFill>
            <a:srgbClr val="EEECE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b="1">
                <a:solidFill>
                  <a:srgbClr val="FF0000"/>
                </a:solidFill>
              </a:rPr>
              <a:t>GoAMAZON</a:t>
            </a:r>
          </a:p>
        </p:txBody>
      </p:sp>
      <p:sp>
        <p:nvSpPr>
          <p:cNvPr id="30" name="TextBox 29"/>
          <p:cNvSpPr txBox="1">
            <a:spLocks noChangeArrowheads="1"/>
          </p:cNvSpPr>
          <p:nvPr/>
        </p:nvSpPr>
        <p:spPr bwMode="auto">
          <a:xfrm>
            <a:off x="344488" y="4719638"/>
            <a:ext cx="1479550" cy="369887"/>
          </a:xfrm>
          <a:prstGeom prst="rect">
            <a:avLst/>
          </a:prstGeom>
          <a:solidFill>
            <a:srgbClr val="EEECE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b="1">
                <a:solidFill>
                  <a:srgbClr val="FF0000"/>
                </a:solidFill>
              </a:rPr>
              <a:t>SAMMBA</a:t>
            </a:r>
          </a:p>
        </p:txBody>
      </p:sp>
      <p:sp>
        <p:nvSpPr>
          <p:cNvPr id="31" name="TextBox 30"/>
          <p:cNvSpPr txBox="1">
            <a:spLocks noChangeArrowheads="1"/>
          </p:cNvSpPr>
          <p:nvPr/>
        </p:nvSpPr>
        <p:spPr bwMode="auto">
          <a:xfrm>
            <a:off x="292100" y="5224463"/>
            <a:ext cx="1479550" cy="369887"/>
          </a:xfrm>
          <a:prstGeom prst="rect">
            <a:avLst/>
          </a:prstGeom>
          <a:solidFill>
            <a:srgbClr val="EEECE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ctr"/>
            <a:r>
              <a:rPr lang="en-US" b="1">
                <a:solidFill>
                  <a:srgbClr val="008000"/>
                </a:solidFill>
              </a:rPr>
              <a:t>APEL</a:t>
            </a:r>
          </a:p>
        </p:txBody>
      </p:sp>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dissolve">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ssolve">
                                      <p:cBhvr>
                                        <p:cTn id="12" dur="500"/>
                                        <p:tgtEl>
                                          <p:spTgt spid="1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dissolve">
                                      <p:cBhvr>
                                        <p:cTn id="17" dur="500"/>
                                        <p:tgtEl>
                                          <p:spTgt spid="9"/>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dissolve">
                                      <p:cBhvr>
                                        <p:cTn id="22" dur="500"/>
                                        <p:tgtEl>
                                          <p:spTgt spid="18"/>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nodeType="clickEffect">
                                  <p:stCondLst>
                                    <p:cond delay="0"/>
                                  </p:stCondLst>
                                  <p:childTnLst>
                                    <p:set>
                                      <p:cBhvr>
                                        <p:cTn id="26" dur="1" fill="hold">
                                          <p:stCondLst>
                                            <p:cond delay="0"/>
                                          </p:stCondLst>
                                        </p:cTn>
                                        <p:tgtEl>
                                          <p:spTgt spid="3"/>
                                        </p:tgtEl>
                                        <p:attrNameLst>
                                          <p:attrName>style.visibility</p:attrName>
                                        </p:attrNameLst>
                                      </p:cBhvr>
                                      <p:to>
                                        <p:strVal val="visible"/>
                                      </p:to>
                                    </p:set>
                                    <p:animEffect transition="in" filter="fade">
                                      <p:cBhvr>
                                        <p:cTn id="27" dur="500"/>
                                        <p:tgtEl>
                                          <p:spTgt spid="3"/>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additive="base">
                                        <p:cTn id="32" dur="500" fill="hold"/>
                                        <p:tgtEl>
                                          <p:spTgt spid="4"/>
                                        </p:tgtEl>
                                        <p:attrNameLst>
                                          <p:attrName>ppt_x</p:attrName>
                                        </p:attrNameLst>
                                      </p:cBhvr>
                                      <p:tavLst>
                                        <p:tav tm="0">
                                          <p:val>
                                            <p:strVal val="#ppt_x"/>
                                          </p:val>
                                        </p:tav>
                                        <p:tav tm="100000">
                                          <p:val>
                                            <p:strVal val="#ppt_x"/>
                                          </p:val>
                                        </p:tav>
                                      </p:tavLst>
                                    </p:anim>
                                    <p:anim calcmode="lin" valueType="num">
                                      <p:cBhvr additive="base">
                                        <p:cTn id="3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4" fill="hold" grpId="0" nodeType="click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additive="base">
                                        <p:cTn id="38" dur="500" fill="hold"/>
                                        <p:tgtEl>
                                          <p:spTgt spid="25"/>
                                        </p:tgtEl>
                                        <p:attrNameLst>
                                          <p:attrName>ppt_x</p:attrName>
                                        </p:attrNameLst>
                                      </p:cBhvr>
                                      <p:tavLst>
                                        <p:tav tm="0">
                                          <p:val>
                                            <p:strVal val="#ppt_x"/>
                                          </p:val>
                                        </p:tav>
                                        <p:tav tm="100000">
                                          <p:val>
                                            <p:strVal val="#ppt_x"/>
                                          </p:val>
                                        </p:tav>
                                      </p:tavLst>
                                    </p:anim>
                                    <p:anim calcmode="lin" valueType="num">
                                      <p:cBhvr additive="base">
                                        <p:cTn id="39"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2" presetClass="entr" presetSubtype="4" fill="hold" grpId="0" nodeType="clickEffect">
                                  <p:stCondLst>
                                    <p:cond delay="0"/>
                                  </p:stCondLst>
                                  <p:childTnLst>
                                    <p:set>
                                      <p:cBhvr>
                                        <p:cTn id="43" dur="1" fill="hold">
                                          <p:stCondLst>
                                            <p:cond delay="0"/>
                                          </p:stCondLst>
                                        </p:cTn>
                                        <p:tgtEl>
                                          <p:spTgt spid="26"/>
                                        </p:tgtEl>
                                        <p:attrNameLst>
                                          <p:attrName>style.visibility</p:attrName>
                                        </p:attrNameLst>
                                      </p:cBhvr>
                                      <p:to>
                                        <p:strVal val="visible"/>
                                      </p:to>
                                    </p:set>
                                    <p:anim calcmode="lin" valueType="num">
                                      <p:cBhvr additive="base">
                                        <p:cTn id="44" dur="500" fill="hold"/>
                                        <p:tgtEl>
                                          <p:spTgt spid="26"/>
                                        </p:tgtEl>
                                        <p:attrNameLst>
                                          <p:attrName>ppt_x</p:attrName>
                                        </p:attrNameLst>
                                      </p:cBhvr>
                                      <p:tavLst>
                                        <p:tav tm="0">
                                          <p:val>
                                            <p:strVal val="#ppt_x"/>
                                          </p:val>
                                        </p:tav>
                                        <p:tav tm="100000">
                                          <p:val>
                                            <p:strVal val="#ppt_x"/>
                                          </p:val>
                                        </p:tav>
                                      </p:tavLst>
                                    </p:anim>
                                    <p:anim calcmode="lin" valueType="num">
                                      <p:cBhvr additive="base">
                                        <p:cTn id="45"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par>
                    <p:cTn id="46" fill="hold" nodeType="clickPar">
                      <p:stCondLst>
                        <p:cond delay="indefinite"/>
                      </p:stCondLst>
                      <p:childTnLst>
                        <p:par>
                          <p:cTn id="47" fill="hold" nodeType="withGroup">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additive="base">
                                        <p:cTn id="50" dur="500" fill="hold"/>
                                        <p:tgtEl>
                                          <p:spTgt spid="29"/>
                                        </p:tgtEl>
                                        <p:attrNameLst>
                                          <p:attrName>ppt_x</p:attrName>
                                        </p:attrNameLst>
                                      </p:cBhvr>
                                      <p:tavLst>
                                        <p:tav tm="0">
                                          <p:val>
                                            <p:strVal val="#ppt_x"/>
                                          </p:val>
                                        </p:tav>
                                        <p:tav tm="100000">
                                          <p:val>
                                            <p:strVal val="#ppt_x"/>
                                          </p:val>
                                        </p:tav>
                                      </p:tavLst>
                                    </p:anim>
                                    <p:anim calcmode="lin" valueType="num">
                                      <p:cBhvr additive="base">
                                        <p:cTn id="51"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52" fill="hold" nodeType="clickPar">
                      <p:stCondLst>
                        <p:cond delay="indefinite"/>
                      </p:stCondLst>
                      <p:childTnLst>
                        <p:par>
                          <p:cTn id="53" fill="hold" nodeType="withGroup">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30"/>
                                        </p:tgtEl>
                                        <p:attrNameLst>
                                          <p:attrName>style.visibility</p:attrName>
                                        </p:attrNameLst>
                                      </p:cBhvr>
                                      <p:to>
                                        <p:strVal val="visible"/>
                                      </p:to>
                                    </p:set>
                                    <p:anim calcmode="lin" valueType="num">
                                      <p:cBhvr additive="base">
                                        <p:cTn id="56" dur="500" fill="hold"/>
                                        <p:tgtEl>
                                          <p:spTgt spid="30"/>
                                        </p:tgtEl>
                                        <p:attrNameLst>
                                          <p:attrName>ppt_x</p:attrName>
                                        </p:attrNameLst>
                                      </p:cBhvr>
                                      <p:tavLst>
                                        <p:tav tm="0">
                                          <p:val>
                                            <p:strVal val="#ppt_x"/>
                                          </p:val>
                                        </p:tav>
                                        <p:tav tm="100000">
                                          <p:val>
                                            <p:strVal val="#ppt_x"/>
                                          </p:val>
                                        </p:tav>
                                      </p:tavLst>
                                    </p:anim>
                                    <p:anim calcmode="lin" valueType="num">
                                      <p:cBhvr additive="base">
                                        <p:cTn id="57"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58" fill="hold" nodeType="clickPar">
                      <p:stCondLst>
                        <p:cond delay="indefinite"/>
                      </p:stCondLst>
                      <p:childTnLst>
                        <p:par>
                          <p:cTn id="59" fill="hold" nodeType="withGroup">
                            <p:stCondLst>
                              <p:cond delay="0"/>
                            </p:stCondLst>
                            <p:childTnLst>
                              <p:par>
                                <p:cTn id="60" presetID="2" presetClass="entr" presetSubtype="4" fill="hold" grpId="0" nodeType="clickEffect">
                                  <p:stCondLst>
                                    <p:cond delay="0"/>
                                  </p:stCondLst>
                                  <p:childTnLst>
                                    <p:set>
                                      <p:cBhvr>
                                        <p:cTn id="61" dur="1" fill="hold">
                                          <p:stCondLst>
                                            <p:cond delay="0"/>
                                          </p:stCondLst>
                                        </p:cTn>
                                        <p:tgtEl>
                                          <p:spTgt spid="31"/>
                                        </p:tgtEl>
                                        <p:attrNameLst>
                                          <p:attrName>style.visibility</p:attrName>
                                        </p:attrNameLst>
                                      </p:cBhvr>
                                      <p:to>
                                        <p:strVal val="visible"/>
                                      </p:to>
                                    </p:set>
                                    <p:anim calcmode="lin" valueType="num">
                                      <p:cBhvr additive="base">
                                        <p:cTn id="62" dur="500" fill="hold"/>
                                        <p:tgtEl>
                                          <p:spTgt spid="31"/>
                                        </p:tgtEl>
                                        <p:attrNameLst>
                                          <p:attrName>ppt_x</p:attrName>
                                        </p:attrNameLst>
                                      </p:cBhvr>
                                      <p:tavLst>
                                        <p:tav tm="0">
                                          <p:val>
                                            <p:strVal val="#ppt_x"/>
                                          </p:val>
                                        </p:tav>
                                        <p:tav tm="100000">
                                          <p:val>
                                            <p:strVal val="#ppt_x"/>
                                          </p:val>
                                        </p:tav>
                                      </p:tavLst>
                                    </p:anim>
                                    <p:anim calcmode="lin" valueType="num">
                                      <p:cBhvr additive="base">
                                        <p:cTn id="63"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5" grpId="0" animBg="1"/>
      <p:bldP spid="26" grpId="0" animBg="1"/>
      <p:bldP spid="29" grpId="0" animBg="1"/>
      <p:bldP spid="30" grpId="0" animBg="1"/>
      <p:bldP spid="3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771424" y="319120"/>
            <a:ext cx="5941926" cy="523220"/>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pPr fontAlgn="auto">
              <a:spcBef>
                <a:spcPts val="0"/>
              </a:spcBef>
              <a:spcAft>
                <a:spcPts val="0"/>
              </a:spcAft>
              <a:defRPr/>
            </a:pPr>
            <a:r>
              <a:rPr lang="en-US" sz="2800" b="1" dirty="0">
                <a:ln w="12700">
                  <a:solidFill>
                    <a:schemeClr val="tx2">
                      <a:satMod val="155000"/>
                    </a:schemeClr>
                  </a:solidFill>
                  <a:prstDash val="solid"/>
                </a:ln>
                <a:solidFill>
                  <a:srgbClr val="1F497D"/>
                </a:solidFill>
                <a:effectLst>
                  <a:outerShdw blurRad="41275" dist="20320" dir="1800000" algn="tl" rotWithShape="0">
                    <a:srgbClr val="000000">
                      <a:alpha val="40000"/>
                    </a:srgbClr>
                  </a:outerShdw>
                </a:effectLst>
                <a:latin typeface="Arial Black"/>
                <a:cs typeface="Arial Black"/>
              </a:rPr>
              <a:t>VOLCANIC ASHES &amp; PLUMES </a:t>
            </a:r>
          </a:p>
        </p:txBody>
      </p:sp>
      <p:sp>
        <p:nvSpPr>
          <p:cNvPr id="9218" name="CaixaDeTexto 7"/>
          <p:cNvSpPr txBox="1">
            <a:spLocks noChangeArrowheads="1"/>
          </p:cNvSpPr>
          <p:nvPr/>
        </p:nvSpPr>
        <p:spPr bwMode="auto">
          <a:xfrm>
            <a:off x="79375" y="830263"/>
            <a:ext cx="90646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lgn="just">
              <a:buFont typeface="Arial" charset="0"/>
              <a:buChar char="•"/>
            </a:pPr>
            <a:r>
              <a:rPr lang="pt-BR" sz="2400" b="1">
                <a:latin typeface="Arial" charset="0"/>
                <a:cs typeface="Arial" charset="0"/>
              </a:rPr>
              <a:t>22</a:t>
            </a:r>
            <a:r>
              <a:rPr lang="pt-BR" sz="2400" b="1" baseline="30000">
                <a:latin typeface="Arial" charset="0"/>
                <a:cs typeface="Arial" charset="0"/>
              </a:rPr>
              <a:t>nd</a:t>
            </a:r>
            <a:r>
              <a:rPr lang="pt-BR" sz="2400" b="1">
                <a:latin typeface="Arial" charset="0"/>
                <a:cs typeface="Arial" charset="0"/>
              </a:rPr>
              <a:t> – 23</a:t>
            </a:r>
            <a:r>
              <a:rPr lang="pt-BR" sz="2400" b="1" baseline="30000">
                <a:latin typeface="Arial" charset="0"/>
                <a:cs typeface="Arial" charset="0"/>
              </a:rPr>
              <a:t>rd</a:t>
            </a:r>
            <a:r>
              <a:rPr lang="pt-BR" sz="2400" b="1">
                <a:latin typeface="Arial" charset="0"/>
                <a:cs typeface="Arial" charset="0"/>
              </a:rPr>
              <a:t> of April, 2015 – Calbuco volcano began eruption</a:t>
            </a:r>
          </a:p>
        </p:txBody>
      </p:sp>
      <p:sp>
        <p:nvSpPr>
          <p:cNvPr id="9219" name="CaixaDeTexto 36"/>
          <p:cNvSpPr txBox="1">
            <a:spLocks noChangeArrowheads="1"/>
          </p:cNvSpPr>
          <p:nvPr/>
        </p:nvSpPr>
        <p:spPr bwMode="auto">
          <a:xfrm>
            <a:off x="79375" y="5414963"/>
            <a:ext cx="90646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pPr>
              <a:buFont typeface="Arial" charset="0"/>
              <a:buChar char="•"/>
            </a:pPr>
            <a:r>
              <a:rPr lang="pt-BR" sz="2400" b="1">
                <a:latin typeface="Arial" charset="0"/>
                <a:cs typeface="Arial" charset="0"/>
              </a:rPr>
              <a:t>First eruption since 1972</a:t>
            </a:r>
          </a:p>
          <a:p>
            <a:pPr>
              <a:buFont typeface="Arial" charset="0"/>
              <a:buChar char="•"/>
            </a:pPr>
            <a:r>
              <a:rPr lang="pt-BR" sz="2400" b="1">
                <a:latin typeface="Arial" charset="0"/>
                <a:cs typeface="Arial" charset="0"/>
              </a:rPr>
              <a:t>Ash cloud achieved above 15 km of altitude</a:t>
            </a:r>
          </a:p>
        </p:txBody>
      </p:sp>
      <p:grpSp>
        <p:nvGrpSpPr>
          <p:cNvPr id="9220" name="Grupo 39"/>
          <p:cNvGrpSpPr>
            <a:grpSpLocks/>
          </p:cNvGrpSpPr>
          <p:nvPr/>
        </p:nvGrpSpPr>
        <p:grpSpPr bwMode="auto">
          <a:xfrm>
            <a:off x="103188" y="1373188"/>
            <a:ext cx="5829300" cy="3910012"/>
            <a:chOff x="103517" y="1118595"/>
            <a:chExt cx="5828494" cy="3910605"/>
          </a:xfrm>
        </p:grpSpPr>
        <p:grpSp>
          <p:nvGrpSpPr>
            <p:cNvPr id="9225" name="Grupo 35"/>
            <p:cNvGrpSpPr>
              <a:grpSpLocks/>
            </p:cNvGrpSpPr>
            <p:nvPr/>
          </p:nvGrpSpPr>
          <p:grpSpPr bwMode="auto">
            <a:xfrm>
              <a:off x="103517" y="1118595"/>
              <a:ext cx="5738623" cy="3910605"/>
              <a:chOff x="103517" y="1042395"/>
              <a:chExt cx="5738623" cy="3910605"/>
            </a:xfrm>
          </p:grpSpPr>
          <p:pic>
            <p:nvPicPr>
              <p:cNvPr id="9227" name="Imagem 1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3517" y="1042395"/>
                <a:ext cx="5099076" cy="309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 name="Retângulo 17"/>
              <p:cNvSpPr/>
              <p:nvPr/>
            </p:nvSpPr>
            <p:spPr>
              <a:xfrm>
                <a:off x="457480" y="2742865"/>
                <a:ext cx="838084" cy="685904"/>
              </a:xfrm>
              <a:prstGeom prst="rect">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t-BR"/>
              </a:p>
            </p:txBody>
          </p:sp>
          <p:cxnSp>
            <p:nvCxnSpPr>
              <p:cNvPr id="30" name="Conector reto 19"/>
              <p:cNvCxnSpPr/>
              <p:nvPr/>
            </p:nvCxnSpPr>
            <p:spPr>
              <a:xfrm flipV="1">
                <a:off x="457480" y="2133172"/>
                <a:ext cx="1234904" cy="609692"/>
              </a:xfrm>
              <a:prstGeom prst="line">
                <a:avLst/>
              </a:pr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1" name="Conector reto 20"/>
              <p:cNvCxnSpPr/>
              <p:nvPr/>
            </p:nvCxnSpPr>
            <p:spPr>
              <a:xfrm>
                <a:off x="457480" y="3428769"/>
                <a:ext cx="1234904" cy="1524231"/>
              </a:xfrm>
              <a:prstGeom prst="line">
                <a:avLst/>
              </a:pr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2" name="Conector reto 23"/>
              <p:cNvCxnSpPr/>
              <p:nvPr/>
            </p:nvCxnSpPr>
            <p:spPr>
              <a:xfrm flipV="1">
                <a:off x="1274930" y="2133172"/>
                <a:ext cx="4566605" cy="609692"/>
              </a:xfrm>
              <a:prstGeom prst="line">
                <a:avLst/>
              </a:pr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3" name="Conector reto 27"/>
              <p:cNvCxnSpPr/>
              <p:nvPr/>
            </p:nvCxnSpPr>
            <p:spPr>
              <a:xfrm>
                <a:off x="1274930" y="3428769"/>
                <a:ext cx="4566605" cy="1524231"/>
              </a:xfrm>
              <a:prstGeom prst="line">
                <a:avLst/>
              </a:prstGeom>
              <a:ln w="15875">
                <a:solidFill>
                  <a:schemeClr val="tx1"/>
                </a:solidFill>
                <a:prstDash val="sysDash"/>
              </a:ln>
            </p:spPr>
            <p:style>
              <a:lnRef idx="1">
                <a:schemeClr val="accent1"/>
              </a:lnRef>
              <a:fillRef idx="0">
                <a:schemeClr val="accent1"/>
              </a:fillRef>
              <a:effectRef idx="0">
                <a:schemeClr val="accent1"/>
              </a:effectRef>
              <a:fontRef idx="minor">
                <a:schemeClr val="tx1"/>
              </a:fontRef>
            </p:style>
          </p:cxnSp>
          <p:pic>
            <p:nvPicPr>
              <p:cNvPr id="9233" name="Imagem 1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692032" y="2133600"/>
                <a:ext cx="4150108" cy="2819400"/>
              </a:xfrm>
              <a:prstGeom prst="rect">
                <a:avLst/>
              </a:prstGeom>
              <a:noFill/>
              <a:ln w="19050">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35" name="Elipse 30"/>
              <p:cNvSpPr/>
              <p:nvPr/>
            </p:nvSpPr>
            <p:spPr>
              <a:xfrm>
                <a:off x="1905080" y="2998492"/>
                <a:ext cx="380947" cy="373119"/>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t-BR"/>
              </a:p>
            </p:txBody>
          </p:sp>
          <p:sp>
            <p:nvSpPr>
              <p:cNvPr id="36" name="Elipse 31"/>
              <p:cNvSpPr/>
              <p:nvPr/>
            </p:nvSpPr>
            <p:spPr>
              <a:xfrm>
                <a:off x="5005039" y="2428492"/>
                <a:ext cx="380947" cy="373120"/>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t-BR"/>
              </a:p>
            </p:txBody>
          </p:sp>
          <p:sp>
            <p:nvSpPr>
              <p:cNvPr id="37" name="Elipse 32"/>
              <p:cNvSpPr/>
              <p:nvPr/>
            </p:nvSpPr>
            <p:spPr>
              <a:xfrm>
                <a:off x="2236822" y="4182946"/>
                <a:ext cx="380947" cy="373119"/>
              </a:xfrm>
              <a:prstGeom prst="ellipse">
                <a:avLst/>
              </a:prstGeom>
              <a:noFill/>
              <a:ln>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pt-BR"/>
              </a:p>
            </p:txBody>
          </p:sp>
          <p:sp>
            <p:nvSpPr>
              <p:cNvPr id="9237" name="CaixaDeTexto 33"/>
              <p:cNvSpPr txBox="1">
                <a:spLocks noChangeArrowheads="1"/>
              </p:cNvSpPr>
              <p:nvPr/>
            </p:nvSpPr>
            <p:spPr bwMode="auto">
              <a:xfrm>
                <a:off x="1701512" y="2107765"/>
                <a:ext cx="190308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pt-BR" b="1">
                    <a:solidFill>
                      <a:srgbClr val="FF0000"/>
                    </a:solidFill>
                    <a:latin typeface="Arial" charset="0"/>
                    <a:cs typeface="Arial" charset="0"/>
                  </a:rPr>
                  <a:t>Lalinet Stations</a:t>
                </a:r>
              </a:p>
            </p:txBody>
          </p:sp>
        </p:grpSp>
        <p:sp>
          <p:nvSpPr>
            <p:cNvPr id="9226" name="CaixaDeTexto 38"/>
            <p:cNvSpPr txBox="1">
              <a:spLocks noChangeArrowheads="1"/>
            </p:cNvSpPr>
            <p:nvPr/>
          </p:nvSpPr>
          <p:spPr bwMode="auto">
            <a:xfrm>
              <a:off x="5029200" y="4829145"/>
              <a:ext cx="902811" cy="2000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pt-BR" sz="700">
                  <a:latin typeface="Arial" charset="0"/>
                  <a:cs typeface="Arial" charset="0"/>
                </a:rPr>
                <a:t>Font:google maps</a:t>
              </a:r>
            </a:p>
          </p:txBody>
        </p:sp>
      </p:grpSp>
      <p:pic>
        <p:nvPicPr>
          <p:cNvPr id="9221" name="Imagem 1"/>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088063" y="1377950"/>
            <a:ext cx="2825750" cy="313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2" name="Picture 39" descr="Screen Shot 2018-05-22 at 9.31.55 A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0" y="6392863"/>
            <a:ext cx="4056063" cy="465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3" name="TextBox 40"/>
          <p:cNvSpPr txBox="1">
            <a:spLocks noChangeArrowheads="1"/>
          </p:cNvSpPr>
          <p:nvPr/>
        </p:nvSpPr>
        <p:spPr bwMode="auto">
          <a:xfrm>
            <a:off x="7151688" y="6488113"/>
            <a:ext cx="19923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solidFill>
                  <a:schemeClr val="tx2"/>
                </a:solidFill>
                <a:latin typeface="Adobe Caslon Pro Bold" charset="0"/>
                <a:cs typeface="Adobe Caslon Pro Bold" charset="0"/>
              </a:rPr>
              <a:t>Eduardo Landulfo</a:t>
            </a:r>
          </a:p>
        </p:txBody>
      </p:sp>
      <p:sp>
        <p:nvSpPr>
          <p:cNvPr id="22" name="Rectangle 21"/>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7"/>
          <p:cNvSpPr>
            <a:spLocks noChangeArrowheads="1"/>
          </p:cNvSpPr>
          <p:nvPr/>
        </p:nvSpPr>
        <p:spPr bwMode="auto">
          <a:xfrm>
            <a:off x="0" y="6211888"/>
            <a:ext cx="946308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a:p>
            <a:r>
              <a:rPr lang="en-US" b="1">
                <a:solidFill>
                  <a:schemeClr val="tx2"/>
                </a:solidFill>
                <a:latin typeface="Adobe Caslon Pro" charset="0"/>
                <a:cs typeface="Adobe Caslon Pro" charset="0"/>
              </a:rPr>
              <a:t>28th International Laser Radar Conference  - Bucharest                                         Eduardo Landulfo</a:t>
            </a:r>
          </a:p>
        </p:txBody>
      </p:sp>
      <p:sp>
        <p:nvSpPr>
          <p:cNvPr id="21" name="TextBox 20"/>
          <p:cNvSpPr txBox="1"/>
          <p:nvPr/>
        </p:nvSpPr>
        <p:spPr>
          <a:xfrm>
            <a:off x="1771424" y="319120"/>
            <a:ext cx="5941926" cy="523220"/>
          </a:xfrm>
          <a:prstGeom prst="rect">
            <a:avLst/>
          </a:prstGeom>
        </p:spPr>
        <p:style>
          <a:lnRef idx="2">
            <a:schemeClr val="accent6"/>
          </a:lnRef>
          <a:fillRef idx="1">
            <a:schemeClr val="lt1"/>
          </a:fillRef>
          <a:effectRef idx="0">
            <a:schemeClr val="accent6"/>
          </a:effectRef>
          <a:fontRef idx="minor">
            <a:schemeClr val="dk1"/>
          </a:fontRef>
        </p:style>
        <p:txBody>
          <a:bodyPr wrap="none">
            <a:spAutoFit/>
          </a:bodyPr>
          <a:lstStyle/>
          <a:p>
            <a:pPr fontAlgn="auto">
              <a:spcBef>
                <a:spcPts val="0"/>
              </a:spcBef>
              <a:spcAft>
                <a:spcPts val="0"/>
              </a:spcAft>
              <a:defRPr/>
            </a:pPr>
            <a:r>
              <a:rPr lang="en-US" sz="2800" b="1" dirty="0">
                <a:ln w="12700">
                  <a:solidFill>
                    <a:schemeClr val="tx2">
                      <a:satMod val="155000"/>
                    </a:schemeClr>
                  </a:solidFill>
                  <a:prstDash val="solid"/>
                </a:ln>
                <a:solidFill>
                  <a:srgbClr val="1F497D"/>
                </a:solidFill>
                <a:effectLst>
                  <a:outerShdw blurRad="41275" dist="20320" dir="1800000" algn="tl" rotWithShape="0">
                    <a:srgbClr val="000000">
                      <a:alpha val="40000"/>
                    </a:srgbClr>
                  </a:outerShdw>
                </a:effectLst>
                <a:latin typeface="Arial Black"/>
                <a:cs typeface="Arial Black"/>
              </a:rPr>
              <a:t>VOLCANIC ASHES &amp; PLUMES </a:t>
            </a:r>
          </a:p>
        </p:txBody>
      </p:sp>
      <p:sp>
        <p:nvSpPr>
          <p:cNvPr id="10243" name="CaixaDeTexto 3"/>
          <p:cNvSpPr txBox="1">
            <a:spLocks noChangeArrowheads="1"/>
          </p:cNvSpPr>
          <p:nvPr/>
        </p:nvSpPr>
        <p:spPr bwMode="auto">
          <a:xfrm>
            <a:off x="0" y="873125"/>
            <a:ext cx="91376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sz="2000" b="1">
                <a:latin typeface="Arial" charset="0"/>
                <a:ea typeface="Tahoma" charset="0"/>
              </a:rPr>
              <a:t>GOES-5 / GOCART Simulation</a:t>
            </a:r>
          </a:p>
          <a:p>
            <a:r>
              <a:rPr lang="en-US" sz="2000" b="1">
                <a:latin typeface="Arial" charset="0"/>
                <a:ea typeface="Tahoma" charset="0"/>
              </a:rPr>
              <a:t> of the Calbuco Eruption – April 2015</a:t>
            </a:r>
            <a:endParaRPr lang="pt-BR" sz="2000" b="1">
              <a:latin typeface="Arial" charset="0"/>
              <a:ea typeface="Tahoma" charset="0"/>
            </a:endParaRPr>
          </a:p>
        </p:txBody>
      </p:sp>
      <p:sp>
        <p:nvSpPr>
          <p:cNvPr id="10244" name="TextBox 3"/>
          <p:cNvSpPr txBox="1">
            <a:spLocks noChangeArrowheads="1"/>
          </p:cNvSpPr>
          <p:nvPr/>
        </p:nvSpPr>
        <p:spPr bwMode="auto">
          <a:xfrm>
            <a:off x="5530850" y="1179513"/>
            <a:ext cx="3522663" cy="526256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latin typeface="Arial" charset="0"/>
                <a:cs typeface="Arial" charset="0"/>
              </a:rPr>
              <a:t>Model Grid Resolution: </a:t>
            </a:r>
            <a:r>
              <a:rPr lang="en-US">
                <a:latin typeface="Arial" charset="0"/>
                <a:cs typeface="Arial" charset="0"/>
              </a:rPr>
              <a:t>.5</a:t>
            </a:r>
            <a:r>
              <a:rPr lang="en-US" baseline="30000">
                <a:latin typeface="Arial" charset="0"/>
                <a:cs typeface="Arial" charset="0"/>
              </a:rPr>
              <a:t>o</a:t>
            </a:r>
            <a:r>
              <a:rPr lang="en-US">
                <a:latin typeface="Arial" charset="0"/>
                <a:cs typeface="Arial" charset="0"/>
              </a:rPr>
              <a:t> x .5</a:t>
            </a:r>
            <a:r>
              <a:rPr lang="en-US" baseline="30000">
                <a:latin typeface="Arial" charset="0"/>
                <a:cs typeface="Arial" charset="0"/>
              </a:rPr>
              <a:t>o</a:t>
            </a:r>
          </a:p>
          <a:p>
            <a:endParaRPr lang="en-US" sz="800" b="1">
              <a:latin typeface="Arial" charset="0"/>
              <a:cs typeface="Arial" charset="0"/>
            </a:endParaRPr>
          </a:p>
          <a:p>
            <a:r>
              <a:rPr lang="en-US" b="1">
                <a:latin typeface="Arial" charset="0"/>
                <a:cs typeface="Arial" charset="0"/>
              </a:rPr>
              <a:t>Plume Top</a:t>
            </a:r>
            <a:r>
              <a:rPr lang="en-US">
                <a:latin typeface="Arial" charset="0"/>
                <a:cs typeface="Arial" charset="0"/>
              </a:rPr>
              <a:t>: 18km</a:t>
            </a:r>
          </a:p>
          <a:p>
            <a:r>
              <a:rPr lang="en-US" i="1">
                <a:latin typeface="Arial" charset="0"/>
                <a:cs typeface="Arial" charset="0"/>
              </a:rPr>
              <a:t>Based on CALIPSO Obs.</a:t>
            </a:r>
          </a:p>
          <a:p>
            <a:endParaRPr lang="en-US" sz="800" b="1">
              <a:latin typeface="Arial" charset="0"/>
              <a:cs typeface="Arial" charset="0"/>
            </a:endParaRPr>
          </a:p>
          <a:p>
            <a:r>
              <a:rPr lang="en-US" b="1">
                <a:latin typeface="Arial" charset="0"/>
                <a:cs typeface="Arial" charset="0"/>
              </a:rPr>
              <a:t>Plume Thickness</a:t>
            </a:r>
            <a:r>
              <a:rPr lang="en-US">
                <a:latin typeface="Arial" charset="0"/>
                <a:cs typeface="Arial" charset="0"/>
              </a:rPr>
              <a:t>: down to 8km </a:t>
            </a:r>
            <a:r>
              <a:rPr lang="en-US" i="1">
                <a:latin typeface="Arial" charset="0"/>
                <a:cs typeface="Arial" charset="0"/>
              </a:rPr>
              <a:t>Based on satellite obs.</a:t>
            </a:r>
          </a:p>
          <a:p>
            <a:endParaRPr lang="en-US" sz="800">
              <a:latin typeface="Arial" charset="0"/>
              <a:cs typeface="Arial" charset="0"/>
            </a:endParaRPr>
          </a:p>
          <a:p>
            <a:r>
              <a:rPr lang="en-US" b="1">
                <a:latin typeface="Arial" charset="0"/>
                <a:cs typeface="Arial" charset="0"/>
              </a:rPr>
              <a:t>Ash Emission Rate</a:t>
            </a:r>
            <a:r>
              <a:rPr lang="en-US">
                <a:latin typeface="Arial" charset="0"/>
                <a:cs typeface="Arial" charset="0"/>
              </a:rPr>
              <a:t>: 5x10</a:t>
            </a:r>
            <a:r>
              <a:rPr lang="en-US" baseline="30000">
                <a:latin typeface="Arial" charset="0"/>
                <a:cs typeface="Arial" charset="0"/>
              </a:rPr>
              <a:t>4</a:t>
            </a:r>
            <a:r>
              <a:rPr lang="en-US">
                <a:latin typeface="Arial" charset="0"/>
                <a:cs typeface="Arial" charset="0"/>
              </a:rPr>
              <a:t> Kg/s</a:t>
            </a:r>
          </a:p>
          <a:p>
            <a:endParaRPr lang="en-US" sz="800" b="1">
              <a:latin typeface="Arial" charset="0"/>
              <a:cs typeface="Arial" charset="0"/>
            </a:endParaRPr>
          </a:p>
          <a:p>
            <a:r>
              <a:rPr lang="en-US" b="1">
                <a:latin typeface="Arial" charset="0"/>
                <a:cs typeface="Arial" charset="0"/>
              </a:rPr>
              <a:t>SO</a:t>
            </a:r>
            <a:r>
              <a:rPr lang="en-US" b="1" baseline="-25000">
                <a:latin typeface="Arial" charset="0"/>
                <a:cs typeface="Arial" charset="0"/>
              </a:rPr>
              <a:t>2</a:t>
            </a:r>
            <a:r>
              <a:rPr lang="en-US" b="1">
                <a:latin typeface="Arial" charset="0"/>
                <a:cs typeface="Arial" charset="0"/>
              </a:rPr>
              <a:t> Emission Total: </a:t>
            </a:r>
            <a:r>
              <a:rPr lang="en-US">
                <a:latin typeface="Arial" charset="0"/>
                <a:cs typeface="Arial" charset="0"/>
              </a:rPr>
              <a:t>300 Kt </a:t>
            </a:r>
          </a:p>
          <a:p>
            <a:r>
              <a:rPr lang="en-US" i="1">
                <a:latin typeface="Arial" charset="0"/>
                <a:cs typeface="Arial" charset="0"/>
              </a:rPr>
              <a:t>Based on satellite observations</a:t>
            </a:r>
          </a:p>
          <a:p>
            <a:endParaRPr lang="en-US" sz="800">
              <a:latin typeface="Arial" charset="0"/>
              <a:cs typeface="Arial" charset="0"/>
            </a:endParaRPr>
          </a:p>
          <a:p>
            <a:r>
              <a:rPr lang="en-US" b="1">
                <a:latin typeface="Arial" charset="0"/>
                <a:cs typeface="Arial" charset="0"/>
              </a:rPr>
              <a:t>Timing: </a:t>
            </a:r>
            <a:r>
              <a:rPr lang="en-US">
                <a:latin typeface="Arial" charset="0"/>
                <a:cs typeface="Arial" charset="0"/>
              </a:rPr>
              <a:t>Two Eruption Pulses</a:t>
            </a:r>
            <a:endParaRPr lang="en-US" b="1">
              <a:latin typeface="Arial" charset="0"/>
              <a:cs typeface="Arial" charset="0"/>
            </a:endParaRPr>
          </a:p>
          <a:p>
            <a:r>
              <a:rPr lang="en-US">
                <a:latin typeface="Arial" charset="0"/>
                <a:cs typeface="Arial" charset="0"/>
              </a:rPr>
              <a:t>(1) 04/22 21:38Z – 23:38Z </a:t>
            </a:r>
          </a:p>
          <a:p>
            <a:r>
              <a:rPr lang="en-US">
                <a:latin typeface="Arial" charset="0"/>
                <a:cs typeface="Arial" charset="0"/>
              </a:rPr>
              <a:t>(2) 04/23 04:38Z – 10:08Z </a:t>
            </a:r>
          </a:p>
          <a:p>
            <a:r>
              <a:rPr lang="en-US" i="1">
                <a:latin typeface="Arial" charset="0"/>
                <a:cs typeface="Arial" charset="0"/>
              </a:rPr>
              <a:t>Based on GOES IR and Reports</a:t>
            </a:r>
          </a:p>
          <a:p>
            <a:endParaRPr lang="en-US" sz="800">
              <a:latin typeface="Arial" charset="0"/>
              <a:cs typeface="Arial" charset="0"/>
            </a:endParaRPr>
          </a:p>
          <a:p>
            <a:r>
              <a:rPr lang="en-US">
                <a:latin typeface="Arial" charset="0"/>
                <a:cs typeface="Arial" charset="0"/>
              </a:rPr>
              <a:t>Simulation run with GOES-5 Replay Meteorology (not forecast)</a:t>
            </a:r>
          </a:p>
        </p:txBody>
      </p:sp>
      <p:pic>
        <p:nvPicPr>
          <p:cNvPr id="10245" name="Picture 5" descr="calbucoSO2.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6363" y="2232025"/>
            <a:ext cx="5383212" cy="376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TextBox 6"/>
          <p:cNvSpPr txBox="1">
            <a:spLocks noChangeArrowheads="1"/>
          </p:cNvSpPr>
          <p:nvPr/>
        </p:nvSpPr>
        <p:spPr bwMode="auto">
          <a:xfrm>
            <a:off x="106363" y="1862138"/>
            <a:ext cx="30607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742950" indent="-285750">
              <a:defRPr>
                <a:solidFill>
                  <a:schemeClr val="tx1"/>
                </a:solidFill>
                <a:latin typeface="Calibri" charset="0"/>
                <a:ea typeface="ＭＳ Ｐゴシック" charset="0"/>
              </a:defRPr>
            </a:lvl2pPr>
            <a:lvl3pPr marL="1143000" indent="-228600">
              <a:defRPr>
                <a:solidFill>
                  <a:schemeClr val="tx1"/>
                </a:solidFill>
                <a:latin typeface="Calibri" charset="0"/>
                <a:ea typeface="ＭＳ Ｐゴシック" charset="0"/>
              </a:defRPr>
            </a:lvl3pPr>
            <a:lvl4pPr marL="1600200" indent="-228600">
              <a:defRPr>
                <a:solidFill>
                  <a:schemeClr val="tx1"/>
                </a:solidFill>
                <a:latin typeface="Calibri" charset="0"/>
                <a:ea typeface="ＭＳ Ｐゴシック" charset="0"/>
              </a:defRPr>
            </a:lvl4pPr>
            <a:lvl5pPr marL="2057400" indent="-228600">
              <a:defRPr>
                <a:solidFill>
                  <a:schemeClr val="tx1"/>
                </a:solidFill>
                <a:latin typeface="Calibri" charset="0"/>
                <a:ea typeface="ＭＳ Ｐゴシック" charset="0"/>
              </a:defRPr>
            </a:lvl5pPr>
            <a:lvl6pPr marL="2514600" indent="-228600" fontAlgn="base">
              <a:spcBef>
                <a:spcPct val="0"/>
              </a:spcBef>
              <a:spcAft>
                <a:spcPct val="0"/>
              </a:spcAft>
              <a:defRPr>
                <a:solidFill>
                  <a:schemeClr val="tx1"/>
                </a:solidFill>
                <a:latin typeface="Calibri" charset="0"/>
                <a:ea typeface="ＭＳ Ｐゴシック" charset="0"/>
              </a:defRPr>
            </a:lvl6pPr>
            <a:lvl7pPr marL="2971800" indent="-228600" fontAlgn="base">
              <a:spcBef>
                <a:spcPct val="0"/>
              </a:spcBef>
              <a:spcAft>
                <a:spcPct val="0"/>
              </a:spcAft>
              <a:defRPr>
                <a:solidFill>
                  <a:schemeClr val="tx1"/>
                </a:solidFill>
                <a:latin typeface="Calibri" charset="0"/>
                <a:ea typeface="ＭＳ Ｐゴシック" charset="0"/>
              </a:defRPr>
            </a:lvl7pPr>
            <a:lvl8pPr marL="3429000" indent="-228600" fontAlgn="base">
              <a:spcBef>
                <a:spcPct val="0"/>
              </a:spcBef>
              <a:spcAft>
                <a:spcPct val="0"/>
              </a:spcAft>
              <a:defRPr>
                <a:solidFill>
                  <a:schemeClr val="tx1"/>
                </a:solidFill>
                <a:latin typeface="Calibri" charset="0"/>
                <a:ea typeface="ＭＳ Ｐゴシック" charset="0"/>
              </a:defRPr>
            </a:lvl8pPr>
            <a:lvl9pPr marL="3886200" indent="-228600" fontAlgn="base">
              <a:spcBef>
                <a:spcPct val="0"/>
              </a:spcBef>
              <a:spcAft>
                <a:spcPct val="0"/>
              </a:spcAft>
              <a:defRPr>
                <a:solidFill>
                  <a:schemeClr val="tx1"/>
                </a:solidFill>
                <a:latin typeface="Calibri" charset="0"/>
                <a:ea typeface="ＭＳ Ｐゴシック" charset="0"/>
              </a:defRPr>
            </a:lvl9pPr>
          </a:lstStyle>
          <a:p>
            <a:r>
              <a:rPr lang="en-US" b="1"/>
              <a:t>GEOS-5 Ash plotted ontop SO</a:t>
            </a:r>
            <a:r>
              <a:rPr lang="en-US" b="1" baseline="-25000"/>
              <a:t>2</a:t>
            </a:r>
          </a:p>
        </p:txBody>
      </p:sp>
      <p:sp>
        <p:nvSpPr>
          <p:cNvPr id="9" name="Rectangle 8"/>
          <p:cNvSpPr/>
          <p:nvPr/>
        </p:nvSpPr>
        <p:spPr>
          <a:xfrm>
            <a:off x="0" y="0"/>
            <a:ext cx="1495425" cy="261938"/>
          </a:xfrm>
          <a:prstGeom prst="rect">
            <a:avLst/>
          </a:prstGeom>
        </p:spPr>
        <p:style>
          <a:lnRef idx="2">
            <a:schemeClr val="dk1">
              <a:shade val="50000"/>
            </a:schemeClr>
          </a:lnRef>
          <a:fillRef idx="1">
            <a:schemeClr val="dk1"/>
          </a:fillRef>
          <a:effectRef idx="0">
            <a:schemeClr val="dk1"/>
          </a:effectRef>
          <a:fontRef idx="minor">
            <a:schemeClr val="lt1"/>
          </a:fontRef>
        </p:style>
        <p:txBody>
          <a:bodyPr wrap="none">
            <a:spAutoFit/>
          </a:bodyPr>
          <a:lstStyle/>
          <a:p>
            <a:pPr fontAlgn="auto">
              <a:spcBef>
                <a:spcPts val="0"/>
              </a:spcBef>
              <a:spcAft>
                <a:spcPts val="0"/>
              </a:spcAft>
              <a:defRPr/>
            </a:pPr>
            <a:r>
              <a:rPr lang="en-US" sz="1100" b="1" dirty="0">
                <a:solidFill>
                  <a:srgbClr val="FFFF00"/>
                </a:solidFill>
              </a:rPr>
              <a:t>https://</a:t>
            </a:r>
            <a:r>
              <a:rPr lang="en-US" sz="1100" b="1" dirty="0" err="1">
                <a:solidFill>
                  <a:srgbClr val="FFFF00"/>
                </a:solidFill>
              </a:rPr>
              <a:t>bit.ly</a:t>
            </a:r>
            <a:r>
              <a:rPr lang="en-US" sz="1100" b="1" dirty="0">
                <a:solidFill>
                  <a:srgbClr val="FFFF00"/>
                </a:solidFill>
              </a:rPr>
              <a:t>/2l3n2XD</a:t>
            </a:r>
          </a:p>
        </p:txBody>
      </p:sp>
      <p:pic>
        <p:nvPicPr>
          <p:cNvPr id="2" name="Picture 1"/>
          <p:cNvPicPr>
            <a:picLocks noChangeAspect="1"/>
          </p:cNvPicPr>
          <p:nvPr/>
        </p:nvPicPr>
        <p:blipFill>
          <a:blip r:embed="rId3"/>
          <a:stretch>
            <a:fillRect/>
          </a:stretch>
        </p:blipFill>
        <p:spPr>
          <a:xfrm>
            <a:off x="-6350" y="873125"/>
            <a:ext cx="9144000" cy="5984875"/>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xit" presetSubtype="0" fill="hold" nodeType="clickEffect">
                                  <p:stCondLst>
                                    <p:cond delay="0"/>
                                  </p:stCondLst>
                                  <p:childTnLst>
                                    <p:animEffect transition="out" filter="dissolve">
                                      <p:cBhvr>
                                        <p:cTn id="6" dur="500"/>
                                        <p:tgtEl>
                                          <p:spTgt spid="2"/>
                                        </p:tgtEl>
                                      </p:cBhvr>
                                    </p:animEffect>
                                    <p:set>
                                      <p:cBhvr>
                                        <p:cTn id="7" dur="1" fill="hold">
                                          <p:stCondLst>
                                            <p:cond delay="4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17988</TotalTime>
  <Words>808</Words>
  <Application>Microsoft Macintosh PowerPoint</Application>
  <PresentationFormat>On-screen Show (4:3)</PresentationFormat>
  <Paragraphs>158</Paragraphs>
  <Slides>25</Slides>
  <Notes>0</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LALINET EARTHCARE CAL/VAL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IPEN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LALINET status – Station Expansion and Lidar ratio Systematic Measurements  </dc:title>
  <dc:creator>Eduardo Landulfo</dc:creator>
  <cp:lastModifiedBy>Eduardo Landulfo</cp:lastModifiedBy>
  <cp:revision>48</cp:revision>
  <dcterms:created xsi:type="dcterms:W3CDTF">2017-05-30T20:28:37Z</dcterms:created>
  <dcterms:modified xsi:type="dcterms:W3CDTF">2018-06-14T09:42:29Z</dcterms:modified>
</cp:coreProperties>
</file>