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14"/>
  </p:notesMasterIdLst>
  <p:sldIdLst>
    <p:sldId id="294" r:id="rId3"/>
    <p:sldId id="415" r:id="rId4"/>
    <p:sldId id="348" r:id="rId5"/>
    <p:sldId id="410" r:id="rId6"/>
    <p:sldId id="411" r:id="rId7"/>
    <p:sldId id="408" r:id="rId8"/>
    <p:sldId id="412" r:id="rId9"/>
    <p:sldId id="413" r:id="rId10"/>
    <p:sldId id="398" r:id="rId11"/>
    <p:sldId id="416" r:id="rId12"/>
    <p:sldId id="343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3A2C7"/>
    <a:srgbClr val="ECF1F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53" autoAdjust="0"/>
  </p:normalViewPr>
  <p:slideViewPr>
    <p:cSldViewPr>
      <p:cViewPr varScale="1">
        <p:scale>
          <a:sx n="78" d="100"/>
          <a:sy n="78" d="100"/>
        </p:scale>
        <p:origin x="120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6CDD2-CF05-45AC-B603-CA6EC6512BCD}" type="datetimeFigureOut">
              <a:rPr kumimoji="1" lang="ja-JP" altLang="en-US" smtClean="0"/>
              <a:pPr/>
              <a:t>2018/6/13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56DC8-F904-4072-B390-D8F4861657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69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>
              <a:ea typeface="ＭＳ Ｐ明朝" pitchFamily="18" charset="-128"/>
            </a:endParaRPr>
          </a:p>
        </p:txBody>
      </p:sp>
      <p:sp>
        <p:nvSpPr>
          <p:cNvPr id="35844" name="スライド番号プレースホルダ 3"/>
          <p:cNvSpPr txBox="1">
            <a:spLocks noGrp="1"/>
          </p:cNvSpPr>
          <p:nvPr/>
        </p:nvSpPr>
        <p:spPr bwMode="auto">
          <a:xfrm>
            <a:off x="3883991" y="8686432"/>
            <a:ext cx="2972392" cy="456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210" tIns="45105" rIns="90210" bIns="45105" anchor="b"/>
          <a:lstStyle/>
          <a:p>
            <a:pPr algn="r" defTabSz="901700"/>
            <a:fld id="{EB3E3EB2-30FA-47DD-AE7B-FB2623ED5518}" type="slidenum">
              <a:rPr lang="en-US" altLang="ja-JP" sz="1200"/>
              <a:pPr algn="r" defTabSz="901700"/>
              <a:t>1</a:t>
            </a:fld>
            <a:endParaRPr lang="en-US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435413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ja-JP" dirty="0"/>
              <a:t>Multi-Field of View Multiple Scattering Polarization Lidar (MFMSPL)</a:t>
            </a:r>
          </a:p>
        </p:txBody>
      </p:sp>
      <p:sp>
        <p:nvSpPr>
          <p:cNvPr id="6963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8BE812-C943-4466-9001-0C5E7B35217F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278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015208" y="5944195"/>
            <a:ext cx="5149080" cy="365125"/>
          </a:xfrm>
        </p:spPr>
        <p:txBody>
          <a:bodyPr/>
          <a:lstStyle>
            <a:lvl1pPr algn="ctr">
              <a:defRPr sz="2000" b="1"/>
            </a:lvl1pPr>
          </a:lstStyle>
          <a:p>
            <a:r>
              <a:rPr lang="en-US" altLang="ja-JP" dirty="0"/>
              <a:t>Earth Observation Research Center</a:t>
            </a:r>
            <a:endParaRPr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1232264"/>
            <a:ext cx="687625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139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372046"/>
            <a:ext cx="6480720" cy="850106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89654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altLang="ja-JP" dirty="0"/>
              <a:t>Earth Observation Research Center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38FB-5B76-4FA8-A469-B49AAC02C3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221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Earth Observation Research Center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38FB-5B76-4FA8-A469-B49AAC02C3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323528" y="372046"/>
            <a:ext cx="6480720" cy="850106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0880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Earth Observation Research Center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38FB-5B76-4FA8-A469-B49AAC02C3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5" name="正方形/長方形 4"/>
          <p:cNvSpPr/>
          <p:nvPr userDrawn="1"/>
        </p:nvSpPr>
        <p:spPr>
          <a:xfrm>
            <a:off x="0" y="1232264"/>
            <a:ext cx="6876256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39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Earth Observation Research Center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38FB-5B76-4FA8-A469-B49AAC02C3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23528" y="372046"/>
            <a:ext cx="6635080" cy="850106"/>
          </a:xfrm>
        </p:spPr>
        <p:txBody>
          <a:bodyPr>
            <a:normAutofit/>
          </a:bodyPr>
          <a:lstStyle>
            <a:lvl1pPr>
              <a:defRPr sz="34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023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en-US" altLang="ja-JP" sz="1400" b="1" baseline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</a:defRPr>
            </a:lvl1pPr>
          </a:lstStyle>
          <a:p>
            <a:pPr algn="l"/>
            <a:r>
              <a:rPr lang="en-US" dirty="0"/>
              <a:t>Earth Observation Research Center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13FC3-B273-4414-BBD3-68FB852CEBB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23528" y="372046"/>
            <a:ext cx="8496944" cy="850106"/>
          </a:xfrm>
        </p:spPr>
        <p:txBody>
          <a:bodyPr>
            <a:normAutofit/>
          </a:bodyPr>
          <a:lstStyle>
            <a:lvl1pPr algn="l">
              <a:defRPr sz="34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89654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9863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en-US" altLang="ja-JP" sz="1400" b="1" baseline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</a:defRPr>
            </a:lvl1pPr>
          </a:lstStyle>
          <a:p>
            <a:pPr algn="l"/>
            <a:r>
              <a:rPr lang="en-US"/>
              <a:t>Earth Observation Research Center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13FC3-B273-4414-BBD3-68FB852CEBB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323528" y="372046"/>
            <a:ext cx="8496944" cy="850106"/>
          </a:xfrm>
        </p:spPr>
        <p:txBody>
          <a:bodyPr>
            <a:normAutofit/>
          </a:bodyPr>
          <a:lstStyle>
            <a:lvl1pPr algn="l">
              <a:defRPr sz="34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39547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en-US" altLang="ja-JP" sz="1400" b="1" baseline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</a:defRPr>
            </a:lvl1pPr>
          </a:lstStyle>
          <a:p>
            <a:pPr algn="l"/>
            <a:r>
              <a:rPr lang="en-US"/>
              <a:t>Earth Observation Research Center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13FC3-B273-4414-BBD3-68FB852CEBB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446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51920" y="6483997"/>
            <a:ext cx="44980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7856" y="6475869"/>
            <a:ext cx="324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 baseline="0">
                <a:solidFill>
                  <a:schemeClr val="bg1">
                    <a:lumMod val="75000"/>
                  </a:schemeClr>
                </a:solidFill>
                <a:latin typeface="Segoe UI" pitchFamily="34" charset="0"/>
              </a:defRPr>
            </a:lvl1pPr>
          </a:lstStyle>
          <a:p>
            <a:r>
              <a:rPr lang="en-US" altLang="ja-JP" dirty="0"/>
              <a:t>Earth Observation Research Center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440" y="6483997"/>
            <a:ext cx="537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 baseline="0">
                <a:solidFill>
                  <a:schemeClr val="tx1">
                    <a:tint val="75000"/>
                  </a:schemeClr>
                </a:solidFill>
                <a:latin typeface="Myriad Pro" pitchFamily="34" charset="0"/>
              </a:defRPr>
            </a:lvl1pPr>
          </a:lstStyle>
          <a:p>
            <a:fld id="{6B1038FB-5B76-4FA8-A469-B49AAC02C3AD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2" descr="D:\doc\業務フォルダ\JAXA業務\EarthCARE利用研究\パネルとポスター\grad_bar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</p:spPr>
      </p:pic>
      <p:cxnSp>
        <p:nvCxnSpPr>
          <p:cNvPr id="8" name="直線コネクタ 7"/>
          <p:cNvCxnSpPr/>
          <p:nvPr userDrawn="1"/>
        </p:nvCxnSpPr>
        <p:spPr>
          <a:xfrm>
            <a:off x="0" y="1311740"/>
            <a:ext cx="666023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:\Users\11752\Desktop\ecタイトル.gif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523" y="252296"/>
            <a:ext cx="1653770" cy="349342"/>
          </a:xfrm>
          <a:prstGeom prst="rect">
            <a:avLst/>
          </a:prstGeom>
          <a:noFill/>
        </p:spPr>
      </p:pic>
      <p:pic>
        <p:nvPicPr>
          <p:cNvPr id="10" name="Picture 2" descr="D:\doc\業務フォルダ\JAXA業務\EarthCARE利用研究\パネルとポスター\パーツ\JAXA_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47302" y="633115"/>
            <a:ext cx="421990" cy="235550"/>
          </a:xfrm>
          <a:prstGeom prst="rect">
            <a:avLst/>
          </a:prstGeom>
          <a:noFill/>
        </p:spPr>
      </p:pic>
      <p:pic>
        <p:nvPicPr>
          <p:cNvPr id="11" name="Picture 3" descr="D:\doc\業務フォルダ\JAXA業務\EarthCARE利用研究\パネルとポスター\パーツ\NICT2_ロゴパターン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62742" y="601638"/>
            <a:ext cx="384028" cy="249713"/>
          </a:xfrm>
          <a:prstGeom prst="rect">
            <a:avLst/>
          </a:prstGeom>
          <a:noFill/>
        </p:spPr>
      </p:pic>
      <p:pic>
        <p:nvPicPr>
          <p:cNvPr id="12" name="Picture 2" descr="D:\doc\業務フォルダ\JAXA業務\EarthCARE利用研究\パネルとポスター\パーツ\EarthCare-02-HR_ss_透明.png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 rot="402013">
            <a:off x="6241512" y="27165"/>
            <a:ext cx="1553383" cy="1227173"/>
          </a:xfrm>
          <a:prstGeom prst="rect">
            <a:avLst/>
          </a:prstGeom>
          <a:noFill/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4602" y="652743"/>
            <a:ext cx="460120" cy="191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820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2" r:id="rId5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kumimoji="1" lang="ja-JP" altLang="en-US" sz="4000" b="1" i="0" kern="1200" spc="80" baseline="0" dirty="0">
          <a:solidFill>
            <a:srgbClr val="1A4160"/>
          </a:solidFill>
          <a:latin typeface="Myriad Pro" pitchFamily="34" charset="0"/>
          <a:ea typeface="ＭＳ Ｐゴシック" pitchFamily="50" charset="-128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•"/>
        <a:defRPr kumimoji="1" sz="3200" kern="1200" baseline="0">
          <a:solidFill>
            <a:schemeClr val="tx1"/>
          </a:solidFill>
          <a:latin typeface="Myriad Pro" pitchFamily="34" charset="0"/>
          <a:ea typeface="ＭＳ Ｐゴシック" pitchFamily="50" charset="-128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–"/>
        <a:defRPr kumimoji="1" sz="2800" kern="1200" baseline="0">
          <a:solidFill>
            <a:schemeClr val="tx1"/>
          </a:solidFill>
          <a:latin typeface="Myriad Pro" pitchFamily="34" charset="0"/>
          <a:ea typeface="ＭＳ Ｐゴシック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•"/>
        <a:defRPr kumimoji="1" sz="2400" kern="1200" baseline="0">
          <a:solidFill>
            <a:schemeClr val="tx1"/>
          </a:solidFill>
          <a:latin typeface="Myriad Pro" pitchFamily="34" charset="0"/>
          <a:ea typeface="ＭＳ Ｐゴシック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–"/>
        <a:defRPr kumimoji="1" sz="2000" kern="1200" baseline="0">
          <a:solidFill>
            <a:schemeClr val="tx1"/>
          </a:solidFill>
          <a:latin typeface="Myriad Pro" pitchFamily="34" charset="0"/>
          <a:ea typeface="ＭＳ Ｐゴシック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»"/>
        <a:defRPr kumimoji="1" sz="2000" kern="1200" baseline="0">
          <a:solidFill>
            <a:schemeClr val="tx1"/>
          </a:solidFill>
          <a:latin typeface="Myriad Pro" pitchFamily="34" charset="0"/>
          <a:ea typeface="ＭＳ Ｐゴシック" pitchFamily="5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orc\Desktop\EC_PPTスライドバー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10"/>
            <a:ext cx="91440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 algn="l">
              <a:lnSpc>
                <a:spcPct val="100000"/>
              </a:lnSpc>
            </a:pPr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635896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9525" y="6483350"/>
            <a:ext cx="32758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altLang="ja-JP" sz="1400" b="1" baseline="0" smtClean="0">
                <a:solidFill>
                  <a:schemeClr val="bg1">
                    <a:lumMod val="75000"/>
                  </a:schemeClr>
                </a:solidFill>
                <a:latin typeface="Segoe UI" pitchFamily="34" charset="0"/>
              </a:defRPr>
            </a:lvl1pPr>
          </a:lstStyle>
          <a:p>
            <a:r>
              <a:rPr lang="en-US"/>
              <a:t>Earth Observation Research Center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91180" y="6483350"/>
            <a:ext cx="5337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kumimoji="1" lang="ja-JP" altLang="en-US" sz="1800" b="1" kern="1200" baseline="0" smtClean="0">
                <a:solidFill>
                  <a:schemeClr val="tx1">
                    <a:tint val="75000"/>
                  </a:schemeClr>
                </a:solidFill>
                <a:latin typeface="Myriad Pro" pitchFamily="34" charset="0"/>
                <a:ea typeface="+mn-ea"/>
                <a:cs typeface="+mn-cs"/>
              </a:defRPr>
            </a:lvl1pPr>
          </a:lstStyle>
          <a:p>
            <a:fld id="{83913FC3-B273-4414-BBD3-68FB852CEBB6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cxnSp>
        <p:nvCxnSpPr>
          <p:cNvPr id="8" name="直線コネクタ 7"/>
          <p:cNvCxnSpPr/>
          <p:nvPr userDrawn="1"/>
        </p:nvCxnSpPr>
        <p:spPr>
          <a:xfrm>
            <a:off x="0" y="1311740"/>
            <a:ext cx="9144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987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4" r:id="rId2"/>
    <p:sldLayoutId id="2147483665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lang="ja-JP" altLang="en-US" sz="4000" b="1" i="0" kern="1200" spc="80" baseline="0" dirty="0">
          <a:solidFill>
            <a:srgbClr val="1A4160"/>
          </a:solidFill>
          <a:latin typeface="Myriad Pro" pitchFamily="34" charset="0"/>
          <a:ea typeface="ＭＳ Ｐゴシック" pitchFamily="50" charset="-128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suzaku.eorc.jaxa.jp/GCOM_C/index.html" TargetMode="External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g"/><Relationship Id="rId9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12" Type="http://schemas.openxmlformats.org/officeDocument/2006/relationships/image" Target="../media/image21.e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11" Type="http://schemas.openxmlformats.org/officeDocument/2006/relationships/image" Target="../media/image31.gif"/><Relationship Id="rId5" Type="http://schemas.openxmlformats.org/officeDocument/2006/relationships/image" Target="../media/image25.jpeg"/><Relationship Id="rId10" Type="http://schemas.openxmlformats.org/officeDocument/2006/relationships/image" Target="../media/image30.gif"/><Relationship Id="rId4" Type="http://schemas.openxmlformats.org/officeDocument/2006/relationships/image" Target="../media/image24.jpeg"/><Relationship Id="rId9" Type="http://schemas.openxmlformats.org/officeDocument/2006/relationships/image" Target="../media/image2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xfrm>
            <a:off x="685800" y="177093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ja-JP" sz="4800" dirty="0">
                <a:latin typeface="Calibri" pitchFamily="34" charset="0"/>
              </a:rPr>
              <a:t>Status and future plan of the JAXA Validation activity</a:t>
            </a:r>
            <a:endParaRPr kumimoji="1" lang="ja-JP" altLang="en-US" sz="4800" dirty="0">
              <a:latin typeface="Calibri" pitchFamily="34" charset="0"/>
            </a:endParaRPr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type="subTitle" idx="1"/>
          </p:nvPr>
        </p:nvSpPr>
        <p:spPr>
          <a:xfrm>
            <a:off x="1409700" y="3610897"/>
            <a:ext cx="6400800" cy="175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latin typeface="Calibri" pitchFamily="34" charset="0"/>
              </a:rPr>
              <a:t>Takuji Kubota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  <a:latin typeface="Calibri" pitchFamily="34" charset="0"/>
              </a:rPr>
              <a:t>Earth Observation Research Center (EORC)</a:t>
            </a:r>
            <a:br>
              <a:rPr lang="en-US" sz="2800" dirty="0">
                <a:solidFill>
                  <a:schemeClr val="tx1"/>
                </a:solidFill>
                <a:latin typeface="Calibri" pitchFamily="34" charset="0"/>
              </a:rPr>
            </a:br>
            <a:r>
              <a:rPr lang="en-US" sz="2800" dirty="0">
                <a:solidFill>
                  <a:schemeClr val="tx1"/>
                </a:solidFill>
                <a:latin typeface="Calibri" pitchFamily="34" charset="0"/>
              </a:rPr>
              <a:t>Japan Aerospace Exploration Agency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09700" y="5867400"/>
            <a:ext cx="7640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2400" b="1" dirty="0"/>
              <a:t>First ESA </a:t>
            </a:r>
            <a:r>
              <a:rPr lang="en-US" altLang="ja-JP" sz="2400" b="1" dirty="0" err="1"/>
              <a:t>EarthCARE</a:t>
            </a:r>
            <a:r>
              <a:rPr lang="en-US" altLang="ja-JP" sz="2400" b="1" dirty="0"/>
              <a:t> Cal/Val Workshop</a:t>
            </a:r>
          </a:p>
          <a:p>
            <a:pPr algn="r"/>
            <a:r>
              <a:rPr lang="en-US" altLang="ja-JP" sz="2400" b="1" dirty="0"/>
              <a:t> June 2018, Bonn Germany</a:t>
            </a:r>
            <a:endParaRPr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871660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4C8CFDF-4A77-4D84-9603-0B76EF1BF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645024"/>
            <a:ext cx="8785860" cy="321564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1ADA432-FEEE-4C5F-B0E6-2C339431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548680"/>
            <a:ext cx="8429625" cy="581025"/>
          </a:xfrm>
        </p:spPr>
        <p:txBody>
          <a:bodyPr>
            <a:normAutofit fontScale="90000"/>
          </a:bodyPr>
          <a:lstStyle/>
          <a:p>
            <a:r>
              <a:rPr lang="en-US" altLang="ja-JP" sz="2800" dirty="0"/>
              <a:t>Global Change Observation Mission - Climate "SHIKISAI" (GCOM-C)</a:t>
            </a:r>
            <a:endParaRPr kumimoji="1" lang="ja-JP" altLang="en-US" sz="2800" dirty="0"/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FED603FF-B3A3-4B9E-A4A5-CEF285604762}"/>
              </a:ext>
            </a:extLst>
          </p:cNvPr>
          <p:cNvSpPr txBox="1">
            <a:spLocks/>
          </p:cNvSpPr>
          <p:nvPr/>
        </p:nvSpPr>
        <p:spPr>
          <a:xfrm>
            <a:off x="-36512" y="1340768"/>
            <a:ext cx="5076056" cy="5151437"/>
          </a:xfrm>
          <a:prstGeom prst="rect">
            <a:avLst/>
          </a:prstGeom>
        </p:spPr>
        <p:txBody>
          <a:bodyPr/>
          <a:lstStyle>
            <a:lvl1pPr marL="357188" indent="-357188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kumimoji="1"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6288" indent="-29845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kumimoji="1" sz="2500">
                <a:solidFill>
                  <a:schemeClr val="tx1"/>
                </a:solidFill>
                <a:latin typeface="+mn-lt"/>
                <a:ea typeface="+mn-ea"/>
              </a:defRPr>
            </a:lvl2pPr>
            <a:lvl3pPr marL="1195388" indent="-2381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kumimoji="1" sz="2100">
                <a:solidFill>
                  <a:schemeClr val="tx1"/>
                </a:solidFill>
                <a:latin typeface="+mn-lt"/>
                <a:ea typeface="+mn-ea"/>
              </a:defRPr>
            </a:lvl3pPr>
            <a:lvl4pPr marL="1674813" indent="-2381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kumimoji="1">
                <a:solidFill>
                  <a:schemeClr val="tx1"/>
                </a:solidFill>
                <a:latin typeface="+mn-lt"/>
                <a:ea typeface="+mn-ea"/>
              </a:defRPr>
            </a:lvl4pPr>
            <a:lvl5pPr marL="2154238" indent="-238125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kumimoji="1">
                <a:solidFill>
                  <a:schemeClr val="tx1"/>
                </a:solidFill>
                <a:latin typeface="+mn-lt"/>
                <a:ea typeface="+mn-ea"/>
              </a:defRPr>
            </a:lvl5pPr>
            <a:lvl6pPr marL="2634055" indent="-23946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6pPr>
            <a:lvl7pPr marL="3112975" indent="-23946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7pPr>
            <a:lvl8pPr marL="3591894" indent="-23946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8pPr>
            <a:lvl9pPr marL="4070813" indent="-23946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7"/>
              </a:buBlip>
              <a:defRPr kumimoji="1" sz="17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ja-JP" sz="1800" kern="0" dirty="0"/>
              <a:t>JAXA launched GCOM-C on December 23, 2017. </a:t>
            </a:r>
          </a:p>
          <a:p>
            <a:pPr>
              <a:spcBef>
                <a:spcPts val="0"/>
              </a:spcBef>
              <a:defRPr/>
            </a:pPr>
            <a:r>
              <a:rPr lang="en-US" altLang="ja-JP" sz="1800" kern="0" dirty="0"/>
              <a:t>JAXA opened the first light image to public on January 12, 2018 from the following web site.</a:t>
            </a:r>
            <a:r>
              <a:rPr lang="en-US" altLang="ja-JP" sz="1800" kern="0" dirty="0">
                <a:hlinkClick r:id="rId8"/>
              </a:rPr>
              <a:t> http://suzaku.eorc.jaxa.jp/GCOM_C/index.html</a:t>
            </a:r>
            <a:endParaRPr lang="en-US" altLang="ja-JP" sz="1800" kern="0" dirty="0"/>
          </a:p>
          <a:p>
            <a:pPr>
              <a:spcBef>
                <a:spcPts val="0"/>
              </a:spcBef>
              <a:defRPr/>
            </a:pPr>
            <a:r>
              <a:rPr lang="en-US" altLang="ja-JP" sz="1800" kern="0" dirty="0"/>
              <a:t>On orbit checkout phase finished at the end of March.</a:t>
            </a:r>
          </a:p>
          <a:p>
            <a:pPr>
              <a:spcBef>
                <a:spcPts val="0"/>
              </a:spcBef>
              <a:defRPr/>
            </a:pPr>
            <a:r>
              <a:rPr lang="en-US" altLang="ja-JP" sz="1800" kern="0" dirty="0"/>
              <a:t>We will release the SGLI products to the public at the end of this year via G-Portal.  </a:t>
            </a:r>
            <a:endParaRPr lang="ja-JP" altLang="en-US" sz="1800" kern="0" dirty="0"/>
          </a:p>
          <a:p>
            <a:pPr>
              <a:spcBef>
                <a:spcPts val="0"/>
              </a:spcBef>
              <a:defRPr/>
            </a:pPr>
            <a:endParaRPr lang="en-US" altLang="ja-JP" sz="1800" kern="0" dirty="0"/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ja-JP" altLang="en-US" sz="1800" kern="0" dirty="0"/>
          </a:p>
        </p:txBody>
      </p:sp>
      <p:graphicFrame>
        <p:nvGraphicFramePr>
          <p:cNvPr id="9" name="object 2">
            <a:extLst>
              <a:ext uri="{FF2B5EF4-FFF2-40B4-BE49-F238E27FC236}">
                <a16:creationId xmlns:a16="http://schemas.microsoft.com/office/drawing/2014/main" id="{88C652A1-EB64-4180-962A-0A16A91BFC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115288"/>
              </p:ext>
            </p:extLst>
          </p:nvPr>
        </p:nvGraphicFramePr>
        <p:xfrm>
          <a:off x="4903121" y="1268760"/>
          <a:ext cx="4185464" cy="2413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0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153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marL="32384">
                        <a:lnSpc>
                          <a:spcPts val="1410"/>
                        </a:lnSpc>
                        <a:spcBef>
                          <a:spcPts val="20"/>
                        </a:spcBef>
                      </a:pPr>
                      <a:r>
                        <a:rPr sz="1200" b="1" spc="-5" dirty="0">
                          <a:solidFill>
                            <a:srgbClr val="FFFFFF"/>
                          </a:solidFill>
                          <a:latin typeface="Garamond"/>
                          <a:cs typeface="Garamond"/>
                        </a:rPr>
                        <a:t>GCOM-C SGLI</a:t>
                      </a:r>
                      <a:r>
                        <a:rPr sz="1200" b="1" spc="-25" dirty="0">
                          <a:solidFill>
                            <a:srgbClr val="FFFFFF"/>
                          </a:solidFill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Garamond"/>
                          <a:cs typeface="Garamond"/>
                        </a:rPr>
                        <a:t>characteristics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00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32384">
                        <a:lnSpc>
                          <a:spcPts val="1410"/>
                        </a:lnSpc>
                        <a:spcBef>
                          <a:spcPts val="20"/>
                        </a:spcBef>
                      </a:pPr>
                      <a:r>
                        <a:rPr sz="1200" spc="-5" dirty="0">
                          <a:latin typeface="Garamond"/>
                          <a:cs typeface="Garamond"/>
                        </a:rPr>
                        <a:t>Launch</a:t>
                      </a:r>
                      <a:r>
                        <a:rPr sz="1200" spc="-90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Date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ts val="1410"/>
                        </a:lnSpc>
                        <a:spcBef>
                          <a:spcPts val="20"/>
                        </a:spcBef>
                      </a:pPr>
                      <a:r>
                        <a:rPr lang="en-US" sz="1200" b="1" spc="-5" dirty="0">
                          <a:solidFill>
                            <a:srgbClr val="FF0000"/>
                          </a:solidFill>
                          <a:latin typeface="Garamond"/>
                          <a:cs typeface="Garamond"/>
                        </a:rPr>
                        <a:t>Dec.</a:t>
                      </a:r>
                      <a:r>
                        <a:rPr sz="1200" b="1" spc="-85" dirty="0">
                          <a:solidFill>
                            <a:srgbClr val="FF0000"/>
                          </a:solidFill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Garamond"/>
                          <a:cs typeface="Garamond"/>
                        </a:rPr>
                        <a:t>2017</a:t>
                      </a:r>
                      <a:endParaRPr sz="1200" dirty="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32384">
                        <a:lnSpc>
                          <a:spcPts val="1410"/>
                        </a:lnSpc>
                        <a:spcBef>
                          <a:spcPts val="20"/>
                        </a:spcBef>
                      </a:pPr>
                      <a:r>
                        <a:rPr sz="1200" spc="-20" dirty="0">
                          <a:latin typeface="Garamond"/>
                          <a:cs typeface="Garamond"/>
                        </a:rPr>
                        <a:t>Weight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ts val="1410"/>
                        </a:lnSpc>
                        <a:spcBef>
                          <a:spcPts val="20"/>
                        </a:spcBef>
                      </a:pPr>
                      <a:r>
                        <a:rPr sz="1200" b="1" spc="-5" dirty="0">
                          <a:latin typeface="Garamond"/>
                          <a:cs typeface="Garamond"/>
                        </a:rPr>
                        <a:t>2,000kg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sz="1200" spc="-5" dirty="0">
                          <a:latin typeface="Garamond"/>
                          <a:cs typeface="Garamond"/>
                        </a:rPr>
                        <a:t>Orbit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939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 marR="126364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200" spc="-5" dirty="0">
                          <a:latin typeface="Garamond"/>
                          <a:cs typeface="Garamond"/>
                        </a:rPr>
                        <a:t>Sun-synchronous (descending local time: 10:30),  Altitude: 798km, Inclination:</a:t>
                      </a:r>
                      <a:r>
                        <a:rPr sz="1200" spc="-20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dirty="0">
                          <a:latin typeface="Garamond"/>
                          <a:cs typeface="Garamond"/>
                        </a:rPr>
                        <a:t>98.6deg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32384">
                        <a:lnSpc>
                          <a:spcPts val="1410"/>
                        </a:lnSpc>
                        <a:spcBef>
                          <a:spcPts val="20"/>
                        </a:spcBef>
                      </a:pPr>
                      <a:r>
                        <a:rPr sz="1200" spc="-5" dirty="0">
                          <a:latin typeface="Garamond"/>
                          <a:cs typeface="Garamond"/>
                        </a:rPr>
                        <a:t>Mission</a:t>
                      </a:r>
                      <a:r>
                        <a:rPr sz="1200" spc="-80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Life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ts val="1410"/>
                        </a:lnSpc>
                        <a:spcBef>
                          <a:spcPts val="20"/>
                        </a:spcBef>
                      </a:pPr>
                      <a:r>
                        <a:rPr sz="1200" dirty="0">
                          <a:latin typeface="Garamond"/>
                          <a:cs typeface="Garamond"/>
                        </a:rPr>
                        <a:t>5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years (3 satellites; total </a:t>
                      </a:r>
                      <a:r>
                        <a:rPr sz="1200" dirty="0">
                          <a:latin typeface="Garamond"/>
                          <a:cs typeface="Garamond"/>
                        </a:rPr>
                        <a:t>13</a:t>
                      </a:r>
                      <a:r>
                        <a:rPr sz="1200" spc="-30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years)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sz="1200" dirty="0">
                          <a:latin typeface="Garamond"/>
                          <a:cs typeface="Garamond"/>
                        </a:rPr>
                        <a:t>Scan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939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 marR="32258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200" spc="-5" dirty="0">
                          <a:latin typeface="Garamond"/>
                          <a:cs typeface="Garamond"/>
                        </a:rPr>
                        <a:t>Push-broom electric scan (VNR: </a:t>
                      </a:r>
                      <a:r>
                        <a:rPr sz="1200" dirty="0">
                          <a:latin typeface="Garamond"/>
                          <a:cs typeface="Garamond"/>
                        </a:rPr>
                        <a:t>VN &amp;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P)  Wisk-broom mechanical scan (IRS: </a:t>
                      </a:r>
                      <a:r>
                        <a:rPr sz="1200" dirty="0">
                          <a:latin typeface="Garamond"/>
                          <a:cs typeface="Garamond"/>
                        </a:rPr>
                        <a:t>SW &amp;</a:t>
                      </a:r>
                      <a:r>
                        <a:rPr sz="1200" spc="-30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T)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sz="1200" dirty="0">
                          <a:latin typeface="Garamond"/>
                          <a:cs typeface="Garamond"/>
                        </a:rPr>
                        <a:t>Scan</a:t>
                      </a:r>
                      <a:r>
                        <a:rPr sz="1200" spc="-95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width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9398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200" b="1" spc="-5" dirty="0">
                          <a:latin typeface="Garamond"/>
                          <a:cs typeface="Garamond"/>
                        </a:rPr>
                        <a:t>1150km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cross track (VNR: NP </a:t>
                      </a:r>
                      <a:r>
                        <a:rPr sz="1200" dirty="0">
                          <a:latin typeface="Garamond"/>
                          <a:cs typeface="Garamond"/>
                        </a:rPr>
                        <a:t>&amp;</a:t>
                      </a:r>
                      <a:r>
                        <a:rPr sz="1200" spc="-45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POL)</a:t>
                      </a:r>
                      <a:endParaRPr sz="1200">
                        <a:latin typeface="Garamond"/>
                        <a:cs typeface="Garamond"/>
                      </a:endParaRPr>
                    </a:p>
                    <a:p>
                      <a:pPr marL="32384">
                        <a:lnSpc>
                          <a:spcPts val="1410"/>
                        </a:lnSpc>
                      </a:pPr>
                      <a:r>
                        <a:rPr sz="1200" b="1" spc="-5" dirty="0">
                          <a:latin typeface="Garamond"/>
                          <a:cs typeface="Garamond"/>
                        </a:rPr>
                        <a:t>1400km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cross track (IRS: SWIR </a:t>
                      </a:r>
                      <a:r>
                        <a:rPr sz="1200" dirty="0">
                          <a:latin typeface="Garamond"/>
                          <a:cs typeface="Garamond"/>
                        </a:rPr>
                        <a:t>&amp;</a:t>
                      </a:r>
                      <a:r>
                        <a:rPr sz="1200" spc="-20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TIR)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32384">
                        <a:lnSpc>
                          <a:spcPts val="1410"/>
                        </a:lnSpc>
                        <a:spcBef>
                          <a:spcPts val="20"/>
                        </a:spcBef>
                      </a:pPr>
                      <a:r>
                        <a:rPr sz="1200" spc="-5" dirty="0">
                          <a:latin typeface="Garamond"/>
                          <a:cs typeface="Garamond"/>
                        </a:rPr>
                        <a:t>Spatial</a:t>
                      </a:r>
                      <a:r>
                        <a:rPr sz="1200" spc="-60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spc="-5" dirty="0">
                          <a:latin typeface="Garamond"/>
                          <a:cs typeface="Garamond"/>
                        </a:rPr>
                        <a:t>resolution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ts val="1410"/>
                        </a:lnSpc>
                        <a:spcBef>
                          <a:spcPts val="20"/>
                        </a:spcBef>
                      </a:pPr>
                      <a:r>
                        <a:rPr sz="1200" b="1" spc="-5" dirty="0">
                          <a:solidFill>
                            <a:srgbClr val="FF0000"/>
                          </a:solidFill>
                          <a:latin typeface="Garamond"/>
                          <a:cs typeface="Garamond"/>
                        </a:rPr>
                        <a:t>250m</a:t>
                      </a:r>
                      <a:r>
                        <a:rPr sz="1200" b="1" spc="-5" dirty="0">
                          <a:latin typeface="Garamond"/>
                          <a:cs typeface="Garamond"/>
                        </a:rPr>
                        <a:t>, 500m,</a:t>
                      </a:r>
                      <a:r>
                        <a:rPr sz="1200" b="1" spc="-55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200" b="1" spc="-5" dirty="0">
                          <a:latin typeface="Garamond"/>
                          <a:cs typeface="Garamond"/>
                        </a:rPr>
                        <a:t>1km</a:t>
                      </a:r>
                      <a:endParaRPr sz="1200">
                        <a:latin typeface="Garamond"/>
                        <a:cs typeface="Garamond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32384">
                        <a:lnSpc>
                          <a:spcPts val="1285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Garamond"/>
                          <a:cs typeface="Garamond"/>
                        </a:rPr>
                        <a:t>Polarization</a:t>
                      </a:r>
                      <a:endParaRPr sz="1100">
                        <a:latin typeface="Garamond"/>
                        <a:cs typeface="Garamond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ts val="1285"/>
                        </a:lnSpc>
                        <a:spcBef>
                          <a:spcPts val="25"/>
                        </a:spcBef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Garamond"/>
                          <a:cs typeface="Garamond"/>
                        </a:rPr>
                        <a:t>3 polarization angles for</a:t>
                      </a:r>
                      <a:r>
                        <a:rPr sz="1100" b="1" spc="-120" dirty="0">
                          <a:solidFill>
                            <a:srgbClr val="FF0000"/>
                          </a:solidFill>
                          <a:latin typeface="Garamond"/>
                          <a:cs typeface="Garamond"/>
                        </a:rPr>
                        <a:t> </a:t>
                      </a:r>
                      <a:r>
                        <a:rPr sz="1100" b="1" dirty="0">
                          <a:solidFill>
                            <a:srgbClr val="FF0000"/>
                          </a:solidFill>
                          <a:latin typeface="Garamond"/>
                          <a:cs typeface="Garamond"/>
                        </a:rPr>
                        <a:t>POL</a:t>
                      </a:r>
                      <a:endParaRPr sz="1100">
                        <a:latin typeface="Garamond"/>
                        <a:cs typeface="Garamond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32384">
                        <a:lnSpc>
                          <a:spcPts val="1285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Garamond"/>
                          <a:cs typeface="Garamond"/>
                        </a:rPr>
                        <a:t>Along track</a:t>
                      </a:r>
                      <a:r>
                        <a:rPr sz="1100" spc="-50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100" spc="-5" dirty="0">
                          <a:latin typeface="Garamond"/>
                          <a:cs typeface="Garamond"/>
                        </a:rPr>
                        <a:t>tilt</a:t>
                      </a:r>
                      <a:endParaRPr sz="1100">
                        <a:latin typeface="Garamond"/>
                        <a:cs typeface="Garamond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ts val="1285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Garamond"/>
                          <a:cs typeface="Garamond"/>
                        </a:rPr>
                        <a:t>Nadir </a:t>
                      </a:r>
                      <a:r>
                        <a:rPr sz="1100" dirty="0">
                          <a:latin typeface="Garamond"/>
                          <a:cs typeface="Garamond"/>
                        </a:rPr>
                        <a:t>for VN, SW and TIR,  &amp; </a:t>
                      </a:r>
                      <a:r>
                        <a:rPr sz="1100" spc="-5" dirty="0">
                          <a:latin typeface="Garamond"/>
                          <a:cs typeface="Garamond"/>
                        </a:rPr>
                        <a:t>+/-45 </a:t>
                      </a:r>
                      <a:r>
                        <a:rPr sz="1100" dirty="0">
                          <a:latin typeface="Garamond"/>
                          <a:cs typeface="Garamond"/>
                        </a:rPr>
                        <a:t>deg for</a:t>
                      </a:r>
                      <a:r>
                        <a:rPr sz="1100" spc="-114" dirty="0">
                          <a:latin typeface="Garamond"/>
                          <a:cs typeface="Garamond"/>
                        </a:rPr>
                        <a:t> </a:t>
                      </a:r>
                      <a:r>
                        <a:rPr sz="1100" dirty="0">
                          <a:latin typeface="Garamond"/>
                          <a:cs typeface="Garamond"/>
                        </a:rPr>
                        <a:t>POL</a:t>
                      </a: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870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340768"/>
            <a:ext cx="8712968" cy="5472608"/>
          </a:xfrm>
        </p:spPr>
        <p:txBody>
          <a:bodyPr>
            <a:normAutofit fontScale="92500" lnSpcReduction="10000"/>
          </a:bodyPr>
          <a:lstStyle/>
          <a:p>
            <a:pPr marL="179388" lvl="1">
              <a:buFontTx/>
              <a:buChar char="•"/>
            </a:pPr>
            <a:r>
              <a:rPr lang="en-US" altLang="ja-JP" dirty="0"/>
              <a:t>JAXA Validation status and coming schedule</a:t>
            </a:r>
          </a:p>
          <a:p>
            <a:pPr marL="693738" lvl="2" indent="-342900">
              <a:buFont typeface="Calibri" panose="020F0502020204030204" pitchFamily="34" charset="0"/>
              <a:buChar char="‒"/>
            </a:pPr>
            <a:r>
              <a:rPr lang="en-US" altLang="ja-JP" dirty="0"/>
              <a:t>1st RA (Validation) during JFY2013-2014 (14 PIs)</a:t>
            </a:r>
          </a:p>
          <a:p>
            <a:pPr marL="693738" lvl="2" indent="-342900">
              <a:buFont typeface="Calibri" panose="020F0502020204030204" pitchFamily="34" charset="0"/>
              <a:buChar char="‒"/>
            </a:pPr>
            <a:r>
              <a:rPr lang="en-US" altLang="ja-JP" dirty="0"/>
              <a:t>2nd RA including the validation study during JFY2019-2021 will be released on Sep. 2018 (TBD). </a:t>
            </a:r>
          </a:p>
          <a:p>
            <a:r>
              <a:rPr lang="en-US" altLang="ja-JP" sz="2400" dirty="0"/>
              <a:t>Overview of JAXA validation activities</a:t>
            </a:r>
          </a:p>
          <a:p>
            <a:pPr lvl="1"/>
            <a:r>
              <a:rPr lang="en-US" altLang="ja-JP" sz="2000" dirty="0"/>
              <a:t>Our planning consists of long-term observation network, a field campaign, and comparison with other satellite data.</a:t>
            </a:r>
          </a:p>
          <a:p>
            <a:pPr lvl="1"/>
            <a:r>
              <a:rPr lang="en-US" altLang="ja-JP" sz="2000" dirty="0"/>
              <a:t>In particular, Ground-based doppler CPR developed by the NICT (HG-SPIDER &amp; ES-SPIDER)  at the NICT Tokyo will be key instruments in our CPR validation.</a:t>
            </a:r>
          </a:p>
          <a:p>
            <a:r>
              <a:rPr lang="en-US" altLang="ja-JP" sz="2400" dirty="0"/>
              <a:t>We’re discussing the validation collaboration with other JAXA missions such as the GCOM-C.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The JAXA &amp; NICT and PIs selected in the JAXA 2nd RA will intensify to collaborate validation plans with the ESA.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Earth Observation Research Center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38FB-5B76-4FA8-A469-B49AAC02C3AD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184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25658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2400" dirty="0"/>
              <a:t>JAXA 1</a:t>
            </a:r>
            <a:r>
              <a:rPr lang="en-US" altLang="ja-JP" sz="2400" baseline="30000" dirty="0"/>
              <a:t>st</a:t>
            </a:r>
            <a:r>
              <a:rPr lang="en-US" altLang="ja-JP" sz="2400" dirty="0"/>
              <a:t> Validation Research Announcement (RA) from Apr. 2013 to Mar. 2015 selected 14 Validation PIs. 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2000" dirty="0"/>
              <a:t>The main objective of this 2-year period was to prepare the implementation plan for the validation activity after launch.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2400" dirty="0"/>
              <a:t>Building JAXA Validation Team during the 1</a:t>
            </a:r>
            <a:r>
              <a:rPr lang="en-US" altLang="ja-JP" sz="2400" baseline="30000" dirty="0"/>
              <a:t>st</a:t>
            </a:r>
            <a:r>
              <a:rPr lang="en-US" altLang="ja-JP" sz="2400" dirty="0"/>
              <a:t> RA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2000" dirty="0"/>
              <a:t>Validation Leader : Prof. Y. </a:t>
            </a:r>
            <a:r>
              <a:rPr lang="en-US" altLang="ja-JP" sz="2000" dirty="0" err="1"/>
              <a:t>Fujiyoshi</a:t>
            </a:r>
            <a:r>
              <a:rPr lang="en-US" altLang="ja-JP" sz="2000" dirty="0"/>
              <a:t> (Hokkaido Univ.)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1800" dirty="0"/>
              <a:t>CPR Echo/Doppler group (Leader : Yuichi Ohno, NICT)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1800" dirty="0"/>
              <a:t>Cloud/Aerosol/Radiation group (Leader : Prof. Takashi Y. Nakajima, Tokai Univ.)</a:t>
            </a:r>
            <a:endParaRPr lang="en-US" altLang="ja-JP" sz="1400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2400" dirty="0"/>
              <a:t>During Apr. 2015-Mar. 2018 , the Validation Planning Sub-committee works to exchange information.</a:t>
            </a:r>
            <a:r>
              <a:rPr lang="ja-JP" altLang="en-US" sz="2400" dirty="0"/>
              <a:t>　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2000" dirty="0"/>
              <a:t>Validation Sub-committee Leader : Prof. N. Takahashi (Nagoya Univ.)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2400" dirty="0">
                <a:solidFill>
                  <a:srgbClr val="FF0000"/>
                </a:solidFill>
              </a:rPr>
              <a:t>The 2</a:t>
            </a:r>
            <a:r>
              <a:rPr lang="en-US" altLang="ja-JP" sz="2400" baseline="30000" dirty="0">
                <a:solidFill>
                  <a:srgbClr val="FF0000"/>
                </a:solidFill>
              </a:rPr>
              <a:t>nd</a:t>
            </a:r>
            <a:r>
              <a:rPr lang="en-US" altLang="ja-JP" sz="2400" dirty="0">
                <a:solidFill>
                  <a:srgbClr val="FF0000"/>
                </a:solidFill>
              </a:rPr>
              <a:t> RA including the validation study will start from April 2019 as 3-year-period (up to Mar. 2022), which will be released on Sep. 2018 (TBD).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altLang="ja-JP" sz="2000" dirty="0"/>
              <a:t>Validation Leader : Prof. N. Takahashi (Nagoya Univ.)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</a:pPr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23528" y="372046"/>
            <a:ext cx="6192688" cy="85010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Current status &amp; </a:t>
            </a:r>
            <a:r>
              <a:rPr lang="en-US" altLang="ja-JP" dirty="0"/>
              <a:t>future plan of JAXA Validation activity 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80A778-FE6F-486B-8CEE-1514CB6D2429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84142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err="1"/>
              <a:t>EarthCARE</a:t>
            </a:r>
            <a:r>
              <a:rPr lang="en-US" altLang="ja-JP" dirty="0"/>
              <a:t> JAXA Science Team (JFY2013-2014, Validation)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275856" y="1756842"/>
            <a:ext cx="2520280" cy="360040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Hajime Okamoto (Kyusyu Univ.)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275856" y="1516815"/>
            <a:ext cx="2520280" cy="240027"/>
          </a:xfrm>
          <a:prstGeom prst="rect">
            <a:avLst/>
          </a:prstGeom>
          <a:solidFill>
            <a:srgbClr val="0000FF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>
                <a:solidFill>
                  <a:schemeClr val="bg1"/>
                </a:solidFill>
              </a:rPr>
              <a:t>EarthCARE</a:t>
            </a:r>
            <a:r>
              <a:rPr lang="ja-JP" altLang="en-US" sz="1200" b="1" dirty="0">
                <a:solidFill>
                  <a:schemeClr val="bg1"/>
                </a:solidFill>
              </a:rPr>
              <a:t> </a:t>
            </a:r>
            <a:r>
              <a:rPr lang="en-US" altLang="ja-JP" sz="1200" b="1" dirty="0">
                <a:solidFill>
                  <a:schemeClr val="bg1"/>
                </a:solidFill>
              </a:rPr>
              <a:t>JAXA</a:t>
            </a:r>
            <a:r>
              <a:rPr lang="ja-JP" altLang="en-US" sz="1200" b="1" dirty="0">
                <a:solidFill>
                  <a:schemeClr val="bg1"/>
                </a:solidFill>
              </a:rPr>
              <a:t> </a:t>
            </a:r>
            <a:r>
              <a:rPr kumimoji="1" lang="en-US" altLang="ja-JP" sz="1200" b="1" dirty="0">
                <a:solidFill>
                  <a:schemeClr val="bg1"/>
                </a:solidFill>
              </a:rPr>
              <a:t>Project Scientist</a:t>
            </a:r>
            <a:endParaRPr kumimoji="1" lang="ja-JP" altLang="en-US" sz="1200" b="1" dirty="0">
              <a:solidFill>
                <a:schemeClr val="bg1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4499992" y="2116882"/>
            <a:ext cx="0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角丸四角形 9"/>
          <p:cNvSpPr/>
          <p:nvPr/>
        </p:nvSpPr>
        <p:spPr>
          <a:xfrm>
            <a:off x="611560" y="2403798"/>
            <a:ext cx="6768752" cy="290264"/>
          </a:xfrm>
          <a:prstGeom prst="roundRect">
            <a:avLst/>
          </a:prstGeom>
          <a:solidFill>
            <a:srgbClr val="0000FF">
              <a:alpha val="43922"/>
            </a:srgbClr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</a:rPr>
              <a:t>Validation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7559005" y="2403798"/>
            <a:ext cx="1405483" cy="289148"/>
          </a:xfrm>
          <a:prstGeom prst="roundRect">
            <a:avLst/>
          </a:prstGeom>
          <a:solidFill>
            <a:srgbClr val="0000FF">
              <a:alpha val="43922"/>
            </a:srgbClr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en-US" altLang="ja-JP" sz="1600" dirty="0">
                <a:solidFill>
                  <a:schemeClr val="tx1"/>
                </a:solidFill>
              </a:rPr>
              <a:t>Algorithm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2627784" y="2262014"/>
            <a:ext cx="5633962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1547664" y="4581128"/>
            <a:ext cx="1152128" cy="36031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Yuichi </a:t>
            </a:r>
            <a:r>
              <a:rPr lang="en-US" altLang="ja-JP" sz="1050" dirty="0" err="1">
                <a:solidFill>
                  <a:schemeClr val="tx1"/>
                </a:solidFill>
              </a:rPr>
              <a:t>Ohno</a:t>
            </a:r>
            <a:endParaRPr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(NICT)</a:t>
            </a:r>
            <a:endParaRPr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04048" y="4581128"/>
            <a:ext cx="1152128" cy="360319"/>
          </a:xfrm>
          <a:prstGeom prst="rect">
            <a:avLst/>
          </a:prstGeom>
          <a:noFill/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Takashi Nakajima</a:t>
            </a:r>
          </a:p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(Tokai Univ.)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2627784" y="2268166"/>
            <a:ext cx="0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8244408" y="2268166"/>
            <a:ext cx="0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899592" y="3635020"/>
            <a:ext cx="2520000" cy="226028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chemeClr val="bg1"/>
                </a:solidFill>
              </a:rPr>
              <a:t>CPR Echo/Doppler Group</a:t>
            </a:r>
            <a:endParaRPr kumimoji="1" lang="ja-JP" altLang="en-US" sz="1100" dirty="0">
              <a:solidFill>
                <a:schemeClr val="bg1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5580392" y="3501008"/>
            <a:ext cx="0" cy="28803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2123728" y="3501008"/>
            <a:ext cx="0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/>
          <p:cNvCxnSpPr/>
          <p:nvPr/>
        </p:nvCxnSpPr>
        <p:spPr>
          <a:xfrm>
            <a:off x="5580392" y="4221088"/>
            <a:ext cx="0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>
            <a:off x="2123728" y="4221088"/>
            <a:ext cx="0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>
            <a:off x="8100392" y="2708920"/>
            <a:ext cx="0" cy="288032"/>
          </a:xfrm>
          <a:prstGeom prst="line">
            <a:avLst/>
          </a:prstGeom>
          <a:ln w="1905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>
            <a:off x="8452048" y="2708920"/>
            <a:ext cx="0" cy="288032"/>
          </a:xfrm>
          <a:prstGeom prst="line">
            <a:avLst/>
          </a:prstGeom>
          <a:ln w="1905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8820472" y="2708920"/>
            <a:ext cx="0" cy="288032"/>
          </a:xfrm>
          <a:prstGeom prst="line">
            <a:avLst/>
          </a:prstGeom>
          <a:ln w="1905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正方形/長方形 68"/>
          <p:cNvSpPr/>
          <p:nvPr/>
        </p:nvSpPr>
        <p:spPr>
          <a:xfrm>
            <a:off x="4284248" y="3635018"/>
            <a:ext cx="2520000" cy="226029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chemeClr val="bg1"/>
                </a:solidFill>
              </a:rPr>
              <a:t>Cloud/Aerosol/Radiation Group</a:t>
            </a:r>
            <a:endParaRPr kumimoji="1" lang="ja-JP" altLang="en-US" sz="1100" dirty="0">
              <a:solidFill>
                <a:schemeClr val="bg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899592" y="3863400"/>
            <a:ext cx="2520000" cy="360040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chemeClr val="tx1"/>
                </a:solidFill>
              </a:rPr>
              <a:t>CPR L1b</a:t>
            </a:r>
          </a:p>
          <a:p>
            <a:pPr algn="ctr"/>
            <a:r>
              <a:rPr lang="en-US" altLang="ja-JP" sz="1000" b="1" dirty="0">
                <a:solidFill>
                  <a:schemeClr val="tx1"/>
                </a:solidFill>
              </a:rPr>
              <a:t>CPR L2a</a:t>
            </a:r>
            <a:endParaRPr kumimoji="1" lang="en-US" altLang="ja-JP" sz="1000" b="1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283968" y="3863400"/>
            <a:ext cx="2520280" cy="360040"/>
          </a:xfrm>
          <a:prstGeom prst="rect">
            <a:avLst/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b="1" dirty="0">
                <a:solidFill>
                  <a:schemeClr val="tx1"/>
                </a:solidFill>
              </a:rPr>
              <a:t>CPR/ATLID/MSI</a:t>
            </a:r>
            <a:r>
              <a:rPr lang="ja-JP" altLang="en-US" sz="900" b="1" dirty="0">
                <a:solidFill>
                  <a:schemeClr val="tx1"/>
                </a:solidFill>
              </a:rPr>
              <a:t> </a:t>
            </a:r>
            <a:r>
              <a:rPr lang="en-US" altLang="ja-JP" sz="900" b="1" dirty="0">
                <a:solidFill>
                  <a:schemeClr val="tx1"/>
                </a:solidFill>
              </a:rPr>
              <a:t>L2a</a:t>
            </a:r>
          </a:p>
          <a:p>
            <a:pPr algn="ctr"/>
            <a:r>
              <a:rPr kumimoji="1" lang="en-US" altLang="ja-JP" sz="900" b="1" dirty="0">
                <a:solidFill>
                  <a:schemeClr val="tx1"/>
                </a:solidFill>
              </a:rPr>
              <a:t>2 Sensors/3 Sensors/4 Sensors Synergy L2b</a:t>
            </a:r>
          </a:p>
        </p:txBody>
      </p:sp>
      <p:cxnSp>
        <p:nvCxnSpPr>
          <p:cNvPr id="72" name="直線コネクタ 71"/>
          <p:cNvCxnSpPr/>
          <p:nvPr/>
        </p:nvCxnSpPr>
        <p:spPr>
          <a:xfrm>
            <a:off x="2123728" y="4941168"/>
            <a:ext cx="0" cy="143737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251520" y="5084905"/>
            <a:ext cx="2664296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251520" y="5091057"/>
            <a:ext cx="0" cy="13786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2915816" y="5084905"/>
            <a:ext cx="0" cy="72008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正方形/長方形 75"/>
          <p:cNvSpPr/>
          <p:nvPr/>
        </p:nvSpPr>
        <p:spPr>
          <a:xfrm>
            <a:off x="395536" y="5804985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Toshiaki Takano</a:t>
            </a: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(Chiba Univ.)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1835696" y="5804985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Simone </a:t>
            </a:r>
            <a:r>
              <a:rPr lang="en-US" altLang="ja-JP" sz="1050" dirty="0" err="1">
                <a:solidFill>
                  <a:schemeClr val="tx1"/>
                </a:solidFill>
              </a:rPr>
              <a:t>Tanelli</a:t>
            </a:r>
            <a:br>
              <a:rPr lang="en-US" altLang="ja-JP" sz="1050" dirty="0">
                <a:solidFill>
                  <a:schemeClr val="tx1"/>
                </a:solidFill>
              </a:rPr>
            </a:br>
            <a:r>
              <a:rPr lang="en-US" altLang="ja-JP" sz="1050" dirty="0">
                <a:solidFill>
                  <a:schemeClr val="tx1"/>
                </a:solidFill>
              </a:rPr>
              <a:t>(JPL)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35496" y="5228921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Masayuki Yamamoto (Kyoto </a:t>
            </a:r>
            <a:r>
              <a:rPr lang="en-US" altLang="ja-JP" sz="1050" dirty="0" err="1">
                <a:solidFill>
                  <a:schemeClr val="tx1"/>
                </a:solidFill>
              </a:rPr>
              <a:t>Univ</a:t>
            </a:r>
            <a:r>
              <a:rPr lang="en-US" altLang="ja-JP" sz="10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1691680" y="5228921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Kaoru Sato</a:t>
            </a: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(Univ. of Tokyo)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1043608" y="6381049"/>
            <a:ext cx="1152128" cy="360319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Kazuaki </a:t>
            </a:r>
            <a:r>
              <a:rPr lang="en-US" altLang="ja-JP" sz="1050" dirty="0" err="1">
                <a:solidFill>
                  <a:schemeClr val="tx1"/>
                </a:solidFill>
              </a:rPr>
              <a:t>Yasunaga</a:t>
            </a:r>
            <a:endParaRPr lang="en-US" altLang="ja-JP" sz="1050" dirty="0">
              <a:solidFill>
                <a:schemeClr val="tx1"/>
              </a:solidFill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4499992" y="5238404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Makoto Koike</a:t>
            </a: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(Univ. of Tokyo)</a:t>
            </a:r>
          </a:p>
        </p:txBody>
      </p:sp>
      <p:sp>
        <p:nvSpPr>
          <p:cNvPr id="83" name="正方形/長方形 82"/>
          <p:cNvSpPr/>
          <p:nvPr/>
        </p:nvSpPr>
        <p:spPr>
          <a:xfrm>
            <a:off x="6012160" y="5241557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err="1">
                <a:solidFill>
                  <a:schemeClr val="tx1"/>
                </a:solidFill>
              </a:rPr>
              <a:t>Tadayasu</a:t>
            </a:r>
            <a:r>
              <a:rPr lang="en-US" altLang="ja-JP" sz="1050" dirty="0">
                <a:solidFill>
                  <a:schemeClr val="tx1"/>
                </a:solidFill>
              </a:rPr>
              <a:t> </a:t>
            </a:r>
            <a:r>
              <a:rPr lang="en-US" altLang="ja-JP" sz="1050" dirty="0" err="1">
                <a:solidFill>
                  <a:schemeClr val="tx1"/>
                </a:solidFill>
              </a:rPr>
              <a:t>Ohigashi</a:t>
            </a:r>
            <a:endParaRPr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(Nagoya Univ.)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7524328" y="5246073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Yasushi </a:t>
            </a:r>
            <a:r>
              <a:rPr lang="en-US" altLang="ja-JP" sz="1050" dirty="0" err="1">
                <a:solidFill>
                  <a:schemeClr val="tx1"/>
                </a:solidFill>
              </a:rPr>
              <a:t>Fujiyoshi</a:t>
            </a:r>
            <a:endParaRPr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(Hokkaido Univ.)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3279563" y="2996952"/>
            <a:ext cx="1152128" cy="360040"/>
          </a:xfrm>
          <a:prstGeom prst="rect">
            <a:avLst/>
          </a:prstGeom>
          <a:noFill/>
          <a:ln w="19050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Yasushi </a:t>
            </a:r>
            <a:r>
              <a:rPr lang="en-US" altLang="ja-JP" sz="1050" dirty="0" err="1">
                <a:solidFill>
                  <a:schemeClr val="tx1"/>
                </a:solidFill>
              </a:rPr>
              <a:t>Fujiyoshi</a:t>
            </a:r>
            <a:endParaRPr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(Hokkaido Univ.)</a:t>
            </a:r>
          </a:p>
        </p:txBody>
      </p:sp>
      <p:cxnSp>
        <p:nvCxnSpPr>
          <p:cNvPr id="89" name="直線コネクタ 88"/>
          <p:cNvCxnSpPr/>
          <p:nvPr/>
        </p:nvCxnSpPr>
        <p:spPr>
          <a:xfrm>
            <a:off x="2123728" y="3501008"/>
            <a:ext cx="3456384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コネクタ 89"/>
          <p:cNvCxnSpPr/>
          <p:nvPr/>
        </p:nvCxnSpPr>
        <p:spPr>
          <a:xfrm>
            <a:off x="3867241" y="3356992"/>
            <a:ext cx="0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コネクタ 90"/>
          <p:cNvCxnSpPr/>
          <p:nvPr/>
        </p:nvCxnSpPr>
        <p:spPr>
          <a:xfrm>
            <a:off x="3879511" y="2708920"/>
            <a:ext cx="0" cy="14401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正方形/長方形 91"/>
          <p:cNvSpPr/>
          <p:nvPr/>
        </p:nvSpPr>
        <p:spPr>
          <a:xfrm>
            <a:off x="3275855" y="2780928"/>
            <a:ext cx="1155835" cy="216024"/>
          </a:xfrm>
          <a:prstGeom prst="rect">
            <a:avLst/>
          </a:prstGeom>
          <a:solidFill>
            <a:srgbClr val="66FFFF"/>
          </a:solidFill>
          <a:ln w="19050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Validation Leader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3" name="正方形/長方形 92"/>
          <p:cNvSpPr/>
          <p:nvPr/>
        </p:nvSpPr>
        <p:spPr>
          <a:xfrm>
            <a:off x="3059832" y="5229200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Masahiko Hayashi</a:t>
            </a: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(Fukuoka Univ.)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4716016" y="5772152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err="1">
                <a:solidFill>
                  <a:schemeClr val="tx1"/>
                </a:solidFill>
              </a:rPr>
              <a:t>Masataka</a:t>
            </a:r>
            <a:r>
              <a:rPr lang="en-US" altLang="ja-JP" sz="1050" dirty="0">
                <a:solidFill>
                  <a:schemeClr val="tx1"/>
                </a:solidFill>
              </a:rPr>
              <a:t> </a:t>
            </a:r>
            <a:r>
              <a:rPr lang="en-US" altLang="ja-JP" sz="1050" dirty="0" err="1">
                <a:solidFill>
                  <a:schemeClr val="tx1"/>
                </a:solidFill>
              </a:rPr>
              <a:t>Shiobara</a:t>
            </a:r>
            <a:r>
              <a:rPr lang="en-US" altLang="ja-JP" sz="105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(NIPR)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6228184" y="5772152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Nobuo Sugimoto</a:t>
            </a:r>
            <a:br>
              <a:rPr lang="en-US" altLang="ja-JP" sz="1050" dirty="0">
                <a:solidFill>
                  <a:schemeClr val="tx1"/>
                </a:solidFill>
              </a:rPr>
            </a:br>
            <a:r>
              <a:rPr lang="en-US" altLang="ja-JP" sz="1050" dirty="0">
                <a:solidFill>
                  <a:schemeClr val="tx1"/>
                </a:solidFill>
              </a:rPr>
              <a:t>(NIES)</a:t>
            </a:r>
          </a:p>
        </p:txBody>
      </p:sp>
      <p:sp>
        <p:nvSpPr>
          <p:cNvPr id="96" name="正方形/長方形 95"/>
          <p:cNvSpPr/>
          <p:nvPr/>
        </p:nvSpPr>
        <p:spPr>
          <a:xfrm>
            <a:off x="7812360" y="6309320"/>
            <a:ext cx="1224136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Andrew </a:t>
            </a:r>
            <a:r>
              <a:rPr lang="en-US" altLang="ja-JP" sz="1050" dirty="0" err="1">
                <a:solidFill>
                  <a:schemeClr val="tx1"/>
                </a:solidFill>
              </a:rPr>
              <a:t>Heymsfield</a:t>
            </a:r>
            <a:r>
              <a:rPr lang="en-US" altLang="ja-JP" sz="1050" dirty="0">
                <a:solidFill>
                  <a:schemeClr val="tx1"/>
                </a:solidFill>
              </a:rPr>
              <a:t> (UCAR)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7668344" y="5765316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err="1">
                <a:solidFill>
                  <a:schemeClr val="tx1"/>
                </a:solidFill>
              </a:rPr>
              <a:t>Itaru</a:t>
            </a:r>
            <a:r>
              <a:rPr lang="en-US" altLang="ja-JP" sz="1050" dirty="0">
                <a:solidFill>
                  <a:schemeClr val="tx1"/>
                </a:solidFill>
              </a:rPr>
              <a:t> Sano </a:t>
            </a:r>
            <a:br>
              <a:rPr lang="en-US" altLang="ja-JP" sz="1050" dirty="0">
                <a:solidFill>
                  <a:schemeClr val="tx1"/>
                </a:solidFill>
              </a:rPr>
            </a:br>
            <a:r>
              <a:rPr lang="en-US" altLang="ja-JP" sz="1050" dirty="0">
                <a:solidFill>
                  <a:schemeClr val="tx1"/>
                </a:solidFill>
              </a:rPr>
              <a:t>(Kinki Univ.)</a:t>
            </a:r>
          </a:p>
        </p:txBody>
      </p:sp>
      <p:sp>
        <p:nvSpPr>
          <p:cNvPr id="98" name="正方形/長方形 97"/>
          <p:cNvSpPr/>
          <p:nvPr/>
        </p:nvSpPr>
        <p:spPr>
          <a:xfrm>
            <a:off x="6444488" y="6309320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Winker</a:t>
            </a:r>
          </a:p>
        </p:txBody>
      </p:sp>
      <p:cxnSp>
        <p:nvCxnSpPr>
          <p:cNvPr id="101" name="直線コネクタ 100"/>
          <p:cNvCxnSpPr/>
          <p:nvPr/>
        </p:nvCxnSpPr>
        <p:spPr>
          <a:xfrm>
            <a:off x="2123728" y="5085184"/>
            <a:ext cx="0" cy="13786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>
            <a:off x="1259632" y="5085184"/>
            <a:ext cx="0" cy="72008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/>
          <p:cNvCxnSpPr/>
          <p:nvPr/>
        </p:nvCxnSpPr>
        <p:spPr>
          <a:xfrm>
            <a:off x="5580112" y="4941168"/>
            <a:ext cx="0" cy="143737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/>
          <p:nvPr/>
        </p:nvCxnSpPr>
        <p:spPr>
          <a:xfrm>
            <a:off x="3635896" y="5084905"/>
            <a:ext cx="5256584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/>
          <p:cNvCxnSpPr/>
          <p:nvPr/>
        </p:nvCxnSpPr>
        <p:spPr>
          <a:xfrm>
            <a:off x="3635896" y="5085184"/>
            <a:ext cx="0" cy="13786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>
            <a:off x="5076056" y="5085184"/>
            <a:ext cx="0" cy="13786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>
            <a:off x="6588224" y="5085184"/>
            <a:ext cx="0" cy="13786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8172400" y="5085184"/>
            <a:ext cx="0" cy="13786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/>
          <p:nvPr/>
        </p:nvCxnSpPr>
        <p:spPr>
          <a:xfrm>
            <a:off x="7308304" y="5085184"/>
            <a:ext cx="0" cy="68013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>
            <a:off x="5796136" y="5085184"/>
            <a:ext cx="0" cy="68013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/>
          <p:cNvCxnSpPr/>
          <p:nvPr/>
        </p:nvCxnSpPr>
        <p:spPr>
          <a:xfrm>
            <a:off x="4283968" y="5085184"/>
            <a:ext cx="0" cy="68013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/>
          <p:cNvCxnSpPr/>
          <p:nvPr/>
        </p:nvCxnSpPr>
        <p:spPr>
          <a:xfrm>
            <a:off x="7452040" y="5085184"/>
            <a:ext cx="280" cy="122413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/>
          <p:nvPr/>
        </p:nvCxnSpPr>
        <p:spPr>
          <a:xfrm>
            <a:off x="8748464" y="5085184"/>
            <a:ext cx="0" cy="68013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正方形/長方形 123"/>
          <p:cNvSpPr/>
          <p:nvPr/>
        </p:nvSpPr>
        <p:spPr>
          <a:xfrm>
            <a:off x="3203848" y="5777407"/>
            <a:ext cx="1152128" cy="481515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Kazuaki </a:t>
            </a:r>
            <a:r>
              <a:rPr lang="en-US" altLang="ja-JP" sz="1050" dirty="0" err="1">
                <a:solidFill>
                  <a:schemeClr val="tx1"/>
                </a:solidFill>
              </a:rPr>
              <a:t>Yasunaga</a:t>
            </a:r>
            <a:endParaRPr lang="en-US" altLang="ja-JP" sz="1050" dirty="0">
              <a:solidFill>
                <a:schemeClr val="tx1"/>
              </a:solidFill>
            </a:endParaRPr>
          </a:p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(Toyama Univ.)</a:t>
            </a:r>
          </a:p>
        </p:txBody>
      </p:sp>
      <p:sp>
        <p:nvSpPr>
          <p:cNvPr id="125" name="正方形/長方形 124"/>
          <p:cNvSpPr/>
          <p:nvPr/>
        </p:nvSpPr>
        <p:spPr>
          <a:xfrm>
            <a:off x="3779912" y="6381049"/>
            <a:ext cx="1152128" cy="360319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Simone </a:t>
            </a:r>
            <a:r>
              <a:rPr lang="en-US" altLang="ja-JP" sz="1050" dirty="0" err="1">
                <a:solidFill>
                  <a:schemeClr val="tx1"/>
                </a:solidFill>
              </a:rPr>
              <a:t>Tanelli</a:t>
            </a:r>
            <a:endParaRPr lang="en-US" altLang="ja-JP" sz="1050" dirty="0">
              <a:solidFill>
                <a:schemeClr val="tx1"/>
              </a:solidFill>
            </a:endParaRPr>
          </a:p>
        </p:txBody>
      </p:sp>
      <p:cxnSp>
        <p:nvCxnSpPr>
          <p:cNvPr id="126" name="直線コネクタ 125"/>
          <p:cNvCxnSpPr/>
          <p:nvPr/>
        </p:nvCxnSpPr>
        <p:spPr>
          <a:xfrm>
            <a:off x="1619672" y="5091057"/>
            <a:ext cx="0" cy="127685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>
            <a:off x="8892200" y="5085184"/>
            <a:ext cx="280" cy="1224136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正方形/長方形 132"/>
          <p:cNvSpPr/>
          <p:nvPr/>
        </p:nvSpPr>
        <p:spPr>
          <a:xfrm>
            <a:off x="5076056" y="6381049"/>
            <a:ext cx="1152128" cy="360319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Toshiaki Takano</a:t>
            </a:r>
          </a:p>
        </p:txBody>
      </p:sp>
      <p:cxnSp>
        <p:nvCxnSpPr>
          <p:cNvPr id="134" name="直線コネクタ 133"/>
          <p:cNvCxnSpPr/>
          <p:nvPr/>
        </p:nvCxnSpPr>
        <p:spPr>
          <a:xfrm>
            <a:off x="4427984" y="5085184"/>
            <a:ext cx="0" cy="127685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/>
          <p:cNvCxnSpPr/>
          <p:nvPr/>
        </p:nvCxnSpPr>
        <p:spPr>
          <a:xfrm>
            <a:off x="5940152" y="5085184"/>
            <a:ext cx="0" cy="127685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正方形/長方形 137"/>
          <p:cNvSpPr/>
          <p:nvPr/>
        </p:nvSpPr>
        <p:spPr>
          <a:xfrm>
            <a:off x="1547665" y="4365104"/>
            <a:ext cx="1152128" cy="216024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Group Leader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39" name="正方形/長方形 138"/>
          <p:cNvSpPr/>
          <p:nvPr/>
        </p:nvSpPr>
        <p:spPr>
          <a:xfrm>
            <a:off x="5004049" y="4365104"/>
            <a:ext cx="1152128" cy="216024"/>
          </a:xfrm>
          <a:prstGeom prst="rect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>
                <a:solidFill>
                  <a:schemeClr val="tx1"/>
                </a:solidFill>
              </a:rPr>
              <a:t>Group Leader</a:t>
            </a:r>
            <a:endParaRPr lang="ja-JP" alt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507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List </a:t>
            </a:r>
            <a:r>
              <a:rPr lang="en-US" altLang="ja-JP" dirty="0"/>
              <a:t>of  PIs in JAXA1st Validation RA  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66A32-8B98-4900-B259-E569F2F5868B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334296" y="1563172"/>
          <a:ext cx="8603231" cy="4818156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109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31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36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4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17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18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Name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Title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Institution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Job Title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Country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Nobuo Sugimoto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Study on validation of ATLID products and ATLID-CPR and ATLID-MSI synergy products using ground-based lidar and radiometer networks.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National Institute for Environmental Studies (NIES)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Section head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Japan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Simone Tanelli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Validation of Scientific Data Products from EarthCARE’s Cloud Profiling Radar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Jet Propulsion Laboratory, California Institute of Technology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Sr. Eng.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USA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6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Andrew J. Heymsfield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Evaluation of Ice Cloud Retrieval Algorithms for the JAXA/NICT Spaceborne Cloud Profiling Radar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University Corporation for Atmospheric Research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Sr. Scientist,</a:t>
                      </a:r>
                      <a:br>
                        <a:rPr lang="en-US" sz="900" u="none" strike="noStrike">
                          <a:effectLst/>
                        </a:rPr>
                      </a:br>
                      <a:r>
                        <a:rPr lang="en-US" sz="900" u="none" strike="noStrike">
                          <a:effectLst/>
                        </a:rPr>
                        <a:t>Section Head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USA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3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Yasushi Fujiyoshi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In situ observations of vertical profiles of air quality using gliders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Hokkaido University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Prof.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6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Masayuki Yamamoto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Validation of </a:t>
                      </a:r>
                      <a:r>
                        <a:rPr lang="en-US" sz="900" u="none" strike="noStrike" dirty="0" err="1">
                          <a:effectLst/>
                        </a:rPr>
                        <a:t>EarthCARE</a:t>
                      </a:r>
                      <a:r>
                        <a:rPr lang="en-US" sz="900" u="none" strike="noStrike" dirty="0">
                          <a:effectLst/>
                        </a:rPr>
                        <a:t> product using vertical wind measurement by wind profiler radars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Kyoto University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Assistant Professor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6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Itaru Sano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Validation of the retrieved aerosol products based on other satellite and ground measurements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Kinki University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Professor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6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Kaoru Sato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A study of possible validation methods of EarthCARE based on observations with fine-resolution from the PANSY radar in the Antarctic and A-train satellite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University of Tokyo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Professor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6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Masataka Shiobara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Preliminary study for ground truth of EarthCARE products from the polar sites operated by NIPR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National Institute of Polar Research (NIPR)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Associate Professor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6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Makoto Koike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Feasibility studies on validations of satellite-derived cloud and aerosol properties using in-situ and ground-based radar/lidar measurements around Japan and in the Arctic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University of Tokyo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Associate Professor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Tadayasu Ohigashi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Development of a method deriving microphysical quantities for cloud droplets and ice crystals using a new-type hydrometeor videosonde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Nagoya University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Designated Assistant Professor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6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Kazuaki Yasunaga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Toward in-situ observation to validate ATLID and CPR for oceanic aerosols and clouds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Toyama University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Professor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07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Toshiaki Takano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Validation plan of CPR/EarthCARE for estimating radiation budget and the feasibility study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Chiba University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Professor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09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Masahiko Hayashi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Size distribution of aerosol and cloud particles by in-situ observations using UAV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Fukuoka University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Professor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Japan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David M. Winker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Validation of EarthCARE Data Products using Satellite and Airborne Measurements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</a:rPr>
                        <a:t>NASA Langley Research Center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Senior Scientist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USA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547" marR="8547" marT="8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430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02CC4CF0-2181-4698-9FBA-B2F7F1E95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Key issues for validation planning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F61CE54-0819-4F84-83CB-2652522C4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340768"/>
            <a:ext cx="8640960" cy="5328592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From experiments from 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RA, following </a:t>
            </a:r>
            <a:r>
              <a:rPr lang="en-US" altLang="ja-JP" dirty="0"/>
              <a:t>elements have</a:t>
            </a:r>
            <a:r>
              <a:rPr kumimoji="1" lang="en-US" altLang="ja-JP" dirty="0"/>
              <a:t> been understood as keys in the planning, and need to be considered further in th</a:t>
            </a:r>
            <a:r>
              <a:rPr lang="en-US" altLang="ja-JP" dirty="0"/>
              <a:t>e 2</a:t>
            </a:r>
            <a:r>
              <a:rPr lang="en-US" altLang="ja-JP" baseline="30000" dirty="0"/>
              <a:t>nd</a:t>
            </a:r>
            <a:r>
              <a:rPr lang="en-US" altLang="ja-JP" dirty="0"/>
              <a:t> RA</a:t>
            </a:r>
            <a:r>
              <a:rPr kumimoji="1" lang="en-US" altLang="ja-JP" dirty="0"/>
              <a:t>.</a:t>
            </a:r>
          </a:p>
          <a:p>
            <a:pPr lvl="1"/>
            <a:r>
              <a:rPr kumimoji="1" lang="en-US" altLang="ja-JP" dirty="0"/>
              <a:t>Launch date</a:t>
            </a:r>
          </a:p>
          <a:p>
            <a:pPr lvl="2"/>
            <a:r>
              <a:rPr kumimoji="1" lang="en-US" altLang="ja-JP" dirty="0"/>
              <a:t>Delays of the launch date have caused severe influences on the validation planning, although these were inevitable.</a:t>
            </a:r>
          </a:p>
          <a:p>
            <a:pPr lvl="2"/>
            <a:r>
              <a:rPr lang="en-US" altLang="ja-JP" dirty="0"/>
              <a:t>We need to adjust the planning to a latest launch date.</a:t>
            </a:r>
            <a:endParaRPr kumimoji="1" lang="en-US" altLang="ja-JP" dirty="0"/>
          </a:p>
          <a:p>
            <a:pPr lvl="1"/>
            <a:r>
              <a:rPr lang="en-US" altLang="ja-JP" dirty="0"/>
              <a:t>Orbit</a:t>
            </a:r>
          </a:p>
          <a:p>
            <a:pPr lvl="2"/>
            <a:r>
              <a:rPr kumimoji="1" lang="en-US" altLang="ja-JP" dirty="0"/>
              <a:t>Orbit information is e</a:t>
            </a:r>
            <a:r>
              <a:rPr lang="en-US" altLang="ja-JP" dirty="0"/>
              <a:t>ssential in validations, in particular, because active sensors in the </a:t>
            </a:r>
            <a:r>
              <a:rPr lang="en-US" altLang="ja-JP" dirty="0" err="1"/>
              <a:t>EarthCARE</a:t>
            </a:r>
            <a:r>
              <a:rPr lang="en-US" altLang="ja-JP" dirty="0"/>
              <a:t> observes only a nadir. </a:t>
            </a:r>
          </a:p>
          <a:p>
            <a:pPr lvl="2"/>
            <a:r>
              <a:rPr lang="en-US" altLang="ja-JP" dirty="0"/>
              <a:t> Actually, we have calculated visits for specific locations of the GV site and intersections with other satellites using the orbit information.</a:t>
            </a:r>
          </a:p>
          <a:p>
            <a:pPr lvl="2"/>
            <a:r>
              <a:rPr lang="en-US" altLang="ja-JP" dirty="0"/>
              <a:t>We continue to consider this also in the 2</a:t>
            </a:r>
            <a:r>
              <a:rPr lang="en-US" altLang="ja-JP" baseline="30000" dirty="0"/>
              <a:t>nd</a:t>
            </a:r>
            <a:r>
              <a:rPr lang="en-US" altLang="ja-JP" dirty="0"/>
              <a:t> RA.</a:t>
            </a:r>
          </a:p>
          <a:p>
            <a:pPr lvl="2"/>
            <a:endParaRPr kumimoji="1" lang="en-US" altLang="ja-JP" dirty="0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39C3104D-FCBD-46D9-AB23-F986D41B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Earth Observation Research Center</a:t>
            </a:r>
            <a:endParaRPr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6E03CEF-07AB-48E1-BA95-625AE386D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38FB-5B76-4FA8-A469-B49AAC02C3A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7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角丸四角形 16"/>
          <p:cNvSpPr/>
          <p:nvPr/>
        </p:nvSpPr>
        <p:spPr>
          <a:xfrm>
            <a:off x="180279" y="1567800"/>
            <a:ext cx="5545138" cy="508476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9939" name="テキスト ボックス 17"/>
          <p:cNvSpPr txBox="1">
            <a:spLocks noChangeArrowheads="1"/>
          </p:cNvSpPr>
          <p:nvPr/>
        </p:nvSpPr>
        <p:spPr bwMode="auto">
          <a:xfrm>
            <a:off x="1116904" y="1413813"/>
            <a:ext cx="3216201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Calibri" pitchFamily="34" charset="0"/>
              </a:rPr>
              <a:t>Long-term observation network</a:t>
            </a:r>
            <a:endParaRPr lang="ja-JP" altLang="en-US" b="1" dirty="0">
              <a:latin typeface="Calibri" pitchFamily="34" charset="0"/>
            </a:endParaRPr>
          </a:p>
        </p:txBody>
      </p:sp>
      <p:sp>
        <p:nvSpPr>
          <p:cNvPr id="24580" name="タイトル 1"/>
          <p:cNvSpPr>
            <a:spLocks noGrp="1"/>
          </p:cNvSpPr>
          <p:nvPr>
            <p:ph type="title"/>
          </p:nvPr>
        </p:nvSpPr>
        <p:spPr>
          <a:xfrm>
            <a:off x="252413" y="692696"/>
            <a:ext cx="6984776" cy="4206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dirty="0"/>
              <a:t>Overview of JAXA validation activities</a:t>
            </a:r>
            <a:endParaRPr lang="ja-JP" altLang="en-US" dirty="0"/>
          </a:p>
        </p:txBody>
      </p:sp>
      <p:sp>
        <p:nvSpPr>
          <p:cNvPr id="89" name="角丸四角形 88"/>
          <p:cNvSpPr/>
          <p:nvPr/>
        </p:nvSpPr>
        <p:spPr bwMode="auto">
          <a:xfrm>
            <a:off x="5796854" y="1567799"/>
            <a:ext cx="3024188" cy="3888457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9944" name="テキスト ボックス 7"/>
          <p:cNvSpPr txBox="1">
            <a:spLocks noChangeArrowheads="1"/>
          </p:cNvSpPr>
          <p:nvPr/>
        </p:nvSpPr>
        <p:spPr bwMode="auto">
          <a:xfrm>
            <a:off x="6084168" y="1124744"/>
            <a:ext cx="2336986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b="1" dirty="0"/>
              <a:t>A field campaign</a:t>
            </a:r>
          </a:p>
          <a:p>
            <a:pPr algn="ctr"/>
            <a:r>
              <a:rPr lang="en-US" altLang="ja-JP" b="1" dirty="0">
                <a:latin typeface="Calibri" pitchFamily="34" charset="0"/>
              </a:rPr>
              <a:t>(ECARE validation site)</a:t>
            </a:r>
            <a:endParaRPr lang="ja-JP" altLang="en-US" b="1" dirty="0">
              <a:latin typeface="Calibri" pitchFamily="34" charset="0"/>
            </a:endParaRPr>
          </a:p>
        </p:txBody>
      </p:sp>
      <p:sp>
        <p:nvSpPr>
          <p:cNvPr id="39945" name="テキスト ボックス 90"/>
          <p:cNvSpPr txBox="1">
            <a:spLocks noChangeArrowheads="1"/>
          </p:cNvSpPr>
          <p:nvPr/>
        </p:nvSpPr>
        <p:spPr bwMode="auto">
          <a:xfrm>
            <a:off x="5868292" y="1700808"/>
            <a:ext cx="2881312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/>
              <a:t> Ground-based </a:t>
            </a:r>
            <a:r>
              <a:rPr lang="en-US" altLang="ja-JP" sz="1600" dirty="0" err="1"/>
              <a:t>doppler</a:t>
            </a:r>
            <a:r>
              <a:rPr lang="en-US" altLang="ja-JP" sz="1600" dirty="0"/>
              <a:t> CPR</a:t>
            </a:r>
          </a:p>
          <a:p>
            <a:pPr lvl="1"/>
            <a:r>
              <a:rPr lang="en-US" altLang="ja-JP" sz="1400" dirty="0"/>
              <a:t>developed by the NICT</a:t>
            </a:r>
          </a:p>
          <a:p>
            <a:pPr>
              <a:buFont typeface="Arial" pitchFamily="34" charset="0"/>
              <a:buChar char="•"/>
            </a:pPr>
            <a:endParaRPr lang="en-US" altLang="ja-JP" sz="1600" dirty="0"/>
          </a:p>
          <a:p>
            <a:pPr>
              <a:buFont typeface="Arial" pitchFamily="34" charset="0"/>
              <a:buChar char="•"/>
            </a:pPr>
            <a:endParaRPr lang="en-US" altLang="ja-JP" sz="1600" dirty="0"/>
          </a:p>
          <a:p>
            <a:pPr>
              <a:buFont typeface="Arial" pitchFamily="34" charset="0"/>
              <a:buChar char="•"/>
            </a:pPr>
            <a:endParaRPr lang="en-US" altLang="ja-JP" sz="1600" dirty="0"/>
          </a:p>
          <a:p>
            <a:pPr>
              <a:buFont typeface="Arial" pitchFamily="34" charset="0"/>
              <a:buChar char="•"/>
            </a:pPr>
            <a:endParaRPr lang="en-US" altLang="ja-JP" sz="1600" dirty="0"/>
          </a:p>
          <a:p>
            <a:pPr>
              <a:buFont typeface="Arial" pitchFamily="34" charset="0"/>
              <a:buChar char="•"/>
            </a:pPr>
            <a:endParaRPr lang="en-US" altLang="ja-JP" sz="1600" dirty="0"/>
          </a:p>
          <a:p>
            <a:pPr>
              <a:buFont typeface="Arial" pitchFamily="34" charset="0"/>
              <a:buChar char="•"/>
            </a:pPr>
            <a:r>
              <a:rPr lang="en-US" altLang="ja-JP" sz="1600" dirty="0"/>
              <a:t>MFMSP Lidar</a:t>
            </a:r>
          </a:p>
          <a:p>
            <a:pPr>
              <a:buFont typeface="Arial" pitchFamily="34" charset="0"/>
              <a:buChar char="•"/>
            </a:pPr>
            <a:endParaRPr lang="en-US" altLang="ja-JP" sz="1600" dirty="0"/>
          </a:p>
          <a:p>
            <a:pPr>
              <a:buFont typeface="Arial" pitchFamily="34" charset="0"/>
              <a:buChar char="•"/>
            </a:pPr>
            <a:endParaRPr lang="en-US" altLang="ja-JP" sz="1600" dirty="0"/>
          </a:p>
          <a:p>
            <a:endParaRPr lang="en-US" altLang="ja-JP" sz="1600" dirty="0"/>
          </a:p>
        </p:txBody>
      </p:sp>
      <p:sp>
        <p:nvSpPr>
          <p:cNvPr id="11" name="角丸四角形 10"/>
          <p:cNvSpPr/>
          <p:nvPr/>
        </p:nvSpPr>
        <p:spPr bwMode="auto">
          <a:xfrm>
            <a:off x="5868292" y="5530586"/>
            <a:ext cx="3024188" cy="1138773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ja-JP" altLang="en-US" dirty="0">
              <a:latin typeface="Calibri" charset="0"/>
            </a:endParaRPr>
          </a:p>
        </p:txBody>
      </p:sp>
      <p:sp>
        <p:nvSpPr>
          <p:cNvPr id="39947" name="テキスト ボックス 13"/>
          <p:cNvSpPr txBox="1">
            <a:spLocks noChangeArrowheads="1"/>
          </p:cNvSpPr>
          <p:nvPr/>
        </p:nvSpPr>
        <p:spPr bwMode="auto">
          <a:xfrm>
            <a:off x="469204" y="1711841"/>
            <a:ext cx="52562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/>
              <a:t> Lidar network (AD-Net) by the National Institute for Environmental Studies (NIES)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/>
              <a:t> SKYNET observation stations (</a:t>
            </a:r>
            <a:r>
              <a:rPr lang="en-US" altLang="ja-JP" sz="1600" dirty="0" err="1"/>
              <a:t>Hedo</a:t>
            </a:r>
            <a:r>
              <a:rPr lang="en-US" altLang="ja-JP" sz="1600" dirty="0"/>
              <a:t>, Chiba, etc.)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/>
              <a:t> Ground-based </a:t>
            </a:r>
            <a:r>
              <a:rPr lang="en-US" altLang="ja-JP" sz="1600" dirty="0" err="1"/>
              <a:t>doppler</a:t>
            </a:r>
            <a:r>
              <a:rPr lang="en-US" altLang="ja-JP" sz="1600" dirty="0"/>
              <a:t> CPR at </a:t>
            </a:r>
            <a:r>
              <a:rPr lang="en-US" altLang="ja-JP" sz="1600" dirty="0" err="1"/>
              <a:t>Ny-Ålesund</a:t>
            </a:r>
            <a:r>
              <a:rPr lang="en-US" altLang="ja-JP" sz="1600" dirty="0"/>
              <a:t>, Norway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1600" dirty="0"/>
              <a:t> Nagoya Univ. </a:t>
            </a:r>
            <a:r>
              <a:rPr lang="en-US" altLang="ja-JP" sz="1600" dirty="0" err="1"/>
              <a:t>Ka</a:t>
            </a:r>
            <a:r>
              <a:rPr lang="en-US" altLang="ja-JP" sz="1600" dirty="0"/>
              <a:t> radar, MU radar, EAR, PANSY radar etc.</a:t>
            </a:r>
          </a:p>
        </p:txBody>
      </p:sp>
      <p:pic>
        <p:nvPicPr>
          <p:cNvPr id="39948" name="図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4742" y="4015725"/>
            <a:ext cx="24193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9" name="テキスト ボックス 17"/>
          <p:cNvSpPr txBox="1">
            <a:spLocks noChangeArrowheads="1"/>
          </p:cNvSpPr>
          <p:nvPr/>
        </p:nvSpPr>
        <p:spPr bwMode="auto">
          <a:xfrm>
            <a:off x="396179" y="3080688"/>
            <a:ext cx="22336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/>
              <a:t>SKYNET</a:t>
            </a:r>
          </a:p>
          <a:p>
            <a:r>
              <a:rPr lang="en-US" altLang="ja-JP" sz="1400" dirty="0"/>
              <a:t>(11 stations in Japan, </a:t>
            </a:r>
          </a:p>
          <a:p>
            <a:r>
              <a:rPr lang="en-US" altLang="ja-JP" sz="1400" dirty="0"/>
              <a:t>13 stations in overseas)</a:t>
            </a:r>
          </a:p>
        </p:txBody>
      </p:sp>
      <p:pic>
        <p:nvPicPr>
          <p:cNvPr id="39950" name="図 4" descr="NIES_network.t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5692" y="3512488"/>
            <a:ext cx="2232025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1" name="図 6" descr="1.衛生公害研0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554" y="4952350"/>
            <a:ext cx="11080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2" name="テキスト ボックス 21"/>
          <p:cNvSpPr txBox="1">
            <a:spLocks noChangeArrowheads="1"/>
          </p:cNvSpPr>
          <p:nvPr/>
        </p:nvSpPr>
        <p:spPr bwMode="auto">
          <a:xfrm>
            <a:off x="2917129" y="3132256"/>
            <a:ext cx="23032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dirty="0"/>
              <a:t>NIES Lidar Network (AD-Net)</a:t>
            </a:r>
            <a:endParaRPr lang="ja-JP" altLang="en-US" sz="1400" dirty="0"/>
          </a:p>
        </p:txBody>
      </p:sp>
      <p:pic>
        <p:nvPicPr>
          <p:cNvPr id="39953" name="図 13" descr="スライド16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7129" y="5312713"/>
            <a:ext cx="1290638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4" name="テキスト ボックス 23"/>
          <p:cNvSpPr txBox="1">
            <a:spLocks noChangeArrowheads="1"/>
          </p:cNvSpPr>
          <p:nvPr/>
        </p:nvSpPr>
        <p:spPr bwMode="auto">
          <a:xfrm>
            <a:off x="5902509" y="5530587"/>
            <a:ext cx="2956471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latin typeface="Calibri" pitchFamily="34" charset="0"/>
              </a:rPr>
              <a:t>Comparison with other satellite data</a:t>
            </a:r>
            <a:endParaRPr lang="en-US" altLang="ja-JP" sz="2000" b="1" dirty="0">
              <a:latin typeface="Calibri" pitchFamily="34" charset="0"/>
            </a:endParaRPr>
          </a:p>
          <a:p>
            <a:pPr algn="ctr"/>
            <a:r>
              <a:rPr lang="en-US" altLang="ja-JP" sz="1600" dirty="0">
                <a:latin typeface="Calibri" pitchFamily="34" charset="0"/>
              </a:rPr>
              <a:t>(</a:t>
            </a:r>
            <a:r>
              <a:rPr lang="en-US" altLang="ja-JP" sz="1600" dirty="0" err="1">
                <a:latin typeface="Calibri" pitchFamily="34" charset="0"/>
              </a:rPr>
              <a:t>CloudSat</a:t>
            </a:r>
            <a:r>
              <a:rPr lang="en-US" altLang="ja-JP" sz="1600" dirty="0">
                <a:latin typeface="Calibri" pitchFamily="34" charset="0"/>
              </a:rPr>
              <a:t>, CALIPSO, MODIS, SGLI, VIIRS, CERES, Himawari-8, etc.)</a:t>
            </a:r>
            <a:endParaRPr lang="ja-JP" altLang="en-US" sz="2400" dirty="0">
              <a:latin typeface="Calibri" pitchFamily="34" charset="0"/>
            </a:endParaRPr>
          </a:p>
        </p:txBody>
      </p:sp>
      <p:sp>
        <p:nvSpPr>
          <p:cNvPr id="20" name="スライド番号プレースホルダ 1"/>
          <p:cNvSpPr>
            <a:spLocks noGrp="1"/>
          </p:cNvSpPr>
          <p:nvPr>
            <p:ph type="sldNum" sz="quarter" idx="12"/>
          </p:nvPr>
        </p:nvSpPr>
        <p:spPr>
          <a:xfrm>
            <a:off x="8459788" y="6400800"/>
            <a:ext cx="684212" cy="457200"/>
          </a:xfrm>
        </p:spPr>
        <p:txBody>
          <a:bodyPr anchor="b"/>
          <a:lstStyle/>
          <a:p>
            <a:pPr>
              <a:defRPr/>
            </a:pPr>
            <a:r>
              <a:rPr lang="en-US" altLang="ja-JP" sz="1200" dirty="0">
                <a:latin typeface="+mn-ea"/>
                <a:ea typeface="+mn-ea"/>
              </a:rPr>
              <a:t>p</a:t>
            </a:r>
            <a:fld id="{D492F9DC-3AA2-4792-B5A6-EA108B37D53C}" type="slidenum">
              <a:rPr lang="en-US" altLang="ja-JP" sz="1200" smtClean="0">
                <a:latin typeface="+mn-ea"/>
                <a:ea typeface="+mn-ea"/>
              </a:rPr>
              <a:pPr>
                <a:defRPr/>
              </a:pPr>
              <a:t>6</a:t>
            </a:fld>
            <a:endParaRPr lang="en-US" altLang="ja-JP" sz="1200" dirty="0">
              <a:latin typeface="+mn-ea"/>
              <a:ea typeface="+mn-ea"/>
            </a:endParaRPr>
          </a:p>
        </p:txBody>
      </p:sp>
      <p:pic>
        <p:nvPicPr>
          <p:cNvPr id="24" name="図 23" descr="Experiment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393359"/>
            <a:ext cx="2747280" cy="963633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9DEF698A-9462-4AC0-9527-3D52E68BB71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429000"/>
            <a:ext cx="1344149" cy="1008112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84B3EE4-B418-4557-BE3A-000F4D55E574}"/>
              </a:ext>
            </a:extLst>
          </p:cNvPr>
          <p:cNvSpPr txBox="1"/>
          <p:nvPr/>
        </p:nvSpPr>
        <p:spPr>
          <a:xfrm>
            <a:off x="5982612" y="3645024"/>
            <a:ext cx="11685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developed by</a:t>
            </a:r>
          </a:p>
          <a:p>
            <a:r>
              <a:rPr lang="en-US" altLang="ja-JP" sz="1400" dirty="0"/>
              <a:t>Kyusyu-Univ.</a:t>
            </a:r>
          </a:p>
          <a:p>
            <a:r>
              <a:rPr lang="en-US" altLang="ja-JP" sz="1400" dirty="0"/>
              <a:t>&amp; NIES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5C3B46-1EBD-40F5-8DD2-D150A2345351}"/>
              </a:ext>
            </a:extLst>
          </p:cNvPr>
          <p:cNvSpPr txBox="1"/>
          <p:nvPr/>
        </p:nvSpPr>
        <p:spPr>
          <a:xfrm>
            <a:off x="6012160" y="4409817"/>
            <a:ext cx="28083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u="sng" dirty="0">
                <a:solidFill>
                  <a:srgbClr val="FF0000"/>
                </a:solidFill>
              </a:rPr>
              <a:t>will collocate at NICT Tokyo</a:t>
            </a:r>
          </a:p>
          <a:p>
            <a:r>
              <a:rPr lang="en-US" altLang="ja-JP" sz="1600" dirty="0"/>
              <a:t>with other Instruments; wind profiler, microwave radiometer, all-sky camera, etc...</a:t>
            </a:r>
          </a:p>
          <a:p>
            <a:r>
              <a:rPr kumimoji="1" lang="en-US" altLang="ja-JP" sz="1600" b="1" u="sng" dirty="0">
                <a:solidFill>
                  <a:srgbClr val="FF0000"/>
                </a:solidFill>
              </a:rPr>
              <a:t>.</a:t>
            </a:r>
            <a:endParaRPr kumimoji="1" lang="ja-JP" alt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3A495F-3C1E-4A8F-963A-2AC418951AD6}"/>
              </a:ext>
            </a:extLst>
          </p:cNvPr>
          <p:cNvSpPr txBox="1"/>
          <p:nvPr/>
        </p:nvSpPr>
        <p:spPr>
          <a:xfrm>
            <a:off x="5868144" y="2132856"/>
            <a:ext cx="2889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i="1" dirty="0">
                <a:solidFill>
                  <a:srgbClr val="FF0000"/>
                </a:solidFill>
              </a:rPr>
              <a:t>key instrument in our CPR validation</a:t>
            </a:r>
            <a:endParaRPr kumimoji="1" lang="ja-JP" altLang="en-US" sz="1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09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/>
        </p:nvSpPr>
        <p:spPr bwMode="auto">
          <a:xfrm>
            <a:off x="0" y="72858"/>
            <a:ext cx="9144000" cy="54783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Font typeface="Arial" charset="0"/>
              <a:buNone/>
            </a:pPr>
            <a:r>
              <a:rPr lang="en-US" altLang="ja-JP" sz="2800" dirty="0">
                <a:solidFill>
                  <a:srgbClr val="0070C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        HG-SPIDER</a:t>
            </a:r>
            <a:r>
              <a:rPr lang="en-US" altLang="ja-JP" sz="2400" dirty="0">
                <a:solidFill>
                  <a:srgbClr val="0070C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 ( NICT's Ground-based validation CPR )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107504" y="1124744"/>
          <a:ext cx="2689542" cy="370103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203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5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599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Item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Specification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599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Frequency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94.090GHz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66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Tx Power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1500W at EIK (peak)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69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Antenna Gain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55.9 </a:t>
                      </a:r>
                      <a:r>
                        <a:rPr kumimoji="1" lang="en-US" altLang="ja-JP" sz="11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dBi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359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Width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0.3 degrees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599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Polarization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Linear Polarization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60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Width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0.5/1.0/2.0μs 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599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PRF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3,000 - 10,000 Hz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109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Sensitivity 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-40dBZ@15km (</a:t>
                      </a:r>
                      <a:r>
                        <a:rPr kumimoji="1" lang="en-US" altLang="ja-JP" sz="11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Integ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. 1sec.)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66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Antenna Scanning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Fixed (zenith pointing)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5599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Range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150m - 20km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4139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Doppler Function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Pulse-Pair Processing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コンテンツ プレースホルダ 1"/>
          <p:cNvSpPr>
            <a:spLocks noGrp="1"/>
          </p:cNvSpPr>
          <p:nvPr/>
        </p:nvSpPr>
        <p:spPr bwMode="auto">
          <a:xfrm>
            <a:off x="103039" y="4861119"/>
            <a:ext cx="4125804" cy="39470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Font typeface="Arial" charset="0"/>
              <a:buNone/>
            </a:pPr>
            <a:r>
              <a:rPr lang="en-US" altLang="ja-JP" dirty="0">
                <a:solidFill>
                  <a:srgbClr val="00B0F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Better sensitivity than </a:t>
            </a:r>
            <a:r>
              <a:rPr lang="en-US" altLang="ja-JP" dirty="0" err="1">
                <a:solidFill>
                  <a:srgbClr val="00B0F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EarthCARE</a:t>
            </a:r>
            <a:r>
              <a:rPr lang="en-US" altLang="ja-JP" dirty="0">
                <a:solidFill>
                  <a:srgbClr val="00B0F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/CPR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FAAB3B43-D5BD-AD48-BBCF-840A6FECB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904" y="2969677"/>
            <a:ext cx="3657600" cy="27432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51FBB09-6685-C84C-8ED1-181104E4F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435" y="613792"/>
            <a:ext cx="3657600" cy="274320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3AEB08D-46DC-FF40-9E8A-139284ADCA49}"/>
              </a:ext>
            </a:extLst>
          </p:cNvPr>
          <p:cNvSpPr txBox="1"/>
          <p:nvPr/>
        </p:nvSpPr>
        <p:spPr>
          <a:xfrm>
            <a:off x="5596100" y="660415"/>
            <a:ext cx="896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Z factor</a:t>
            </a:r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723E1F3-A638-164F-9E9C-37CBD01C514C}"/>
              </a:ext>
            </a:extLst>
          </p:cNvPr>
          <p:cNvSpPr txBox="1"/>
          <p:nvPr/>
        </p:nvSpPr>
        <p:spPr>
          <a:xfrm>
            <a:off x="5716204" y="3131676"/>
            <a:ext cx="1736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Doppler Velocity</a:t>
            </a:r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B74F6AE-010B-5F47-91C4-ADEB1AEDF9BA}"/>
              </a:ext>
            </a:extLst>
          </p:cNvPr>
          <p:cNvGrpSpPr/>
          <p:nvPr/>
        </p:nvGrpSpPr>
        <p:grpSpPr>
          <a:xfrm>
            <a:off x="2878497" y="1133340"/>
            <a:ext cx="2727410" cy="3672674"/>
            <a:chOff x="310744" y="764704"/>
            <a:chExt cx="3932612" cy="5616624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744" y="764704"/>
              <a:ext cx="3918472" cy="5616624"/>
            </a:xfrm>
            <a:prstGeom prst="rect">
              <a:avLst/>
            </a:prstGeom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925580" y="1716246"/>
              <a:ext cx="871346" cy="35301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900" dirty="0"/>
                <a:t>Receiver</a:t>
              </a:r>
              <a:endParaRPr kumimoji="1" lang="ja-JP" altLang="en-US" sz="9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270639" y="1716246"/>
              <a:ext cx="1126799" cy="35301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900" dirty="0"/>
                <a:t>Transmitter</a:t>
              </a:r>
              <a:endParaRPr kumimoji="1" lang="ja-JP" altLang="en-US" sz="900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2104107" y="2204863"/>
              <a:ext cx="1012329" cy="35301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/>
                <a:t>Feed-horn</a:t>
              </a:r>
              <a:endParaRPr kumimoji="1" lang="ja-JP" altLang="en-US" sz="900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330895" y="6001815"/>
              <a:ext cx="1785541" cy="35301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/>
                <a:t>Antenna dish</a:t>
              </a:r>
              <a:r>
                <a:rPr kumimoji="1" lang="ja-JP" altLang="en-US" sz="900"/>
                <a:t> </a:t>
              </a:r>
              <a:r>
                <a:rPr kumimoji="1" lang="en-US" altLang="ja-JP" sz="900" dirty="0"/>
                <a:t>(80cmφ)</a:t>
              </a:r>
              <a:endParaRPr kumimoji="1" lang="ja-JP" altLang="en-US" sz="900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397437" y="2658979"/>
              <a:ext cx="831779" cy="35301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/>
                <a:t>EIK</a:t>
              </a:r>
              <a:r>
                <a:rPr lang="ja-JP" altLang="en-US" sz="900"/>
                <a:t>　</a:t>
              </a:r>
              <a:endParaRPr kumimoji="1" lang="ja-JP" altLang="en-US" sz="900" dirty="0"/>
            </a:p>
          </p:txBody>
        </p:sp>
        <p:pic>
          <p:nvPicPr>
            <p:cNvPr id="13" name="図 12" descr="P1000269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1577" y="2935977"/>
              <a:ext cx="831779" cy="1020708"/>
            </a:xfrm>
            <a:prstGeom prst="rect">
              <a:avLst/>
            </a:prstGeom>
          </p:spPr>
        </p:pic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B9CDF8E-2ED0-9441-B335-B08CA29A4AF7}"/>
              </a:ext>
            </a:extLst>
          </p:cNvPr>
          <p:cNvSpPr txBox="1"/>
          <p:nvPr/>
        </p:nvSpPr>
        <p:spPr>
          <a:xfrm>
            <a:off x="76256" y="634907"/>
            <a:ext cx="551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HG-SPIDER: High sensitivity Ground-based SPIDER (CPR)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46DF352-9089-1240-B706-C19412C5542B}"/>
              </a:ext>
            </a:extLst>
          </p:cNvPr>
          <p:cNvSpPr txBox="1"/>
          <p:nvPr/>
        </p:nvSpPr>
        <p:spPr>
          <a:xfrm>
            <a:off x="86621" y="5212768"/>
            <a:ext cx="338432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・</a:t>
            </a:r>
            <a:r>
              <a:rPr lang="en-US" altLang="ja-JP" sz="1400" dirty="0"/>
              <a:t> Realtime Monitoring Transmitting Power</a:t>
            </a:r>
          </a:p>
          <a:p>
            <a:r>
              <a:rPr kumimoji="1" lang="ja-JP" altLang="en-US" sz="1400" dirty="0"/>
              <a:t>・</a:t>
            </a:r>
            <a:r>
              <a:rPr kumimoji="1" lang="en-US" altLang="ja-JP" sz="1400" dirty="0"/>
              <a:t> Receiver Gain Correction by Noise Diode</a:t>
            </a:r>
          </a:p>
          <a:p>
            <a:r>
              <a:rPr lang="ja-JP" altLang="en-US" sz="1400" dirty="0"/>
              <a:t>・</a:t>
            </a:r>
            <a:r>
              <a:rPr lang="en-US" altLang="ja-JP" sz="1400" dirty="0"/>
              <a:t> Located NICT Koganei (Validation Site)</a:t>
            </a:r>
          </a:p>
          <a:p>
            <a:r>
              <a:rPr kumimoji="1" lang="en-US" altLang="ja-JP" sz="1400" dirty="0"/>
              <a:t>   with other Instruments; wind profiler,</a:t>
            </a:r>
          </a:p>
          <a:p>
            <a:r>
              <a:rPr lang="en-US" altLang="ja-JP" sz="1400" dirty="0"/>
              <a:t>microwave radiometer, lidar, all-sky camera,</a:t>
            </a:r>
          </a:p>
          <a:p>
            <a:r>
              <a:rPr kumimoji="1" lang="en-US" altLang="ja-JP" sz="1400" dirty="0"/>
              <a:t>etc...</a:t>
            </a:r>
          </a:p>
        </p:txBody>
      </p:sp>
      <p:pic>
        <p:nvPicPr>
          <p:cNvPr id="26" name="図 219" descr="P1000905.jpg">
            <a:extLst>
              <a:ext uri="{FF2B5EF4-FFF2-40B4-BE49-F238E27FC236}">
                <a16:creationId xmlns:a16="http://schemas.microsoft.com/office/drawing/2014/main" id="{94B5731E-ED9D-7B45-860F-6D193488FD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990" y="5459196"/>
            <a:ext cx="1853917" cy="1170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1EFD001-FE43-574C-876F-661DF41CDF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9894" y="5709842"/>
            <a:ext cx="1427769" cy="951846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E22766F-6B51-5547-953F-BA3CC3758615}"/>
              </a:ext>
            </a:extLst>
          </p:cNvPr>
          <p:cNvSpPr txBox="1"/>
          <p:nvPr/>
        </p:nvSpPr>
        <p:spPr>
          <a:xfrm>
            <a:off x="5632467" y="6330650"/>
            <a:ext cx="1873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SPIDER: </a:t>
            </a:r>
            <a:r>
              <a:rPr lang="en-US" altLang="ja-JP" sz="1200" dirty="0"/>
              <a:t>Developed in 1998</a:t>
            </a:r>
          </a:p>
          <a:p>
            <a:r>
              <a:rPr kumimoji="1" lang="en-US" altLang="ja-JP" sz="1200" dirty="0"/>
              <a:t>Sensitivity: -30dBZ at 5km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1C935F0-9118-C740-815C-80A84B56DD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8469" y="5709842"/>
            <a:ext cx="904591" cy="630387"/>
          </a:xfrm>
          <a:prstGeom prst="rect">
            <a:avLst/>
          </a:prstGeom>
        </p:spPr>
      </p:pic>
      <p:pic>
        <p:nvPicPr>
          <p:cNvPr id="28" name="図 3">
            <a:extLst>
              <a:ext uri="{FF2B5EF4-FFF2-40B4-BE49-F238E27FC236}">
                <a16:creationId xmlns:a16="http://schemas.microsoft.com/office/drawing/2014/main" id="{74E83078-D7C7-425A-B4A8-BE8A04F194E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7873"/>
            <a:ext cx="843942" cy="57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854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/>
        </p:nvSpPr>
        <p:spPr bwMode="auto">
          <a:xfrm>
            <a:off x="-27620" y="44624"/>
            <a:ext cx="9208132" cy="8702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Font typeface="Arial" charset="0"/>
              <a:buNone/>
            </a:pPr>
            <a:r>
              <a:rPr lang="en-US" altLang="ja-JP" sz="2800" dirty="0">
                <a:solidFill>
                  <a:srgbClr val="0070C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        ES-SPIDER (</a:t>
            </a:r>
            <a:r>
              <a:rPr lang="en-US" altLang="ja-JP" sz="2400" dirty="0">
                <a:solidFill>
                  <a:srgbClr val="0070C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NICT's Ground-based CPR </a:t>
            </a:r>
            <a:r>
              <a:rPr lang="en-US" altLang="ja-JP" dirty="0">
                <a:solidFill>
                  <a:srgbClr val="0070C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to measure non-uniformity</a:t>
            </a:r>
            <a:r>
              <a:rPr lang="en-US" altLang="ja-JP" sz="2800" dirty="0">
                <a:solidFill>
                  <a:srgbClr val="0070C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)</a:t>
            </a:r>
            <a:endParaRPr lang="ja-JP" altLang="en-US" sz="2800" kern="1200" dirty="0">
              <a:solidFill>
                <a:srgbClr val="0070C0"/>
              </a:solidFill>
              <a:latin typeface="HGPｺﾞｼｯｸE" charset="0"/>
              <a:ea typeface="HGPｺﾞｼｯｸE" charset="0"/>
              <a:cs typeface="HGPｺﾞｼｯｸE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146664" y="908720"/>
          <a:ext cx="2997590" cy="365477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197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52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Item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Specification</a:t>
                      </a:r>
                      <a:endParaRPr kumimoji="1" lang="ja-JP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52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Frequency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94.020GHz (or 95.040GHz)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52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Tx Power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1500W at EIK (peak)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0866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Antenna Gain</a:t>
                      </a:r>
                    </a:p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Tx: 37.8 </a:t>
                      </a:r>
                      <a:r>
                        <a:rPr kumimoji="1" lang="en-US" altLang="ja-JP" sz="11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dBi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@ boresight</a:t>
                      </a:r>
                    </a:p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Rx: 48.6 </a:t>
                      </a:r>
                      <a:r>
                        <a:rPr kumimoji="1" lang="en-US" altLang="ja-JP" sz="11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dBi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@ boresight</a:t>
                      </a:r>
                      <a:endParaRPr kumimoji="1" lang="ja-JP" altLang="en-US" sz="11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866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Width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Tx: 0.6 x 8.5 deg.</a:t>
                      </a:r>
                    </a:p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Rx</a:t>
                      </a:r>
                      <a:r>
                        <a:rPr kumimoji="1" lang="en-US" altLang="ja-JP" sz="11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: 0.5 x 0.5 </a:t>
                      </a: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deg.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52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Antenna element 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20x20mm each, 8 by 32 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52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Width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0.5/1.0/2.0μs 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52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PRF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4,000 - 10,000 Hz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552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Sensitivity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-27dBZ@5km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 (@</a:t>
                      </a:r>
                      <a:r>
                        <a:rPr kumimoji="1" lang="en-US" altLang="ja-JP" sz="1100" u="none" strike="noStrike" cap="none" normalizeH="0" baseline="30000" dirty="0" err="1">
                          <a:ln>
                            <a:noFill/>
                          </a:ln>
                          <a:effectLst/>
                        </a:rPr>
                        <a:t>integ</a:t>
                      </a:r>
                      <a:r>
                        <a:rPr kumimoji="1" lang="en-US" altLang="ja-JP" sz="11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. 1sec., DBF)</a:t>
                      </a:r>
                      <a:endParaRPr kumimoji="1" lang="ja-JP" altLang="en-US" sz="11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0866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Antenna Scanning (Rx)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+/-4.5deg.(1-Dimention.)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5528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Range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150m - 20km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910"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Doppler Function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1751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Pulse-Pair Processing</a:t>
                      </a:r>
                      <a:endParaRPr kumimoji="1" lang="ja-JP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GPｺﾞｼｯｸM" charset="0"/>
                        <a:ea typeface="HGPｺﾞｼｯｸM" charset="0"/>
                        <a:cs typeface="HGPｺﾞｼｯｸM" charset="0"/>
                      </a:endParaRPr>
                    </a:p>
                  </a:txBody>
                  <a:tcPr marL="84415" marR="84415" marT="45723" marB="45723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5808617" y="5444207"/>
            <a:ext cx="186215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HGPGothicE" panose="020B0900000000000000" pitchFamily="34" charset="-128"/>
                <a:ea typeface="HGPGothicE" panose="020B0900000000000000" pitchFamily="34" charset="-128"/>
              </a:rPr>
              <a:t>UP: Current System (sequential scan) - 32ch </a:t>
            </a:r>
            <a:r>
              <a:rPr lang="en-US" altLang="ja-JP" sz="1050" dirty="0">
                <a:latin typeface="HGPGothicE" panose="020B0900000000000000" pitchFamily="34" charset="-128"/>
                <a:ea typeface="HGPGothicE" panose="020B0900000000000000" pitchFamily="34" charset="-128"/>
              </a:rPr>
              <a:t>p</a:t>
            </a:r>
            <a:r>
              <a:rPr kumimoji="1" lang="en-US" altLang="ja-JP" sz="1050" dirty="0">
                <a:latin typeface="HGPGothicE" panose="020B0900000000000000" pitchFamily="34" charset="-128"/>
                <a:ea typeface="HGPGothicE" panose="020B0900000000000000" pitchFamily="34" charset="-128"/>
              </a:rPr>
              <a:t>hase shifter and combiner</a:t>
            </a:r>
            <a:endParaRPr kumimoji="1" lang="ja-JP" altLang="en-US" sz="1050" dirty="0"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25" name="コンテンツ プレースホルダ 1">
            <a:extLst>
              <a:ext uri="{FF2B5EF4-FFF2-40B4-BE49-F238E27FC236}">
                <a16:creationId xmlns:a16="http://schemas.microsoft.com/office/drawing/2014/main" id="{C4F85C8F-13A7-AE4A-A638-E410A4BB4779}"/>
              </a:ext>
            </a:extLst>
          </p:cNvPr>
          <p:cNvSpPr>
            <a:spLocks noGrp="1"/>
          </p:cNvSpPr>
          <p:nvPr/>
        </p:nvSpPr>
        <p:spPr bwMode="auto">
          <a:xfrm>
            <a:off x="119214" y="4581128"/>
            <a:ext cx="4125804" cy="394700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Font typeface="Arial" charset="0"/>
              <a:buNone/>
            </a:pPr>
            <a:r>
              <a:rPr lang="en-US" altLang="ja-JP" dirty="0">
                <a:solidFill>
                  <a:srgbClr val="00B0F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To measure non-uniformity of clouds</a:t>
            </a:r>
          </a:p>
        </p:txBody>
      </p:sp>
      <p:grpSp>
        <p:nvGrpSpPr>
          <p:cNvPr id="26" name="図形グループ 60">
            <a:extLst>
              <a:ext uri="{FF2B5EF4-FFF2-40B4-BE49-F238E27FC236}">
                <a16:creationId xmlns:a16="http://schemas.microsoft.com/office/drawing/2014/main" id="{74CC8105-D56D-734F-B2DD-D169ED6A7C7F}"/>
              </a:ext>
            </a:extLst>
          </p:cNvPr>
          <p:cNvGrpSpPr/>
          <p:nvPr/>
        </p:nvGrpSpPr>
        <p:grpSpPr>
          <a:xfrm>
            <a:off x="3347864" y="977732"/>
            <a:ext cx="2929455" cy="3506345"/>
            <a:chOff x="4673394" y="2312153"/>
            <a:chExt cx="2929455" cy="3506345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6B234B2-9871-6D44-A1B7-22561388112F}"/>
                </a:ext>
              </a:extLst>
            </p:cNvPr>
            <p:cNvSpPr txBox="1"/>
            <p:nvPr/>
          </p:nvSpPr>
          <p:spPr>
            <a:xfrm>
              <a:off x="7046286" y="3750829"/>
              <a:ext cx="55656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Rx beam</a:t>
              </a:r>
              <a:endParaRPr lang="ja-JP" altLang="en-US" sz="800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89A1EABB-C445-E74F-BB37-4489AD70FFDD}"/>
                </a:ext>
              </a:extLst>
            </p:cNvPr>
            <p:cNvSpPr txBox="1"/>
            <p:nvPr/>
          </p:nvSpPr>
          <p:spPr>
            <a:xfrm>
              <a:off x="7046286" y="3293784"/>
              <a:ext cx="553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 err="1"/>
                <a:t>Tx</a:t>
              </a:r>
              <a:r>
                <a:rPr lang="en-US" altLang="ja-JP" sz="800" dirty="0"/>
                <a:t> beam</a:t>
              </a:r>
              <a:endParaRPr lang="ja-JP" altLang="en-US" sz="800" dirty="0"/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D70A3526-E1EE-704A-A10F-454602040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4643" y="4736676"/>
              <a:ext cx="881742" cy="515268"/>
            </a:xfrm>
            <a:prstGeom prst="rect">
              <a:avLst/>
            </a:prstGeom>
          </p:spPr>
        </p:pic>
        <p:pic>
          <p:nvPicPr>
            <p:cNvPr id="30" name="Picture 3" descr="I:\Documents and Settings\ntaka\Local Settings\Temporary Internet Files\Content.IE5\7RBFNL6I\MC900441809[1].png">
              <a:extLst>
                <a:ext uri="{FF2B5EF4-FFF2-40B4-BE49-F238E27FC236}">
                  <a16:creationId xmlns:a16="http://schemas.microsoft.com/office/drawing/2014/main" id="{B5547A56-EA40-5A48-92A7-58DFA07CCA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56620" y="2384786"/>
              <a:ext cx="2096231" cy="1506368"/>
            </a:xfrm>
            <a:prstGeom prst="rect">
              <a:avLst/>
            </a:prstGeom>
            <a:noFill/>
          </p:spPr>
        </p:pic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862AF6D2-FDE0-1D44-B7ED-2B34F1DFB090}"/>
                </a:ext>
              </a:extLst>
            </p:cNvPr>
            <p:cNvCxnSpPr/>
            <p:nvPr/>
          </p:nvCxnSpPr>
          <p:spPr>
            <a:xfrm flipH="1">
              <a:off x="5666787" y="3085003"/>
              <a:ext cx="1183295" cy="1943843"/>
            </a:xfrm>
            <a:prstGeom prst="line">
              <a:avLst/>
            </a:prstGeom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E28320AF-B90A-5347-BB35-22067FD3ACEF}"/>
                </a:ext>
              </a:extLst>
            </p:cNvPr>
            <p:cNvCxnSpPr/>
            <p:nvPr/>
          </p:nvCxnSpPr>
          <p:spPr>
            <a:xfrm>
              <a:off x="4673394" y="3137970"/>
              <a:ext cx="997850" cy="1890876"/>
            </a:xfrm>
            <a:prstGeom prst="line">
              <a:avLst/>
            </a:prstGeom>
            <a:ln w="19050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円弧 32">
              <a:extLst>
                <a:ext uri="{FF2B5EF4-FFF2-40B4-BE49-F238E27FC236}">
                  <a16:creationId xmlns:a16="http://schemas.microsoft.com/office/drawing/2014/main" id="{3BA69050-AD18-1D49-99C5-FCC8B81BE3DE}"/>
                </a:ext>
              </a:extLst>
            </p:cNvPr>
            <p:cNvSpPr/>
            <p:nvPr/>
          </p:nvSpPr>
          <p:spPr>
            <a:xfrm>
              <a:off x="5805453" y="4384393"/>
              <a:ext cx="255025" cy="450805"/>
            </a:xfrm>
            <a:prstGeom prst="arc">
              <a:avLst>
                <a:gd name="adj1" fmla="val 12343380"/>
                <a:gd name="adj2" fmla="val 19916963"/>
              </a:avLst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800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3B762B8-D214-9C46-B666-9989AF707C2D}"/>
                </a:ext>
              </a:extLst>
            </p:cNvPr>
            <p:cNvSpPr txBox="1"/>
            <p:nvPr/>
          </p:nvSpPr>
          <p:spPr>
            <a:xfrm>
              <a:off x="6123933" y="4385062"/>
              <a:ext cx="10775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Scanning Width:</a:t>
              </a:r>
            </a:p>
            <a:p>
              <a:r>
                <a:rPr lang="en-US" altLang="ja-JP" sz="800" dirty="0"/>
                <a:t>more than ±4.5 deg.</a:t>
              </a:r>
              <a:endParaRPr lang="ja-JP" altLang="en-US" sz="800" dirty="0"/>
            </a:p>
          </p:txBody>
        </p:sp>
        <p:grpSp>
          <p:nvGrpSpPr>
            <p:cNvPr id="35" name="グループ化 58">
              <a:extLst>
                <a:ext uri="{FF2B5EF4-FFF2-40B4-BE49-F238E27FC236}">
                  <a16:creationId xmlns:a16="http://schemas.microsoft.com/office/drawing/2014/main" id="{BA115617-1B54-E14B-B86C-0FAB011D381D}"/>
                </a:ext>
              </a:extLst>
            </p:cNvPr>
            <p:cNvGrpSpPr/>
            <p:nvPr/>
          </p:nvGrpSpPr>
          <p:grpSpPr>
            <a:xfrm>
              <a:off x="5702249" y="2312153"/>
              <a:ext cx="78469" cy="1937042"/>
              <a:chOff x="1214414" y="1643050"/>
              <a:chExt cx="142876" cy="2143140"/>
            </a:xfrm>
            <a:scene3d>
              <a:camera prst="orthographicFront">
                <a:rot lat="0" lon="0" rev="16200000"/>
              </a:camera>
              <a:lightRig rig="threePt" dir="t"/>
            </a:scene3d>
          </p:grpSpPr>
          <p:sp>
            <p:nvSpPr>
              <p:cNvPr id="55" name="円/楕円 54">
                <a:extLst>
                  <a:ext uri="{FF2B5EF4-FFF2-40B4-BE49-F238E27FC236}">
                    <a16:creationId xmlns:a16="http://schemas.microsoft.com/office/drawing/2014/main" id="{31318FE9-9F9A-214F-8863-425895A162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14414" y="1643050"/>
                <a:ext cx="142876" cy="214314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00B0F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56" name="円/楕円 55">
                <a:extLst>
                  <a:ext uri="{FF2B5EF4-FFF2-40B4-BE49-F238E27FC236}">
                    <a16:creationId xmlns:a16="http://schemas.microsoft.com/office/drawing/2014/main" id="{93A2322F-544B-3943-BAED-35A543C0BC8D}"/>
                  </a:ext>
                </a:extLst>
              </p:cNvPr>
              <p:cNvSpPr/>
              <p:nvPr/>
            </p:nvSpPr>
            <p:spPr>
              <a:xfrm>
                <a:off x="1214414" y="1643050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57" name="円/楕円 56">
                <a:extLst>
                  <a:ext uri="{FF2B5EF4-FFF2-40B4-BE49-F238E27FC236}">
                    <a16:creationId xmlns:a16="http://schemas.microsoft.com/office/drawing/2014/main" id="{3AC749E8-58AE-0A4C-98A2-9E68B4A2956F}"/>
                  </a:ext>
                </a:extLst>
              </p:cNvPr>
              <p:cNvSpPr/>
              <p:nvPr/>
            </p:nvSpPr>
            <p:spPr>
              <a:xfrm>
                <a:off x="1214414" y="1785926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58" name="円/楕円 57">
                <a:extLst>
                  <a:ext uri="{FF2B5EF4-FFF2-40B4-BE49-F238E27FC236}">
                    <a16:creationId xmlns:a16="http://schemas.microsoft.com/office/drawing/2014/main" id="{D8AACE1F-FA44-BA4E-82B0-94CAA7A568EA}"/>
                  </a:ext>
                </a:extLst>
              </p:cNvPr>
              <p:cNvSpPr/>
              <p:nvPr/>
            </p:nvSpPr>
            <p:spPr>
              <a:xfrm>
                <a:off x="1214414" y="1928802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59" name="円/楕円 58">
                <a:extLst>
                  <a:ext uri="{FF2B5EF4-FFF2-40B4-BE49-F238E27FC236}">
                    <a16:creationId xmlns:a16="http://schemas.microsoft.com/office/drawing/2014/main" id="{E64C18B3-A5D5-EC41-A9E0-340066843E1F}"/>
                  </a:ext>
                </a:extLst>
              </p:cNvPr>
              <p:cNvSpPr/>
              <p:nvPr/>
            </p:nvSpPr>
            <p:spPr>
              <a:xfrm>
                <a:off x="1214414" y="2071678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0" name="円/楕円 59">
                <a:extLst>
                  <a:ext uri="{FF2B5EF4-FFF2-40B4-BE49-F238E27FC236}">
                    <a16:creationId xmlns:a16="http://schemas.microsoft.com/office/drawing/2014/main" id="{E7EE8580-6D76-1346-96C8-881104E97828}"/>
                  </a:ext>
                </a:extLst>
              </p:cNvPr>
              <p:cNvSpPr/>
              <p:nvPr/>
            </p:nvSpPr>
            <p:spPr>
              <a:xfrm>
                <a:off x="1214414" y="2214554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1" name="円/楕円 60">
                <a:extLst>
                  <a:ext uri="{FF2B5EF4-FFF2-40B4-BE49-F238E27FC236}">
                    <a16:creationId xmlns:a16="http://schemas.microsoft.com/office/drawing/2014/main" id="{10527D25-2532-2B42-8030-F1CCA834B7D3}"/>
                  </a:ext>
                </a:extLst>
              </p:cNvPr>
              <p:cNvSpPr/>
              <p:nvPr/>
            </p:nvSpPr>
            <p:spPr>
              <a:xfrm>
                <a:off x="1214414" y="2357430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2" name="円/楕円 61">
                <a:extLst>
                  <a:ext uri="{FF2B5EF4-FFF2-40B4-BE49-F238E27FC236}">
                    <a16:creationId xmlns:a16="http://schemas.microsoft.com/office/drawing/2014/main" id="{10C13CC8-765D-CB41-9392-2068A0202A2A}"/>
                  </a:ext>
                </a:extLst>
              </p:cNvPr>
              <p:cNvSpPr/>
              <p:nvPr/>
            </p:nvSpPr>
            <p:spPr>
              <a:xfrm>
                <a:off x="1214414" y="2500306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3" name="円/楕円 62">
                <a:extLst>
                  <a:ext uri="{FF2B5EF4-FFF2-40B4-BE49-F238E27FC236}">
                    <a16:creationId xmlns:a16="http://schemas.microsoft.com/office/drawing/2014/main" id="{45541098-C07F-C04A-933E-D6EA9DF7680C}"/>
                  </a:ext>
                </a:extLst>
              </p:cNvPr>
              <p:cNvSpPr/>
              <p:nvPr/>
            </p:nvSpPr>
            <p:spPr>
              <a:xfrm>
                <a:off x="1214414" y="2643182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4" name="円/楕円 63">
                <a:extLst>
                  <a:ext uri="{FF2B5EF4-FFF2-40B4-BE49-F238E27FC236}">
                    <a16:creationId xmlns:a16="http://schemas.microsoft.com/office/drawing/2014/main" id="{26976EB1-A2C8-664B-9BE1-1E13F066C8C3}"/>
                  </a:ext>
                </a:extLst>
              </p:cNvPr>
              <p:cNvSpPr/>
              <p:nvPr/>
            </p:nvSpPr>
            <p:spPr>
              <a:xfrm>
                <a:off x="1214414" y="2786058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5" name="円/楕円 64">
                <a:extLst>
                  <a:ext uri="{FF2B5EF4-FFF2-40B4-BE49-F238E27FC236}">
                    <a16:creationId xmlns:a16="http://schemas.microsoft.com/office/drawing/2014/main" id="{9F91F68B-5B2E-A34A-97D1-8A53B557F990}"/>
                  </a:ext>
                </a:extLst>
              </p:cNvPr>
              <p:cNvSpPr/>
              <p:nvPr/>
            </p:nvSpPr>
            <p:spPr>
              <a:xfrm>
                <a:off x="1214414" y="2928934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6" name="円/楕円 65">
                <a:extLst>
                  <a:ext uri="{FF2B5EF4-FFF2-40B4-BE49-F238E27FC236}">
                    <a16:creationId xmlns:a16="http://schemas.microsoft.com/office/drawing/2014/main" id="{E8EFADBF-03F5-E04E-87DB-7E256AD411D7}"/>
                  </a:ext>
                </a:extLst>
              </p:cNvPr>
              <p:cNvSpPr/>
              <p:nvPr/>
            </p:nvSpPr>
            <p:spPr>
              <a:xfrm>
                <a:off x="1214414" y="3071810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7" name="円/楕円 66">
                <a:extLst>
                  <a:ext uri="{FF2B5EF4-FFF2-40B4-BE49-F238E27FC236}">
                    <a16:creationId xmlns:a16="http://schemas.microsoft.com/office/drawing/2014/main" id="{67550562-2DCA-6347-BA1D-1D1E74E5B879}"/>
                  </a:ext>
                </a:extLst>
              </p:cNvPr>
              <p:cNvSpPr/>
              <p:nvPr/>
            </p:nvSpPr>
            <p:spPr>
              <a:xfrm>
                <a:off x="1214414" y="3214686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8" name="円/楕円 67">
                <a:extLst>
                  <a:ext uri="{FF2B5EF4-FFF2-40B4-BE49-F238E27FC236}">
                    <a16:creationId xmlns:a16="http://schemas.microsoft.com/office/drawing/2014/main" id="{AE8EE6AB-B663-6A43-B9C2-DE96D9C65597}"/>
                  </a:ext>
                </a:extLst>
              </p:cNvPr>
              <p:cNvSpPr/>
              <p:nvPr/>
            </p:nvSpPr>
            <p:spPr>
              <a:xfrm>
                <a:off x="1214414" y="3357562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69" name="円/楕円 68">
                <a:extLst>
                  <a:ext uri="{FF2B5EF4-FFF2-40B4-BE49-F238E27FC236}">
                    <a16:creationId xmlns:a16="http://schemas.microsoft.com/office/drawing/2014/main" id="{FC773091-8DD7-3540-B0D1-215C8ECA1669}"/>
                  </a:ext>
                </a:extLst>
              </p:cNvPr>
              <p:cNvSpPr/>
              <p:nvPr/>
            </p:nvSpPr>
            <p:spPr>
              <a:xfrm>
                <a:off x="1214414" y="3500438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  <p:sp>
            <p:nvSpPr>
              <p:cNvPr id="70" name="円/楕円 69">
                <a:extLst>
                  <a:ext uri="{FF2B5EF4-FFF2-40B4-BE49-F238E27FC236}">
                    <a16:creationId xmlns:a16="http://schemas.microsoft.com/office/drawing/2014/main" id="{4B5FA011-7934-094C-9AF0-83F5A503EC9E}"/>
                  </a:ext>
                </a:extLst>
              </p:cNvPr>
              <p:cNvSpPr/>
              <p:nvPr/>
            </p:nvSpPr>
            <p:spPr>
              <a:xfrm>
                <a:off x="1214414" y="3643314"/>
                <a:ext cx="142876" cy="142876"/>
              </a:xfrm>
              <a:prstGeom prst="ellipse">
                <a:avLst/>
              </a:prstGeom>
              <a:solidFill>
                <a:srgbClr val="00B0F0">
                  <a:alpha val="10980"/>
                </a:srgbClr>
              </a:solidFill>
              <a:ln w="9525">
                <a:solidFill>
                  <a:srgbClr val="FF000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800"/>
              </a:p>
            </p:txBody>
          </p:sp>
        </p:grp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95DABF09-B2D2-C547-BC23-B1477F329ED4}"/>
                </a:ext>
              </a:extLst>
            </p:cNvPr>
            <p:cNvCxnSpPr/>
            <p:nvPr/>
          </p:nvCxnSpPr>
          <p:spPr>
            <a:xfrm>
              <a:off x="5780718" y="3280674"/>
              <a:ext cx="189732" cy="1490629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BF93902F-69E3-4B47-826E-37C626ABAA1C}"/>
                </a:ext>
              </a:extLst>
            </p:cNvPr>
            <p:cNvCxnSpPr/>
            <p:nvPr/>
          </p:nvCxnSpPr>
          <p:spPr>
            <a:xfrm>
              <a:off x="5658985" y="3270369"/>
              <a:ext cx="311465" cy="1500934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4525E33D-5E46-E74D-9AEA-B9EC896F496D}"/>
                </a:ext>
              </a:extLst>
            </p:cNvPr>
            <p:cNvCxnSpPr/>
            <p:nvPr/>
          </p:nvCxnSpPr>
          <p:spPr>
            <a:xfrm flipH="1">
              <a:off x="5970450" y="3293784"/>
              <a:ext cx="739220" cy="1477519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A47294AA-F73A-E94B-B1F4-7ED1D576EB19}"/>
                </a:ext>
              </a:extLst>
            </p:cNvPr>
            <p:cNvCxnSpPr/>
            <p:nvPr/>
          </p:nvCxnSpPr>
          <p:spPr>
            <a:xfrm>
              <a:off x="4768632" y="3298520"/>
              <a:ext cx="1201818" cy="1472783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円/楕円 39">
              <a:extLst>
                <a:ext uri="{FF2B5EF4-FFF2-40B4-BE49-F238E27FC236}">
                  <a16:creationId xmlns:a16="http://schemas.microsoft.com/office/drawing/2014/main" id="{E27CA1DD-4748-2C46-986F-BB65A6E7B9BE}"/>
                </a:ext>
              </a:extLst>
            </p:cNvPr>
            <p:cNvSpPr>
              <a:spLocks/>
            </p:cNvSpPr>
            <p:nvPr/>
          </p:nvSpPr>
          <p:spPr>
            <a:xfrm>
              <a:off x="6687982" y="3359835"/>
              <a:ext cx="404034" cy="138640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800"/>
            </a:p>
          </p:txBody>
        </p:sp>
        <p:sp>
          <p:nvSpPr>
            <p:cNvPr id="41" name="円/楕円 40">
              <a:extLst>
                <a:ext uri="{FF2B5EF4-FFF2-40B4-BE49-F238E27FC236}">
                  <a16:creationId xmlns:a16="http://schemas.microsoft.com/office/drawing/2014/main" id="{93791D56-A40C-FD43-8DC8-6DE2C60D7216}"/>
                </a:ext>
              </a:extLst>
            </p:cNvPr>
            <p:cNvSpPr>
              <a:spLocks/>
            </p:cNvSpPr>
            <p:nvPr/>
          </p:nvSpPr>
          <p:spPr>
            <a:xfrm>
              <a:off x="6827020" y="3779875"/>
              <a:ext cx="145206" cy="13783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800"/>
            </a:p>
          </p:txBody>
        </p: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07AB62CF-D8D4-1847-90B5-3987866FD66F}"/>
                </a:ext>
              </a:extLst>
            </p:cNvPr>
            <p:cNvCxnSpPr/>
            <p:nvPr/>
          </p:nvCxnSpPr>
          <p:spPr>
            <a:xfrm flipH="1">
              <a:off x="5970450" y="3279372"/>
              <a:ext cx="91839" cy="1491931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6BAA52A8-2622-2145-844F-0D542D723DF9}"/>
                </a:ext>
              </a:extLst>
            </p:cNvPr>
            <p:cNvCxnSpPr/>
            <p:nvPr/>
          </p:nvCxnSpPr>
          <p:spPr>
            <a:xfrm>
              <a:off x="5929721" y="3280674"/>
              <a:ext cx="40729" cy="1490629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F6B76B9C-21EB-914A-977A-DCDBE15F9A9F}"/>
                </a:ext>
              </a:extLst>
            </p:cNvPr>
            <p:cNvCxnSpPr/>
            <p:nvPr/>
          </p:nvCxnSpPr>
          <p:spPr>
            <a:xfrm flipH="1">
              <a:off x="5970450" y="3275622"/>
              <a:ext cx="225802" cy="1495681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7D0E8C5F-056D-A04D-A1D9-30441D37EE0C}"/>
                </a:ext>
              </a:extLst>
            </p:cNvPr>
            <p:cNvCxnSpPr/>
            <p:nvPr/>
          </p:nvCxnSpPr>
          <p:spPr>
            <a:xfrm flipH="1">
              <a:off x="5970450" y="3275622"/>
              <a:ext cx="354950" cy="1495681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044581A6-8D6D-A44F-B781-E323D8A50D60}"/>
                </a:ext>
              </a:extLst>
            </p:cNvPr>
            <p:cNvCxnSpPr/>
            <p:nvPr/>
          </p:nvCxnSpPr>
          <p:spPr>
            <a:xfrm flipH="1">
              <a:off x="5970450" y="3271427"/>
              <a:ext cx="502118" cy="1499876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76B99FEE-744F-3948-A0B6-5C94175D3642}"/>
                </a:ext>
              </a:extLst>
            </p:cNvPr>
            <p:cNvCxnSpPr/>
            <p:nvPr/>
          </p:nvCxnSpPr>
          <p:spPr>
            <a:xfrm flipH="1">
              <a:off x="5970450" y="3293784"/>
              <a:ext cx="623907" cy="1477519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F1033F4C-9E22-CA40-9B62-1E94C7FAD84A}"/>
                </a:ext>
              </a:extLst>
            </p:cNvPr>
            <p:cNvCxnSpPr/>
            <p:nvPr/>
          </p:nvCxnSpPr>
          <p:spPr>
            <a:xfrm>
              <a:off x="5545809" y="3275622"/>
              <a:ext cx="424641" cy="1495681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D2EB7B7E-069E-0A49-97FA-2E2899679DD3}"/>
                </a:ext>
              </a:extLst>
            </p:cNvPr>
            <p:cNvCxnSpPr/>
            <p:nvPr/>
          </p:nvCxnSpPr>
          <p:spPr>
            <a:xfrm>
              <a:off x="5396433" y="3267175"/>
              <a:ext cx="574017" cy="1504128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DDD2912E-C60E-CA4B-A499-EC60D8A8C4F0}"/>
                </a:ext>
              </a:extLst>
            </p:cNvPr>
            <p:cNvCxnSpPr/>
            <p:nvPr/>
          </p:nvCxnSpPr>
          <p:spPr>
            <a:xfrm>
              <a:off x="5271512" y="3270377"/>
              <a:ext cx="698938" cy="1500926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5357F834-AFCD-7B45-838B-F40A675E4993}"/>
                </a:ext>
              </a:extLst>
            </p:cNvPr>
            <p:cNvCxnSpPr/>
            <p:nvPr/>
          </p:nvCxnSpPr>
          <p:spPr>
            <a:xfrm>
              <a:off x="5156658" y="3283277"/>
              <a:ext cx="813792" cy="1488026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98CCA7A8-0CED-A546-B8B5-E910529DE4BE}"/>
                </a:ext>
              </a:extLst>
            </p:cNvPr>
            <p:cNvCxnSpPr/>
            <p:nvPr/>
          </p:nvCxnSpPr>
          <p:spPr>
            <a:xfrm>
              <a:off x="5043691" y="3273746"/>
              <a:ext cx="926759" cy="1497557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DBCB0DD2-D5F9-9944-8398-997ED2B28C47}"/>
                </a:ext>
              </a:extLst>
            </p:cNvPr>
            <p:cNvCxnSpPr/>
            <p:nvPr/>
          </p:nvCxnSpPr>
          <p:spPr>
            <a:xfrm>
              <a:off x="4912140" y="3293657"/>
              <a:ext cx="1058310" cy="1477646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9127ACA3-2BD2-BD43-A2D1-E447638246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5824" y="5028846"/>
              <a:ext cx="821926" cy="789652"/>
            </a:xfrm>
            <a:prstGeom prst="rect">
              <a:avLst/>
            </a:prstGeom>
          </p:spPr>
        </p:pic>
      </p:grpSp>
      <p:pic>
        <p:nvPicPr>
          <p:cNvPr id="71" name="図 70">
            <a:extLst>
              <a:ext uri="{FF2B5EF4-FFF2-40B4-BE49-F238E27FC236}">
                <a16:creationId xmlns:a16="http://schemas.microsoft.com/office/drawing/2014/main" id="{919C38CB-ED76-7047-8357-A9421E0B2F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545" y="785327"/>
            <a:ext cx="2799451" cy="2427649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19FE7C7-5BB1-F14C-8D5C-F9AE3EF7C668}"/>
              </a:ext>
            </a:extLst>
          </p:cNvPr>
          <p:cNvSpPr txBox="1"/>
          <p:nvPr/>
        </p:nvSpPr>
        <p:spPr>
          <a:xfrm>
            <a:off x="6308545" y="845024"/>
            <a:ext cx="95571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GPGothicE" panose="020B0900000000000000" pitchFamily="34" charset="-128"/>
                <a:ea typeface="HGPGothicE" panose="020B0900000000000000" pitchFamily="34" charset="-128"/>
              </a:rPr>
              <a:t>Transmitter</a:t>
            </a:r>
            <a:endParaRPr kumimoji="1" lang="ja-JP" altLang="en-US" sz="1200" dirty="0"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0682EA05-6DD8-684B-9304-3F04EE414E5A}"/>
              </a:ext>
            </a:extLst>
          </p:cNvPr>
          <p:cNvSpPr txBox="1"/>
          <p:nvPr/>
        </p:nvSpPr>
        <p:spPr>
          <a:xfrm>
            <a:off x="7825868" y="1073870"/>
            <a:ext cx="120738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900" dirty="0"/>
              <a:t>Transmitting Antenna</a:t>
            </a:r>
            <a:endParaRPr kumimoji="1" lang="ja-JP" altLang="en-US" sz="900" dirty="0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ECE6FF0-F06E-FA47-AD9E-B70E3AC81490}"/>
              </a:ext>
            </a:extLst>
          </p:cNvPr>
          <p:cNvSpPr txBox="1"/>
          <p:nvPr/>
        </p:nvSpPr>
        <p:spPr>
          <a:xfrm>
            <a:off x="6626924" y="2620369"/>
            <a:ext cx="54534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900" dirty="0"/>
              <a:t>UP/Con</a:t>
            </a:r>
            <a:endParaRPr kumimoji="1" lang="ja-JP" altLang="en-US" sz="900" dirty="0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B0B1BCA-A01B-934D-80EA-D815296C8066}"/>
              </a:ext>
            </a:extLst>
          </p:cNvPr>
          <p:cNvSpPr txBox="1"/>
          <p:nvPr/>
        </p:nvSpPr>
        <p:spPr>
          <a:xfrm>
            <a:off x="7377909" y="2973758"/>
            <a:ext cx="32893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900" dirty="0"/>
              <a:t>EIK</a:t>
            </a:r>
            <a:endParaRPr kumimoji="1" lang="ja-JP" altLang="en-US" sz="900" dirty="0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222D9CB6-072A-E341-A174-B63FCED15CFC}"/>
              </a:ext>
            </a:extLst>
          </p:cNvPr>
          <p:cNvSpPr txBox="1"/>
          <p:nvPr/>
        </p:nvSpPr>
        <p:spPr>
          <a:xfrm>
            <a:off x="8130676" y="2624499"/>
            <a:ext cx="63190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900" dirty="0" err="1"/>
              <a:t>Controler</a:t>
            </a:r>
            <a:endParaRPr kumimoji="1" lang="ja-JP" altLang="en-US" sz="900" dirty="0"/>
          </a:p>
        </p:txBody>
      </p:sp>
      <p:pic>
        <p:nvPicPr>
          <p:cNvPr id="78" name="図 77">
            <a:extLst>
              <a:ext uri="{FF2B5EF4-FFF2-40B4-BE49-F238E27FC236}">
                <a16:creationId xmlns:a16="http://schemas.microsoft.com/office/drawing/2014/main" id="{B3B1CBDB-A81B-A141-AC46-C5E2EF6A84E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545" y="3228389"/>
            <a:ext cx="2799959" cy="1636226"/>
          </a:xfrm>
          <a:prstGeom prst="rect">
            <a:avLst/>
          </a:prstGeom>
        </p:spPr>
      </p:pic>
      <p:sp>
        <p:nvSpPr>
          <p:cNvPr id="79" name="コンテンツ プレースホルダ 1">
            <a:extLst>
              <a:ext uri="{FF2B5EF4-FFF2-40B4-BE49-F238E27FC236}">
                <a16:creationId xmlns:a16="http://schemas.microsoft.com/office/drawing/2014/main" id="{0447797D-32DA-E544-9516-4DF0F8066817}"/>
              </a:ext>
            </a:extLst>
          </p:cNvPr>
          <p:cNvSpPr>
            <a:spLocks noGrp="1"/>
          </p:cNvSpPr>
          <p:nvPr/>
        </p:nvSpPr>
        <p:spPr bwMode="auto">
          <a:xfrm>
            <a:off x="8258286" y="3275374"/>
            <a:ext cx="785659" cy="27121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Font typeface="Arial" charset="0"/>
              <a:buNone/>
            </a:pPr>
            <a:r>
              <a:rPr lang="en-US" altLang="ja-JP" sz="1200" dirty="0">
                <a:latin typeface="HGPｺﾞｼｯｸE" charset="0"/>
                <a:ea typeface="HGPｺﾞｼｯｸE" charset="0"/>
                <a:cs typeface="HGPｺﾞｼｯｸE" charset="0"/>
              </a:rPr>
              <a:t>Receiver</a:t>
            </a: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9E6574B7-B750-C34D-A43C-3EA9D8877F3E}"/>
              </a:ext>
            </a:extLst>
          </p:cNvPr>
          <p:cNvSpPr/>
          <p:nvPr/>
        </p:nvSpPr>
        <p:spPr>
          <a:xfrm>
            <a:off x="6329590" y="3951019"/>
            <a:ext cx="913596" cy="9135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71AD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1" name="図形グループ 439">
            <a:extLst>
              <a:ext uri="{FF2B5EF4-FFF2-40B4-BE49-F238E27FC236}">
                <a16:creationId xmlns:a16="http://schemas.microsoft.com/office/drawing/2014/main" id="{B953F883-3648-BB40-BECF-3192ED4C7D35}"/>
              </a:ext>
            </a:extLst>
          </p:cNvPr>
          <p:cNvGrpSpPr>
            <a:grpSpLocks noChangeAspect="1"/>
          </p:cNvGrpSpPr>
          <p:nvPr/>
        </p:nvGrpSpPr>
        <p:grpSpPr>
          <a:xfrm>
            <a:off x="6319183" y="3985318"/>
            <a:ext cx="815230" cy="844191"/>
            <a:chOff x="25367635" y="19831092"/>
            <a:chExt cx="2662548" cy="2746222"/>
          </a:xfrm>
        </p:grpSpPr>
        <p:pic>
          <p:nvPicPr>
            <p:cNvPr id="82" name="図 81" descr="P1010329_Ant1.jpg">
              <a:extLst>
                <a:ext uri="{FF2B5EF4-FFF2-40B4-BE49-F238E27FC236}">
                  <a16:creationId xmlns:a16="http://schemas.microsoft.com/office/drawing/2014/main" id="{B2755035-3B29-F549-8CB7-2BF07B69B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67635" y="19831092"/>
              <a:ext cx="2662548" cy="2746222"/>
            </a:xfrm>
            <a:prstGeom prst="rect">
              <a:avLst/>
            </a:prstGeom>
          </p:spPr>
        </p:pic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6E44D48B-56C2-694E-95C5-6F14845B34AE}"/>
                </a:ext>
              </a:extLst>
            </p:cNvPr>
            <p:cNvSpPr/>
            <p:nvPr/>
          </p:nvSpPr>
          <p:spPr>
            <a:xfrm>
              <a:off x="25688050" y="22313714"/>
              <a:ext cx="122845" cy="110684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8B6DD3AC-C34C-7244-946E-6641FF1DCB10}"/>
                </a:ext>
              </a:extLst>
            </p:cNvPr>
            <p:cNvSpPr/>
            <p:nvPr/>
          </p:nvSpPr>
          <p:spPr>
            <a:xfrm>
              <a:off x="25986599" y="22302064"/>
              <a:ext cx="122845" cy="110684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88626833-0712-6E4A-8D28-C5A5C22C5509}"/>
                </a:ext>
              </a:extLst>
            </p:cNvPr>
            <p:cNvSpPr/>
            <p:nvPr/>
          </p:nvSpPr>
          <p:spPr>
            <a:xfrm>
              <a:off x="26293930" y="22302064"/>
              <a:ext cx="122845" cy="110684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33A50A99-3E46-EE4D-A724-6BE091BF7867}"/>
                </a:ext>
              </a:extLst>
            </p:cNvPr>
            <p:cNvSpPr/>
            <p:nvPr/>
          </p:nvSpPr>
          <p:spPr>
            <a:xfrm>
              <a:off x="26587583" y="22290414"/>
              <a:ext cx="122845" cy="110684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4EA31421-D0BA-534E-906A-D95BF4D7F743}"/>
                </a:ext>
              </a:extLst>
            </p:cNvPr>
            <p:cNvSpPr/>
            <p:nvPr/>
          </p:nvSpPr>
          <p:spPr>
            <a:xfrm>
              <a:off x="26862828" y="22290414"/>
              <a:ext cx="122845" cy="110684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9F233DD0-BADB-6940-AA42-73F51509B005}"/>
                </a:ext>
              </a:extLst>
            </p:cNvPr>
            <p:cNvSpPr/>
            <p:nvPr/>
          </p:nvSpPr>
          <p:spPr>
            <a:xfrm>
              <a:off x="27160871" y="22278764"/>
              <a:ext cx="122845" cy="110684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E5576EC5-999F-1B42-996D-3DD173210AB4}"/>
                </a:ext>
              </a:extLst>
            </p:cNvPr>
            <p:cNvSpPr/>
            <p:nvPr/>
          </p:nvSpPr>
          <p:spPr>
            <a:xfrm>
              <a:off x="27447768" y="22272939"/>
              <a:ext cx="122845" cy="110684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A43D8579-F099-BE48-A751-0CD7470E2232}"/>
                </a:ext>
              </a:extLst>
            </p:cNvPr>
            <p:cNvSpPr/>
            <p:nvPr/>
          </p:nvSpPr>
          <p:spPr>
            <a:xfrm>
              <a:off x="27734171" y="22261289"/>
              <a:ext cx="122845" cy="110684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1" name="コンテンツ プレースホルダ 1">
            <a:extLst>
              <a:ext uri="{FF2B5EF4-FFF2-40B4-BE49-F238E27FC236}">
                <a16:creationId xmlns:a16="http://schemas.microsoft.com/office/drawing/2014/main" id="{CA41F5A9-F8D1-904A-B11A-3AFD1A7F51B8}"/>
              </a:ext>
            </a:extLst>
          </p:cNvPr>
          <p:cNvSpPr>
            <a:spLocks noGrp="1"/>
          </p:cNvSpPr>
          <p:nvPr/>
        </p:nvSpPr>
        <p:spPr bwMode="auto">
          <a:xfrm>
            <a:off x="7266910" y="4673058"/>
            <a:ext cx="1075193" cy="1959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Font typeface="Arial" charset="0"/>
              <a:buNone/>
            </a:pPr>
            <a:r>
              <a:rPr lang="en-US" altLang="ja-JP" sz="900" dirty="0">
                <a:solidFill>
                  <a:srgbClr val="FF660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8 by 32 elements</a:t>
            </a:r>
            <a:endParaRPr lang="ja-JP" altLang="en-US" sz="900" kern="1200" dirty="0">
              <a:solidFill>
                <a:srgbClr val="FF6600"/>
              </a:solidFill>
              <a:latin typeface="HGPｺﾞｼｯｸE" charset="0"/>
              <a:ea typeface="HGPｺﾞｼｯｸE" charset="0"/>
              <a:cs typeface="HGPｺﾞｼｯｸE" charset="0"/>
            </a:endParaRPr>
          </a:p>
        </p:txBody>
      </p:sp>
      <p:pic>
        <p:nvPicPr>
          <p:cNvPr id="92" name="図 91">
            <a:extLst>
              <a:ext uri="{FF2B5EF4-FFF2-40B4-BE49-F238E27FC236}">
                <a16:creationId xmlns:a16="http://schemas.microsoft.com/office/drawing/2014/main" id="{F7BC07DF-08C5-FA4F-8242-F3DFDD1AC9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901047"/>
            <a:ext cx="1665857" cy="579718"/>
          </a:xfrm>
          <a:prstGeom prst="rect">
            <a:avLst/>
          </a:prstGeom>
        </p:spPr>
      </p:pic>
      <p:pic>
        <p:nvPicPr>
          <p:cNvPr id="93" name="図 92">
            <a:extLst>
              <a:ext uri="{FF2B5EF4-FFF2-40B4-BE49-F238E27FC236}">
                <a16:creationId xmlns:a16="http://schemas.microsoft.com/office/drawing/2014/main" id="{5622800C-9801-4D47-9167-738ED7DC58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91690" y="4876997"/>
            <a:ext cx="1400476" cy="1720355"/>
          </a:xfrm>
          <a:prstGeom prst="rect">
            <a:avLst/>
          </a:prstGeom>
        </p:spPr>
      </p:pic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D026DB4-0FA7-1142-8F1F-420D2B07B796}"/>
              </a:ext>
            </a:extLst>
          </p:cNvPr>
          <p:cNvSpPr txBox="1"/>
          <p:nvPr/>
        </p:nvSpPr>
        <p:spPr>
          <a:xfrm>
            <a:off x="5646696" y="6092279"/>
            <a:ext cx="20377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latin typeface="HGPGothicE" panose="020B0900000000000000" pitchFamily="34" charset="-128"/>
                <a:ea typeface="HGPGothicE" panose="020B0900000000000000" pitchFamily="34" charset="-128"/>
              </a:rPr>
              <a:t>Right: Upgrade </a:t>
            </a:r>
            <a:r>
              <a:rPr lang="en-US" altLang="ja-JP" sz="1050" dirty="0">
                <a:latin typeface="HGPGothicE" panose="020B0900000000000000" pitchFamily="34" charset="-128"/>
                <a:ea typeface="HGPGothicE" panose="020B0900000000000000" pitchFamily="34" charset="-128"/>
              </a:rPr>
              <a:t>System (simultaneous </a:t>
            </a:r>
            <a:r>
              <a:rPr kumimoji="1" lang="en-US" altLang="ja-JP" sz="1050" dirty="0">
                <a:latin typeface="HGPGothicE" panose="020B0900000000000000" pitchFamily="34" charset="-128"/>
                <a:ea typeface="HGPGothicE" panose="020B0900000000000000" pitchFamily="34" charset="-128"/>
              </a:rPr>
              <a:t>scan) - 32ch digital receiver for Digital Beam Foaming (DBF) </a:t>
            </a:r>
            <a:endParaRPr kumimoji="1" lang="ja-JP" altLang="en-US" sz="1050" dirty="0"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1995BCBC-AAE5-8045-A356-8C22E6C3E2E3}"/>
              </a:ext>
            </a:extLst>
          </p:cNvPr>
          <p:cNvSpPr txBox="1"/>
          <p:nvPr/>
        </p:nvSpPr>
        <p:spPr>
          <a:xfrm>
            <a:off x="7705363" y="6596419"/>
            <a:ext cx="13868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b="1" i="1" dirty="0">
                <a:solidFill>
                  <a:srgbClr val="FF0000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Under development</a:t>
            </a:r>
            <a:endParaRPr kumimoji="1" lang="ja-JP" altLang="en-US" sz="1050" b="1" i="1" dirty="0">
              <a:solidFill>
                <a:srgbClr val="FF0000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97" name="コンテンツ プレースホルダ 1">
            <a:extLst>
              <a:ext uri="{FF2B5EF4-FFF2-40B4-BE49-F238E27FC236}">
                <a16:creationId xmlns:a16="http://schemas.microsoft.com/office/drawing/2014/main" id="{7FEEF8D3-84FF-8F42-8FA8-B3B8B2314C40}"/>
              </a:ext>
            </a:extLst>
          </p:cNvPr>
          <p:cNvSpPr>
            <a:spLocks noGrp="1"/>
          </p:cNvSpPr>
          <p:nvPr/>
        </p:nvSpPr>
        <p:spPr bwMode="auto">
          <a:xfrm>
            <a:off x="3347864" y="1153754"/>
            <a:ext cx="2817449" cy="39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Font typeface="Arial" charset="0"/>
              <a:buNone/>
            </a:pPr>
            <a:r>
              <a:rPr lang="en-US" altLang="ja-JP" sz="1200" dirty="0">
                <a:solidFill>
                  <a:srgbClr val="00B0F0"/>
                </a:solidFill>
                <a:latin typeface="HGPｺﾞｼｯｸE" charset="0"/>
                <a:ea typeface="HGPｺﾞｼｯｸE" charset="0"/>
                <a:cs typeface="HGPｺﾞｼｯｸE" charset="0"/>
              </a:rPr>
              <a:t>Concept of ES-SPIDER</a:t>
            </a:r>
          </a:p>
        </p:txBody>
      </p:sp>
      <p:grpSp>
        <p:nvGrpSpPr>
          <p:cNvPr id="98" name="図形グループ 33">
            <a:extLst>
              <a:ext uri="{FF2B5EF4-FFF2-40B4-BE49-F238E27FC236}">
                <a16:creationId xmlns:a16="http://schemas.microsoft.com/office/drawing/2014/main" id="{A7AC9B49-2E0E-F541-9FF9-BF632DD0F36B}"/>
              </a:ext>
            </a:extLst>
          </p:cNvPr>
          <p:cNvGrpSpPr/>
          <p:nvPr/>
        </p:nvGrpSpPr>
        <p:grpSpPr>
          <a:xfrm>
            <a:off x="395536" y="5068007"/>
            <a:ext cx="4381344" cy="1817377"/>
            <a:chOff x="11485443" y="33041097"/>
            <a:chExt cx="6649792" cy="2758327"/>
          </a:xfrm>
        </p:grpSpPr>
        <p:grpSp>
          <p:nvGrpSpPr>
            <p:cNvPr id="99" name="図形グループ 30">
              <a:extLst>
                <a:ext uri="{FF2B5EF4-FFF2-40B4-BE49-F238E27FC236}">
                  <a16:creationId xmlns:a16="http://schemas.microsoft.com/office/drawing/2014/main" id="{E5FDB3EF-4D87-9345-A956-43EA7FD4B394}"/>
                </a:ext>
              </a:extLst>
            </p:cNvPr>
            <p:cNvGrpSpPr/>
            <p:nvPr/>
          </p:nvGrpSpPr>
          <p:grpSpPr>
            <a:xfrm>
              <a:off x="11485443" y="33050164"/>
              <a:ext cx="3436575" cy="2749260"/>
              <a:chOff x="11485443" y="33050164"/>
              <a:chExt cx="3436575" cy="2749260"/>
            </a:xfrm>
          </p:grpSpPr>
          <p:pic>
            <p:nvPicPr>
              <p:cNvPr id="106" name="図 105" descr="scanc310.gif">
                <a:extLst>
                  <a:ext uri="{FF2B5EF4-FFF2-40B4-BE49-F238E27FC236}">
                    <a16:creationId xmlns:a16="http://schemas.microsoft.com/office/drawing/2014/main" id="{325C4255-4F58-2C4C-8040-5B5EA5A754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85443" y="33050164"/>
                <a:ext cx="3436575" cy="2749260"/>
              </a:xfrm>
              <a:prstGeom prst="rect">
                <a:avLst/>
              </a:prstGeom>
            </p:spPr>
          </p:pic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0EFEABC9-27A7-924C-AACC-3A595A66BC4F}"/>
                  </a:ext>
                </a:extLst>
              </p:cNvPr>
              <p:cNvSpPr/>
              <p:nvPr/>
            </p:nvSpPr>
            <p:spPr>
              <a:xfrm>
                <a:off x="12862149" y="33060864"/>
                <a:ext cx="342105" cy="2332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図形グループ 31">
              <a:extLst>
                <a:ext uri="{FF2B5EF4-FFF2-40B4-BE49-F238E27FC236}">
                  <a16:creationId xmlns:a16="http://schemas.microsoft.com/office/drawing/2014/main" id="{7968E152-BC32-0543-9B96-473DFFCE8005}"/>
                </a:ext>
              </a:extLst>
            </p:cNvPr>
            <p:cNvGrpSpPr/>
            <p:nvPr/>
          </p:nvGrpSpPr>
          <p:grpSpPr>
            <a:xfrm>
              <a:off x="14713452" y="33041097"/>
              <a:ext cx="3421783" cy="2758327"/>
              <a:chOff x="14713452" y="33041097"/>
              <a:chExt cx="3421783" cy="2758327"/>
            </a:xfrm>
          </p:grpSpPr>
          <p:pic>
            <p:nvPicPr>
              <p:cNvPr id="104" name="図 103" descr="scanc340.gif">
                <a:extLst>
                  <a:ext uri="{FF2B5EF4-FFF2-40B4-BE49-F238E27FC236}">
                    <a16:creationId xmlns:a16="http://schemas.microsoft.com/office/drawing/2014/main" id="{2D161F44-2327-2F40-AEEB-FBDFFB757F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713452" y="33061998"/>
                <a:ext cx="3421783" cy="2737426"/>
              </a:xfrm>
              <a:prstGeom prst="rect">
                <a:avLst/>
              </a:prstGeom>
            </p:spPr>
          </p:pic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33A8D6F5-A999-2B44-8509-0922A34EBB84}"/>
                  </a:ext>
                </a:extLst>
              </p:cNvPr>
              <p:cNvSpPr/>
              <p:nvPr/>
            </p:nvSpPr>
            <p:spPr>
              <a:xfrm>
                <a:off x="16108465" y="33041097"/>
                <a:ext cx="340632" cy="232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図形グループ 32">
              <a:extLst>
                <a:ext uri="{FF2B5EF4-FFF2-40B4-BE49-F238E27FC236}">
                  <a16:creationId xmlns:a16="http://schemas.microsoft.com/office/drawing/2014/main" id="{C5B0B3A0-10BC-AB42-8B07-5C2DA3280A9B}"/>
                </a:ext>
              </a:extLst>
            </p:cNvPr>
            <p:cNvGrpSpPr/>
            <p:nvPr/>
          </p:nvGrpSpPr>
          <p:grpSpPr>
            <a:xfrm>
              <a:off x="13497082" y="35113291"/>
              <a:ext cx="4157276" cy="469219"/>
              <a:chOff x="13497082" y="35113291"/>
              <a:chExt cx="4157276" cy="469219"/>
            </a:xfrm>
          </p:grpSpPr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3FAC35E8-A26F-E243-A57B-7182BFEEBA9E}"/>
                  </a:ext>
                </a:extLst>
              </p:cNvPr>
              <p:cNvSpPr txBox="1"/>
              <p:nvPr/>
            </p:nvSpPr>
            <p:spPr>
              <a:xfrm>
                <a:off x="13497082" y="35197129"/>
                <a:ext cx="1034495" cy="3853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50" dirty="0">
                    <a:latin typeface="HGPｺﾞｼｯｸE"/>
                    <a:ea typeface="HGPｺﾞｼｯｸE"/>
                    <a:cs typeface="HGPｺﾞｼｯｸE"/>
                  </a:rPr>
                  <a:t>13:21:23</a:t>
                </a:r>
                <a:endParaRPr kumimoji="1" lang="en-US" altLang="ja-JP" sz="1050" dirty="0">
                  <a:latin typeface="HGPｺﾞｼｯｸE"/>
                  <a:ea typeface="HGPｺﾞｼｯｸE"/>
                  <a:cs typeface="HGPｺﾞｼｯｸE"/>
                </a:endParaRPr>
              </a:p>
            </p:txBody>
          </p:sp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D4072877-0912-304D-ACAF-14889A4BDE84}"/>
                  </a:ext>
                </a:extLst>
              </p:cNvPr>
              <p:cNvSpPr txBox="1"/>
              <p:nvPr/>
            </p:nvSpPr>
            <p:spPr>
              <a:xfrm>
                <a:off x="16619863" y="35113291"/>
                <a:ext cx="1034495" cy="3853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50" dirty="0">
                    <a:latin typeface="HGPｺﾞｼｯｸE"/>
                    <a:ea typeface="HGPｺﾞｼｯｸE"/>
                    <a:cs typeface="HGPｺﾞｼｯｸE"/>
                  </a:rPr>
                  <a:t>13:24:42</a:t>
                </a:r>
                <a:endParaRPr kumimoji="1" lang="en-US" altLang="ja-JP" sz="1050" dirty="0">
                  <a:latin typeface="HGPｺﾞｼｯｸE"/>
                  <a:ea typeface="HGPｺﾞｼｯｸE"/>
                  <a:cs typeface="HGPｺﾞｼｯｸE"/>
                </a:endParaRPr>
              </a:p>
            </p:txBody>
          </p:sp>
        </p:grpSp>
      </p:grpSp>
      <p:sp>
        <p:nvSpPr>
          <p:cNvPr id="108" name="コンテンツ プレースホルダ 1">
            <a:extLst>
              <a:ext uri="{FF2B5EF4-FFF2-40B4-BE49-F238E27FC236}">
                <a16:creationId xmlns:a16="http://schemas.microsoft.com/office/drawing/2014/main" id="{B7D1A8FC-D446-3F4D-ACF8-B8B14219C3B5}"/>
              </a:ext>
            </a:extLst>
          </p:cNvPr>
          <p:cNvSpPr>
            <a:spLocks noGrp="1"/>
          </p:cNvSpPr>
          <p:nvPr/>
        </p:nvSpPr>
        <p:spPr bwMode="auto">
          <a:xfrm>
            <a:off x="559991" y="4978516"/>
            <a:ext cx="4012009" cy="39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Font typeface="Arial" charset="0"/>
              <a:buNone/>
            </a:pPr>
            <a:r>
              <a:rPr lang="en-US" altLang="ja-JP" sz="1200" dirty="0">
                <a:latin typeface="HGPｺﾞｼｯｸE" charset="0"/>
                <a:ea typeface="HGPｺﾞｼｯｸE" charset="0"/>
                <a:cs typeface="HGPｺﾞｼｯｸE" charset="0"/>
              </a:rPr>
              <a:t>Test Result (7 sec. / plate, </a:t>
            </a:r>
            <a:r>
              <a:rPr lang="en-US" altLang="ja-JP" sz="1200" dirty="0" err="1">
                <a:latin typeface="HGPｺﾞｼｯｸE" charset="0"/>
                <a:ea typeface="HGPｺﾞｼｯｸE" charset="0"/>
                <a:cs typeface="HGPｺﾞｼｯｸE" charset="0"/>
              </a:rPr>
              <a:t>Integ</a:t>
            </a:r>
            <a:r>
              <a:rPr lang="en-US" altLang="ja-JP" sz="1200" dirty="0">
                <a:latin typeface="HGPｺﾞｼｯｸE" charset="0"/>
                <a:ea typeface="HGPｺﾞｼｯｸE" charset="0"/>
                <a:cs typeface="HGPｺﾞｼｯｸE" charset="0"/>
              </a:rPr>
              <a:t>. 0.1 sec, 63 angle bins )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C00CF2AD-8F7F-8C49-A62E-3922E0B694FF}"/>
              </a:ext>
            </a:extLst>
          </p:cNvPr>
          <p:cNvSpPr txBox="1"/>
          <p:nvPr/>
        </p:nvSpPr>
        <p:spPr>
          <a:xfrm>
            <a:off x="83413" y="591681"/>
            <a:ext cx="5833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ES</a:t>
            </a:r>
            <a:r>
              <a:rPr kumimoji="1" lang="en-US" altLang="ja-JP" b="1" dirty="0"/>
              <a:t>-SPIDER: Electronic Scanning </a:t>
            </a:r>
            <a:r>
              <a:rPr lang="en-US" altLang="ja-JP" b="1" dirty="0"/>
              <a:t>g</a:t>
            </a:r>
            <a:r>
              <a:rPr kumimoji="1" lang="en-US" altLang="ja-JP" b="1" dirty="0"/>
              <a:t>round-based SPIDER (CPR)</a:t>
            </a:r>
          </a:p>
        </p:txBody>
      </p:sp>
      <p:pic>
        <p:nvPicPr>
          <p:cNvPr id="94" name="図 3">
            <a:extLst>
              <a:ext uri="{FF2B5EF4-FFF2-40B4-BE49-F238E27FC236}">
                <a16:creationId xmlns:a16="http://schemas.microsoft.com/office/drawing/2014/main" id="{5842FB68-EA4E-490D-AD08-204C64AD5B2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58" y="69642"/>
            <a:ext cx="843942" cy="57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437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418654"/>
            <a:ext cx="6480720" cy="850106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Calibri" pitchFamily="34" charset="0"/>
              </a:rPr>
              <a:t>Collaboration with other JAXA mission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340768"/>
            <a:ext cx="8496944" cy="5328592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>
                <a:latin typeface="Calibri" pitchFamily="34" charset="0"/>
              </a:rPr>
              <a:t>Validation collaboration with other JAXA missions</a:t>
            </a:r>
            <a:endParaRPr lang="en-US" altLang="ja-JP" dirty="0"/>
          </a:p>
          <a:p>
            <a:pPr lvl="1"/>
            <a:r>
              <a:rPr lang="en-US" altLang="ja-JP" dirty="0"/>
              <a:t>Global Change Observation Mission - Climate (GCOM-C)</a:t>
            </a:r>
          </a:p>
          <a:p>
            <a:pPr lvl="2"/>
            <a:r>
              <a:rPr lang="en-US" altLang="ja-JP" dirty="0"/>
              <a:t>Launch:  23th Dec. 2017</a:t>
            </a:r>
          </a:p>
          <a:p>
            <a:pPr lvl="2"/>
            <a:r>
              <a:rPr lang="en-US" altLang="ja-JP" dirty="0"/>
              <a:t>Instrument:  SGLI (Second Generation Global Imager)</a:t>
            </a:r>
          </a:p>
          <a:p>
            <a:pPr lvl="1"/>
            <a:r>
              <a:rPr lang="en-US" altLang="ja-JP" dirty="0"/>
              <a:t>Greenhouse gases Observing SATellite-2 (GOSAT-2)</a:t>
            </a:r>
          </a:p>
          <a:p>
            <a:pPr lvl="2"/>
            <a:r>
              <a:rPr lang="en-US" altLang="ja-JP" dirty="0"/>
              <a:t>Launch:  JFY2018</a:t>
            </a:r>
          </a:p>
          <a:p>
            <a:pPr lvl="2"/>
            <a:r>
              <a:rPr lang="en-US" altLang="ja-JP" dirty="0"/>
              <a:t>Instrument: FTS-2 (Fourier Transform Spectrometer 2) and CAI-2 (Cloud and Aerosol Imager 2)</a:t>
            </a:r>
            <a:endParaRPr kumimoji="1" lang="en-US" altLang="ja-JP" dirty="0"/>
          </a:p>
          <a:p>
            <a:r>
              <a:rPr kumimoji="1" lang="en-US" altLang="ja-JP" dirty="0"/>
              <a:t>In particular, validation collaboration </a:t>
            </a:r>
            <a:r>
              <a:rPr lang="en-US" altLang="ja-JP" dirty="0"/>
              <a:t>has been discussed</a:t>
            </a:r>
            <a:r>
              <a:rPr kumimoji="1" lang="en-US" altLang="ja-JP" dirty="0"/>
              <a:t> between </a:t>
            </a:r>
            <a:r>
              <a:rPr lang="en-US" altLang="ja-JP" dirty="0" err="1"/>
              <a:t>EarthCARE</a:t>
            </a:r>
            <a:r>
              <a:rPr lang="en-US" altLang="ja-JP" dirty="0"/>
              <a:t> and GCOM-C</a:t>
            </a:r>
            <a:r>
              <a:rPr kumimoji="1" lang="en-US" altLang="ja-JP" dirty="0"/>
              <a:t>.</a:t>
            </a:r>
          </a:p>
          <a:p>
            <a:pPr lvl="1"/>
            <a:r>
              <a:rPr lang="en-US" altLang="ja-JP" dirty="0"/>
              <a:t>Common cloud algorithms by Prof. T. Y. Nakajima (Tokai Univ.) between the </a:t>
            </a:r>
            <a:r>
              <a:rPr lang="en-US" altLang="ja-JP" dirty="0" err="1"/>
              <a:t>EarthCARE</a:t>
            </a:r>
            <a:r>
              <a:rPr lang="en-US" altLang="ja-JP" dirty="0"/>
              <a:t>/MSI and the GCOM-C/SGLI.</a:t>
            </a:r>
          </a:p>
          <a:p>
            <a:pPr lvl="1"/>
            <a:r>
              <a:rPr lang="en-US" altLang="ja-JP" dirty="0"/>
              <a:t>Discussions about validation data exchange and possible joint field campaign</a:t>
            </a:r>
            <a:r>
              <a:rPr lang="en-US" altLang="ja-JP" dirty="0">
                <a:latin typeface="Calibri" pitchFamily="34" charset="0"/>
              </a:rPr>
              <a:t>s</a:t>
            </a:r>
            <a:r>
              <a:rPr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Earth Observation Research Center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038FB-5B76-4FA8-A469-B49AAC02C3A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365370"/>
      </p:ext>
    </p:extLst>
  </p:cSld>
  <p:clrMapOvr>
    <a:masterClrMapping/>
  </p:clrMapOvr>
</p:sld>
</file>

<file path=ppt/theme/theme1.xml><?xml version="1.0" encoding="utf-8"?>
<a:theme xmlns:a="http://schemas.openxmlformats.org/drawingml/2006/main" name="#11-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#11-b ロゴが小さい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1879</TotalTime>
  <Words>1725</Words>
  <Application>Microsoft Office PowerPoint</Application>
  <PresentationFormat>画面に合わせる (4:3)</PresentationFormat>
  <Paragraphs>322</Paragraphs>
  <Slides>11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11</vt:i4>
      </vt:variant>
    </vt:vector>
  </HeadingPairs>
  <TitlesOfParts>
    <vt:vector size="23" baseType="lpstr">
      <vt:lpstr>HGPGothicE</vt:lpstr>
      <vt:lpstr>HGPGothicE</vt:lpstr>
      <vt:lpstr>HGPｺﾞｼｯｸM</vt:lpstr>
      <vt:lpstr>ＭＳ Ｐゴシック</vt:lpstr>
      <vt:lpstr>ＭＳ Ｐ明朝</vt:lpstr>
      <vt:lpstr>Arial</vt:lpstr>
      <vt:lpstr>Calibri</vt:lpstr>
      <vt:lpstr>Garamond</vt:lpstr>
      <vt:lpstr>Myriad Pro</vt:lpstr>
      <vt:lpstr>Segoe UI</vt:lpstr>
      <vt:lpstr>#11-a</vt:lpstr>
      <vt:lpstr>#11-b ロゴが小さい版</vt:lpstr>
      <vt:lpstr>Status and future plan of the JAXA Validation activity</vt:lpstr>
      <vt:lpstr>Current status &amp; future plan of JAXA Validation activity </vt:lpstr>
      <vt:lpstr>EarthCARE JAXA Science Team (JFY2013-2014, Validation)</vt:lpstr>
      <vt:lpstr>List of  PIs in JAXA1st Validation RA  </vt:lpstr>
      <vt:lpstr>Key issues for validation planning</vt:lpstr>
      <vt:lpstr>Overview of JAXA validation activities</vt:lpstr>
      <vt:lpstr>PowerPoint プレゼンテーション</vt:lpstr>
      <vt:lpstr>PowerPoint プレゼンテーション</vt:lpstr>
      <vt:lpstr>Collaboration with other JAXA mission</vt:lpstr>
      <vt:lpstr>Global Change Observation Mission - Climate "SHIKISAI" (GCOM-C)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eorc</dc:creator>
  <cp:lastModifiedBy>久保田　拓志</cp:lastModifiedBy>
  <cp:revision>297</cp:revision>
  <dcterms:created xsi:type="dcterms:W3CDTF">2013-05-23T09:02:14Z</dcterms:created>
  <dcterms:modified xsi:type="dcterms:W3CDTF">2018-06-13T05:56:38Z</dcterms:modified>
</cp:coreProperties>
</file>