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51" r:id="rId1"/>
  </p:sldMasterIdLst>
  <p:notesMasterIdLst>
    <p:notesMasterId r:id="rId17"/>
  </p:notesMasterIdLst>
  <p:handoutMasterIdLst>
    <p:handoutMasterId r:id="rId18"/>
  </p:handoutMasterIdLst>
  <p:sldIdLst>
    <p:sldId id="303" r:id="rId2"/>
    <p:sldId id="322" r:id="rId3"/>
    <p:sldId id="332" r:id="rId4"/>
    <p:sldId id="333" r:id="rId5"/>
    <p:sldId id="304" r:id="rId6"/>
    <p:sldId id="335" r:id="rId7"/>
    <p:sldId id="334" r:id="rId8"/>
    <p:sldId id="341" r:id="rId9"/>
    <p:sldId id="326" r:id="rId10"/>
    <p:sldId id="338" r:id="rId11"/>
    <p:sldId id="337" r:id="rId12"/>
    <p:sldId id="336" r:id="rId13"/>
    <p:sldId id="340" r:id="rId14"/>
    <p:sldId id="321" r:id="rId15"/>
    <p:sldId id="339" r:id="rId16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8B8B8B"/>
    <a:srgbClr val="FCA311"/>
    <a:srgbClr val="F7F7F7"/>
    <a:srgbClr val="FA9223"/>
    <a:srgbClr val="FA9211"/>
    <a:srgbClr val="F6A11B"/>
    <a:srgbClr val="B7CC6D"/>
    <a:srgbClr val="BAC6E8"/>
    <a:srgbClr val="C1D0D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7292A2E-F333-43FB-9621-5CBBE7FDCDCB}" styleName="Vaalea tyyli 2 - Korostus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Vaalea tyyli 2 - Korostus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72833802-FEF1-4C79-8D5D-14CF1EAF98D9}" styleName="Vaalea tyyli 2 - Korostus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Vaalea tyyli 2 - Korostus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Vaalea tyyli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Vaalea tyyli 3 - Korostus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01" autoAdjust="0"/>
    <p:restoredTop sz="91304" autoAdjust="0"/>
  </p:normalViewPr>
  <p:slideViewPr>
    <p:cSldViewPr>
      <p:cViewPr varScale="1">
        <p:scale>
          <a:sx n="112" d="100"/>
          <a:sy n="112" d="100"/>
        </p:scale>
        <p:origin x="1656" y="19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201" d="100"/>
        <a:sy n="201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86D4800B-8753-3B4F-97ED-321E73BD7EDB}" type="datetimeFigureOut">
              <a:rPr lang="fi-FI"/>
              <a:pPr>
                <a:defRPr/>
              </a:pPr>
              <a:t>14.6.2018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2AEE3D99-5224-E842-A8E5-E1EB0FE635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89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BD7201BD-9C11-AD45-9EF1-CE7B667A450D}" type="datetimeFigureOut">
              <a:rPr lang="fi-FI"/>
              <a:pPr>
                <a:defRPr/>
              </a:pPr>
              <a:t>14.6.2018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8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 smtClean="0"/>
            </a:lvl1pPr>
          </a:lstStyle>
          <a:p>
            <a:pPr>
              <a:defRPr/>
            </a:pPr>
            <a:fld id="{3405D274-9957-F14C-8EA2-7129B63473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28610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05D274-9957-F14C-8EA2-7129B63473F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874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90685AD-C705-EE4D-B330-818C86A697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0"/>
          <a:stretch/>
        </p:blipFill>
        <p:spPr>
          <a:xfrm>
            <a:off x="179512" y="116632"/>
            <a:ext cx="8805600" cy="6052415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11560" y="1484784"/>
            <a:ext cx="7772400" cy="1296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algn="ctr">
              <a:lnSpc>
                <a:spcPct val="70000"/>
              </a:lnSpc>
              <a:defRPr sz="3600" u="none" cap="all" baseline="0">
                <a:solidFill>
                  <a:schemeClr val="bg1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10601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chemeClr val="tx1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grpSp>
        <p:nvGrpSpPr>
          <p:cNvPr id="22" name="Ryhmä 21"/>
          <p:cNvGrpSpPr>
            <a:grpSpLocks noChangeAspect="1"/>
          </p:cNvGrpSpPr>
          <p:nvPr userDrawn="1"/>
        </p:nvGrpSpPr>
        <p:grpSpPr bwMode="white">
          <a:xfrm>
            <a:off x="384610" y="219602"/>
            <a:ext cx="1163054" cy="1090045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8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0D0A7A-2144-BC40-8E4E-1F0EBDE10195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7598" y="44624"/>
            <a:ext cx="1904882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577788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23528" y="1916832"/>
            <a:ext cx="46085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>
                <a:latin typeface="+mj-lt"/>
              </a:defRPr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23528" y="2996952"/>
            <a:ext cx="4608512" cy="316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82480" y="261300"/>
            <a:ext cx="3810000" cy="590550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765ECE9-3882-3E43-BF00-1719BD9AF477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7968994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23528" y="1916832"/>
            <a:ext cx="460851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>
                <a:latin typeface="+mj-lt"/>
              </a:defRPr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23528" y="2996953"/>
            <a:ext cx="4608512" cy="31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76000" y="254000"/>
            <a:ext cx="3810000" cy="295275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076056" y="3212976"/>
            <a:ext cx="3810000" cy="2952750"/>
          </a:xfrm>
          <a:solidFill>
            <a:schemeClr val="tx1">
              <a:lumMod val="65000"/>
              <a:lumOff val="35000"/>
            </a:schemeClr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06D5BEFF-1C8D-594D-B0F7-E2E790D6E2CF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6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302261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187624" y="2420888"/>
            <a:ext cx="6984776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0">
                <a:latin typeface="+mj-lt"/>
              </a:defRPr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849D90-67F9-8848-A1E0-044BA82E3E0B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04132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D1A4993-14C9-594D-930E-D44B667D8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0"/>
          <a:stretch/>
        </p:blipFill>
        <p:spPr>
          <a:xfrm>
            <a:off x="107504" y="188640"/>
            <a:ext cx="8921374" cy="5904656"/>
          </a:xfrm>
          <a:prstGeom prst="rect">
            <a:avLst/>
          </a:prstGeom>
        </p:spPr>
      </p:pic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solidFill>
                  <a:srgbClr val="FFFFFF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grpSp>
        <p:nvGrpSpPr>
          <p:cNvPr id="17" name="Ryhmä 16"/>
          <p:cNvGrpSpPr>
            <a:grpSpLocks noChangeAspect="1"/>
          </p:cNvGrpSpPr>
          <p:nvPr userDrawn="1"/>
        </p:nvGrpSpPr>
        <p:grpSpPr bwMode="auto">
          <a:xfrm>
            <a:off x="252007" y="250728"/>
            <a:ext cx="1649054" cy="1545537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8" name="Rectangle 5"/>
            <p:cNvSpPr>
              <a:spLocks noChangeArrowheads="1"/>
            </p:cNvSpPr>
            <p:nvPr userDrawn="1"/>
          </p:nvSpPr>
          <p:spPr bwMode="auto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Rectangle 6"/>
            <p:cNvSpPr>
              <a:spLocks noChangeArrowheads="1"/>
            </p:cNvSpPr>
            <p:nvPr userDrawn="1"/>
          </p:nvSpPr>
          <p:spPr bwMode="auto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7"/>
            <p:cNvSpPr>
              <a:spLocks noEditPoints="1"/>
            </p:cNvSpPr>
            <p:nvPr userDrawn="1"/>
          </p:nvSpPr>
          <p:spPr bwMode="auto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2436104-2927-EE46-BA32-50EB98423D2B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978" y="-195280"/>
            <a:ext cx="3050044" cy="230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195807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Kuva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 b="3125"/>
          <a:stretch/>
        </p:blipFill>
        <p:spPr bwMode="ltGray">
          <a:xfrm>
            <a:off x="254000" y="254000"/>
            <a:ext cx="8636000" cy="5905500"/>
          </a:xfrm>
          <a:prstGeom prst="rect">
            <a:avLst/>
          </a:prstGeom>
        </p:spPr>
      </p:pic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subtitle</a:t>
            </a:r>
            <a:endParaRPr lang="fi-FI" noProof="0" dirty="0"/>
          </a:p>
        </p:txBody>
      </p:sp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TITLE</a:t>
            </a:r>
          </a:p>
        </p:txBody>
      </p:sp>
      <p:grpSp>
        <p:nvGrpSpPr>
          <p:cNvPr id="19" name="Ryhmä 18"/>
          <p:cNvGrpSpPr/>
          <p:nvPr userDrawn="1"/>
        </p:nvGrpSpPr>
        <p:grpSpPr bwMode="black">
          <a:xfrm>
            <a:off x="252000" y="250723"/>
            <a:ext cx="1367672" cy="1162053"/>
            <a:chOff x="1311275" y="373063"/>
            <a:chExt cx="6524625" cy="6115050"/>
          </a:xfrm>
          <a:solidFill>
            <a:schemeClr val="tx1"/>
          </a:solidFill>
        </p:grpSpPr>
        <p:sp>
          <p:nvSpPr>
            <p:cNvPr id="20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1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2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CDC60B-BF60-1747-99D4-A6CBFFE4F44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-171400"/>
            <a:ext cx="2811424" cy="2125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69423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4 Helsink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38E0E4B-B2AA-ED41-B29E-03AD6BA21E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0"/>
          <a:stretch/>
        </p:blipFill>
        <p:spPr>
          <a:xfrm>
            <a:off x="107504" y="188640"/>
            <a:ext cx="8921374" cy="590465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ctrTitle"/>
          </p:nvPr>
        </p:nvSpPr>
        <p:spPr bwMode="white">
          <a:xfrm>
            <a:off x="755576" y="1484784"/>
            <a:ext cx="7772400" cy="1296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algn="ctr">
              <a:lnSpc>
                <a:spcPct val="70000"/>
              </a:lnSpc>
              <a:defRPr sz="3200" baseline="0">
                <a:solidFill>
                  <a:schemeClr val="bg1"/>
                </a:solidFill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  <a:endParaRPr lang="fi-FI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4C7BD1-C65E-8844-BAC7-59A50EC8F7C6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2" name="Ryhmä 16"/>
          <p:cNvGrpSpPr>
            <a:grpSpLocks noChangeAspect="1"/>
          </p:cNvGrpSpPr>
          <p:nvPr userDrawn="1"/>
        </p:nvGrpSpPr>
        <p:grpSpPr bwMode="auto">
          <a:xfrm>
            <a:off x="323528" y="332656"/>
            <a:ext cx="1188068" cy="1113489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3" name="Rectangle 5"/>
            <p:cNvSpPr>
              <a:spLocks noChangeArrowheads="1"/>
            </p:cNvSpPr>
            <p:nvPr userDrawn="1"/>
          </p:nvSpPr>
          <p:spPr bwMode="auto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Rectangle 6"/>
            <p:cNvSpPr>
              <a:spLocks noChangeArrowheads="1"/>
            </p:cNvSpPr>
            <p:nvPr userDrawn="1"/>
          </p:nvSpPr>
          <p:spPr bwMode="auto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5" name="Freeform 7"/>
            <p:cNvSpPr>
              <a:spLocks noEditPoints="1"/>
            </p:cNvSpPr>
            <p:nvPr userDrawn="1"/>
          </p:nvSpPr>
          <p:spPr bwMode="auto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188640"/>
            <a:ext cx="1872208" cy="14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85154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467544" y="2708920"/>
            <a:ext cx="7990656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SUBHEADING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A200C9-4656-A749-B0AB-9C28C10F27F7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312644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51520" y="1268760"/>
            <a:ext cx="8640960" cy="86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algn="ctr">
              <a:defRPr sz="3400"/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251520" y="2420887"/>
            <a:ext cx="8640960" cy="3672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92075" indent="0" algn="ctr">
              <a:lnSpc>
                <a:spcPct val="80000"/>
              </a:lnSpc>
              <a:buClr>
                <a:schemeClr val="tx1"/>
              </a:buClr>
              <a:buFont typeface="Arial"/>
              <a:buNone/>
              <a:defRPr>
                <a:latin typeface="+mj-lt"/>
                <a:cs typeface="Gotham narrow bold"/>
              </a:defRPr>
            </a:lvl1pPr>
            <a:lvl2pPr marL="382588" indent="0" algn="ctr">
              <a:lnSpc>
                <a:spcPct val="80000"/>
              </a:lnSpc>
              <a:buFont typeface="Arial"/>
              <a:buNone/>
              <a:defRPr>
                <a:latin typeface="Gotham Narrow Book"/>
                <a:cs typeface="Gotham Narrow Book"/>
              </a:defRPr>
            </a:lvl2pPr>
            <a:lvl3pPr marL="7651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3pPr>
            <a:lvl4pPr marL="124142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4pPr>
            <a:lvl5pPr marL="17176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94457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23528" y="1268760"/>
            <a:ext cx="8496945" cy="673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" baseline="0">
                <a:latin typeface="+mj-lt"/>
              </a:defRPr>
            </a:lvl1pPr>
          </a:lstStyle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add</a:t>
            </a:r>
            <a:r>
              <a:rPr lang="fi-FI" dirty="0"/>
              <a:t> </a:t>
            </a:r>
            <a:r>
              <a:rPr lang="fi-FI" dirty="0" err="1"/>
              <a:t>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23528" y="2204865"/>
            <a:ext cx="852836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305136-ACB8-A343-8F1E-F4D1894784F2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5444441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323528" y="1393174"/>
            <a:ext cx="8496944" cy="74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400">
                <a:latin typeface="+mj-lt"/>
              </a:defRPr>
            </a:lvl1pPr>
          </a:lstStyle>
          <a:p>
            <a:pPr lvl="0"/>
            <a:r>
              <a:rPr lang="fi-FI" dirty="0"/>
              <a:t>CLICK TO ADD TITLE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323528" y="2204865"/>
            <a:ext cx="41044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1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4716016" y="2204865"/>
            <a:ext cx="410445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+mn-lt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+mn-lt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+mn-lt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+mn-lt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+mn-lt"/>
                <a:cs typeface="Gotham Narrow Book"/>
              </a:defRPr>
            </a:lvl5pPr>
          </a:lstStyle>
          <a:p>
            <a:pPr lvl="0"/>
            <a:r>
              <a:rPr lang="fi-FI" noProof="0" dirty="0" err="1"/>
              <a:t>Click</a:t>
            </a:r>
            <a:r>
              <a:rPr lang="fi-FI" noProof="0" dirty="0"/>
              <a:t> to </a:t>
            </a:r>
            <a:r>
              <a:rPr lang="fi-FI" noProof="0" dirty="0" err="1"/>
              <a:t>add</a:t>
            </a:r>
            <a:r>
              <a:rPr lang="fi-FI" noProof="0" dirty="0"/>
              <a:t> </a:t>
            </a:r>
            <a:r>
              <a:rPr lang="fi-FI" noProof="0" dirty="0" err="1"/>
              <a:t>text</a:t>
            </a:r>
            <a:endParaRPr lang="fi-FI" noProof="0" dirty="0"/>
          </a:p>
          <a:p>
            <a:pPr lvl="1"/>
            <a:r>
              <a:rPr lang="fi-FI" noProof="0" dirty="0"/>
              <a:t>Second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2"/>
            <a:r>
              <a:rPr lang="fi-FI" noProof="0" dirty="0"/>
              <a:t>Third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3"/>
            <a:r>
              <a:rPr lang="fi-FI" noProof="0" dirty="0" err="1"/>
              <a:t>Fourth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fi-FI" noProof="0" dirty="0"/>
          </a:p>
          <a:p>
            <a:pPr lvl="4"/>
            <a:r>
              <a:rPr lang="fi-FI" noProof="0" dirty="0" err="1"/>
              <a:t>Fifth</a:t>
            </a:r>
            <a:r>
              <a:rPr lang="fi-FI" noProof="0" dirty="0"/>
              <a:t> </a:t>
            </a:r>
            <a:r>
              <a:rPr lang="fi-FI" noProof="0" dirty="0" err="1"/>
              <a:t>level</a:t>
            </a:r>
            <a:endParaRPr lang="en-US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F294AC8-140A-C945-8D8B-1F0B54400511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651535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179512" y="188640"/>
            <a:ext cx="8784976" cy="5970860"/>
          </a:xfrm>
          <a:solidFill>
            <a:srgbClr val="7F7F7F"/>
          </a:solidFill>
        </p:spPr>
        <p:txBody>
          <a:bodyPr anchor="ctr"/>
          <a:lstStyle>
            <a:lvl1pPr algn="ctr">
              <a:defRPr b="0" i="0">
                <a:latin typeface="+mj-lt"/>
                <a:cs typeface="Gotham-Bold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F74C205-2D68-B34B-802A-7F81F64F9D40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/>
          <a:lstStyle/>
          <a:p>
            <a:endParaRPr lang="fi-FI" dirty="0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+mj-lt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/>
              <a:t>CLICK TO ADD TEXT</a:t>
            </a:r>
          </a:p>
        </p:txBody>
      </p:sp>
      <p:grpSp>
        <p:nvGrpSpPr>
          <p:cNvPr id="17" name="Ryhmä 16"/>
          <p:cNvGrpSpPr/>
          <p:nvPr userDrawn="1"/>
        </p:nvGrpSpPr>
        <p:grpSpPr bwMode="black">
          <a:xfrm>
            <a:off x="251999" y="250724"/>
            <a:ext cx="1373601" cy="1287376"/>
            <a:chOff x="1311275" y="373063"/>
            <a:chExt cx="6524625" cy="6115050"/>
          </a:xfrm>
          <a:solidFill>
            <a:srgbClr val="FFFFFF"/>
          </a:solidFill>
        </p:grpSpPr>
        <p:sp>
          <p:nvSpPr>
            <p:cNvPr id="18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9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8978" y="-195280"/>
            <a:ext cx="3050044" cy="230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294632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Kuva 1080"/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12" y="6275609"/>
            <a:ext cx="1799334" cy="47520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 b="3125"/>
          <a:stretch/>
        </p:blipFill>
        <p:spPr bwMode="hidden">
          <a:xfrm>
            <a:off x="179512" y="188640"/>
            <a:ext cx="8780016" cy="5969428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90368" y="1544180"/>
            <a:ext cx="8515672" cy="41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23528" y="2221808"/>
            <a:ext cx="8515672" cy="372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696200" y="6159500"/>
            <a:ext cx="685800" cy="581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28F3968E-5D63-AC4D-B966-012AA77471A6}" type="datetime1">
              <a:rPr lang="fi-FI" smtClean="0"/>
              <a:t>14.6.2018</a:t>
            </a:fld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382000" y="6159500"/>
            <a:ext cx="510480" cy="581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1" name="Ryhmä 10"/>
          <p:cNvGrpSpPr>
            <a:grpSpLocks noChangeAspect="1"/>
          </p:cNvGrpSpPr>
          <p:nvPr userDrawn="1"/>
        </p:nvGrpSpPr>
        <p:grpSpPr bwMode="black">
          <a:xfrm>
            <a:off x="4499992" y="6165304"/>
            <a:ext cx="720000" cy="674804"/>
            <a:chOff x="1311275" y="373063"/>
            <a:chExt cx="6524625" cy="6115050"/>
          </a:xfrm>
          <a:solidFill>
            <a:schemeClr val="tx1"/>
          </a:solidFill>
        </p:grpSpPr>
        <p:sp>
          <p:nvSpPr>
            <p:cNvPr id="12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3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i-FI"/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5949280"/>
            <a:ext cx="1428662" cy="1080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 bwMode="auto">
          <a:xfrm>
            <a:off x="2157560" y="6275609"/>
            <a:ext cx="167348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1300"/>
              </a:lnSpc>
            </a:pPr>
            <a:r>
              <a:rPr lang="en-US" sz="1400" b="1" kern="1200" dirty="0">
                <a:solidFill>
                  <a:schemeClr val="tx1"/>
                </a:solidFill>
                <a:effectLst/>
                <a:latin typeface="Arial Narrow" panose="020B0606020202030204" pitchFamily="34" charset="0"/>
                <a:ea typeface="ＭＳ Ｐゴシック" charset="0"/>
                <a:cs typeface="ＭＳ Ｐゴシック" charset="0"/>
              </a:rPr>
              <a:t>Institute for Atmospheric and Earth System Research </a:t>
            </a:r>
            <a:endParaRPr lang="en-GB" sz="1400" b="1" dirty="0" err="1">
              <a:latin typeface="Arial Narrow" panose="020B0606020202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3" r:id="rId2"/>
    <p:sldLayoutId id="2147483680" r:id="rId3"/>
    <p:sldLayoutId id="2147483685" r:id="rId4"/>
    <p:sldLayoutId id="2147483686" r:id="rId5"/>
    <p:sldLayoutId id="2147483681" r:id="rId6"/>
    <p:sldLayoutId id="2147483667" r:id="rId7"/>
    <p:sldLayoutId id="2147483669" r:id="rId8"/>
    <p:sldLayoutId id="2147483684" r:id="rId9"/>
    <p:sldLayoutId id="2147483670" r:id="rId10"/>
    <p:sldLayoutId id="2147483678" r:id="rId11"/>
    <p:sldLayoutId id="2147483683" r:id="rId12"/>
  </p:sldLayoutIdLst>
  <p:hf hdr="0" ft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 kern="1200" cap="all" baseline="0">
          <a:solidFill>
            <a:schemeClr val="tx1"/>
          </a:solidFill>
          <a:latin typeface="+mj-lt"/>
          <a:ea typeface="+mj-ea"/>
          <a:cs typeface="Gotham Narrow Bold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0000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3175" algn="l" rtl="0" eaLnBrk="1" fontAlgn="base" hangingPunct="1">
        <a:spcBef>
          <a:spcPct val="0"/>
        </a:spcBef>
        <a:spcAft>
          <a:spcPct val="50000"/>
        </a:spcAft>
        <a:buClr>
          <a:schemeClr val="tx1"/>
        </a:buClr>
        <a:buSzPct val="100000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050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tsikko 27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87220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cap="none" dirty="0"/>
              <a:t>Validation Of </a:t>
            </a:r>
            <a:r>
              <a:rPr lang="en-US" cap="none" dirty="0" err="1"/>
              <a:t>EarthCARE</a:t>
            </a:r>
            <a:r>
              <a:rPr lang="en-US" cap="none" dirty="0"/>
              <a:t> Level2 Radar Products In High-latitude And Arctic Climates</a:t>
            </a:r>
            <a:endParaRPr lang="fi-FI" cap="none" dirty="0"/>
          </a:p>
        </p:txBody>
      </p:sp>
      <p:sp>
        <p:nvSpPr>
          <p:cNvPr id="29" name="Alaotsikko 28"/>
          <p:cNvSpPr>
            <a:spLocks noGrp="1"/>
          </p:cNvSpPr>
          <p:nvPr>
            <p:ph type="subTitle" idx="1"/>
          </p:nvPr>
        </p:nvSpPr>
        <p:spPr>
          <a:xfrm>
            <a:off x="323528" y="3933056"/>
            <a:ext cx="8424936" cy="2088232"/>
          </a:xfrm>
          <a:solidFill>
            <a:schemeClr val="bg2">
              <a:alpha val="43000"/>
            </a:schemeClr>
          </a:solidFill>
        </p:spPr>
        <p:txBody>
          <a:bodyPr lIns="72000" tIns="72000" rIns="72000" bIns="72000"/>
          <a:lstStyle/>
          <a:p>
            <a:pPr algn="r"/>
            <a:r>
              <a:rPr lang="en-US" sz="2400" b="1" dirty="0"/>
              <a:t>Dmitri Moisseev</a:t>
            </a:r>
          </a:p>
          <a:p>
            <a:pPr algn="r"/>
            <a:r>
              <a:rPr lang="en-US" sz="2400" i="1" dirty="0"/>
              <a:t>University of Helsinki</a:t>
            </a:r>
          </a:p>
          <a:p>
            <a:pPr algn="r"/>
            <a:r>
              <a:rPr lang="en-US" sz="2400" i="1" dirty="0"/>
              <a:t>Finnish Meteorological Institute</a:t>
            </a:r>
          </a:p>
          <a:p>
            <a:pPr algn="r"/>
            <a:endParaRPr lang="en-US" sz="2400" i="1" dirty="0"/>
          </a:p>
          <a:p>
            <a:pPr algn="r"/>
            <a:r>
              <a:rPr lang="en-US" sz="2400" b="1" dirty="0"/>
              <a:t>Ewan O’Connor</a:t>
            </a:r>
          </a:p>
          <a:p>
            <a:pPr algn="r"/>
            <a:r>
              <a:rPr lang="en-US" sz="2400" i="1" dirty="0"/>
              <a:t>Finnish Meteorological Institute</a:t>
            </a:r>
          </a:p>
          <a:p>
            <a:pPr algn="r"/>
            <a:endParaRPr lang="en-US" sz="2400" i="1" dirty="0"/>
          </a:p>
          <a:p>
            <a:pPr algn="r"/>
            <a:endParaRPr lang="en-US" sz="2400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4AA33-CF2D-DD49-848A-8238F2176486}" type="datetime1">
              <a:rPr lang="fi-FI" smtClean="0"/>
              <a:t>14.6.2018</a:t>
            </a:fld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9315E-5A66-CF44-AE5D-C333B2F730C4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723734"/>
      </p:ext>
    </p:extLst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37B1B8-0ABD-A84C-831F-366D7522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56"/>
          </a:xfrm>
        </p:spPr>
        <p:txBody>
          <a:bodyPr/>
          <a:lstStyle/>
          <a:p>
            <a:pPr algn="l"/>
            <a:r>
              <a:rPr lang="en-US" sz="2400" dirty="0"/>
              <a:t>Example: validation of GMI snowfall product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4A215-2C3C-AC4A-B0C7-D03E619CB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16016" y="692696"/>
            <a:ext cx="4104456" cy="2304256"/>
          </a:xfrm>
        </p:spPr>
        <p:txBody>
          <a:bodyPr/>
          <a:lstStyle/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dirty="0"/>
              <a:t>Point measurements are used to derive </a:t>
            </a:r>
            <a:r>
              <a:rPr lang="en-US" dirty="0" err="1"/>
              <a:t>Ze</a:t>
            </a:r>
            <a:r>
              <a:rPr lang="en-US" dirty="0"/>
              <a:t>-S relations applied to IKA observations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dirty="0"/>
              <a:t>Snowfall rate estimate uncertainties are also computed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34B38-9346-2E44-8FD3-5C54D353C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35922-5D61-A74D-8C42-DB8201030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13CA07-7EF9-8747-B975-C132607936B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820108"/>
            <a:ext cx="7344816" cy="276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34C28B-9FCD-4D42-8B05-D266989F419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64703"/>
            <a:ext cx="2520280" cy="20218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7353A2-BE0E-EE42-BCA6-A9B701DA2DA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764704"/>
            <a:ext cx="2592288" cy="201720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E744C62-F914-D049-8F4D-D67799036656}"/>
              </a:ext>
            </a:extLst>
          </p:cNvPr>
          <p:cNvSpPr/>
          <p:nvPr/>
        </p:nvSpPr>
        <p:spPr>
          <a:xfrm>
            <a:off x="251520" y="5589240"/>
            <a:ext cx="871296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latin typeface="+mn-lt"/>
              </a:rPr>
              <a:t>von Lerber, A., D. Moisseev, D.A. Marks, W. Petersen, A. Harri, and V. Chandrasekar, 2018: Validation of GMI Snowfall Observations by Using a Combination of Weather Radar and Surface Measurements. J. Appl. Meteor. </a:t>
            </a:r>
            <a:r>
              <a:rPr lang="en-US" sz="1100" dirty="0" err="1">
                <a:latin typeface="+mn-lt"/>
              </a:rPr>
              <a:t>Climatol</a:t>
            </a:r>
            <a:r>
              <a:rPr lang="en-US" sz="1100" dirty="0">
                <a:latin typeface="+mn-lt"/>
              </a:rPr>
              <a:t>., 57, 797-820,  https://</a:t>
            </a:r>
            <a:r>
              <a:rPr lang="en-US" sz="1100" dirty="0" err="1">
                <a:latin typeface="+mn-lt"/>
              </a:rPr>
              <a:t>doi.org</a:t>
            </a:r>
            <a:r>
              <a:rPr lang="en-US" sz="1100" dirty="0">
                <a:latin typeface="+mn-lt"/>
              </a:rPr>
              <a:t>/10.1175/JAMC-D-17-0176.1 </a:t>
            </a:r>
          </a:p>
          <a:p>
            <a:endParaRPr lang="en-US" sz="1100" dirty="0">
              <a:latin typeface="+mn-lt"/>
            </a:endParaRPr>
          </a:p>
          <a:p>
            <a:endParaRPr lang="en-US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3551716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8E8C6-B814-4049-9164-1F069CBB6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56"/>
          </a:xfrm>
        </p:spPr>
        <p:txBody>
          <a:bodyPr/>
          <a:lstStyle/>
          <a:p>
            <a:pPr algn="just"/>
            <a:r>
              <a:rPr lang="en-US" sz="2000" dirty="0"/>
              <a:t>Example: Validation of GMI Snowfall intensity product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0F29-279D-A244-9E3A-CA29BC22E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B6E1F-D3B8-AF4F-BB9C-297F4A8A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C0C66D0E-AC92-BF4C-88A1-DA1F72DB4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6096" y="908720"/>
            <a:ext cx="3456384" cy="4320480"/>
          </a:xfrm>
        </p:spPr>
        <p:txBody>
          <a:bodyPr/>
          <a:lstStyle/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dirty="0"/>
              <a:t>Product V05 performs better than V04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dirty="0"/>
              <a:t>GMI underestimates snowfall intensity even using the latest product version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44ED4F8-E89B-3647-8E05-4EBAD5B9135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597" y="870868"/>
            <a:ext cx="5065491" cy="4358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7935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2D96-BF4E-9148-B694-B22C5B3B4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576064"/>
          </a:xfrm>
        </p:spPr>
        <p:txBody>
          <a:bodyPr/>
          <a:lstStyle/>
          <a:p>
            <a:pPr algn="l"/>
            <a:r>
              <a:rPr lang="en-US" sz="2000" dirty="0"/>
              <a:t>Challenge / Algorithm development: </a:t>
            </a:r>
            <a:br>
              <a:rPr lang="en-US" sz="2000" dirty="0"/>
            </a:br>
            <a:r>
              <a:rPr lang="en-US" sz="2000" dirty="0"/>
              <a:t>Ice retrievals during rain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ED16E6-4A0E-A74A-94B8-3E947FBD9D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1" y="851393"/>
            <a:ext cx="8640960" cy="19295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1C171-D9FD-B747-BC6B-6386EAC9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F1D46-C755-044A-AEF5-47C37A93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7D93A0-CB64-4C40-B23A-ABC0F386624C}"/>
              </a:ext>
            </a:extLst>
          </p:cNvPr>
          <p:cNvSpPr txBox="1"/>
          <p:nvPr/>
        </p:nvSpPr>
        <p:spPr bwMode="auto">
          <a:xfrm>
            <a:off x="323528" y="5219328"/>
            <a:ext cx="86409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Melting layer (+ </a:t>
            </a:r>
            <a:r>
              <a:rPr lang="en-US" sz="2000" dirty="0" err="1"/>
              <a:t>radome</a:t>
            </a:r>
            <a:r>
              <a:rPr lang="en-US" sz="2000" dirty="0"/>
              <a:t> and rain) attenuation correction is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Multi-frequency spectra observations show a promise in mitigating this challenge</a:t>
            </a:r>
          </a:p>
        </p:txBody>
      </p:sp>
    </p:spTree>
    <p:extLst>
      <p:ext uri="{BB962C8B-B14F-4D97-AF65-F5344CB8AC3E}">
        <p14:creationId xmlns:p14="http://schemas.microsoft.com/office/powerpoint/2010/main" val="3218634402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12D96-BF4E-9148-B694-B22C5B3B4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576064"/>
          </a:xfrm>
        </p:spPr>
        <p:txBody>
          <a:bodyPr/>
          <a:lstStyle/>
          <a:p>
            <a:pPr algn="l"/>
            <a:r>
              <a:rPr lang="en-US" sz="2000" dirty="0"/>
              <a:t>Challenge / Algorithm development: </a:t>
            </a:r>
            <a:br>
              <a:rPr lang="en-US" sz="2000" dirty="0"/>
            </a:br>
            <a:r>
              <a:rPr lang="en-US" sz="2000" dirty="0"/>
              <a:t>Ice retrievals during rain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7ED16E6-4A0E-A74A-94B8-3E947FBD9D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1" y="851393"/>
            <a:ext cx="8640960" cy="192953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E1C171-D9FD-B747-BC6B-6386EAC92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F1D46-C755-044A-AEF5-47C37A931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7D93A0-CB64-4C40-B23A-ABC0F386624C}"/>
              </a:ext>
            </a:extLst>
          </p:cNvPr>
          <p:cNvSpPr txBox="1"/>
          <p:nvPr/>
        </p:nvSpPr>
        <p:spPr bwMode="auto">
          <a:xfrm>
            <a:off x="323528" y="5219328"/>
            <a:ext cx="864096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Melting layer (+ </a:t>
            </a:r>
            <a:r>
              <a:rPr lang="en-US" sz="2000" dirty="0" err="1"/>
              <a:t>radome</a:t>
            </a:r>
            <a:r>
              <a:rPr lang="en-US" sz="2000" dirty="0"/>
              <a:t> and rain) attenuation correction is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Multi-frequency spectra observations show a promise in mitigating this challenge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075919-7234-1C43-A883-DA5742ED259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852936"/>
            <a:ext cx="3096344" cy="23213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7BF90D-FFA1-E144-ABCB-C3FDAD9F1E6E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852936"/>
            <a:ext cx="3096344" cy="2321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22122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F71D0-DF07-A047-B557-6BAAE946B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4056"/>
          </a:xfrm>
        </p:spPr>
        <p:txBody>
          <a:bodyPr/>
          <a:lstStyle/>
          <a:p>
            <a:pPr algn="l"/>
            <a:r>
              <a:rPr lang="en-US" sz="2800" dirty="0"/>
              <a:t>Data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75C65-190E-8641-869B-6B02F9676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248472"/>
          </a:xfrm>
        </p:spPr>
        <p:txBody>
          <a:bodyPr/>
          <a:lstStyle/>
          <a:p>
            <a:pPr marL="434975" indent="-342900" algn="l">
              <a:buFont typeface="Arial" panose="020B0604020202020204" pitchFamily="34" charset="0"/>
              <a:buChar char="•"/>
            </a:pPr>
            <a:r>
              <a:rPr lang="en-US" dirty="0"/>
              <a:t>ACTRIS Cloudnet stores and distributes radar, MWR and lidar data (open access)</a:t>
            </a:r>
          </a:p>
          <a:p>
            <a:pPr marL="434975" indent="-342900" algn="l">
              <a:buFont typeface="Arial" panose="020B0604020202020204" pitchFamily="34" charset="0"/>
              <a:buChar char="•"/>
            </a:pPr>
            <a:r>
              <a:rPr lang="en-US" dirty="0"/>
              <a:t>UH together CSC is in process of developing storage and data access system for all UH data </a:t>
            </a:r>
          </a:p>
          <a:p>
            <a:pPr marL="434975" indent="-342900" algn="l">
              <a:buFont typeface="Arial" panose="020B0604020202020204" pitchFamily="34" charset="0"/>
              <a:buChar char="•"/>
            </a:pPr>
            <a:r>
              <a:rPr lang="en-US" dirty="0"/>
              <a:t>All the data will be using </a:t>
            </a:r>
            <a:r>
              <a:rPr lang="en-US" dirty="0" err="1"/>
              <a:t>netcdf</a:t>
            </a:r>
            <a:r>
              <a:rPr lang="en-US" dirty="0"/>
              <a:t> file format</a:t>
            </a:r>
          </a:p>
          <a:p>
            <a:pPr marL="434975" indent="-34290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20073-6B52-2A49-BCCB-2B6FDFD17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30B00-BB1A-C646-AFE6-69260B14F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736927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B6903-E13E-4643-9748-4EDB9A689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62602"/>
          </a:xfrm>
        </p:spPr>
        <p:txBody>
          <a:bodyPr/>
          <a:lstStyle/>
          <a:p>
            <a:pPr algn="l"/>
            <a:r>
              <a:rPr lang="en-US" sz="2800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73CA8-27CC-B144-96F4-39C57ACE1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8EF803-0226-FA4B-B169-15587FF57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76A5F04-F17B-3F4F-A2F9-2509A548C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80728"/>
            <a:ext cx="8496944" cy="3672409"/>
          </a:xfrm>
        </p:spPr>
        <p:txBody>
          <a:bodyPr/>
          <a:lstStyle/>
          <a:p>
            <a:pPr marL="434975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Given the measurement site location and available instrumentation we are uniquely positioned for validation of </a:t>
            </a:r>
            <a:r>
              <a:rPr lang="en-US" sz="2400" dirty="0" err="1"/>
              <a:t>EarthCARE</a:t>
            </a:r>
            <a:r>
              <a:rPr lang="en-US" sz="2400" dirty="0"/>
              <a:t> products at high-latitudes</a:t>
            </a:r>
          </a:p>
          <a:p>
            <a:pPr marL="434975" indent="-342900" algn="just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The measurement setup also allows physical validation of existing and development of new retrieval algorithms</a:t>
            </a:r>
          </a:p>
        </p:txBody>
      </p:sp>
    </p:spTree>
    <p:extLst>
      <p:ext uri="{BB962C8B-B14F-4D97-AF65-F5344CB8AC3E}">
        <p14:creationId xmlns:p14="http://schemas.microsoft.com/office/powerpoint/2010/main" val="3836084625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55EF5-68BE-D74D-8F92-35D95C3EAB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62602"/>
          </a:xfrm>
        </p:spPr>
        <p:txBody>
          <a:bodyPr/>
          <a:lstStyle/>
          <a:p>
            <a:pPr algn="l"/>
            <a:r>
              <a:rPr lang="en-US" sz="3200" dirty="0"/>
              <a:t>GV 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43E51-73D0-0D4C-B850-B13A80593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268761"/>
            <a:ext cx="8640960" cy="4824536"/>
          </a:xfrm>
        </p:spPr>
        <p:txBody>
          <a:bodyPr/>
          <a:lstStyle/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Validation of </a:t>
            </a:r>
            <a:r>
              <a:rPr lang="en-US" sz="2800" dirty="0" err="1"/>
              <a:t>EarthCARE</a:t>
            </a:r>
            <a:r>
              <a:rPr lang="en-US" sz="2800" dirty="0"/>
              <a:t> Level2 CPR and synergetic products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Main emphasis on mixed-phase (ice) clouds and winter precipitation (e.g. C-CLD, C-TC products)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sz="2800" dirty="0"/>
              <a:t>Also other CPR  products such as C-CD, C-FMR will be considered</a:t>
            </a:r>
          </a:p>
          <a:p>
            <a:pPr marL="434975" indent="-342900" algn="just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34975" indent="-342900" algn="just">
              <a:buFont typeface="Arial" panose="020B0604020202020204" pitchFamily="34" charset="0"/>
              <a:buChar char="•"/>
            </a:pPr>
            <a:r>
              <a:rPr lang="en-US" sz="2800" i="1" dirty="0"/>
              <a:t>Foreseen challenges: shallow clouds, low melting layer, ice microphysics retrievals, linking physical and scattering properties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EECE06-835B-CC41-BCEB-3FC501F02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23D53-DE4B-3944-85BC-D661F3641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2806381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C6240-C05F-814E-9B03-D889C75C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7A2E77-E9FE-7249-B101-12358F087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AA94A26-F228-D343-8823-A76BEAB82840}"/>
              </a:ext>
            </a:extLst>
          </p:cNvPr>
          <p:cNvGrpSpPr/>
          <p:nvPr/>
        </p:nvGrpSpPr>
        <p:grpSpPr>
          <a:xfrm>
            <a:off x="251520" y="260648"/>
            <a:ext cx="4248472" cy="5803716"/>
            <a:chOff x="251520" y="260648"/>
            <a:chExt cx="4248472" cy="5803716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19F2AAE0-ACE8-EA4B-9D06-9D51B487F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260648"/>
              <a:ext cx="4248472" cy="580371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D96C62-C93E-5E44-8C37-EF5A9555D7AD}"/>
                </a:ext>
              </a:extLst>
            </p:cNvPr>
            <p:cNvSpPr txBox="1"/>
            <p:nvPr/>
          </p:nvSpPr>
          <p:spPr bwMode="auto">
            <a:xfrm>
              <a:off x="2215557" y="1632721"/>
              <a:ext cx="55624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Pallas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A4A2AE-4CC0-B248-9A9B-DF1CBAAAD243}"/>
                </a:ext>
              </a:extLst>
            </p:cNvPr>
            <p:cNvSpPr txBox="1"/>
            <p:nvPr/>
          </p:nvSpPr>
          <p:spPr bwMode="auto">
            <a:xfrm>
              <a:off x="1577485" y="4509120"/>
              <a:ext cx="3302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2060"/>
                  </a:solidFill>
                </a:rPr>
                <a:t>IKA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01E4A0F-9E59-E04E-8CA8-50C389B941DA}"/>
                </a:ext>
              </a:extLst>
            </p:cNvPr>
            <p:cNvSpPr txBox="1"/>
            <p:nvPr/>
          </p:nvSpPr>
          <p:spPr bwMode="auto">
            <a:xfrm>
              <a:off x="2123728" y="4797152"/>
              <a:ext cx="727763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fi-FI" sz="1600">
                  <a:solidFill>
                    <a:srgbClr val="C00000"/>
                  </a:solidFill>
                </a:rPr>
                <a:t>Hyytiälä</a:t>
              </a:r>
            </a:p>
          </p:txBody>
        </p:sp>
        <p:sp>
          <p:nvSpPr>
            <p:cNvPr id="11" name="5-Point Star 10">
              <a:extLst>
                <a:ext uri="{FF2B5EF4-FFF2-40B4-BE49-F238E27FC236}">
                  <a16:creationId xmlns:a16="http://schemas.microsoft.com/office/drawing/2014/main" id="{FF2C3339-58DE-9441-BB0D-79E51DC281F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1720" y="1848745"/>
              <a:ext cx="180000" cy="180000"/>
            </a:xfrm>
            <a:prstGeom prst="star5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5-Point Star 11">
              <a:extLst>
                <a:ext uri="{FF2B5EF4-FFF2-40B4-BE49-F238E27FC236}">
                  <a16:creationId xmlns:a16="http://schemas.microsoft.com/office/drawing/2014/main" id="{60780062-107E-1B4C-9728-F58BB73B656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1720" y="4581128"/>
              <a:ext cx="180000" cy="180000"/>
            </a:xfrm>
            <a:prstGeom prst="star5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098FD5-DFA1-6846-ACF2-D2F8ADA608B1}"/>
                </a:ext>
              </a:extLst>
            </p:cNvPr>
            <p:cNvSpPr txBox="1"/>
            <p:nvPr/>
          </p:nvSpPr>
          <p:spPr bwMode="auto">
            <a:xfrm>
              <a:off x="2195736" y="2420888"/>
              <a:ext cx="78547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="" xmlns:ma14="http://schemas.microsoft.com/office/mac/drawingml/2011/main" val="1"/>
              </a:ext>
            </a:extLst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/>
                <a:t>Arctic circle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E4D3286-58D1-0344-99F0-7F9ABB708CC4}"/>
              </a:ext>
            </a:extLst>
          </p:cNvPr>
          <p:cNvSpPr txBox="1"/>
          <p:nvPr/>
        </p:nvSpPr>
        <p:spPr bwMode="auto">
          <a:xfrm>
            <a:off x="4716016" y="260648"/>
            <a:ext cx="4176464" cy="5601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b="1" u="sng" dirty="0">
                <a:solidFill>
                  <a:schemeClr val="accent1"/>
                </a:solidFill>
              </a:rPr>
              <a:t>Measurement sites</a:t>
            </a:r>
          </a:p>
          <a:p>
            <a:endParaRPr lang="en-US" sz="2000" dirty="0"/>
          </a:p>
          <a:p>
            <a:r>
              <a:rPr lang="en-US" sz="2000" b="1" dirty="0"/>
              <a:t>UH </a:t>
            </a:r>
            <a:r>
              <a:rPr lang="en-US" sz="2000" b="1" dirty="0" err="1"/>
              <a:t>Hyytiälä</a:t>
            </a:r>
            <a:r>
              <a:rPr lang="en-US" sz="2000" b="1" dirty="0"/>
              <a:t> Station</a:t>
            </a:r>
          </a:p>
          <a:p>
            <a:r>
              <a:rPr lang="en-US" sz="2000" dirty="0"/>
              <a:t>    (61.84 N , 24.29 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ACTRIS Cloud profiling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Extensive </a:t>
            </a:r>
            <a:r>
              <a:rPr lang="en-US" sz="2000" dirty="0" err="1"/>
              <a:t>precip</a:t>
            </a:r>
            <a:r>
              <a:rPr lang="en-US" sz="2000" dirty="0"/>
              <a:t>.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GPM GV site</a:t>
            </a:r>
          </a:p>
          <a:p>
            <a:endParaRPr lang="en-US" sz="2000" dirty="0"/>
          </a:p>
          <a:p>
            <a:r>
              <a:rPr lang="en-US" sz="2000" b="1" dirty="0"/>
              <a:t>FMI Pallas-</a:t>
            </a:r>
            <a:r>
              <a:rPr lang="en-US" sz="2000" b="1" dirty="0" err="1"/>
              <a:t>Sodankylä</a:t>
            </a:r>
            <a:r>
              <a:rPr lang="en-US" sz="2000" b="1" dirty="0"/>
              <a:t> station</a:t>
            </a:r>
          </a:p>
          <a:p>
            <a:r>
              <a:rPr lang="en-US" sz="2000" dirty="0"/>
              <a:t>    (67.98 N, 24.25 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ACTRIS </a:t>
            </a:r>
            <a:r>
              <a:rPr lang="en-US" sz="2000" i="1" dirty="0"/>
              <a:t>in situ </a:t>
            </a:r>
            <a:r>
              <a:rPr lang="en-US" sz="2000" dirty="0"/>
              <a:t>cloud measurement station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Cloud profiling capabilities on campaigns basis</a:t>
            </a:r>
          </a:p>
          <a:p>
            <a:endParaRPr lang="en-US" sz="2000" b="1" dirty="0"/>
          </a:p>
          <a:p>
            <a:r>
              <a:rPr lang="en-US" sz="2000" b="1" dirty="0"/>
              <a:t>FMI </a:t>
            </a:r>
            <a:r>
              <a:rPr lang="en-US" sz="2000" b="1" dirty="0" err="1"/>
              <a:t>Ikaalinen</a:t>
            </a:r>
            <a:r>
              <a:rPr lang="en-US" sz="2000" b="1" dirty="0"/>
              <a:t> weather radar</a:t>
            </a:r>
          </a:p>
          <a:p>
            <a:r>
              <a:rPr lang="en-US" sz="2000" b="1" dirty="0"/>
              <a:t>     </a:t>
            </a:r>
            <a:r>
              <a:rPr lang="en-US" sz="2000" dirty="0"/>
              <a:t>(61.77 N, 23.08 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41230454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86849-BB9D-A947-85E7-A60881083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504056"/>
          </a:xfrm>
        </p:spPr>
        <p:txBody>
          <a:bodyPr/>
          <a:lstStyle/>
          <a:p>
            <a:r>
              <a:rPr lang="en-US" sz="2800" dirty="0"/>
              <a:t>PALLAS-SODANKYLÄ STATION(s)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B8459-833F-8648-9F96-2A02C858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39752" y="2708920"/>
            <a:ext cx="6048672" cy="2376264"/>
          </a:xfrm>
        </p:spPr>
        <p:txBody>
          <a:bodyPr/>
          <a:lstStyle/>
          <a:p>
            <a:pPr marL="92075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Remote sensing (on campaign basis)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Ka band radar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Doppler lidar / ceilometer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Microwave radiometer</a:t>
            </a:r>
          </a:p>
          <a:p>
            <a:pPr marL="92075" indent="0">
              <a:lnSpc>
                <a:spcPct val="100000"/>
              </a:lnSpc>
              <a:spcAft>
                <a:spcPts val="300"/>
              </a:spcAft>
              <a:buNone/>
            </a:pPr>
            <a:endParaRPr lang="en-US" i="1" dirty="0"/>
          </a:p>
          <a:p>
            <a:r>
              <a:rPr lang="en-US" dirty="0"/>
              <a:t>In situ cloud observations</a:t>
            </a:r>
          </a:p>
          <a:p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822C593-7C3B-2545-9D60-B1855F80B73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348880"/>
            <a:ext cx="1707654" cy="22768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27A05B-C476-FC40-9FCD-5B2BD79D44A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764704"/>
            <a:ext cx="5351502" cy="16813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E47C18-7D29-C245-A88C-AB83D78497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908720"/>
            <a:ext cx="3187434" cy="130900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298D8-1BA3-DC41-9FF5-62B01AE789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F294AC8-140A-C945-8D8B-1F0B54400511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64F11-F6E2-854D-BDBE-400C1BC4D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28086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86849-BB9D-A947-85E7-A60881083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332656"/>
            <a:ext cx="8496944" cy="504056"/>
          </a:xfrm>
        </p:spPr>
        <p:txBody>
          <a:bodyPr/>
          <a:lstStyle/>
          <a:p>
            <a:r>
              <a:rPr lang="en-US" sz="2800" dirty="0" err="1"/>
              <a:t>Hyytiälä</a:t>
            </a:r>
            <a:r>
              <a:rPr lang="en-US" sz="2800" dirty="0"/>
              <a:t> Station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CB8459-833F-8648-9F96-2A02C8586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3140968"/>
            <a:ext cx="4464496" cy="3024336"/>
          </a:xfrm>
        </p:spPr>
        <p:txBody>
          <a:bodyPr/>
          <a:lstStyle/>
          <a:p>
            <a:pPr marL="92075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Remote sensing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C/W band radars 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Ka band (on campaign basis)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Microwave radiometer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Doppler lidar</a:t>
            </a:r>
          </a:p>
          <a:p>
            <a:pPr marL="92075" indent="0">
              <a:lnSpc>
                <a:spcPct val="100000"/>
              </a:lnSpc>
              <a:spcAft>
                <a:spcPts val="300"/>
              </a:spcAft>
              <a:buNone/>
            </a:pPr>
            <a:r>
              <a:rPr lang="en-US" i="1" dirty="0"/>
              <a:t>Cloud boundaries, IWC, LWC, LWP, T and RH profiles,  precipitation intensity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5BF6A8-A01E-C849-9AB2-73382068695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88024" y="3068960"/>
            <a:ext cx="4104456" cy="3024336"/>
          </a:xfrm>
        </p:spPr>
        <p:txBody>
          <a:bodyPr/>
          <a:lstStyle/>
          <a:p>
            <a:pPr marL="92075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Ground-sensors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DFIR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2x Weighing gauges</a:t>
            </a:r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 err="1"/>
              <a:t>Ott</a:t>
            </a:r>
            <a:r>
              <a:rPr lang="en-US" dirty="0"/>
              <a:t> </a:t>
            </a:r>
            <a:r>
              <a:rPr lang="en-US" dirty="0" err="1"/>
              <a:t>Parsivel</a:t>
            </a:r>
            <a:r>
              <a:rPr lang="en-US" dirty="0"/>
              <a:t>, 2D-video </a:t>
            </a:r>
            <a:r>
              <a:rPr lang="en-US" dirty="0" err="1"/>
              <a:t>disdrometer</a:t>
            </a:r>
            <a:endParaRPr lang="en-US" dirty="0"/>
          </a:p>
          <a:p>
            <a:pPr>
              <a:lnSpc>
                <a:spcPct val="100000"/>
              </a:lnSpc>
              <a:spcAft>
                <a:spcPts val="300"/>
              </a:spcAft>
              <a:buFont typeface="Wingdings" pitchFamily="2" charset="2"/>
              <a:buChar char="§"/>
            </a:pPr>
            <a:r>
              <a:rPr lang="en-US" dirty="0"/>
              <a:t>NASA PIP</a:t>
            </a:r>
          </a:p>
          <a:p>
            <a:pPr marL="92075" indent="0">
              <a:spcBef>
                <a:spcPts val="1200"/>
              </a:spcBef>
              <a:buNone/>
            </a:pPr>
            <a:r>
              <a:rPr lang="en-US" i="1" dirty="0"/>
              <a:t>Precipitation intensity, v(D), particle images, PSD</a:t>
            </a:r>
          </a:p>
          <a:p>
            <a:pPr marL="92075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C298D8-1BA3-DC41-9FF5-62B01AE7896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FF294AC8-140A-C945-8D8B-1F0B54400511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64F11-F6E2-854D-BDBE-400C1BC4D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FAC27A-658E-B44B-B799-7DE1F8D38F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836712"/>
            <a:ext cx="4001459" cy="2232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00489D-368B-3346-8012-6F30ACD7E66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32656"/>
            <a:ext cx="2208245" cy="1656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C44098-0C39-104D-9FC2-AC155F8CCDD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764704"/>
            <a:ext cx="4059943" cy="2283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222073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465FE-102E-9940-AD49-6F5945353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60648"/>
            <a:ext cx="8640960" cy="504056"/>
          </a:xfrm>
        </p:spPr>
        <p:txBody>
          <a:bodyPr/>
          <a:lstStyle/>
          <a:p>
            <a:pPr algn="l"/>
            <a:r>
              <a:rPr lang="en-US" sz="2800" dirty="0"/>
              <a:t>CLOUDNET target classification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9F7BD1-3E97-7C47-BBE0-0CB1AC356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7F24CF-AA18-3945-9C84-25D1660B7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5EE5EC-AF7F-E542-A0DC-7F2973B1DD62}"/>
              </a:ext>
            </a:extLst>
          </p:cNvPr>
          <p:cNvSpPr txBox="1"/>
          <p:nvPr/>
        </p:nvSpPr>
        <p:spPr bwMode="auto">
          <a:xfrm>
            <a:off x="6084168" y="1052736"/>
            <a:ext cx="2664296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/>
              <a:t>ACTRIS Cloudnet products will form the basis for the GV studies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Some algorithm development will be done to utilize new measurement capabilities: e.g. Doppler spectra, multi-frequency radar observations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4F27087-36C3-A845-9FAD-B327F2FE32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793" y="980728"/>
            <a:ext cx="4543253" cy="2429776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C4F209B-23DB-0640-8A45-47A982553C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43542" y="3429000"/>
            <a:ext cx="5712634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11397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C61A9867-C889-224F-956F-F7AA15C90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576064"/>
          </a:xfrm>
        </p:spPr>
        <p:txBody>
          <a:bodyPr/>
          <a:lstStyle/>
          <a:p>
            <a:pPr algn="l"/>
            <a:r>
              <a:rPr lang="en-US" sz="2000" dirty="0"/>
              <a:t> Algorithm development:</a:t>
            </a:r>
            <a:br>
              <a:rPr lang="en-US" sz="2000" dirty="0"/>
            </a:br>
            <a:r>
              <a:rPr lang="en-US" sz="2000" dirty="0"/>
              <a:t> Multi-Frequency Radar Retrievals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5C5EC5-F9D8-084C-AEC2-83B17DAC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294AC8-140A-C945-8D8B-1F0B54400511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A8853-1D53-8044-8A4D-2FE323867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1B5BE2-DE14-674D-A950-6B3BFD40B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764704"/>
            <a:ext cx="6552728" cy="41710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F96A02-4D10-C648-8518-03CC06BAE00A}"/>
              </a:ext>
            </a:extLst>
          </p:cNvPr>
          <p:cNvSpPr txBox="1"/>
          <p:nvPr/>
        </p:nvSpPr>
        <p:spPr bwMode="auto">
          <a:xfrm>
            <a:off x="251520" y="4934198"/>
            <a:ext cx="849694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Multi-frequency radar observations (C, Ka, W -bands) will be used to improve the retrievals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and applied to ice (mixed-phase) clouds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Validation of C-CLD (e.g. IWC, </a:t>
            </a:r>
            <a:r>
              <a:rPr lang="en-US" sz="2000" dirty="0" err="1"/>
              <a:t>Dm</a:t>
            </a:r>
            <a:r>
              <a:rPr lang="en-US" sz="2000" dirty="0"/>
              <a:t>) products</a:t>
            </a:r>
          </a:p>
        </p:txBody>
      </p:sp>
    </p:spTree>
    <p:extLst>
      <p:ext uri="{BB962C8B-B14F-4D97-AF65-F5344CB8AC3E}">
        <p14:creationId xmlns:p14="http://schemas.microsoft.com/office/powerpoint/2010/main" val="2169504457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3B070-FED4-3E4A-9BD8-E54300E34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432048"/>
          </a:xfrm>
        </p:spPr>
        <p:txBody>
          <a:bodyPr/>
          <a:lstStyle/>
          <a:p>
            <a:pPr algn="l"/>
            <a:r>
              <a:rPr lang="en-US" sz="2400" dirty="0"/>
              <a:t>(Data for) physical validation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AB51A1-60CC-BF4E-BCDC-3CE3BA0AA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F82F25-E4E0-1345-9B3A-6F7EC4825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3015B7-A979-6A4C-841C-B6114406509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548680"/>
            <a:ext cx="3607036" cy="33238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342D80-5EED-1D47-BF9F-C83CE6DC2B5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764704"/>
            <a:ext cx="5187972" cy="45365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CDEDD5B-3F8D-0440-A6B2-58102F7E51C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3260562"/>
            <a:ext cx="3672408" cy="3087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563861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8E8C6-B814-4049-9164-1F069CBB6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504056"/>
          </a:xfrm>
        </p:spPr>
        <p:txBody>
          <a:bodyPr/>
          <a:lstStyle/>
          <a:p>
            <a:pPr algn="just"/>
            <a:r>
              <a:rPr lang="en-US" sz="2800" dirty="0"/>
              <a:t>Collocation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6E53E-19F8-5C41-881C-94C9FFA23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3240360"/>
          </a:xfrm>
        </p:spPr>
        <p:txBody>
          <a:bodyPr/>
          <a:lstStyle/>
          <a:p>
            <a:pPr algn="just"/>
            <a:r>
              <a:rPr lang="en-US" sz="2800" dirty="0"/>
              <a:t>We will follow two collocation approaches: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/>
              <a:t>statistical  validation by comparing statistics of retrieved cloud and precipitation properties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sz="2800" dirty="0"/>
              <a:t>direct comparison</a:t>
            </a:r>
          </a:p>
          <a:p>
            <a:pPr algn="just"/>
            <a:r>
              <a:rPr lang="en-US" sz="2800" dirty="0"/>
              <a:t>For direct comparison, FMI </a:t>
            </a:r>
            <a:r>
              <a:rPr lang="en-US" sz="2800" dirty="0" err="1"/>
              <a:t>Ikaalinen</a:t>
            </a:r>
            <a:r>
              <a:rPr lang="en-US" sz="2800" dirty="0"/>
              <a:t> weather radar observations will be used to provide the spatial context. </a:t>
            </a:r>
          </a:p>
          <a:p>
            <a:pPr marL="434975" indent="-342900" algn="l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0F29-279D-A244-9E3A-CA29BC22E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9711A-B5CE-A24C-BE41-4BCB56529A2D}" type="datetime1">
              <a:rPr lang="fi-FI" smtClean="0"/>
              <a:t>14.6.2018</a:t>
            </a:fld>
            <a:endParaRPr lang="fi-FI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B6E1F-D3B8-AF4F-BB9C-297F4A8A2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996293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HY_2016">
  <a:themeElements>
    <a:clrScheme name="HY2016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0E4073"/>
      </a:accent1>
      <a:accent2>
        <a:srgbClr val="7B3CB4"/>
      </a:accent2>
      <a:accent3>
        <a:srgbClr val="45BC9F"/>
      </a:accent3>
      <a:accent4>
        <a:srgbClr val="A5E363"/>
      </a:accent4>
      <a:accent5>
        <a:srgbClr val="7ECEF1"/>
      </a:accent5>
      <a:accent6>
        <a:srgbClr val="FFE263"/>
      </a:accent6>
      <a:hlink>
        <a:srgbClr val="0091D0"/>
      </a:hlink>
      <a:folHlink>
        <a:srgbClr val="8C8A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  <a:ext uri="{FAA26D3D-D897-4be2-8F04-BA451C77F1D7}">
            <ma14:placeholderFlag xmlns="" xmlns:ma14="http://schemas.microsoft.com/office/mac/drawingml/2011/main" val="1"/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Y_template_Arial_basic_05112016.potx" id="{E35AB354-8B6D-4135-833D-AA52733E7AD1}" vid="{76CD30FA-6C3D-4836-9A85-70746C99EE86}"/>
    </a:ext>
  </a:extLst>
</a:theme>
</file>

<file path=ppt/theme/theme2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8EAC7D"/>
      </a:accent5>
      <a:accent6>
        <a:srgbClr val="718A93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HY (konserni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8C8A87"/>
      </a:accent1>
      <a:accent2>
        <a:srgbClr val="1E1C77"/>
      </a:accent2>
      <a:accent3>
        <a:srgbClr val="FCA311"/>
      </a:accent3>
      <a:accent4>
        <a:srgbClr val="256EC7"/>
      </a:accent4>
      <a:accent5>
        <a:srgbClr val="8EAC7D"/>
      </a:accent5>
      <a:accent6>
        <a:srgbClr val="718A93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HY_template_Arial_basic_15112016</Template>
  <TotalTime>0</TotalTime>
  <Words>598</Words>
  <Application>Microsoft Macintosh PowerPoint</Application>
  <PresentationFormat>On-screen Show (4:3)</PresentationFormat>
  <Paragraphs>117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ＭＳ Ｐゴシック</vt:lpstr>
      <vt:lpstr>Arial</vt:lpstr>
      <vt:lpstr>Arial Narrow</vt:lpstr>
      <vt:lpstr>Gotham narrow bold</vt:lpstr>
      <vt:lpstr>Gotham narrow bold</vt:lpstr>
      <vt:lpstr>Gotham Narrow Book</vt:lpstr>
      <vt:lpstr>Gotham-Bold</vt:lpstr>
      <vt:lpstr>Wingdings</vt:lpstr>
      <vt:lpstr>HY_2016</vt:lpstr>
      <vt:lpstr>Validation Of EarthCARE Level2 Radar Products In High-latitude And Arctic Climates</vt:lpstr>
      <vt:lpstr>GV plans</vt:lpstr>
      <vt:lpstr>PowerPoint Presentation</vt:lpstr>
      <vt:lpstr>PALLAS-SODANKYLÄ STATION(s)</vt:lpstr>
      <vt:lpstr>Hyytiälä Station</vt:lpstr>
      <vt:lpstr>CLOUDNET target classification</vt:lpstr>
      <vt:lpstr> Algorithm development:  Multi-Frequency Radar Retrievals</vt:lpstr>
      <vt:lpstr>(Data for) physical validation</vt:lpstr>
      <vt:lpstr>Collocation</vt:lpstr>
      <vt:lpstr>Example: validation of GMI snowfall product</vt:lpstr>
      <vt:lpstr>Example: Validation of GMI Snowfall intensity product</vt:lpstr>
      <vt:lpstr>Challenge / Algorithm development:  Ice retrievals during rain</vt:lpstr>
      <vt:lpstr>Challenge / Algorithm development:  Ice retrievals during rain</vt:lpstr>
      <vt:lpstr>Data availability</vt:lpstr>
      <vt:lpstr>Summary</vt:lpstr>
    </vt:vector>
  </TitlesOfParts>
  <Manager/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lastModifiedBy/>
  <cp:revision>1</cp:revision>
  <dcterms:created xsi:type="dcterms:W3CDTF">2017-12-20T09:06:16Z</dcterms:created>
  <dcterms:modified xsi:type="dcterms:W3CDTF">2018-06-14T12:20:36Z</dcterms:modified>
</cp:coreProperties>
</file>