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094" r:id="rId2"/>
    <p:sldMasterId id="2147484169" r:id="rId3"/>
    <p:sldMasterId id="2147484188" r:id="rId4"/>
  </p:sldMasterIdLst>
  <p:notesMasterIdLst>
    <p:notesMasterId r:id="rId21"/>
  </p:notesMasterIdLst>
  <p:handoutMasterIdLst>
    <p:handoutMasterId r:id="rId22"/>
  </p:handoutMasterIdLst>
  <p:sldIdLst>
    <p:sldId id="703" r:id="rId5"/>
    <p:sldId id="818" r:id="rId6"/>
    <p:sldId id="802" r:id="rId7"/>
    <p:sldId id="798" r:id="rId8"/>
    <p:sldId id="820" r:id="rId9"/>
    <p:sldId id="821" r:id="rId10"/>
    <p:sldId id="799" r:id="rId11"/>
    <p:sldId id="800" r:id="rId12"/>
    <p:sldId id="815" r:id="rId13"/>
    <p:sldId id="762" r:id="rId14"/>
    <p:sldId id="771" r:id="rId15"/>
    <p:sldId id="764" r:id="rId16"/>
    <p:sldId id="810" r:id="rId17"/>
    <p:sldId id="801" r:id="rId18"/>
    <p:sldId id="811" r:id="rId19"/>
    <p:sldId id="806" r:id="rId20"/>
  </p:sldIdLst>
  <p:sldSz cx="9144000" cy="6858000" type="screen4x3"/>
  <p:notesSz cx="7315200" cy="9601200"/>
  <p:defaultTextStyle>
    <a:defPPr>
      <a:defRPr lang="en-US"/>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mn-cs"/>
      </a:defRPr>
    </a:lvl5pPr>
    <a:lvl6pPr marL="2286000" algn="l" defTabSz="914400" rtl="0" eaLnBrk="1" latinLnBrk="0" hangingPunct="1">
      <a:defRPr sz="2400" b="1" kern="1200">
        <a:solidFill>
          <a:schemeClr val="tx1"/>
        </a:solidFill>
        <a:latin typeface="Times New Roman" panose="02020603050405020304" pitchFamily="18" charset="0"/>
        <a:ea typeface="+mn-ea"/>
        <a:cs typeface="+mn-cs"/>
      </a:defRPr>
    </a:lvl6pPr>
    <a:lvl7pPr marL="2743200" algn="l" defTabSz="914400" rtl="0" eaLnBrk="1" latinLnBrk="0" hangingPunct="1">
      <a:defRPr sz="2400" b="1" kern="1200">
        <a:solidFill>
          <a:schemeClr val="tx1"/>
        </a:solidFill>
        <a:latin typeface="Times New Roman" panose="02020603050405020304" pitchFamily="18" charset="0"/>
        <a:ea typeface="+mn-ea"/>
        <a:cs typeface="+mn-cs"/>
      </a:defRPr>
    </a:lvl7pPr>
    <a:lvl8pPr marL="3200400" algn="l" defTabSz="914400" rtl="0" eaLnBrk="1" latinLnBrk="0" hangingPunct="1">
      <a:defRPr sz="2400" b="1" kern="1200">
        <a:solidFill>
          <a:schemeClr val="tx1"/>
        </a:solidFill>
        <a:latin typeface="Times New Roman" panose="02020603050405020304" pitchFamily="18" charset="0"/>
        <a:ea typeface="+mn-ea"/>
        <a:cs typeface="+mn-cs"/>
      </a:defRPr>
    </a:lvl8pPr>
    <a:lvl9pPr marL="3657600" algn="l" defTabSz="914400" rtl="0" eaLnBrk="1" latinLnBrk="0" hangingPunct="1">
      <a:defRPr sz="2400" b="1"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192FF"/>
    <a:srgbClr val="99CCFF"/>
    <a:srgbClr val="00FFFF"/>
    <a:srgbClr val="CCFF99"/>
    <a:srgbClr val="CC66FF"/>
    <a:srgbClr val="CCCCFF"/>
    <a:srgbClr val="99FFCC"/>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84" autoAdjust="0"/>
    <p:restoredTop sz="95400" autoAdjust="0"/>
  </p:normalViewPr>
  <p:slideViewPr>
    <p:cSldViewPr snapToGrid="0">
      <p:cViewPr varScale="1">
        <p:scale>
          <a:sx n="113" d="100"/>
          <a:sy n="113" d="100"/>
        </p:scale>
        <p:origin x="153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p:scale>
          <a:sx n="100" d="100"/>
          <a:sy n="100" d="100"/>
        </p:scale>
        <p:origin x="-2484" y="-78"/>
      </p:cViewPr>
      <p:guideLst>
        <p:guide orient="horz" pos="3024"/>
        <p:guide pos="230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165475" cy="479425"/>
          </a:xfrm>
          <a:prstGeom prst="rect">
            <a:avLst/>
          </a:prstGeom>
          <a:noFill/>
          <a:ln w="9525">
            <a:noFill/>
            <a:miter lim="800000"/>
            <a:headEnd/>
            <a:tailEnd/>
          </a:ln>
          <a:effectLst/>
        </p:spPr>
        <p:txBody>
          <a:bodyPr vert="horz" wrap="square" lIns="96100" tIns="48049" rIns="96100" bIns="48049" numCol="1" anchor="t" anchorCtr="0" compatLnSpc="1">
            <a:prstTxWarp prst="textNoShape">
              <a:avLst/>
            </a:prstTxWarp>
          </a:bodyPr>
          <a:lstStyle>
            <a:lvl1pPr defTabSz="960227">
              <a:defRPr sz="1200" b="0">
                <a:latin typeface="Times New Roman" pitchFamily="18" charset="0"/>
              </a:defRPr>
            </a:lvl1pPr>
          </a:lstStyle>
          <a:p>
            <a:pPr>
              <a:defRPr/>
            </a:pPr>
            <a:endParaRPr lang="en-US"/>
          </a:p>
        </p:txBody>
      </p:sp>
      <p:sp>
        <p:nvSpPr>
          <p:cNvPr id="81923" name="Rectangle 3"/>
          <p:cNvSpPr>
            <a:spLocks noGrp="1" noChangeArrowheads="1"/>
          </p:cNvSpPr>
          <p:nvPr>
            <p:ph type="dt" sz="quarter" idx="1"/>
          </p:nvPr>
        </p:nvSpPr>
        <p:spPr bwMode="auto">
          <a:xfrm>
            <a:off x="4149725" y="0"/>
            <a:ext cx="3165475" cy="479425"/>
          </a:xfrm>
          <a:prstGeom prst="rect">
            <a:avLst/>
          </a:prstGeom>
          <a:noFill/>
          <a:ln w="9525">
            <a:noFill/>
            <a:miter lim="800000"/>
            <a:headEnd/>
            <a:tailEnd/>
          </a:ln>
          <a:effectLst/>
        </p:spPr>
        <p:txBody>
          <a:bodyPr vert="horz" wrap="square" lIns="96100" tIns="48049" rIns="96100" bIns="48049" numCol="1" anchor="t" anchorCtr="0" compatLnSpc="1">
            <a:prstTxWarp prst="textNoShape">
              <a:avLst/>
            </a:prstTxWarp>
          </a:bodyPr>
          <a:lstStyle>
            <a:lvl1pPr algn="r" defTabSz="960227">
              <a:defRPr sz="1200" b="0">
                <a:latin typeface="Times New Roman" pitchFamily="18" charset="0"/>
              </a:defRPr>
            </a:lvl1pPr>
          </a:lstStyle>
          <a:p>
            <a:pPr>
              <a:defRPr/>
            </a:pPr>
            <a:endParaRPr lang="en-US"/>
          </a:p>
        </p:txBody>
      </p:sp>
      <p:sp>
        <p:nvSpPr>
          <p:cNvPr id="81924" name="Rectangle 4"/>
          <p:cNvSpPr>
            <a:spLocks noGrp="1" noChangeArrowheads="1"/>
          </p:cNvSpPr>
          <p:nvPr>
            <p:ph type="ftr" sz="quarter" idx="2"/>
          </p:nvPr>
        </p:nvSpPr>
        <p:spPr bwMode="auto">
          <a:xfrm>
            <a:off x="0" y="9121775"/>
            <a:ext cx="3165475" cy="479425"/>
          </a:xfrm>
          <a:prstGeom prst="rect">
            <a:avLst/>
          </a:prstGeom>
          <a:noFill/>
          <a:ln w="9525">
            <a:noFill/>
            <a:miter lim="800000"/>
            <a:headEnd/>
            <a:tailEnd/>
          </a:ln>
          <a:effectLst/>
        </p:spPr>
        <p:txBody>
          <a:bodyPr vert="horz" wrap="square" lIns="96100" tIns="48049" rIns="96100" bIns="48049" numCol="1" anchor="b" anchorCtr="0" compatLnSpc="1">
            <a:prstTxWarp prst="textNoShape">
              <a:avLst/>
            </a:prstTxWarp>
          </a:bodyPr>
          <a:lstStyle>
            <a:lvl1pPr defTabSz="960227">
              <a:defRPr sz="1200" b="0">
                <a:latin typeface="Times New Roman" pitchFamily="18" charset="0"/>
              </a:defRPr>
            </a:lvl1pPr>
          </a:lstStyle>
          <a:p>
            <a:pPr>
              <a:defRPr/>
            </a:pPr>
            <a:endParaRPr lang="en-US"/>
          </a:p>
        </p:txBody>
      </p:sp>
      <p:sp>
        <p:nvSpPr>
          <p:cNvPr id="81925" name="Rectangle 5"/>
          <p:cNvSpPr>
            <a:spLocks noGrp="1" noChangeArrowheads="1"/>
          </p:cNvSpPr>
          <p:nvPr>
            <p:ph type="sldNum" sz="quarter" idx="3"/>
          </p:nvPr>
        </p:nvSpPr>
        <p:spPr bwMode="auto">
          <a:xfrm>
            <a:off x="4149725" y="9121775"/>
            <a:ext cx="3165475" cy="479425"/>
          </a:xfrm>
          <a:prstGeom prst="rect">
            <a:avLst/>
          </a:prstGeom>
          <a:noFill/>
          <a:ln w="9525">
            <a:noFill/>
            <a:miter lim="800000"/>
            <a:headEnd/>
            <a:tailEnd/>
          </a:ln>
          <a:effectLst/>
        </p:spPr>
        <p:txBody>
          <a:bodyPr vert="horz" wrap="square" lIns="96100" tIns="48049" rIns="96100" bIns="48049" numCol="1" anchor="b" anchorCtr="0" compatLnSpc="1">
            <a:prstTxWarp prst="textNoShape">
              <a:avLst/>
            </a:prstTxWarp>
          </a:bodyPr>
          <a:lstStyle>
            <a:lvl1pPr algn="r" defTabSz="958850">
              <a:defRPr sz="1200" b="0" smtClean="0"/>
            </a:lvl1pPr>
          </a:lstStyle>
          <a:p>
            <a:pPr>
              <a:defRPr/>
            </a:pPr>
            <a:fld id="{7CFC206D-C2ED-4098-A8D6-98D73E2954A8}" type="slidenum">
              <a:rPr lang="en-US" altLang="en-US"/>
              <a:pPr>
                <a:defRPr/>
              </a:pPr>
              <a:t>‹#›</a:t>
            </a:fld>
            <a:endParaRPr lang="en-US" altLang="en-US"/>
          </a:p>
        </p:txBody>
      </p:sp>
    </p:spTree>
    <p:extLst>
      <p:ext uri="{BB962C8B-B14F-4D97-AF65-F5344CB8AC3E}">
        <p14:creationId xmlns:p14="http://schemas.microsoft.com/office/powerpoint/2010/main" val="1309845876"/>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1280" max="1024" units="cm"/>
          <inkml:channel name="Y" type="integer" min="-20" max="1004" units="cm"/>
        </inkml:traceFormat>
        <inkml:channelProperties>
          <inkml:channelProperty channel="X" name="resolution" value="72" units="1/cm"/>
          <inkml:channelProperty channel="Y" name="resolution" value="42" units="1/cm"/>
        </inkml:channelProperties>
      </inkml:inkSource>
      <inkml:timestamp xml:id="ts0" timeString="2008-05-08T18:14:59.29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-217088 372736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165475" cy="479425"/>
          </a:xfrm>
          <a:prstGeom prst="rect">
            <a:avLst/>
          </a:prstGeom>
          <a:noFill/>
          <a:ln w="9525">
            <a:noFill/>
            <a:miter lim="800000"/>
            <a:headEnd/>
            <a:tailEnd/>
          </a:ln>
          <a:effectLst/>
        </p:spPr>
        <p:txBody>
          <a:bodyPr vert="horz" wrap="square" lIns="96100" tIns="48049" rIns="96100" bIns="48049" numCol="1" anchor="t" anchorCtr="0" compatLnSpc="1">
            <a:prstTxWarp prst="textNoShape">
              <a:avLst/>
            </a:prstTxWarp>
          </a:bodyPr>
          <a:lstStyle>
            <a:lvl1pPr defTabSz="960227">
              <a:defRPr sz="1200" b="0">
                <a:latin typeface="Times New Roman" pitchFamily="18" charset="0"/>
              </a:defRPr>
            </a:lvl1pPr>
          </a:lstStyle>
          <a:p>
            <a:pPr>
              <a:defRPr/>
            </a:pPr>
            <a:endParaRPr lang="en-US"/>
          </a:p>
        </p:txBody>
      </p:sp>
      <p:sp>
        <p:nvSpPr>
          <p:cNvPr id="24579" name="Rectangle 3"/>
          <p:cNvSpPr>
            <a:spLocks noGrp="1" noChangeArrowheads="1"/>
          </p:cNvSpPr>
          <p:nvPr>
            <p:ph type="dt" idx="1"/>
          </p:nvPr>
        </p:nvSpPr>
        <p:spPr bwMode="auto">
          <a:xfrm>
            <a:off x="4149725" y="0"/>
            <a:ext cx="3165475" cy="479425"/>
          </a:xfrm>
          <a:prstGeom prst="rect">
            <a:avLst/>
          </a:prstGeom>
          <a:noFill/>
          <a:ln w="9525">
            <a:noFill/>
            <a:miter lim="800000"/>
            <a:headEnd/>
            <a:tailEnd/>
          </a:ln>
          <a:effectLst/>
        </p:spPr>
        <p:txBody>
          <a:bodyPr vert="horz" wrap="square" lIns="96100" tIns="48049" rIns="96100" bIns="48049" numCol="1" anchor="t" anchorCtr="0" compatLnSpc="1">
            <a:prstTxWarp prst="textNoShape">
              <a:avLst/>
            </a:prstTxWarp>
          </a:bodyPr>
          <a:lstStyle>
            <a:lvl1pPr algn="r" defTabSz="960227">
              <a:defRPr sz="1200" b="0">
                <a:latin typeface="Times New Roman" pitchFamily="18" charset="0"/>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257300" y="719138"/>
            <a:ext cx="4803775" cy="3602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auto">
          <a:xfrm>
            <a:off x="969963" y="4560888"/>
            <a:ext cx="5375275" cy="4321175"/>
          </a:xfrm>
          <a:prstGeom prst="rect">
            <a:avLst/>
          </a:prstGeom>
          <a:noFill/>
          <a:ln w="9525">
            <a:noFill/>
            <a:miter lim="800000"/>
            <a:headEnd/>
            <a:tailEnd/>
          </a:ln>
          <a:effectLst/>
        </p:spPr>
        <p:txBody>
          <a:bodyPr vert="horz" wrap="square" lIns="96100" tIns="48049" rIns="96100" bIns="480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582" name="Rectangle 6"/>
          <p:cNvSpPr>
            <a:spLocks noGrp="1" noChangeArrowheads="1"/>
          </p:cNvSpPr>
          <p:nvPr>
            <p:ph type="ftr" sz="quarter" idx="4"/>
          </p:nvPr>
        </p:nvSpPr>
        <p:spPr bwMode="auto">
          <a:xfrm>
            <a:off x="0" y="9121775"/>
            <a:ext cx="3165475" cy="479425"/>
          </a:xfrm>
          <a:prstGeom prst="rect">
            <a:avLst/>
          </a:prstGeom>
          <a:noFill/>
          <a:ln w="9525">
            <a:noFill/>
            <a:miter lim="800000"/>
            <a:headEnd/>
            <a:tailEnd/>
          </a:ln>
          <a:effectLst/>
        </p:spPr>
        <p:txBody>
          <a:bodyPr vert="horz" wrap="square" lIns="96100" tIns="48049" rIns="96100" bIns="48049" numCol="1" anchor="b" anchorCtr="0" compatLnSpc="1">
            <a:prstTxWarp prst="textNoShape">
              <a:avLst/>
            </a:prstTxWarp>
          </a:bodyPr>
          <a:lstStyle>
            <a:lvl1pPr defTabSz="960227">
              <a:defRPr sz="1200" b="0">
                <a:latin typeface="Times New Roman" pitchFamily="18" charset="0"/>
              </a:defRPr>
            </a:lvl1pPr>
          </a:lstStyle>
          <a:p>
            <a:pPr>
              <a:defRPr/>
            </a:pPr>
            <a:endParaRPr lang="en-US"/>
          </a:p>
        </p:txBody>
      </p:sp>
      <p:sp>
        <p:nvSpPr>
          <p:cNvPr id="24583" name="Rectangle 7"/>
          <p:cNvSpPr>
            <a:spLocks noGrp="1" noChangeArrowheads="1"/>
          </p:cNvSpPr>
          <p:nvPr>
            <p:ph type="sldNum" sz="quarter" idx="5"/>
          </p:nvPr>
        </p:nvSpPr>
        <p:spPr bwMode="auto">
          <a:xfrm>
            <a:off x="4149725" y="9121775"/>
            <a:ext cx="3165475" cy="479425"/>
          </a:xfrm>
          <a:prstGeom prst="rect">
            <a:avLst/>
          </a:prstGeom>
          <a:noFill/>
          <a:ln w="9525">
            <a:noFill/>
            <a:miter lim="800000"/>
            <a:headEnd/>
            <a:tailEnd/>
          </a:ln>
          <a:effectLst/>
        </p:spPr>
        <p:txBody>
          <a:bodyPr vert="horz" wrap="square" lIns="96100" tIns="48049" rIns="96100" bIns="48049" numCol="1" anchor="b" anchorCtr="0" compatLnSpc="1">
            <a:prstTxWarp prst="textNoShape">
              <a:avLst/>
            </a:prstTxWarp>
          </a:bodyPr>
          <a:lstStyle>
            <a:lvl1pPr algn="r" defTabSz="958850">
              <a:defRPr sz="1200" b="0" smtClean="0"/>
            </a:lvl1pPr>
          </a:lstStyle>
          <a:p>
            <a:pPr>
              <a:defRPr/>
            </a:pPr>
            <a:fld id="{E312078F-4ABE-4ACD-8EBF-6FD357D01C77}" type="slidenum">
              <a:rPr lang="en-US" altLang="en-US"/>
              <a:pPr>
                <a:defRPr/>
              </a:pPr>
              <a:t>‹#›</a:t>
            </a:fld>
            <a:endParaRPr lang="en-US" altLang="en-US"/>
          </a:p>
        </p:txBody>
      </p:sp>
    </p:spTree>
    <p:extLst>
      <p:ext uri="{BB962C8B-B14F-4D97-AF65-F5344CB8AC3E}">
        <p14:creationId xmlns:p14="http://schemas.microsoft.com/office/powerpoint/2010/main" val="13190143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defRPr sz="2400" b="1">
                <a:solidFill>
                  <a:schemeClr val="tx1"/>
                </a:solidFill>
                <a:latin typeface="Times New Roman" panose="02020603050405020304" pitchFamily="18" charset="0"/>
              </a:defRPr>
            </a:lvl1pPr>
            <a:lvl2pPr marL="742950" indent="-285750" defTabSz="958850">
              <a:defRPr sz="2400" b="1">
                <a:solidFill>
                  <a:schemeClr val="tx1"/>
                </a:solidFill>
                <a:latin typeface="Times New Roman" panose="02020603050405020304" pitchFamily="18" charset="0"/>
              </a:defRPr>
            </a:lvl2pPr>
            <a:lvl3pPr marL="1143000" indent="-228600" defTabSz="958850">
              <a:defRPr sz="2400" b="1">
                <a:solidFill>
                  <a:schemeClr val="tx1"/>
                </a:solidFill>
                <a:latin typeface="Times New Roman" panose="02020603050405020304" pitchFamily="18" charset="0"/>
              </a:defRPr>
            </a:lvl3pPr>
            <a:lvl4pPr marL="1600200" indent="-228600" defTabSz="958850">
              <a:defRPr sz="2400" b="1">
                <a:solidFill>
                  <a:schemeClr val="tx1"/>
                </a:solidFill>
                <a:latin typeface="Times New Roman" panose="02020603050405020304" pitchFamily="18" charset="0"/>
              </a:defRPr>
            </a:lvl4pPr>
            <a:lvl5pPr marL="2057400" indent="-228600" defTabSz="958850">
              <a:defRPr sz="2400" b="1">
                <a:solidFill>
                  <a:schemeClr val="tx1"/>
                </a:solidFill>
                <a:latin typeface="Times New Roman" panose="02020603050405020304" pitchFamily="18" charset="0"/>
              </a:defRPr>
            </a:lvl5pPr>
            <a:lvl6pPr marL="2514600" indent="-228600" defTabSz="95885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5885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5885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58850" eaLnBrk="0" fontAlgn="base" hangingPunct="0">
              <a:spcBef>
                <a:spcPct val="0"/>
              </a:spcBef>
              <a:spcAft>
                <a:spcPct val="0"/>
              </a:spcAft>
              <a:defRPr sz="2400" b="1">
                <a:solidFill>
                  <a:schemeClr val="tx1"/>
                </a:solidFill>
                <a:latin typeface="Times New Roman" panose="02020603050405020304" pitchFamily="18" charset="0"/>
              </a:defRPr>
            </a:lvl9pPr>
          </a:lstStyle>
          <a:p>
            <a:fld id="{FBC183AB-01A8-43E4-8578-A82193FAEB7B}" type="slidenum">
              <a:rPr lang="en-US" altLang="en-US" sz="1200" b="0"/>
              <a:pPr/>
              <a:t>1</a:t>
            </a:fld>
            <a:endParaRPr lang="en-US" altLang="en-US" sz="1200" b="0"/>
          </a:p>
        </p:txBody>
      </p:sp>
    </p:spTree>
    <p:extLst>
      <p:ext uri="{BB962C8B-B14F-4D97-AF65-F5344CB8AC3E}">
        <p14:creationId xmlns:p14="http://schemas.microsoft.com/office/powerpoint/2010/main" val="364155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defRPr sz="2400" b="1">
                <a:solidFill>
                  <a:schemeClr val="tx1"/>
                </a:solidFill>
                <a:latin typeface="Times New Roman" panose="02020603050405020304" pitchFamily="18" charset="0"/>
              </a:defRPr>
            </a:lvl1pPr>
            <a:lvl2pPr marL="742950" indent="-285750" defTabSz="958850">
              <a:defRPr sz="2400" b="1">
                <a:solidFill>
                  <a:schemeClr val="tx1"/>
                </a:solidFill>
                <a:latin typeface="Times New Roman" panose="02020603050405020304" pitchFamily="18" charset="0"/>
              </a:defRPr>
            </a:lvl2pPr>
            <a:lvl3pPr marL="1143000" indent="-228600" defTabSz="958850">
              <a:defRPr sz="2400" b="1">
                <a:solidFill>
                  <a:schemeClr val="tx1"/>
                </a:solidFill>
                <a:latin typeface="Times New Roman" panose="02020603050405020304" pitchFamily="18" charset="0"/>
              </a:defRPr>
            </a:lvl3pPr>
            <a:lvl4pPr marL="1600200" indent="-228600" defTabSz="958850">
              <a:defRPr sz="2400" b="1">
                <a:solidFill>
                  <a:schemeClr val="tx1"/>
                </a:solidFill>
                <a:latin typeface="Times New Roman" panose="02020603050405020304" pitchFamily="18" charset="0"/>
              </a:defRPr>
            </a:lvl4pPr>
            <a:lvl5pPr marL="2057400" indent="-228600" defTabSz="958850">
              <a:defRPr sz="2400" b="1">
                <a:solidFill>
                  <a:schemeClr val="tx1"/>
                </a:solidFill>
                <a:latin typeface="Times New Roman" panose="02020603050405020304" pitchFamily="18" charset="0"/>
              </a:defRPr>
            </a:lvl5pPr>
            <a:lvl6pPr marL="2514600" indent="-228600" defTabSz="95885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5885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5885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58850" eaLnBrk="0" fontAlgn="base" hangingPunct="0">
              <a:spcBef>
                <a:spcPct val="0"/>
              </a:spcBef>
              <a:spcAft>
                <a:spcPct val="0"/>
              </a:spcAft>
              <a:defRPr sz="2400" b="1">
                <a:solidFill>
                  <a:schemeClr val="tx1"/>
                </a:solidFill>
                <a:latin typeface="Times New Roman" panose="02020603050405020304" pitchFamily="18" charset="0"/>
              </a:defRPr>
            </a:lvl9pPr>
          </a:lstStyle>
          <a:p>
            <a:fld id="{84285EE2-12E0-4ABC-8355-12A8B0A690AC}" type="slidenum">
              <a:rPr lang="en-US" altLang="en-US" sz="1200" b="0"/>
              <a:pPr/>
              <a:t>4</a:t>
            </a:fld>
            <a:endParaRPr lang="en-US" altLang="en-US" sz="1200" b="0"/>
          </a:p>
        </p:txBody>
      </p:sp>
    </p:spTree>
    <p:extLst>
      <p:ext uri="{BB962C8B-B14F-4D97-AF65-F5344CB8AC3E}">
        <p14:creationId xmlns:p14="http://schemas.microsoft.com/office/powerpoint/2010/main" val="1520686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414463" y="1162050"/>
            <a:ext cx="4181475" cy="3136900"/>
          </a:xfrm>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defRPr sz="2400" b="1">
                <a:solidFill>
                  <a:schemeClr val="tx1"/>
                </a:solidFill>
                <a:latin typeface="Times New Roman" panose="02020603050405020304" pitchFamily="18" charset="0"/>
              </a:defRPr>
            </a:lvl1pPr>
            <a:lvl2pPr marL="742950" indent="-285750" defTabSz="958850">
              <a:defRPr sz="2400" b="1">
                <a:solidFill>
                  <a:schemeClr val="tx1"/>
                </a:solidFill>
                <a:latin typeface="Times New Roman" panose="02020603050405020304" pitchFamily="18" charset="0"/>
              </a:defRPr>
            </a:lvl2pPr>
            <a:lvl3pPr marL="1143000" indent="-228600" defTabSz="958850">
              <a:defRPr sz="2400" b="1">
                <a:solidFill>
                  <a:schemeClr val="tx1"/>
                </a:solidFill>
                <a:latin typeface="Times New Roman" panose="02020603050405020304" pitchFamily="18" charset="0"/>
              </a:defRPr>
            </a:lvl3pPr>
            <a:lvl4pPr marL="1600200" indent="-228600" defTabSz="958850">
              <a:defRPr sz="2400" b="1">
                <a:solidFill>
                  <a:schemeClr val="tx1"/>
                </a:solidFill>
                <a:latin typeface="Times New Roman" panose="02020603050405020304" pitchFamily="18" charset="0"/>
              </a:defRPr>
            </a:lvl4pPr>
            <a:lvl5pPr marL="2057400" indent="-228600" defTabSz="958850">
              <a:defRPr sz="2400" b="1">
                <a:solidFill>
                  <a:schemeClr val="tx1"/>
                </a:solidFill>
                <a:latin typeface="Times New Roman" panose="02020603050405020304" pitchFamily="18" charset="0"/>
              </a:defRPr>
            </a:lvl5pPr>
            <a:lvl6pPr marL="2514600" indent="-228600" defTabSz="95885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95885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95885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958850" eaLnBrk="0" fontAlgn="base" hangingPunct="0">
              <a:spcBef>
                <a:spcPct val="0"/>
              </a:spcBef>
              <a:spcAft>
                <a:spcPct val="0"/>
              </a:spcAft>
              <a:defRPr sz="2400" b="1">
                <a:solidFill>
                  <a:schemeClr val="tx1"/>
                </a:solidFill>
                <a:latin typeface="Times New Roman" panose="02020603050405020304" pitchFamily="18" charset="0"/>
              </a:defRPr>
            </a:lvl9pPr>
          </a:lstStyle>
          <a:p>
            <a:fld id="{D2A6A591-F3C2-46EA-B2CF-E0FF24B1067A}" type="slidenum">
              <a:rPr lang="en-US" altLang="en-US" sz="1200" b="0"/>
              <a:pPr/>
              <a:t>7</a:t>
            </a:fld>
            <a:endParaRPr lang="en-US" altLang="en-US" sz="1200" b="0"/>
          </a:p>
        </p:txBody>
      </p:sp>
    </p:spTree>
    <p:extLst>
      <p:ext uri="{BB962C8B-B14F-4D97-AF65-F5344CB8AC3E}">
        <p14:creationId xmlns:p14="http://schemas.microsoft.com/office/powerpoint/2010/main" val="2279087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1"/>
            <a:ext cx="5608320" cy="4356075"/>
          </a:xfrm>
        </p:spPr>
        <p:txBody>
          <a:bodyPr/>
          <a:lstStyle/>
          <a:p>
            <a:pPr marL="171450" indent="-171450">
              <a:buFont typeface="Arial" panose="020B0604020202020204" pitchFamily="34" charset="0"/>
              <a:buChar char="•"/>
            </a:pPr>
            <a:r>
              <a:rPr lang="en-US" sz="1100" dirty="0" smtClean="0"/>
              <a:t>In addition to our fundamental products, the advanced instruments provide great skill in determining aerosol type, for instance, whether the aerosol is pollution or smoke or desert dust or marine sea salt aerosol.  </a:t>
            </a:r>
            <a:endParaRPr lang="en-US" sz="1100" dirty="0"/>
          </a:p>
          <a:p>
            <a:pPr marL="171450" indent="-171450">
              <a:buFont typeface="Arial" panose="020B0604020202020204" pitchFamily="34" charset="0"/>
              <a:buChar char="•"/>
            </a:pPr>
            <a:r>
              <a:rPr lang="en-US" sz="1100" dirty="0" smtClean="0"/>
              <a:t>Here is an example from a flight from South Carolina to Tampa.  We see our standard backscatter product, the magnitude of which is determined by aerosol amount and type.</a:t>
            </a:r>
            <a:endParaRPr lang="en-US" sz="1100" dirty="0"/>
          </a:p>
          <a:p>
            <a:pPr marL="171450" indent="-171450">
              <a:buFont typeface="Arial" panose="020B0604020202020204" pitchFamily="34" charset="0"/>
              <a:buChar char="•"/>
            </a:pPr>
            <a:r>
              <a:rPr lang="en-US" sz="1100" dirty="0" smtClean="0"/>
              <a:t>Because we have at least two wavelengths and have channels sensitive to the degree that particles depolarize the laser light, we also measure several intensive properties, i.e., properties that are independent of aerosol amount and depend only on aerosol type.  Here are three of these properties.  I’ll highlight the </a:t>
            </a:r>
            <a:r>
              <a:rPr lang="en-US" sz="1100" smtClean="0"/>
              <a:t>lidar</a:t>
            </a:r>
            <a:r>
              <a:rPr lang="en-US" sz="1100" dirty="0" smtClean="0"/>
              <a:t> ratio, which is the ratio of extinction to backscatter.  Because we measure extinction and backscatter independently, we can look at the ratio of the two to make inferences on aerosol type.  Just by looking at the colors here along our flight curtain, you can see that there is something different going in with aerosol type as we fly from north to south.</a:t>
            </a:r>
            <a:endParaRPr lang="en-US" sz="1100" dirty="0"/>
          </a:p>
          <a:p>
            <a:pPr marL="171450" indent="-171450">
              <a:buFont typeface="Arial" panose="020B0604020202020204" pitchFamily="34" charset="0"/>
              <a:buChar char="•"/>
            </a:pPr>
            <a:r>
              <a:rPr lang="en-US" sz="1100" dirty="0" smtClean="0"/>
              <a:t>Running the data through our algorithms we get this curtain of aerosol type, in which we see pollution dominating the northern segment then run into a jag of dust that happened to be transported across the Atlantic from the Sahara desert, and finally the influence of marine aerosols from the Gulf of Mexico as we skirt the coast near Tampa.  Because we measure extinction, we can partition the overall optical depth (a metric of radiative forcing) by aerosol type.</a:t>
            </a:r>
            <a:endParaRPr lang="en-US" sz="1100" dirty="0"/>
          </a:p>
          <a:p>
            <a:pPr marL="171450" indent="-171450">
              <a:buFont typeface="Arial" panose="020B0604020202020204" pitchFamily="34" charset="0"/>
              <a:buChar char="•"/>
            </a:pPr>
            <a:r>
              <a:rPr lang="en-US" sz="1100" dirty="0" smtClean="0"/>
              <a:t>In the future, global measurements like these would be extremely valuable for assessing and improving the predictions of chemical transport models, i.e., make sure they are getting the right amount of aerosol of the right type in the right location.  This will improve predictions of radiative effects and climate impacts as well as inform air quality forecasts.</a:t>
            </a:r>
            <a:r>
              <a:rPr lang="en-US" sz="1100" dirty="0"/>
              <a:t> </a:t>
            </a:r>
            <a:r>
              <a:rPr lang="en-US" sz="1100" dirty="0" smtClean="0"/>
              <a:t> </a:t>
            </a:r>
            <a:r>
              <a:rPr lang="en-US" sz="1100" baseline="0" dirty="0" smtClean="0"/>
              <a:t> </a:t>
            </a:r>
            <a:r>
              <a:rPr lang="en-US" sz="1100" dirty="0" smtClean="0"/>
              <a:t>D</a:t>
            </a:r>
            <a:r>
              <a:rPr lang="en-US" sz="1100" baseline="0" dirty="0" smtClean="0"/>
              <a:t>ifferent aerosol types have different radiative effects and impacts on public health.</a:t>
            </a:r>
            <a:endParaRPr lang="en-US" sz="11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E36502-B079-4EF0-AF1A-072D97AB07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9726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9EB988-5FCF-47ED-A00D-7ABC07DE575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4403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958850"/>
          </a:xfrm>
          <a:prstGeom prst="rect">
            <a:avLst/>
          </a:prstGeom>
          <a:gradFill rotWithShape="0">
            <a:gsLst>
              <a:gs pos="0">
                <a:schemeClr val="bg1"/>
              </a:gs>
              <a:gs pos="100000">
                <a:srgbClr val="E1F0FF"/>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endParaRPr lang="en-US" altLang="en-US"/>
          </a:p>
        </p:txBody>
      </p:sp>
      <p:grpSp>
        <p:nvGrpSpPr>
          <p:cNvPr id="5" name="Group 13"/>
          <p:cNvGrpSpPr>
            <a:grpSpLocks/>
          </p:cNvGrpSpPr>
          <p:nvPr/>
        </p:nvGrpSpPr>
        <p:grpSpPr bwMode="auto">
          <a:xfrm>
            <a:off x="0" y="873125"/>
            <a:ext cx="9144000" cy="68263"/>
            <a:chOff x="0" y="706"/>
            <a:chExt cx="5760" cy="43"/>
          </a:xfrm>
        </p:grpSpPr>
        <p:sp>
          <p:nvSpPr>
            <p:cNvPr id="6" name="Line 6"/>
            <p:cNvSpPr>
              <a:spLocks noChangeShapeType="1"/>
            </p:cNvSpPr>
            <p:nvPr/>
          </p:nvSpPr>
          <p:spPr bwMode="auto">
            <a:xfrm>
              <a:off x="0" y="706"/>
              <a:ext cx="5760" cy="0"/>
            </a:xfrm>
            <a:prstGeom prst="line">
              <a:avLst/>
            </a:prstGeom>
            <a:noFill/>
            <a:ln w="5080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 name="Line 7"/>
            <p:cNvSpPr>
              <a:spLocks noChangeShapeType="1"/>
            </p:cNvSpPr>
            <p:nvPr/>
          </p:nvSpPr>
          <p:spPr bwMode="auto">
            <a:xfrm>
              <a:off x="0" y="749"/>
              <a:ext cx="5760" cy="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 name="Text Box 10"/>
          <p:cNvSpPr txBox="1">
            <a:spLocks noChangeArrowheads="1"/>
          </p:cNvSpPr>
          <p:nvPr/>
        </p:nvSpPr>
        <p:spPr bwMode="auto">
          <a:xfrm>
            <a:off x="4514850" y="6461125"/>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pPr algn="ctr"/>
            <a:endParaRPr lang="en-US" altLang="en-US" sz="1000">
              <a:latin typeface="Arial" panose="020B0604020202020204" pitchFamily="34" charset="0"/>
            </a:endParaRPr>
          </a:p>
        </p:txBody>
      </p:sp>
      <p:sp>
        <p:nvSpPr>
          <p:cNvPr id="9" name="Text Box 11"/>
          <p:cNvSpPr txBox="1">
            <a:spLocks noChangeArrowheads="1"/>
          </p:cNvSpPr>
          <p:nvPr/>
        </p:nvSpPr>
        <p:spPr bwMode="auto">
          <a:xfrm>
            <a:off x="49213" y="6581775"/>
            <a:ext cx="184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endParaRPr lang="en-US" altLang="en-US" sz="1200" b="0"/>
          </a:p>
        </p:txBody>
      </p:sp>
      <p:pic>
        <p:nvPicPr>
          <p:cNvPr id="10" name="Picture 12" descr="NASA logo-small-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5313" y="85725"/>
            <a:ext cx="81756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400"/>
            </a:lvl1pPr>
          </a:lstStyle>
          <a:p>
            <a:r>
              <a:rPr lang="en-US"/>
              <a:t>Click to edit Master subtitle style</a:t>
            </a:r>
          </a:p>
        </p:txBody>
      </p:sp>
    </p:spTree>
    <p:extLst>
      <p:ext uri="{BB962C8B-B14F-4D97-AF65-F5344CB8AC3E}">
        <p14:creationId xmlns:p14="http://schemas.microsoft.com/office/powerpoint/2010/main" val="3531397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3434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0"/>
            <a:ext cx="2201862" cy="6461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213" y="0"/>
            <a:ext cx="6457950" cy="6461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55587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9213" y="0"/>
            <a:ext cx="7964487" cy="838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11713" y="1311275"/>
            <a:ext cx="4049712"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8563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9213" y="0"/>
            <a:ext cx="8812212" cy="6461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869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213" y="0"/>
            <a:ext cx="7964487"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1713" y="1311275"/>
            <a:ext cx="4049712"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4262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32307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9213" y="0"/>
            <a:ext cx="7964487" cy="838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8251825"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3962400"/>
            <a:ext cx="8251825"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46466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userDrawn="1"/>
        </p:nvCxnSpPr>
        <p:spPr>
          <a:xfrm flipV="1">
            <a:off x="1143000" y="3565525"/>
            <a:ext cx="68580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143000" y="1122363"/>
            <a:ext cx="6858000" cy="2387600"/>
          </a:xfrm>
        </p:spPr>
        <p:txBody>
          <a:bodyPr anchor="b"/>
          <a:lstStyle>
            <a:lvl1pPr algn="ctr">
              <a:defRPr sz="33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69273"/>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69642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userDrawn="1"/>
        </p:nvCxnSpPr>
        <p:spPr>
          <a:xfrm>
            <a:off x="285750" y="1076325"/>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85750" y="246713"/>
            <a:ext cx="7269480" cy="795528"/>
          </a:xfrm>
        </p:spPr>
        <p:txBody>
          <a:bodyPr/>
          <a:lstStyle>
            <a:lvl1pPr>
              <a:defRPr sz="2700"/>
            </a:lvl1pPr>
          </a:lstStyle>
          <a:p>
            <a:r>
              <a:rPr lang="en-US" dirty="0" smtClean="0"/>
              <a:t>Click to edit Master title style</a:t>
            </a:r>
            <a:endParaRPr lang="en-US" dirty="0"/>
          </a:p>
        </p:txBody>
      </p:sp>
      <p:sp>
        <p:nvSpPr>
          <p:cNvPr id="3" name="Content Placeholder 2"/>
          <p:cNvSpPr>
            <a:spLocks noGrp="1"/>
          </p:cNvSpPr>
          <p:nvPr>
            <p:ph idx="1"/>
          </p:nvPr>
        </p:nvSpPr>
        <p:spPr>
          <a:xfrm>
            <a:off x="285750" y="1247775"/>
            <a:ext cx="8572500" cy="5372100"/>
          </a:xfrm>
        </p:spPr>
        <p:txBody>
          <a:bodyPr/>
          <a:lstStyle>
            <a:lvl2pPr indent="-240030">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86089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igh Title and Content">
    <p:spTree>
      <p:nvGrpSpPr>
        <p:cNvPr id="1" name=""/>
        <p:cNvGrpSpPr/>
        <p:nvPr/>
      </p:nvGrpSpPr>
      <p:grpSpPr>
        <a:xfrm>
          <a:off x="0" y="0"/>
          <a:ext cx="0" cy="0"/>
          <a:chOff x="0" y="0"/>
          <a:chExt cx="0" cy="0"/>
        </a:xfrm>
      </p:grpSpPr>
      <p:cxnSp>
        <p:nvCxnSpPr>
          <p:cNvPr id="5" name="Straight Connector 4"/>
          <p:cNvCxnSpPr/>
          <p:nvPr userDrawn="1"/>
        </p:nvCxnSpPr>
        <p:spPr>
          <a:xfrm>
            <a:off x="285750" y="1100138"/>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sz="2700"/>
            </a:lvl1pPr>
          </a:lstStyle>
          <a:p>
            <a:r>
              <a:rPr lang="en-US" dirty="0" smtClean="0"/>
              <a:t>Click to edit Master title style</a:t>
            </a:r>
            <a:endParaRPr lang="en-US" dirty="0"/>
          </a:p>
        </p:txBody>
      </p:sp>
      <p:sp>
        <p:nvSpPr>
          <p:cNvPr id="4" name="Content Placeholder 2"/>
          <p:cNvSpPr>
            <a:spLocks noGrp="1"/>
          </p:cNvSpPr>
          <p:nvPr>
            <p:ph idx="1"/>
          </p:nvPr>
        </p:nvSpPr>
        <p:spPr>
          <a:xfrm>
            <a:off x="285750" y="1223682"/>
            <a:ext cx="8572500" cy="5080865"/>
          </a:xfrm>
        </p:spPr>
        <p:txBody>
          <a:bodyPr/>
          <a:lstStyle>
            <a:lvl2pPr indent="-240030">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69970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544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userDrawn="1"/>
        </p:nvCxnSpPr>
        <p:spPr>
          <a:xfrm>
            <a:off x="633413" y="4570413"/>
            <a:ext cx="78867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3888" y="1709739"/>
            <a:ext cx="7886700" cy="2852737"/>
          </a:xfrm>
        </p:spPr>
        <p:txBody>
          <a:bodyPr anchor="b"/>
          <a:lstStyle>
            <a:lvl1pPr>
              <a:defRPr sz="3300"/>
            </a:lvl1pPr>
          </a:lstStyle>
          <a:p>
            <a:r>
              <a:rPr lang="en-US" dirty="0"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9886713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userDrawn="1"/>
        </p:nvCxnSpPr>
        <p:spPr>
          <a:xfrm>
            <a:off x="285750" y="1073150"/>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85749" y="247871"/>
            <a:ext cx="7269480" cy="795528"/>
          </a:xfrm>
        </p:spPr>
        <p:txBody>
          <a:bodyPr/>
          <a:lstStyle>
            <a:lvl1pPr>
              <a:defRPr sz="2700"/>
            </a:lvl1pPr>
          </a:lstStyle>
          <a:p>
            <a:r>
              <a:rPr lang="en-US" smtClean="0"/>
              <a:t>Click to edit Master title style</a:t>
            </a:r>
            <a:endParaRPr lang="en-US"/>
          </a:p>
        </p:txBody>
      </p:sp>
      <p:sp>
        <p:nvSpPr>
          <p:cNvPr id="3" name="Content Placeholder 2"/>
          <p:cNvSpPr>
            <a:spLocks noGrp="1"/>
          </p:cNvSpPr>
          <p:nvPr>
            <p:ph sz="half" idx="1"/>
          </p:nvPr>
        </p:nvSpPr>
        <p:spPr>
          <a:xfrm>
            <a:off x="285750" y="1304925"/>
            <a:ext cx="4114800" cy="5210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43450" y="1304925"/>
            <a:ext cx="4114800" cy="5210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4626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userDrawn="1"/>
        </p:nvCxnSpPr>
        <p:spPr>
          <a:xfrm>
            <a:off x="285750" y="1076325"/>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85750" y="247001"/>
            <a:ext cx="7269480" cy="795528"/>
          </a:xfrm>
        </p:spPr>
        <p:txBody>
          <a:bodyPr/>
          <a:lstStyle>
            <a:lvl1pPr>
              <a:defRPr sz="2700"/>
            </a:lvl1pPr>
          </a:lstStyle>
          <a:p>
            <a:r>
              <a:rPr lang="en-US" smtClean="0"/>
              <a:t>Click to edit Master title style</a:t>
            </a:r>
            <a:endParaRPr lang="en-US"/>
          </a:p>
        </p:txBody>
      </p:sp>
      <p:sp>
        <p:nvSpPr>
          <p:cNvPr id="3" name="Text Placeholder 2"/>
          <p:cNvSpPr>
            <a:spLocks noGrp="1"/>
          </p:cNvSpPr>
          <p:nvPr>
            <p:ph type="body" idx="1"/>
          </p:nvPr>
        </p:nvSpPr>
        <p:spPr>
          <a:xfrm>
            <a:off x="285750" y="1226753"/>
            <a:ext cx="4114800" cy="46308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285750" y="1839882"/>
            <a:ext cx="4114800" cy="43604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743450" y="1226753"/>
            <a:ext cx="4114800" cy="46308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743450" y="1839881"/>
            <a:ext cx="4114800" cy="43563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00903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85750" y="1092200"/>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sz="2700"/>
            </a:lvl1pPr>
          </a:lstStyle>
          <a:p>
            <a:r>
              <a:rPr lang="en-US" smtClean="0"/>
              <a:t>Click to edit Master title style</a:t>
            </a:r>
            <a:endParaRPr lang="en-US"/>
          </a:p>
        </p:txBody>
      </p:sp>
    </p:spTree>
    <p:extLst>
      <p:ext uri="{BB962C8B-B14F-4D97-AF65-F5344CB8AC3E}">
        <p14:creationId xmlns:p14="http://schemas.microsoft.com/office/powerpoint/2010/main" val="272954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Straight Connector 1"/>
          <p:cNvCxnSpPr/>
          <p:nvPr userDrawn="1"/>
        </p:nvCxnSpPr>
        <p:spPr>
          <a:xfrm>
            <a:off x="285750" y="1139825"/>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483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941680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5739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userDrawn="1"/>
        </p:nvCxnSpPr>
        <p:spPr>
          <a:xfrm>
            <a:off x="285750" y="1130300"/>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46911" y="221205"/>
            <a:ext cx="6936582" cy="731296"/>
          </a:xfrm>
        </p:spPr>
        <p:txBody>
          <a:bodyPr anchor="b"/>
          <a:lstStyle>
            <a:lvl1pPr>
              <a:defRPr sz="2100"/>
            </a:lvl1pPr>
          </a:lstStyle>
          <a:p>
            <a:r>
              <a:rPr lang="en-US" dirty="0" smtClean="0"/>
              <a:t>Click to edit Master title style</a:t>
            </a:r>
            <a:endParaRPr lang="en-US" dirty="0"/>
          </a:p>
        </p:txBody>
      </p:sp>
      <p:sp>
        <p:nvSpPr>
          <p:cNvPr id="3" name="Content Placeholder 2"/>
          <p:cNvSpPr>
            <a:spLocks noGrp="1"/>
          </p:cNvSpPr>
          <p:nvPr>
            <p:ph idx="1"/>
          </p:nvPr>
        </p:nvSpPr>
        <p:spPr>
          <a:xfrm>
            <a:off x="3815202" y="1420563"/>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85749" y="1420563"/>
            <a:ext cx="3257550" cy="487362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Tree>
    <p:extLst>
      <p:ext uri="{BB962C8B-B14F-4D97-AF65-F5344CB8AC3E}">
        <p14:creationId xmlns:p14="http://schemas.microsoft.com/office/powerpoint/2010/main" val="18986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cxnSp>
        <p:nvCxnSpPr>
          <p:cNvPr id="5" name="Straight Connector 4"/>
          <p:cNvCxnSpPr/>
          <p:nvPr userDrawn="1"/>
        </p:nvCxnSpPr>
        <p:spPr>
          <a:xfrm>
            <a:off x="285750" y="1235075"/>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85751" y="180475"/>
            <a:ext cx="3429000" cy="1053850"/>
          </a:xfrm>
        </p:spPr>
        <p:txBody>
          <a:bodyPr anchor="b"/>
          <a:lstStyle>
            <a:lvl1pPr>
              <a:defRPr sz="2100"/>
            </a:lvl1pPr>
          </a:lstStyle>
          <a:p>
            <a:r>
              <a:rPr lang="en-US" smtClean="0"/>
              <a:t>Click to edit Master title style</a:t>
            </a:r>
            <a:endParaRPr lang="en-US"/>
          </a:p>
        </p:txBody>
      </p:sp>
      <p:sp>
        <p:nvSpPr>
          <p:cNvPr id="3" name="Picture Placeholder 2"/>
          <p:cNvSpPr>
            <a:spLocks noGrp="1"/>
          </p:cNvSpPr>
          <p:nvPr>
            <p:ph type="pic" idx="1"/>
          </p:nvPr>
        </p:nvSpPr>
        <p:spPr>
          <a:xfrm>
            <a:off x="3904059" y="1526382"/>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285750" y="1526382"/>
            <a:ext cx="3429000" cy="487362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smtClean="0"/>
              <a:t>Click to edit Master text styles</a:t>
            </a:r>
          </a:p>
        </p:txBody>
      </p:sp>
    </p:spTree>
    <p:extLst>
      <p:ext uri="{BB962C8B-B14F-4D97-AF65-F5344CB8AC3E}">
        <p14:creationId xmlns:p14="http://schemas.microsoft.com/office/powerpoint/2010/main" val="11811786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userDrawn="1"/>
        </p:nvCxnSpPr>
        <p:spPr>
          <a:xfrm>
            <a:off x="285750" y="1101725"/>
            <a:ext cx="8572500" cy="0"/>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sz="2700"/>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443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586163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userDrawn="1"/>
        </p:nvCxnSpPr>
        <p:spPr>
          <a:xfrm>
            <a:off x="5392738" y="365125"/>
            <a:ext cx="0" cy="5811838"/>
          </a:xfrm>
          <a:prstGeom prst="line">
            <a:avLst/>
          </a:prstGeom>
          <a:ln w="38100">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5587165" y="365125"/>
            <a:ext cx="1971675" cy="5811838"/>
          </a:xfrm>
        </p:spPr>
        <p:txBody>
          <a:bodyPr vert="eaVert"/>
          <a:lstStyle>
            <a:lvl1pPr>
              <a:defRPr sz="2700"/>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4578016" cy="5811838"/>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134632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130300"/>
          </a:xfrm>
          <a:prstGeom prst="rect">
            <a:avLst/>
          </a:prstGeom>
          <a:gradFill rotWithShape="0">
            <a:gsLst>
              <a:gs pos="0">
                <a:schemeClr val="bg1"/>
              </a:gs>
              <a:gs pos="100000">
                <a:srgbClr val="E1F0FF"/>
              </a:gs>
            </a:gsLst>
            <a:lin ang="0" scaled="1"/>
          </a:gradFill>
          <a:ln w="12700">
            <a:noFill/>
            <a:miter lim="800000"/>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grpSp>
        <p:nvGrpSpPr>
          <p:cNvPr id="2" name="Group 5"/>
          <p:cNvGrpSpPr>
            <a:grpSpLocks/>
          </p:cNvGrpSpPr>
          <p:nvPr/>
        </p:nvGrpSpPr>
        <p:grpSpPr bwMode="auto">
          <a:xfrm>
            <a:off x="0" y="1120777"/>
            <a:ext cx="9144000" cy="68263"/>
            <a:chOff x="0" y="706"/>
            <a:chExt cx="5760" cy="43"/>
          </a:xfrm>
        </p:grpSpPr>
        <p:sp>
          <p:nvSpPr>
            <p:cNvPr id="6" name="Line 6"/>
            <p:cNvSpPr>
              <a:spLocks noChangeShapeType="1"/>
            </p:cNvSpPr>
            <p:nvPr/>
          </p:nvSpPr>
          <p:spPr bwMode="auto">
            <a:xfrm>
              <a:off x="0" y="706"/>
              <a:ext cx="5760" cy="0"/>
            </a:xfrm>
            <a:prstGeom prst="line">
              <a:avLst/>
            </a:prstGeom>
            <a:noFill/>
            <a:ln w="50800">
              <a:solidFill>
                <a:srgbClr val="0000FF"/>
              </a:solidFill>
              <a:round/>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sp>
          <p:nvSpPr>
            <p:cNvPr id="7" name="Line 7"/>
            <p:cNvSpPr>
              <a:spLocks noChangeShapeType="1"/>
            </p:cNvSpPr>
            <p:nvPr/>
          </p:nvSpPr>
          <p:spPr bwMode="auto">
            <a:xfrm>
              <a:off x="0" y="749"/>
              <a:ext cx="5760" cy="0"/>
            </a:xfrm>
            <a:prstGeom prst="line">
              <a:avLst/>
            </a:prstGeom>
            <a:noFill/>
            <a:ln w="19050">
              <a:solidFill>
                <a:srgbClr val="0000FF"/>
              </a:solidFill>
              <a:round/>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grpSp>
      <p:sp>
        <p:nvSpPr>
          <p:cNvPr id="8" name="Text Box 8"/>
          <p:cNvSpPr txBox="1">
            <a:spLocks noChangeArrowheads="1"/>
          </p:cNvSpPr>
          <p:nvPr/>
        </p:nvSpPr>
        <p:spPr bwMode="auto">
          <a:xfrm>
            <a:off x="4514560" y="6461127"/>
            <a:ext cx="184731" cy="207749"/>
          </a:xfrm>
          <a:prstGeom prst="rect">
            <a:avLst/>
          </a:prstGeom>
          <a:noFill/>
          <a:ln w="12700">
            <a:noFill/>
            <a:miter lim="800000"/>
            <a:headEnd/>
            <a:tailEnd/>
          </a:ln>
          <a:effectLst/>
        </p:spPr>
        <p:txBody>
          <a:bodyPr wrap="none">
            <a:spAutoFit/>
          </a:bodyPr>
          <a:lstStyle/>
          <a:p>
            <a:pPr algn="ctr" eaLnBrk="0" fontAlgn="base" hangingPunct="0">
              <a:spcBef>
                <a:spcPct val="0"/>
              </a:spcBef>
              <a:spcAft>
                <a:spcPct val="0"/>
              </a:spcAft>
              <a:defRPr/>
            </a:pPr>
            <a:endParaRPr lang="en-US" altLang="en-US" sz="750" b="1">
              <a:solidFill>
                <a:srgbClr val="000000"/>
              </a:solidFill>
              <a:latin typeface="Arial" charset="0"/>
            </a:endParaRPr>
          </a:p>
        </p:txBody>
      </p:sp>
      <p:sp>
        <p:nvSpPr>
          <p:cNvPr id="9" name="Text Box 9"/>
          <p:cNvSpPr txBox="1">
            <a:spLocks noChangeArrowheads="1"/>
          </p:cNvSpPr>
          <p:nvPr/>
        </p:nvSpPr>
        <p:spPr bwMode="auto">
          <a:xfrm>
            <a:off x="49214" y="6603678"/>
            <a:ext cx="184731" cy="230832"/>
          </a:xfrm>
          <a:prstGeom prst="rect">
            <a:avLst/>
          </a:prstGeom>
          <a:noFill/>
          <a:ln w="12700">
            <a:noFill/>
            <a:miter lim="800000"/>
            <a:headEnd/>
            <a:tailEnd/>
          </a:ln>
          <a:effectLst/>
        </p:spPr>
        <p:txBody>
          <a:bodyPr wrap="none" anchor="ctr">
            <a:spAutoFit/>
          </a:bodyPr>
          <a:lstStyle/>
          <a:p>
            <a:pPr eaLnBrk="0" fontAlgn="base" hangingPunct="0">
              <a:spcBef>
                <a:spcPct val="0"/>
              </a:spcBef>
              <a:spcAft>
                <a:spcPct val="0"/>
              </a:spcAft>
              <a:defRPr/>
            </a:pPr>
            <a:endParaRPr lang="en-US" sz="900">
              <a:solidFill>
                <a:srgbClr val="000000"/>
              </a:solidFill>
              <a:latin typeface="Times New Roman" pitchFamily="18" charset="0"/>
            </a:endParaRPr>
          </a:p>
        </p:txBody>
      </p:sp>
      <p:pic>
        <p:nvPicPr>
          <p:cNvPr id="10" name="Picture 10" descr="NASA logo-small-transparent"/>
          <p:cNvPicPr>
            <a:picLocks noChangeAspect="1" noChangeArrowheads="1"/>
          </p:cNvPicPr>
          <p:nvPr/>
        </p:nvPicPr>
        <p:blipFill>
          <a:blip r:embed="rId2" cstate="print"/>
          <a:srcRect/>
          <a:stretch>
            <a:fillRect/>
          </a:stretch>
        </p:blipFill>
        <p:spPr bwMode="auto">
          <a:xfrm>
            <a:off x="8384241" y="195354"/>
            <a:ext cx="736899" cy="730068"/>
          </a:xfrm>
          <a:prstGeom prst="rect">
            <a:avLst/>
          </a:prstGeom>
          <a:noFill/>
          <a:ln w="9525">
            <a:noFill/>
            <a:miter lim="800000"/>
            <a:headEnd/>
            <a:tailEnd/>
          </a:ln>
        </p:spPr>
      </p:pic>
      <p:sp>
        <p:nvSpPr>
          <p:cNvPr id="74755" name="Rectangle 3"/>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74756" name="Rectangle 4"/>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1800"/>
            </a:lvl1pPr>
          </a:lstStyle>
          <a:p>
            <a:r>
              <a:rPr lang="en-US"/>
              <a:t>Click to edit Master subtitle style</a:t>
            </a:r>
          </a:p>
        </p:txBody>
      </p:sp>
    </p:spTree>
    <p:extLst>
      <p:ext uri="{BB962C8B-B14F-4D97-AF65-F5344CB8AC3E}">
        <p14:creationId xmlns:p14="http://schemas.microsoft.com/office/powerpoint/2010/main" val="22738863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214" y="0"/>
            <a:ext cx="8332787" cy="762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385668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smtClean="0"/>
              <a:t>Click to edit Master text styles</a:t>
            </a:r>
          </a:p>
        </p:txBody>
      </p:sp>
    </p:spTree>
    <p:extLst>
      <p:ext uri="{BB962C8B-B14F-4D97-AF65-F5344CB8AC3E}">
        <p14:creationId xmlns:p14="http://schemas.microsoft.com/office/powerpoint/2010/main" val="169266928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1" y="1311275"/>
            <a:ext cx="4049713" cy="51498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1713" y="1311275"/>
            <a:ext cx="4049712" cy="514985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516718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7577" y="98613"/>
            <a:ext cx="8579224" cy="65442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782852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8886901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270190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Tree>
    <p:extLst>
      <p:ext uri="{BB962C8B-B14F-4D97-AF65-F5344CB8AC3E}">
        <p14:creationId xmlns:p14="http://schemas.microsoft.com/office/powerpoint/2010/main" val="259984758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Tree>
    <p:extLst>
      <p:ext uri="{BB962C8B-B14F-4D97-AF65-F5344CB8AC3E}">
        <p14:creationId xmlns:p14="http://schemas.microsoft.com/office/powerpoint/2010/main" val="18785531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4049713"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1713" y="1311275"/>
            <a:ext cx="4049712"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904170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07064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2"/>
            <a:ext cx="2201862" cy="6461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213" y="2"/>
            <a:ext cx="6457950" cy="6461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404485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365122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6720" y="1162051"/>
            <a:ext cx="8310562" cy="4933950"/>
          </a:xfrm>
          <a:prstGeom prst="rect">
            <a:avLst/>
          </a:prstGeom>
        </p:spPr>
        <p:txBody>
          <a:bodyPr/>
          <a:lstStyle>
            <a:lvl1pPr>
              <a:defRPr sz="1350">
                <a:latin typeface="Comic Sans MS" pitchFamily="66" charset="0"/>
              </a:defRPr>
            </a:lvl1pPr>
            <a:lvl2pPr marL="428625" indent="-171450">
              <a:defRPr sz="1200">
                <a:latin typeface="Comic Sans MS" pitchFamily="66" charset="0"/>
              </a:defRPr>
            </a:lvl2pPr>
            <a:lvl3pPr marL="600075" indent="-171450">
              <a:defRPr sz="1200">
                <a:latin typeface="Comic Sans MS" pitchFamily="66" charset="0"/>
              </a:defRPr>
            </a:lvl3pPr>
            <a:lvl4pPr marL="771525" indent="-171450">
              <a:defRPr sz="1200">
                <a:latin typeface="Comic Sans MS" pitchFamily="66" charset="0"/>
              </a:defRPr>
            </a:lvl4pPr>
          </a:lstStyle>
          <a:p>
            <a:pPr lvl="0"/>
            <a:r>
              <a:rPr lang="en-US" dirty="0" smtClean="0"/>
              <a:t>Click to edit Master text styles</a:t>
            </a:r>
          </a:p>
          <a:p>
            <a:pPr lvl="1"/>
            <a:r>
              <a:rPr lang="en-US" dirty="0" smtClean="0"/>
              <a:t>2</a:t>
            </a:r>
          </a:p>
          <a:p>
            <a:pPr lvl="2"/>
            <a:r>
              <a:rPr lang="en-US" dirty="0" smtClean="0"/>
              <a:t>3</a:t>
            </a:r>
          </a:p>
          <a:p>
            <a:pPr lvl="3"/>
            <a:r>
              <a:rPr lang="en-US" dirty="0" smtClean="0"/>
              <a:t>4</a:t>
            </a:r>
          </a:p>
        </p:txBody>
      </p:sp>
      <p:sp>
        <p:nvSpPr>
          <p:cNvPr id="7" name="Title 6"/>
          <p:cNvSpPr>
            <a:spLocks noGrp="1"/>
          </p:cNvSpPr>
          <p:nvPr>
            <p:ph type="title"/>
          </p:nvPr>
        </p:nvSpPr>
        <p:spPr>
          <a:xfrm>
            <a:off x="500062" y="169863"/>
            <a:ext cx="8229600" cy="639762"/>
          </a:xfrm>
          <a:prstGeom prst="rect">
            <a:avLst/>
          </a:prstGeom>
        </p:spPr>
        <p:txBody>
          <a:bodyPr/>
          <a:lstStyle>
            <a:lvl1pPr>
              <a:defRPr sz="2100">
                <a:latin typeface="Comic Sans MS" pitchFamily="66" charset="0"/>
              </a:defRPr>
            </a:lvl1pPr>
          </a:lstStyle>
          <a:p>
            <a:r>
              <a:rPr lang="en-US" smtClean="0"/>
              <a:t>Click to edit Master title style</a:t>
            </a:r>
            <a:endParaRPr lang="en-US"/>
          </a:p>
        </p:txBody>
      </p:sp>
    </p:spTree>
    <p:extLst>
      <p:ext uri="{BB962C8B-B14F-4D97-AF65-F5344CB8AC3E}">
        <p14:creationId xmlns:p14="http://schemas.microsoft.com/office/powerpoint/2010/main" val="23527597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6720" y="1162051"/>
            <a:ext cx="8310562" cy="4933950"/>
          </a:xfrm>
          <a:prstGeom prst="rect">
            <a:avLst/>
          </a:prstGeom>
        </p:spPr>
        <p:txBody>
          <a:bodyPr/>
          <a:lstStyle>
            <a:lvl1pPr>
              <a:defRPr sz="1350">
                <a:latin typeface="Comic Sans MS" pitchFamily="66" charset="0"/>
              </a:defRPr>
            </a:lvl1pPr>
            <a:lvl2pPr marL="428625" indent="-171450">
              <a:defRPr sz="1200">
                <a:latin typeface="Comic Sans MS" pitchFamily="66" charset="0"/>
              </a:defRPr>
            </a:lvl2pPr>
            <a:lvl3pPr marL="600075" indent="-171450">
              <a:defRPr sz="1200">
                <a:latin typeface="Comic Sans MS" pitchFamily="66" charset="0"/>
              </a:defRPr>
            </a:lvl3pPr>
            <a:lvl4pPr marL="771525" indent="-171450">
              <a:defRPr sz="1200">
                <a:latin typeface="Comic Sans MS" pitchFamily="66" charset="0"/>
              </a:defRPr>
            </a:lvl4pPr>
          </a:lstStyle>
          <a:p>
            <a:pPr lvl="0"/>
            <a:r>
              <a:rPr lang="en-US" dirty="0" smtClean="0"/>
              <a:t>Click to edit Master text styles</a:t>
            </a:r>
          </a:p>
          <a:p>
            <a:pPr lvl="1"/>
            <a:r>
              <a:rPr lang="en-US" dirty="0" smtClean="0"/>
              <a:t>2</a:t>
            </a:r>
          </a:p>
          <a:p>
            <a:pPr lvl="2"/>
            <a:r>
              <a:rPr lang="en-US" dirty="0" smtClean="0"/>
              <a:t>3</a:t>
            </a:r>
          </a:p>
          <a:p>
            <a:pPr lvl="3"/>
            <a:r>
              <a:rPr lang="en-US" dirty="0" smtClean="0"/>
              <a:t>4</a:t>
            </a:r>
          </a:p>
        </p:txBody>
      </p:sp>
      <p:sp>
        <p:nvSpPr>
          <p:cNvPr id="7" name="Title 6"/>
          <p:cNvSpPr>
            <a:spLocks noGrp="1"/>
          </p:cNvSpPr>
          <p:nvPr>
            <p:ph type="title"/>
          </p:nvPr>
        </p:nvSpPr>
        <p:spPr>
          <a:xfrm>
            <a:off x="500062" y="169863"/>
            <a:ext cx="8229600" cy="639762"/>
          </a:xfrm>
          <a:prstGeom prst="rect">
            <a:avLst/>
          </a:prstGeom>
        </p:spPr>
        <p:txBody>
          <a:bodyPr/>
          <a:lstStyle>
            <a:lvl1pPr>
              <a:defRPr sz="2100">
                <a:latin typeface="Comic Sans MS" pitchFamily="66" charset="0"/>
              </a:defRPr>
            </a:lvl1pPr>
          </a:lstStyle>
          <a:p>
            <a:r>
              <a:rPr lang="en-US" smtClean="0"/>
              <a:t>Click to edit Master title style</a:t>
            </a:r>
            <a:endParaRPr lang="en-US"/>
          </a:p>
        </p:txBody>
      </p:sp>
    </p:spTree>
    <p:extLst>
      <p:ext uri="{BB962C8B-B14F-4D97-AF65-F5344CB8AC3E}">
        <p14:creationId xmlns:p14="http://schemas.microsoft.com/office/powerpoint/2010/main" val="191680548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6720" y="1162051"/>
            <a:ext cx="8310562" cy="4933950"/>
          </a:xfrm>
          <a:prstGeom prst="rect">
            <a:avLst/>
          </a:prstGeom>
        </p:spPr>
        <p:txBody>
          <a:bodyPr/>
          <a:lstStyle>
            <a:lvl1pPr>
              <a:defRPr sz="1350">
                <a:latin typeface="Comic Sans MS" pitchFamily="66" charset="0"/>
              </a:defRPr>
            </a:lvl1pPr>
            <a:lvl2pPr marL="428625" indent="-171450">
              <a:defRPr sz="1200">
                <a:latin typeface="Comic Sans MS" pitchFamily="66" charset="0"/>
              </a:defRPr>
            </a:lvl2pPr>
            <a:lvl3pPr marL="600075" indent="-171450">
              <a:defRPr sz="1200">
                <a:latin typeface="Comic Sans MS" pitchFamily="66" charset="0"/>
              </a:defRPr>
            </a:lvl3pPr>
            <a:lvl4pPr marL="771525" indent="-171450">
              <a:defRPr sz="1200">
                <a:latin typeface="Comic Sans MS" pitchFamily="66" charset="0"/>
              </a:defRPr>
            </a:lvl4pPr>
          </a:lstStyle>
          <a:p>
            <a:pPr lvl="0"/>
            <a:r>
              <a:rPr lang="en-US" dirty="0" smtClean="0"/>
              <a:t>Click to edit Master text styles</a:t>
            </a:r>
          </a:p>
          <a:p>
            <a:pPr lvl="1"/>
            <a:r>
              <a:rPr lang="en-US" dirty="0" smtClean="0"/>
              <a:t>2</a:t>
            </a:r>
          </a:p>
          <a:p>
            <a:pPr lvl="2"/>
            <a:r>
              <a:rPr lang="en-US" dirty="0" smtClean="0"/>
              <a:t>3</a:t>
            </a:r>
          </a:p>
          <a:p>
            <a:pPr lvl="3"/>
            <a:r>
              <a:rPr lang="en-US" dirty="0" smtClean="0"/>
              <a:t>4</a:t>
            </a:r>
          </a:p>
        </p:txBody>
      </p:sp>
      <p:sp>
        <p:nvSpPr>
          <p:cNvPr id="7" name="Title 6"/>
          <p:cNvSpPr>
            <a:spLocks noGrp="1"/>
          </p:cNvSpPr>
          <p:nvPr>
            <p:ph type="title"/>
          </p:nvPr>
        </p:nvSpPr>
        <p:spPr>
          <a:xfrm>
            <a:off x="500062" y="169863"/>
            <a:ext cx="8229600" cy="639762"/>
          </a:xfrm>
          <a:prstGeom prst="rect">
            <a:avLst/>
          </a:prstGeom>
        </p:spPr>
        <p:txBody>
          <a:bodyPr/>
          <a:lstStyle>
            <a:lvl1pPr>
              <a:defRPr sz="2100">
                <a:latin typeface="Comic Sans MS" pitchFamily="66" charset="0"/>
              </a:defRPr>
            </a:lvl1pPr>
          </a:lstStyle>
          <a:p>
            <a:r>
              <a:rPr lang="en-US" smtClean="0"/>
              <a:t>Click to edit Master title style</a:t>
            </a:r>
            <a:endParaRPr lang="en-US"/>
          </a:p>
        </p:txBody>
      </p:sp>
    </p:spTree>
    <p:extLst>
      <p:ext uri="{BB962C8B-B14F-4D97-AF65-F5344CB8AC3E}">
        <p14:creationId xmlns:p14="http://schemas.microsoft.com/office/powerpoint/2010/main" val="249630099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0485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11"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11713" y="1311275"/>
            <a:ext cx="4049712"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22014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81251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High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2700"/>
            </a:lvl1pPr>
          </a:lstStyle>
          <a:p>
            <a:r>
              <a:rPr lang="en-US" dirty="0" smtClean="0"/>
              <a:t>Click to edit Master title style</a:t>
            </a:r>
            <a:endParaRPr lang="en-US" dirty="0"/>
          </a:p>
        </p:txBody>
      </p:sp>
      <p:sp>
        <p:nvSpPr>
          <p:cNvPr id="4" name="Content Placeholder 2"/>
          <p:cNvSpPr>
            <a:spLocks noGrp="1"/>
          </p:cNvSpPr>
          <p:nvPr>
            <p:ph idx="1"/>
          </p:nvPr>
        </p:nvSpPr>
        <p:spPr>
          <a:xfrm>
            <a:off x="285750" y="1223682"/>
            <a:ext cx="8572500" cy="5080865"/>
          </a:xfrm>
        </p:spPr>
        <p:txBody>
          <a:bodyPr/>
          <a:lstStyle>
            <a:lvl2pPr indent="-240030">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476562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130300"/>
          </a:xfrm>
          <a:prstGeom prst="rect">
            <a:avLst/>
          </a:prstGeom>
          <a:gradFill rotWithShape="0">
            <a:gsLst>
              <a:gs pos="0">
                <a:schemeClr val="bg1"/>
              </a:gs>
              <a:gs pos="100000">
                <a:srgbClr val="E1F0FF"/>
              </a:gs>
            </a:gsLst>
            <a:lin ang="0" scaled="1"/>
          </a:gradFill>
          <a:ln w="12700">
            <a:noFill/>
            <a:miter lim="800000"/>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grpSp>
        <p:nvGrpSpPr>
          <p:cNvPr id="5" name="Group 13"/>
          <p:cNvGrpSpPr>
            <a:grpSpLocks/>
          </p:cNvGrpSpPr>
          <p:nvPr/>
        </p:nvGrpSpPr>
        <p:grpSpPr bwMode="auto">
          <a:xfrm>
            <a:off x="0" y="1120775"/>
            <a:ext cx="9144000" cy="68263"/>
            <a:chOff x="0" y="706"/>
            <a:chExt cx="5760" cy="43"/>
          </a:xfrm>
        </p:grpSpPr>
        <p:sp>
          <p:nvSpPr>
            <p:cNvPr id="6" name="Line 6"/>
            <p:cNvSpPr>
              <a:spLocks noChangeShapeType="1"/>
            </p:cNvSpPr>
            <p:nvPr/>
          </p:nvSpPr>
          <p:spPr bwMode="auto">
            <a:xfrm>
              <a:off x="0" y="706"/>
              <a:ext cx="5760" cy="0"/>
            </a:xfrm>
            <a:prstGeom prst="line">
              <a:avLst/>
            </a:prstGeom>
            <a:noFill/>
            <a:ln w="50800">
              <a:solidFill>
                <a:srgbClr val="0000FF"/>
              </a:solidFill>
              <a:round/>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sp>
          <p:nvSpPr>
            <p:cNvPr id="7" name="Line 7"/>
            <p:cNvSpPr>
              <a:spLocks noChangeShapeType="1"/>
            </p:cNvSpPr>
            <p:nvPr/>
          </p:nvSpPr>
          <p:spPr bwMode="auto">
            <a:xfrm>
              <a:off x="0" y="749"/>
              <a:ext cx="5760" cy="0"/>
            </a:xfrm>
            <a:prstGeom prst="line">
              <a:avLst/>
            </a:prstGeom>
            <a:noFill/>
            <a:ln w="19050">
              <a:solidFill>
                <a:srgbClr val="0000FF"/>
              </a:solidFill>
              <a:round/>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grpSp>
      <p:sp>
        <p:nvSpPr>
          <p:cNvPr id="8" name="Text Box 11"/>
          <p:cNvSpPr txBox="1">
            <a:spLocks noChangeArrowheads="1"/>
          </p:cNvSpPr>
          <p:nvPr/>
        </p:nvSpPr>
        <p:spPr bwMode="auto">
          <a:xfrm>
            <a:off x="49213" y="6581775"/>
            <a:ext cx="184150" cy="274638"/>
          </a:xfrm>
          <a:prstGeom prst="rect">
            <a:avLst/>
          </a:prstGeom>
          <a:noFill/>
          <a:ln w="12700">
            <a:noFill/>
            <a:miter lim="800000"/>
            <a:headEnd/>
            <a:tailEnd/>
          </a:ln>
          <a:effectLst/>
        </p:spPr>
        <p:txBody>
          <a:bodyPr wrap="none" anchor="ctr">
            <a:spAutoFit/>
          </a:bodyPr>
          <a:lstStyle/>
          <a:p>
            <a:pPr eaLnBrk="0" fontAlgn="base" hangingPunct="0">
              <a:spcBef>
                <a:spcPct val="0"/>
              </a:spcBef>
              <a:spcAft>
                <a:spcPct val="0"/>
              </a:spcAft>
              <a:defRPr/>
            </a:pPr>
            <a:endParaRPr lang="en-US" sz="1200">
              <a:solidFill>
                <a:srgbClr val="000000"/>
              </a:solidFill>
              <a:latin typeface="Times New Roman" pitchFamily="18" charset="0"/>
            </a:endParaRPr>
          </a:p>
        </p:txBody>
      </p:sp>
      <p:sp>
        <p:nvSpPr>
          <p:cNvPr id="4099" name="Rectangle 3"/>
          <p:cNvSpPr>
            <a:spLocks noGrp="1" noChangeArrowheads="1"/>
          </p:cNvSpPr>
          <p:nvPr>
            <p:ph type="ctrTitle"/>
          </p:nvPr>
        </p:nvSpPr>
        <p:spPr>
          <a:xfrm>
            <a:off x="685800" y="2286000"/>
            <a:ext cx="7772400" cy="1143000"/>
          </a:xfrm>
        </p:spPr>
        <p:txBody>
          <a:bodyPr/>
          <a:lstStyle>
            <a:lvl1pPr algn="ctr">
              <a:defRPr/>
            </a:lvl1pPr>
          </a:lstStyle>
          <a:p>
            <a:r>
              <a:rPr lang="en-US"/>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z="2400"/>
            </a:lvl1pPr>
          </a:lstStyle>
          <a:p>
            <a:r>
              <a:rPr lang="en-US"/>
              <a:t>Click to edit Master subtitle style</a:t>
            </a:r>
          </a:p>
        </p:txBody>
      </p:sp>
    </p:spTree>
    <p:extLst>
      <p:ext uri="{BB962C8B-B14F-4D97-AF65-F5344CB8AC3E}">
        <p14:creationId xmlns:p14="http://schemas.microsoft.com/office/powerpoint/2010/main" val="1544519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11778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397412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4398937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4049713"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1713" y="1311275"/>
            <a:ext cx="4049712" cy="5149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14926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2606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485607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88387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531259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57153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19516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3063" y="0"/>
            <a:ext cx="2138362" cy="6461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265863" cy="6461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880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071196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0485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11713" y="1311275"/>
            <a:ext cx="4049712"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0058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0485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11713" y="1311275"/>
            <a:ext cx="4049712"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11713" y="3962400"/>
            <a:ext cx="4049712"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19415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0485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1713" y="1311275"/>
            <a:ext cx="4049712"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88723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70485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11275"/>
            <a:ext cx="4049713" cy="514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11713" y="1311275"/>
            <a:ext cx="4049712"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11713" y="3962400"/>
            <a:ext cx="4049712" cy="249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606865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6719" y="1162051"/>
            <a:ext cx="8310562" cy="4933950"/>
          </a:xfrm>
          <a:prstGeom prst="rect">
            <a:avLst/>
          </a:prstGeom>
        </p:spPr>
        <p:txBody>
          <a:bodyPr/>
          <a:lstStyle>
            <a:lvl1pPr>
              <a:defRPr sz="1800">
                <a:latin typeface="Comic Sans MS" pitchFamily="66" charset="0"/>
              </a:defRPr>
            </a:lvl1pPr>
            <a:lvl2pPr marL="571500" indent="-228600">
              <a:defRPr sz="1600">
                <a:latin typeface="Comic Sans MS" pitchFamily="66" charset="0"/>
              </a:defRPr>
            </a:lvl2pPr>
            <a:lvl3pPr marL="800100" indent="-228600">
              <a:defRPr sz="1600">
                <a:latin typeface="Comic Sans MS" pitchFamily="66" charset="0"/>
              </a:defRPr>
            </a:lvl3pPr>
            <a:lvl4pPr marL="1028700" indent="-228600">
              <a:defRPr sz="1600">
                <a:latin typeface="Comic Sans MS" pitchFamily="66" charset="0"/>
              </a:defRPr>
            </a:lvl4pPr>
          </a:lstStyle>
          <a:p>
            <a:pPr lvl="0"/>
            <a:r>
              <a:rPr lang="en-US" dirty="0" smtClean="0"/>
              <a:t>Click to edit Master text styles</a:t>
            </a:r>
          </a:p>
          <a:p>
            <a:pPr lvl="1"/>
            <a:r>
              <a:rPr lang="en-US" dirty="0" smtClean="0"/>
              <a:t>2</a:t>
            </a:r>
          </a:p>
          <a:p>
            <a:pPr lvl="2"/>
            <a:r>
              <a:rPr lang="en-US" dirty="0" smtClean="0"/>
              <a:t>3</a:t>
            </a:r>
          </a:p>
          <a:p>
            <a:pPr lvl="3"/>
            <a:r>
              <a:rPr lang="en-US" dirty="0" smtClean="0"/>
              <a:t>4</a:t>
            </a:r>
          </a:p>
        </p:txBody>
      </p:sp>
      <p:sp>
        <p:nvSpPr>
          <p:cNvPr id="7" name="Title 6"/>
          <p:cNvSpPr>
            <a:spLocks noGrp="1"/>
          </p:cNvSpPr>
          <p:nvPr>
            <p:ph type="title"/>
          </p:nvPr>
        </p:nvSpPr>
        <p:spPr>
          <a:xfrm>
            <a:off x="500062" y="169863"/>
            <a:ext cx="8229600" cy="639762"/>
          </a:xfrm>
          <a:prstGeom prst="rect">
            <a:avLst/>
          </a:prstGeom>
        </p:spPr>
        <p:txBody>
          <a:bodyPr/>
          <a:lstStyle>
            <a:lvl1pPr>
              <a:defRPr sz="2800">
                <a:latin typeface="Comic Sans MS" pitchFamily="66" charset="0"/>
              </a:defRPr>
            </a:lvl1pPr>
          </a:lstStyle>
          <a:p>
            <a:r>
              <a:rPr lang="en-US" smtClean="0"/>
              <a:t>Click to edit Master title style</a:t>
            </a:r>
            <a:endParaRPr lang="en-US"/>
          </a:p>
        </p:txBody>
      </p:sp>
    </p:spTree>
    <p:extLst>
      <p:ext uri="{BB962C8B-B14F-4D97-AF65-F5344CB8AC3E}">
        <p14:creationId xmlns:p14="http://schemas.microsoft.com/office/powerpoint/2010/main" val="29038842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r>
              <a:rPr lang="en-US">
                <a:solidFill>
                  <a:srgbClr val="000000"/>
                </a:solidFill>
                <a:latin typeface="Arial" pitchFamily="34" charset="0"/>
              </a:rPr>
              <a:t>3 November 2014</a:t>
            </a:r>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r>
              <a:rPr lang="en-US">
                <a:solidFill>
                  <a:srgbClr val="000000"/>
                </a:solidFill>
                <a:latin typeface="Arial" pitchFamily="34" charset="0"/>
              </a:rPr>
              <a:t>J. R. Campbell et al.</a:t>
            </a:r>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r>
              <a:rPr lang="en-US">
                <a:solidFill>
                  <a:srgbClr val="000000"/>
                </a:solidFill>
                <a:latin typeface="Arial" pitchFamily="34" charset="0"/>
              </a:rPr>
              <a:t>CCST – Alexandria, VA</a:t>
            </a:r>
          </a:p>
        </p:txBody>
      </p:sp>
    </p:spTree>
    <p:extLst>
      <p:ext uri="{BB962C8B-B14F-4D97-AF65-F5344CB8AC3E}">
        <p14:creationId xmlns:p14="http://schemas.microsoft.com/office/powerpoint/2010/main" val="10753753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High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lvl1pPr>
              <a:defRPr sz="2700"/>
            </a:lvl1pPr>
          </a:lstStyle>
          <a:p>
            <a:r>
              <a:rPr lang="en-US" dirty="0" smtClean="0"/>
              <a:t>Click to edit Master title style</a:t>
            </a:r>
            <a:endParaRPr lang="en-US" dirty="0"/>
          </a:p>
        </p:txBody>
      </p:sp>
      <p:sp>
        <p:nvSpPr>
          <p:cNvPr id="4" name="Content Placeholder 2"/>
          <p:cNvSpPr>
            <a:spLocks noGrp="1"/>
          </p:cNvSpPr>
          <p:nvPr>
            <p:ph idx="1"/>
          </p:nvPr>
        </p:nvSpPr>
        <p:spPr>
          <a:xfrm>
            <a:off x="285750" y="1223682"/>
            <a:ext cx="8572500" cy="5080865"/>
          </a:xfrm>
        </p:spPr>
        <p:txBody>
          <a:bodyPr/>
          <a:lstStyle>
            <a:lvl2pPr indent="-240030">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12567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471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57985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0337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image" Target="../media/image1.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theme" Target="../theme/theme3.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image" Target="../media/image1.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theme" Target="../theme/theme4.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914400"/>
          </a:xfrm>
          <a:prstGeom prst="rect">
            <a:avLst/>
          </a:prstGeom>
          <a:gradFill rotWithShape="0">
            <a:gsLst>
              <a:gs pos="0">
                <a:schemeClr val="bg1"/>
              </a:gs>
              <a:gs pos="100000">
                <a:srgbClr val="E1F0FF"/>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endParaRPr lang="en-US" altLang="en-US"/>
          </a:p>
        </p:txBody>
      </p:sp>
      <p:sp>
        <p:nvSpPr>
          <p:cNvPr id="1027" name="Rectangle 3"/>
          <p:cNvSpPr>
            <a:spLocks noGrp="1" noChangeArrowheads="1"/>
          </p:cNvSpPr>
          <p:nvPr>
            <p:ph type="title"/>
          </p:nvPr>
        </p:nvSpPr>
        <p:spPr bwMode="auto">
          <a:xfrm>
            <a:off x="49213" y="0"/>
            <a:ext cx="796448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Lidar Algorithm Peer Review</a:t>
            </a:r>
          </a:p>
        </p:txBody>
      </p:sp>
      <p:sp>
        <p:nvSpPr>
          <p:cNvPr id="1028" name="Rectangle 4"/>
          <p:cNvSpPr>
            <a:spLocks noGrp="1" noChangeArrowheads="1"/>
          </p:cNvSpPr>
          <p:nvPr>
            <p:ph type="body" idx="1"/>
          </p:nvPr>
        </p:nvSpPr>
        <p:spPr bwMode="auto">
          <a:xfrm>
            <a:off x="609600" y="1311275"/>
            <a:ext cx="8251825"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grpSp>
        <p:nvGrpSpPr>
          <p:cNvPr id="1029" name="Group 13"/>
          <p:cNvGrpSpPr>
            <a:grpSpLocks/>
          </p:cNvGrpSpPr>
          <p:nvPr/>
        </p:nvGrpSpPr>
        <p:grpSpPr bwMode="auto">
          <a:xfrm>
            <a:off x="0" y="819150"/>
            <a:ext cx="9144000" cy="68263"/>
            <a:chOff x="0" y="576"/>
            <a:chExt cx="5760" cy="43"/>
          </a:xfrm>
        </p:grpSpPr>
        <p:sp>
          <p:nvSpPr>
            <p:cNvPr id="1032" name="Line 6"/>
            <p:cNvSpPr>
              <a:spLocks noChangeShapeType="1"/>
            </p:cNvSpPr>
            <p:nvPr/>
          </p:nvSpPr>
          <p:spPr bwMode="auto">
            <a:xfrm>
              <a:off x="0" y="576"/>
              <a:ext cx="5760" cy="0"/>
            </a:xfrm>
            <a:prstGeom prst="line">
              <a:avLst/>
            </a:prstGeom>
            <a:noFill/>
            <a:ln w="5080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3" name="Line 7"/>
            <p:cNvSpPr>
              <a:spLocks noChangeShapeType="1"/>
            </p:cNvSpPr>
            <p:nvPr/>
          </p:nvSpPr>
          <p:spPr bwMode="auto">
            <a:xfrm>
              <a:off x="0" y="619"/>
              <a:ext cx="5760" cy="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30" name="Text Box 11"/>
          <p:cNvSpPr txBox="1">
            <a:spLocks noChangeArrowheads="1"/>
          </p:cNvSpPr>
          <p:nvPr/>
        </p:nvSpPr>
        <p:spPr bwMode="auto">
          <a:xfrm>
            <a:off x="49213" y="6581775"/>
            <a:ext cx="184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endParaRPr lang="en-US" altLang="en-US" sz="1200" b="0"/>
          </a:p>
        </p:txBody>
      </p:sp>
      <p:pic>
        <p:nvPicPr>
          <p:cNvPr id="1031" name="Picture 12" descr="NASA logo-small-transparent"/>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404225" y="96838"/>
            <a:ext cx="7016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39"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 id="2147484132" r:id="rId12"/>
    <p:sldLayoutId id="2147484133" r:id="rId13"/>
    <p:sldLayoutId id="2147484134" r:id="rId14"/>
    <p:sldLayoutId id="2147484135" r:id="rId15"/>
    <p:sldLayoutId id="2147484136" r:id="rId16"/>
  </p:sldLayoutIdLst>
  <p:txStyles>
    <p:titleStyle>
      <a:lvl1pPr algn="l" rtl="0" eaLnBrk="0" fontAlgn="base" hangingPunct="0">
        <a:spcBef>
          <a:spcPct val="0"/>
        </a:spcBef>
        <a:spcAft>
          <a:spcPct val="0"/>
        </a:spcAft>
        <a:defRPr sz="2800" b="1">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Tahoma" pitchFamily="34" charset="0"/>
        </a:defRPr>
      </a:lvl2pPr>
      <a:lvl3pPr algn="l" rtl="0" eaLnBrk="0" fontAlgn="base" hangingPunct="0">
        <a:spcBef>
          <a:spcPct val="0"/>
        </a:spcBef>
        <a:spcAft>
          <a:spcPct val="0"/>
        </a:spcAft>
        <a:defRPr sz="2800" b="1">
          <a:solidFill>
            <a:schemeClr val="accent2"/>
          </a:solidFill>
          <a:latin typeface="Tahoma" pitchFamily="34" charset="0"/>
        </a:defRPr>
      </a:lvl3pPr>
      <a:lvl4pPr algn="l" rtl="0" eaLnBrk="0" fontAlgn="base" hangingPunct="0">
        <a:spcBef>
          <a:spcPct val="0"/>
        </a:spcBef>
        <a:spcAft>
          <a:spcPct val="0"/>
        </a:spcAft>
        <a:defRPr sz="2800" b="1">
          <a:solidFill>
            <a:schemeClr val="accent2"/>
          </a:solidFill>
          <a:latin typeface="Tahoma" pitchFamily="34" charset="0"/>
        </a:defRPr>
      </a:lvl4pPr>
      <a:lvl5pPr algn="l" rtl="0" eaLnBrk="0" fontAlgn="base" hangingPunct="0">
        <a:spcBef>
          <a:spcPct val="0"/>
        </a:spcBef>
        <a:spcAft>
          <a:spcPct val="0"/>
        </a:spcAft>
        <a:defRPr sz="2800" b="1">
          <a:solidFill>
            <a:schemeClr val="accent2"/>
          </a:solidFill>
          <a:latin typeface="Tahoma" pitchFamily="34" charset="0"/>
        </a:defRPr>
      </a:lvl5pPr>
      <a:lvl6pPr marL="457200" algn="l" rtl="0" eaLnBrk="0" fontAlgn="base" hangingPunct="0">
        <a:spcBef>
          <a:spcPct val="0"/>
        </a:spcBef>
        <a:spcAft>
          <a:spcPct val="0"/>
        </a:spcAft>
        <a:defRPr sz="2800" b="1">
          <a:solidFill>
            <a:schemeClr val="accent2"/>
          </a:solidFill>
          <a:latin typeface="Tahoma" pitchFamily="34" charset="0"/>
        </a:defRPr>
      </a:lvl6pPr>
      <a:lvl7pPr marL="914400" algn="l" rtl="0" eaLnBrk="0" fontAlgn="base" hangingPunct="0">
        <a:spcBef>
          <a:spcPct val="0"/>
        </a:spcBef>
        <a:spcAft>
          <a:spcPct val="0"/>
        </a:spcAft>
        <a:defRPr sz="2800" b="1">
          <a:solidFill>
            <a:schemeClr val="accent2"/>
          </a:solidFill>
          <a:latin typeface="Tahoma" pitchFamily="34" charset="0"/>
        </a:defRPr>
      </a:lvl7pPr>
      <a:lvl8pPr marL="1371600" algn="l" rtl="0" eaLnBrk="0" fontAlgn="base" hangingPunct="0">
        <a:spcBef>
          <a:spcPct val="0"/>
        </a:spcBef>
        <a:spcAft>
          <a:spcPct val="0"/>
        </a:spcAft>
        <a:defRPr sz="2800" b="1">
          <a:solidFill>
            <a:schemeClr val="accent2"/>
          </a:solidFill>
          <a:latin typeface="Tahoma" pitchFamily="34" charset="0"/>
        </a:defRPr>
      </a:lvl8pPr>
      <a:lvl9pPr marL="1828800" algn="l" rtl="0" eaLnBrk="0" fontAlgn="base" hangingPunct="0">
        <a:spcBef>
          <a:spcPct val="0"/>
        </a:spcBef>
        <a:spcAft>
          <a:spcPct val="0"/>
        </a:spcAft>
        <a:defRPr sz="2800" b="1">
          <a:solidFill>
            <a:schemeClr val="accent2"/>
          </a:solidFill>
          <a:latin typeface="Tahoma" pitchFamily="34" charset="0"/>
        </a:defRPr>
      </a:lvl9pPr>
    </p:titleStyle>
    <p:bodyStyle>
      <a:lvl1pPr marL="342900" indent="-342900" algn="l" rtl="0" eaLnBrk="0" fontAlgn="base" hangingPunct="0">
        <a:spcBef>
          <a:spcPct val="20000"/>
        </a:spcBef>
        <a:spcAft>
          <a:spcPct val="0"/>
        </a:spcAft>
        <a:buFont typeface="Wingdings" panose="05000000000000000000"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Font typeface="Wingdings" panose="05000000000000000000" pitchFamily="2" charset="2"/>
        <a:buChar char="Ø"/>
        <a:defRPr sz="2000">
          <a:solidFill>
            <a:schemeClr val="tx1"/>
          </a:solidFill>
          <a:latin typeface="+mn-lt"/>
        </a:defRPr>
      </a:lvl4pPr>
      <a:lvl5pPr marL="2057400" indent="-228600" algn="l" rtl="0" eaLnBrk="0" fontAlgn="base" hangingPunct="0">
        <a:spcBef>
          <a:spcPct val="20000"/>
        </a:spcBef>
        <a:spcAft>
          <a:spcPct val="0"/>
        </a:spcAft>
        <a:buChar char="o"/>
        <a:defRPr sz="2000">
          <a:solidFill>
            <a:schemeClr val="tx1"/>
          </a:solidFill>
          <a:latin typeface="+mn-lt"/>
        </a:defRPr>
      </a:lvl5pPr>
      <a:lvl6pPr marL="2514600" indent="-228600" algn="l" rtl="0" eaLnBrk="0" fontAlgn="base" hangingPunct="0">
        <a:spcBef>
          <a:spcPct val="20000"/>
        </a:spcBef>
        <a:spcAft>
          <a:spcPct val="0"/>
        </a:spcAft>
        <a:buChar char="o"/>
        <a:defRPr>
          <a:solidFill>
            <a:schemeClr val="tx1"/>
          </a:solidFill>
          <a:latin typeface="+mn-lt"/>
        </a:defRPr>
      </a:lvl6pPr>
      <a:lvl7pPr marL="2971800" indent="-228600" algn="l" rtl="0" eaLnBrk="0" fontAlgn="base" hangingPunct="0">
        <a:spcBef>
          <a:spcPct val="20000"/>
        </a:spcBef>
        <a:spcAft>
          <a:spcPct val="0"/>
        </a:spcAft>
        <a:buChar char="o"/>
        <a:defRPr>
          <a:solidFill>
            <a:schemeClr val="tx1"/>
          </a:solidFill>
          <a:latin typeface="+mn-lt"/>
        </a:defRPr>
      </a:lvl7pPr>
      <a:lvl8pPr marL="3429000" indent="-228600" algn="l" rtl="0" eaLnBrk="0" fontAlgn="base" hangingPunct="0">
        <a:spcBef>
          <a:spcPct val="20000"/>
        </a:spcBef>
        <a:spcAft>
          <a:spcPct val="0"/>
        </a:spcAft>
        <a:buChar char="o"/>
        <a:defRPr>
          <a:solidFill>
            <a:schemeClr val="tx1"/>
          </a:solidFill>
          <a:latin typeface="+mn-lt"/>
        </a:defRPr>
      </a:lvl8pPr>
      <a:lvl9pPr marL="3886200" indent="-228600" algn="l" rtl="0" eaLnBrk="0" fontAlgn="base" hangingPunct="0">
        <a:spcBef>
          <a:spcPct val="20000"/>
        </a:spcBef>
        <a:spcAft>
          <a:spcPct val="0"/>
        </a:spcAft>
        <a:buChar char="o"/>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5750" y="187325"/>
            <a:ext cx="7802563" cy="8826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85750" y="1520825"/>
            <a:ext cx="85725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2052" name="Picture 6"/>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239125" y="287338"/>
            <a:ext cx="619125"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37" r:id="rId9"/>
    <p:sldLayoutId id="2147484138" r:id="rId10"/>
    <p:sldLayoutId id="2147484148" r:id="rId11"/>
    <p:sldLayoutId id="2147484149" r:id="rId12"/>
    <p:sldLayoutId id="2147484150" r:id="rId13"/>
    <p:sldLayoutId id="2147484151" r:id="rId14"/>
  </p:sldLayoutIdLst>
  <p:txStyles>
    <p:titleStyle>
      <a:lvl1pPr algn="l" defTabSz="685800" rtl="0" fontAlgn="base">
        <a:lnSpc>
          <a:spcPct val="90000"/>
        </a:lnSpc>
        <a:spcBef>
          <a:spcPct val="0"/>
        </a:spcBef>
        <a:spcAft>
          <a:spcPct val="0"/>
        </a:spcAft>
        <a:defRPr sz="2800" kern="1200">
          <a:solidFill>
            <a:schemeClr val="tx1"/>
          </a:solidFill>
          <a:latin typeface="+mj-lt"/>
          <a:ea typeface="+mj-ea"/>
          <a:cs typeface="+mj-cs"/>
        </a:defRPr>
      </a:lvl1pPr>
      <a:lvl2pPr algn="l" defTabSz="685800" rtl="0" fontAlgn="base">
        <a:lnSpc>
          <a:spcPct val="90000"/>
        </a:lnSpc>
        <a:spcBef>
          <a:spcPct val="0"/>
        </a:spcBef>
        <a:spcAft>
          <a:spcPct val="0"/>
        </a:spcAft>
        <a:defRPr sz="2800">
          <a:solidFill>
            <a:schemeClr val="tx1"/>
          </a:solidFill>
          <a:latin typeface="Arial" panose="020B0604020202020204" pitchFamily="34" charset="0"/>
        </a:defRPr>
      </a:lvl2pPr>
      <a:lvl3pPr algn="l" defTabSz="685800" rtl="0" fontAlgn="base">
        <a:lnSpc>
          <a:spcPct val="90000"/>
        </a:lnSpc>
        <a:spcBef>
          <a:spcPct val="0"/>
        </a:spcBef>
        <a:spcAft>
          <a:spcPct val="0"/>
        </a:spcAft>
        <a:defRPr sz="2800">
          <a:solidFill>
            <a:schemeClr val="tx1"/>
          </a:solidFill>
          <a:latin typeface="Arial" panose="020B0604020202020204" pitchFamily="34" charset="0"/>
        </a:defRPr>
      </a:lvl3pPr>
      <a:lvl4pPr algn="l" defTabSz="685800" rtl="0" fontAlgn="base">
        <a:lnSpc>
          <a:spcPct val="90000"/>
        </a:lnSpc>
        <a:spcBef>
          <a:spcPct val="0"/>
        </a:spcBef>
        <a:spcAft>
          <a:spcPct val="0"/>
        </a:spcAft>
        <a:defRPr sz="2800">
          <a:solidFill>
            <a:schemeClr val="tx1"/>
          </a:solidFill>
          <a:latin typeface="Arial" panose="020B0604020202020204" pitchFamily="34" charset="0"/>
        </a:defRPr>
      </a:lvl4pPr>
      <a:lvl5pPr algn="l" defTabSz="685800" rtl="0" fontAlgn="base">
        <a:lnSpc>
          <a:spcPct val="90000"/>
        </a:lnSpc>
        <a:spcBef>
          <a:spcPct val="0"/>
        </a:spcBef>
        <a:spcAft>
          <a:spcPct val="0"/>
        </a:spcAft>
        <a:defRPr sz="2800">
          <a:solidFill>
            <a:schemeClr val="tx1"/>
          </a:solidFill>
          <a:latin typeface="Arial" panose="020B0604020202020204" pitchFamily="34" charset="0"/>
        </a:defRPr>
      </a:lvl5pPr>
      <a:lvl6pPr marL="457200" algn="l" defTabSz="685800" rtl="0" fontAlgn="base">
        <a:lnSpc>
          <a:spcPct val="90000"/>
        </a:lnSpc>
        <a:spcBef>
          <a:spcPct val="0"/>
        </a:spcBef>
        <a:spcAft>
          <a:spcPct val="0"/>
        </a:spcAft>
        <a:defRPr sz="2800">
          <a:solidFill>
            <a:schemeClr val="tx1"/>
          </a:solidFill>
          <a:latin typeface="Arial" panose="020B0604020202020204" pitchFamily="34" charset="0"/>
        </a:defRPr>
      </a:lvl6pPr>
      <a:lvl7pPr marL="914400" algn="l" defTabSz="685800" rtl="0" fontAlgn="base">
        <a:lnSpc>
          <a:spcPct val="90000"/>
        </a:lnSpc>
        <a:spcBef>
          <a:spcPct val="0"/>
        </a:spcBef>
        <a:spcAft>
          <a:spcPct val="0"/>
        </a:spcAft>
        <a:defRPr sz="2800">
          <a:solidFill>
            <a:schemeClr val="tx1"/>
          </a:solidFill>
          <a:latin typeface="Arial" panose="020B0604020202020204" pitchFamily="34" charset="0"/>
        </a:defRPr>
      </a:lvl7pPr>
      <a:lvl8pPr marL="1371600" algn="l" defTabSz="685800" rtl="0" fontAlgn="base">
        <a:lnSpc>
          <a:spcPct val="90000"/>
        </a:lnSpc>
        <a:spcBef>
          <a:spcPct val="0"/>
        </a:spcBef>
        <a:spcAft>
          <a:spcPct val="0"/>
        </a:spcAft>
        <a:defRPr sz="2800">
          <a:solidFill>
            <a:schemeClr val="tx1"/>
          </a:solidFill>
          <a:latin typeface="Arial" panose="020B0604020202020204" pitchFamily="34" charset="0"/>
        </a:defRPr>
      </a:lvl8pPr>
      <a:lvl9pPr marL="1828800" algn="l" defTabSz="685800" rtl="0" fontAlgn="base">
        <a:lnSpc>
          <a:spcPct val="90000"/>
        </a:lnSpc>
        <a:spcBef>
          <a:spcPct val="0"/>
        </a:spcBef>
        <a:spcAft>
          <a:spcPct val="0"/>
        </a:spcAft>
        <a:defRPr sz="2800">
          <a:solidFill>
            <a:schemeClr val="tx1"/>
          </a:solidFill>
          <a:latin typeface="Arial" panose="020B0604020202020204" pitchFamily="34" charset="0"/>
        </a:defRPr>
      </a:lvl9pPr>
    </p:titleStyle>
    <p:bodyStyle>
      <a:lvl1pPr marL="171450" indent="-171450" algn="l" defTabSz="685800" rtl="0" fontAlgn="base">
        <a:lnSpc>
          <a:spcPct val="90000"/>
        </a:lnSpc>
        <a:spcBef>
          <a:spcPts val="750"/>
        </a:spcBef>
        <a:spcAft>
          <a:spcPct val="0"/>
        </a:spcAft>
        <a:buClr>
          <a:schemeClr val="accent1"/>
        </a:buClr>
        <a:buFont typeface="Arial" panose="020B0604020202020204" pitchFamily="34" charset="0"/>
        <a:buChar char="•"/>
        <a:defRPr sz="2100" kern="1200">
          <a:solidFill>
            <a:schemeClr val="tx1"/>
          </a:solidFill>
          <a:latin typeface="+mn-lt"/>
          <a:ea typeface="+mn-ea"/>
          <a:cs typeface="+mn-cs"/>
        </a:defRPr>
      </a:lvl1pPr>
      <a:lvl2pPr marL="514350" indent="-204788" algn="l" defTabSz="685800" rtl="0" fontAlgn="base">
        <a:lnSpc>
          <a:spcPct val="90000"/>
        </a:lnSpc>
        <a:spcBef>
          <a:spcPts val="375"/>
        </a:spcBef>
        <a:spcAft>
          <a:spcPct val="0"/>
        </a:spcAft>
        <a:buClr>
          <a:schemeClr val="accent1"/>
        </a:buClr>
        <a:buFont typeface="Arial" panose="020B0604020202020204" pitchFamily="34" charset="0"/>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Clr>
          <a:schemeClr val="accent1"/>
        </a:buClr>
        <a:buFont typeface="Wingdings" panose="05000000000000000000" pitchFamily="2" charset="2"/>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Clr>
          <a:schemeClr val="accent1"/>
        </a:buClr>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Clr>
          <a:schemeClr val="accent1"/>
        </a:buClr>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0" y="0"/>
            <a:ext cx="9144000" cy="838200"/>
          </a:xfrm>
          <a:prstGeom prst="rect">
            <a:avLst/>
          </a:prstGeom>
          <a:gradFill rotWithShape="0">
            <a:gsLst>
              <a:gs pos="0">
                <a:schemeClr val="bg1"/>
              </a:gs>
              <a:gs pos="100000">
                <a:srgbClr val="E1F0FF"/>
              </a:gs>
            </a:gsLst>
            <a:lin ang="0" scaled="1"/>
          </a:gradFill>
          <a:ln w="12700">
            <a:noFill/>
            <a:miter lim="800000"/>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sp>
        <p:nvSpPr>
          <p:cNvPr id="3075" name="Rectangle 3"/>
          <p:cNvSpPr>
            <a:spLocks noGrp="1" noChangeArrowheads="1"/>
          </p:cNvSpPr>
          <p:nvPr>
            <p:ph type="title"/>
          </p:nvPr>
        </p:nvSpPr>
        <p:spPr bwMode="auto">
          <a:xfrm>
            <a:off x="1" y="0"/>
            <a:ext cx="857724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dirty="0" smtClean="0"/>
              <a:t>Lidar Algorithm Peer Review</a:t>
            </a:r>
          </a:p>
        </p:txBody>
      </p:sp>
      <p:sp>
        <p:nvSpPr>
          <p:cNvPr id="3076" name="Rectangle 4"/>
          <p:cNvSpPr>
            <a:spLocks noGrp="1" noChangeArrowheads="1"/>
          </p:cNvSpPr>
          <p:nvPr>
            <p:ph type="body" idx="1"/>
          </p:nvPr>
        </p:nvSpPr>
        <p:spPr bwMode="auto">
          <a:xfrm>
            <a:off x="609601" y="1311275"/>
            <a:ext cx="8251825" cy="5149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grpSp>
        <p:nvGrpSpPr>
          <p:cNvPr id="2" name="Group 5"/>
          <p:cNvGrpSpPr>
            <a:grpSpLocks/>
          </p:cNvGrpSpPr>
          <p:nvPr/>
        </p:nvGrpSpPr>
        <p:grpSpPr bwMode="auto">
          <a:xfrm>
            <a:off x="0" y="838202"/>
            <a:ext cx="9144000" cy="68263"/>
            <a:chOff x="0" y="576"/>
            <a:chExt cx="5760" cy="43"/>
          </a:xfrm>
        </p:grpSpPr>
        <p:sp>
          <p:nvSpPr>
            <p:cNvPr id="73734" name="Line 6"/>
            <p:cNvSpPr>
              <a:spLocks noChangeShapeType="1"/>
            </p:cNvSpPr>
            <p:nvPr/>
          </p:nvSpPr>
          <p:spPr bwMode="auto">
            <a:xfrm>
              <a:off x="0" y="576"/>
              <a:ext cx="5760" cy="0"/>
            </a:xfrm>
            <a:prstGeom prst="line">
              <a:avLst/>
            </a:prstGeom>
            <a:noFill/>
            <a:ln w="50800">
              <a:solidFill>
                <a:srgbClr val="0000FF"/>
              </a:solidFill>
              <a:round/>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sp>
          <p:nvSpPr>
            <p:cNvPr id="73735" name="Line 7"/>
            <p:cNvSpPr>
              <a:spLocks noChangeShapeType="1"/>
            </p:cNvSpPr>
            <p:nvPr/>
          </p:nvSpPr>
          <p:spPr bwMode="auto">
            <a:xfrm>
              <a:off x="0" y="619"/>
              <a:ext cx="5760" cy="0"/>
            </a:xfrm>
            <a:prstGeom prst="line">
              <a:avLst/>
            </a:prstGeom>
            <a:noFill/>
            <a:ln w="19050">
              <a:solidFill>
                <a:srgbClr val="0000FF"/>
              </a:solidFill>
              <a:round/>
              <a:headEnd/>
              <a:tailEnd/>
            </a:ln>
            <a:effectLst/>
          </p:spPr>
          <p:txBody>
            <a:bodyPr wrap="none" anchor="ctr"/>
            <a:lstStyle/>
            <a:p>
              <a:pPr fontAlgn="base">
                <a:spcBef>
                  <a:spcPct val="0"/>
                </a:spcBef>
                <a:spcAft>
                  <a:spcPct val="0"/>
                </a:spcAft>
                <a:defRPr/>
              </a:pPr>
              <a:endParaRPr lang="en-US" sz="1350">
                <a:solidFill>
                  <a:srgbClr val="000000"/>
                </a:solidFill>
                <a:latin typeface="Arial" charset="0"/>
              </a:endParaRPr>
            </a:p>
          </p:txBody>
        </p:sp>
      </p:grpSp>
      <p:sp>
        <p:nvSpPr>
          <p:cNvPr id="73736" name="Text Box 8"/>
          <p:cNvSpPr txBox="1">
            <a:spLocks noChangeArrowheads="1"/>
          </p:cNvSpPr>
          <p:nvPr/>
        </p:nvSpPr>
        <p:spPr bwMode="auto">
          <a:xfrm>
            <a:off x="49214" y="6603678"/>
            <a:ext cx="184731" cy="230832"/>
          </a:xfrm>
          <a:prstGeom prst="rect">
            <a:avLst/>
          </a:prstGeom>
          <a:noFill/>
          <a:ln w="12700">
            <a:noFill/>
            <a:miter lim="800000"/>
            <a:headEnd/>
            <a:tailEnd/>
          </a:ln>
          <a:effectLst/>
        </p:spPr>
        <p:txBody>
          <a:bodyPr wrap="none" anchor="ctr">
            <a:spAutoFit/>
          </a:bodyPr>
          <a:lstStyle/>
          <a:p>
            <a:pPr eaLnBrk="0" fontAlgn="base" hangingPunct="0">
              <a:spcBef>
                <a:spcPct val="0"/>
              </a:spcBef>
              <a:spcAft>
                <a:spcPct val="0"/>
              </a:spcAft>
              <a:defRPr/>
            </a:pPr>
            <a:endParaRPr lang="en-US" sz="900">
              <a:solidFill>
                <a:srgbClr val="000000"/>
              </a:solidFill>
              <a:latin typeface="Times New Roman" pitchFamily="18" charset="0"/>
            </a:endParaRPr>
          </a:p>
        </p:txBody>
      </p:sp>
      <p:pic>
        <p:nvPicPr>
          <p:cNvPr id="3079" name="Picture 9" descr="NASA logo-small-transparent"/>
          <p:cNvPicPr>
            <a:picLocks noChangeAspect="1" noChangeArrowheads="1"/>
          </p:cNvPicPr>
          <p:nvPr/>
        </p:nvPicPr>
        <p:blipFill>
          <a:blip r:embed="rId20" cstate="print"/>
          <a:srcRect/>
          <a:stretch>
            <a:fillRect/>
          </a:stretch>
        </p:blipFill>
        <p:spPr bwMode="auto">
          <a:xfrm>
            <a:off x="8511988" y="94140"/>
            <a:ext cx="593912" cy="607219"/>
          </a:xfrm>
          <a:prstGeom prst="rect">
            <a:avLst/>
          </a:prstGeom>
          <a:noFill/>
          <a:ln w="9525">
            <a:noFill/>
            <a:miter lim="800000"/>
            <a:headEnd/>
            <a:tailEnd/>
          </a:ln>
        </p:spPr>
      </p:pic>
    </p:spTree>
    <p:extLst>
      <p:ext uri="{BB962C8B-B14F-4D97-AF65-F5344CB8AC3E}">
        <p14:creationId xmlns:p14="http://schemas.microsoft.com/office/powerpoint/2010/main" val="919582277"/>
      </p:ext>
    </p:extLst>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 id="2147484182" r:id="rId13"/>
    <p:sldLayoutId id="2147484183" r:id="rId14"/>
    <p:sldLayoutId id="2147484184" r:id="rId15"/>
    <p:sldLayoutId id="2147484185" r:id="rId16"/>
    <p:sldLayoutId id="2147484186" r:id="rId17"/>
    <p:sldLayoutId id="2147484187" r:id="rId18"/>
  </p:sldLayoutIdLst>
  <p:timing>
    <p:tnLst>
      <p:par>
        <p:cTn id="1" dur="indefinite" restart="never" nodeType="tmRoot"/>
      </p:par>
    </p:tnLst>
  </p:timing>
  <p:txStyles>
    <p:titleStyle>
      <a:lvl1pPr algn="l" rtl="0" eaLnBrk="0" fontAlgn="base" hangingPunct="0">
        <a:spcBef>
          <a:spcPct val="0"/>
        </a:spcBef>
        <a:spcAft>
          <a:spcPct val="0"/>
        </a:spcAft>
        <a:defRPr sz="2100" b="1">
          <a:solidFill>
            <a:schemeClr val="accent2"/>
          </a:solidFill>
          <a:latin typeface="+mj-lt"/>
          <a:ea typeface="+mj-ea"/>
          <a:cs typeface="+mj-cs"/>
        </a:defRPr>
      </a:lvl1pPr>
      <a:lvl2pPr algn="l" rtl="0" eaLnBrk="0" fontAlgn="base" hangingPunct="0">
        <a:spcBef>
          <a:spcPct val="0"/>
        </a:spcBef>
        <a:spcAft>
          <a:spcPct val="0"/>
        </a:spcAft>
        <a:defRPr sz="2100" b="1">
          <a:solidFill>
            <a:schemeClr val="accent2"/>
          </a:solidFill>
          <a:latin typeface="Tahoma" pitchFamily="34" charset="0"/>
        </a:defRPr>
      </a:lvl2pPr>
      <a:lvl3pPr algn="l" rtl="0" eaLnBrk="0" fontAlgn="base" hangingPunct="0">
        <a:spcBef>
          <a:spcPct val="0"/>
        </a:spcBef>
        <a:spcAft>
          <a:spcPct val="0"/>
        </a:spcAft>
        <a:defRPr sz="2100" b="1">
          <a:solidFill>
            <a:schemeClr val="accent2"/>
          </a:solidFill>
          <a:latin typeface="Tahoma" pitchFamily="34" charset="0"/>
        </a:defRPr>
      </a:lvl3pPr>
      <a:lvl4pPr algn="l" rtl="0" eaLnBrk="0" fontAlgn="base" hangingPunct="0">
        <a:spcBef>
          <a:spcPct val="0"/>
        </a:spcBef>
        <a:spcAft>
          <a:spcPct val="0"/>
        </a:spcAft>
        <a:defRPr sz="2100" b="1">
          <a:solidFill>
            <a:schemeClr val="accent2"/>
          </a:solidFill>
          <a:latin typeface="Tahoma" pitchFamily="34" charset="0"/>
        </a:defRPr>
      </a:lvl4pPr>
      <a:lvl5pPr algn="l" rtl="0" eaLnBrk="0" fontAlgn="base" hangingPunct="0">
        <a:spcBef>
          <a:spcPct val="0"/>
        </a:spcBef>
        <a:spcAft>
          <a:spcPct val="0"/>
        </a:spcAft>
        <a:defRPr sz="2100" b="1">
          <a:solidFill>
            <a:schemeClr val="accent2"/>
          </a:solidFill>
          <a:latin typeface="Tahoma" pitchFamily="34" charset="0"/>
        </a:defRPr>
      </a:lvl5pPr>
      <a:lvl6pPr marL="342900" algn="l" rtl="0" eaLnBrk="0" fontAlgn="base" hangingPunct="0">
        <a:spcBef>
          <a:spcPct val="0"/>
        </a:spcBef>
        <a:spcAft>
          <a:spcPct val="0"/>
        </a:spcAft>
        <a:defRPr sz="2100" b="1">
          <a:solidFill>
            <a:schemeClr val="accent2"/>
          </a:solidFill>
          <a:latin typeface="Tahoma" pitchFamily="34" charset="0"/>
        </a:defRPr>
      </a:lvl6pPr>
      <a:lvl7pPr marL="685800" algn="l" rtl="0" eaLnBrk="0" fontAlgn="base" hangingPunct="0">
        <a:spcBef>
          <a:spcPct val="0"/>
        </a:spcBef>
        <a:spcAft>
          <a:spcPct val="0"/>
        </a:spcAft>
        <a:defRPr sz="2100" b="1">
          <a:solidFill>
            <a:schemeClr val="accent2"/>
          </a:solidFill>
          <a:latin typeface="Tahoma" pitchFamily="34" charset="0"/>
        </a:defRPr>
      </a:lvl7pPr>
      <a:lvl8pPr marL="1028700" algn="l" rtl="0" eaLnBrk="0" fontAlgn="base" hangingPunct="0">
        <a:spcBef>
          <a:spcPct val="0"/>
        </a:spcBef>
        <a:spcAft>
          <a:spcPct val="0"/>
        </a:spcAft>
        <a:defRPr sz="2100" b="1">
          <a:solidFill>
            <a:schemeClr val="accent2"/>
          </a:solidFill>
          <a:latin typeface="Tahoma" pitchFamily="34" charset="0"/>
        </a:defRPr>
      </a:lvl8pPr>
      <a:lvl9pPr marL="1371600" algn="l" rtl="0" eaLnBrk="0" fontAlgn="base" hangingPunct="0">
        <a:spcBef>
          <a:spcPct val="0"/>
        </a:spcBef>
        <a:spcAft>
          <a:spcPct val="0"/>
        </a:spcAft>
        <a:defRPr sz="2100" b="1">
          <a:solidFill>
            <a:schemeClr val="accent2"/>
          </a:solidFill>
          <a:latin typeface="Tahoma" pitchFamily="34" charset="0"/>
        </a:defRPr>
      </a:lvl9pPr>
    </p:titleStyle>
    <p:bodyStyle>
      <a:lvl1pPr marL="257175" indent="-257175" algn="l" rtl="0" eaLnBrk="0" fontAlgn="base" hangingPunct="0">
        <a:spcBef>
          <a:spcPct val="20000"/>
        </a:spcBef>
        <a:spcAft>
          <a:spcPct val="0"/>
        </a:spcAft>
        <a:buFont typeface="Wingdings" pitchFamily="2" charset="2"/>
        <a:buChar char="§"/>
        <a:defRPr sz="2100">
          <a:solidFill>
            <a:schemeClr val="tx1"/>
          </a:solidFill>
          <a:latin typeface="+mn-lt"/>
          <a:ea typeface="+mn-ea"/>
          <a:cs typeface="+mn-cs"/>
        </a:defRPr>
      </a:lvl1pPr>
      <a:lvl2pPr marL="557213" indent="-214313" algn="l" rtl="0" eaLnBrk="0" fontAlgn="base" hangingPunct="0">
        <a:spcBef>
          <a:spcPct val="20000"/>
        </a:spcBef>
        <a:spcAft>
          <a:spcPct val="0"/>
        </a:spcAft>
        <a:buChar char="–"/>
        <a:defRPr sz="1800">
          <a:solidFill>
            <a:schemeClr val="tx1"/>
          </a:solidFill>
          <a:latin typeface="+mn-lt"/>
        </a:defRPr>
      </a:lvl2pPr>
      <a:lvl3pPr marL="857250" indent="-171450" algn="l" rtl="0" eaLnBrk="0" fontAlgn="base" hangingPunct="0">
        <a:spcBef>
          <a:spcPct val="20000"/>
        </a:spcBef>
        <a:spcAft>
          <a:spcPct val="0"/>
        </a:spcAft>
        <a:buChar char="•"/>
        <a:defRPr sz="1500">
          <a:solidFill>
            <a:schemeClr val="tx1"/>
          </a:solidFill>
          <a:latin typeface="+mn-lt"/>
        </a:defRPr>
      </a:lvl3pPr>
      <a:lvl4pPr marL="1200150" indent="-171450" algn="l" rtl="0" eaLnBrk="0" fontAlgn="base" hangingPunct="0">
        <a:spcBef>
          <a:spcPct val="20000"/>
        </a:spcBef>
        <a:spcAft>
          <a:spcPct val="0"/>
        </a:spcAft>
        <a:buFont typeface="Wingdings" pitchFamily="2" charset="2"/>
        <a:buChar char="Ø"/>
        <a:defRPr>
          <a:solidFill>
            <a:schemeClr val="tx1"/>
          </a:solidFill>
          <a:latin typeface="+mn-lt"/>
        </a:defRPr>
      </a:lvl4pPr>
      <a:lvl5pPr marL="1543050" indent="-171450" algn="l" rtl="0" eaLnBrk="0" fontAlgn="base" hangingPunct="0">
        <a:spcBef>
          <a:spcPct val="20000"/>
        </a:spcBef>
        <a:spcAft>
          <a:spcPct val="0"/>
        </a:spcAft>
        <a:buChar char="o"/>
        <a:defRPr>
          <a:solidFill>
            <a:schemeClr val="tx1"/>
          </a:solidFill>
          <a:latin typeface="+mn-lt"/>
        </a:defRPr>
      </a:lvl5pPr>
      <a:lvl6pPr marL="1885950" indent="-171450" algn="l" rtl="0" eaLnBrk="0" fontAlgn="base" hangingPunct="0">
        <a:spcBef>
          <a:spcPct val="20000"/>
        </a:spcBef>
        <a:spcAft>
          <a:spcPct val="0"/>
        </a:spcAft>
        <a:buChar char="o"/>
        <a:defRPr>
          <a:solidFill>
            <a:schemeClr val="tx1"/>
          </a:solidFill>
          <a:latin typeface="+mn-lt"/>
        </a:defRPr>
      </a:lvl6pPr>
      <a:lvl7pPr marL="2228850" indent="-171450" algn="l" rtl="0" eaLnBrk="0" fontAlgn="base" hangingPunct="0">
        <a:spcBef>
          <a:spcPct val="20000"/>
        </a:spcBef>
        <a:spcAft>
          <a:spcPct val="0"/>
        </a:spcAft>
        <a:buChar char="o"/>
        <a:defRPr>
          <a:solidFill>
            <a:schemeClr val="tx1"/>
          </a:solidFill>
          <a:latin typeface="+mn-lt"/>
        </a:defRPr>
      </a:lvl7pPr>
      <a:lvl8pPr marL="2571750" indent="-171450" algn="l" rtl="0" eaLnBrk="0" fontAlgn="base" hangingPunct="0">
        <a:spcBef>
          <a:spcPct val="20000"/>
        </a:spcBef>
        <a:spcAft>
          <a:spcPct val="0"/>
        </a:spcAft>
        <a:buChar char="o"/>
        <a:defRPr>
          <a:solidFill>
            <a:schemeClr val="tx1"/>
          </a:solidFill>
          <a:latin typeface="+mn-lt"/>
        </a:defRPr>
      </a:lvl8pPr>
      <a:lvl9pPr marL="2914650" indent="-171450" algn="l" rtl="0" eaLnBrk="0" fontAlgn="base" hangingPunct="0">
        <a:spcBef>
          <a:spcPct val="20000"/>
        </a:spcBef>
        <a:spcAft>
          <a:spcPct val="0"/>
        </a:spcAft>
        <a:buChar char="o"/>
        <a:defRPr>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922338"/>
          </a:xfrm>
          <a:prstGeom prst="rect">
            <a:avLst/>
          </a:prstGeom>
          <a:gradFill rotWithShape="0">
            <a:gsLst>
              <a:gs pos="0">
                <a:schemeClr val="bg1"/>
              </a:gs>
              <a:gs pos="100000">
                <a:srgbClr val="E1F0FF"/>
              </a:gs>
            </a:gsLst>
            <a:lin ang="0" scaled="1"/>
          </a:gradFill>
          <a:ln w="12700">
            <a:noFill/>
            <a:miter lim="800000"/>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sp>
        <p:nvSpPr>
          <p:cNvPr id="4099" name="Rectangle 3"/>
          <p:cNvSpPr>
            <a:spLocks noGrp="1" noChangeArrowheads="1"/>
          </p:cNvSpPr>
          <p:nvPr>
            <p:ph type="title"/>
          </p:nvPr>
        </p:nvSpPr>
        <p:spPr bwMode="auto">
          <a:xfrm>
            <a:off x="0" y="0"/>
            <a:ext cx="8388754"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dirty="0" smtClean="0"/>
              <a:t>Lidar Algorithm Peer Review</a:t>
            </a:r>
          </a:p>
        </p:txBody>
      </p:sp>
      <p:sp>
        <p:nvSpPr>
          <p:cNvPr id="4100" name="Rectangle 4"/>
          <p:cNvSpPr>
            <a:spLocks noGrp="1" noChangeArrowheads="1"/>
          </p:cNvSpPr>
          <p:nvPr>
            <p:ph type="body" idx="1"/>
          </p:nvPr>
        </p:nvSpPr>
        <p:spPr bwMode="auto">
          <a:xfrm>
            <a:off x="609600" y="1311275"/>
            <a:ext cx="8251825" cy="5149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grpSp>
        <p:nvGrpSpPr>
          <p:cNvPr id="4101" name="Group 13"/>
          <p:cNvGrpSpPr>
            <a:grpSpLocks/>
          </p:cNvGrpSpPr>
          <p:nvPr/>
        </p:nvGrpSpPr>
        <p:grpSpPr bwMode="auto">
          <a:xfrm>
            <a:off x="0" y="914400"/>
            <a:ext cx="9144000" cy="68263"/>
            <a:chOff x="0" y="576"/>
            <a:chExt cx="5760" cy="43"/>
          </a:xfrm>
        </p:grpSpPr>
        <p:sp>
          <p:nvSpPr>
            <p:cNvPr id="3078" name="Line 6"/>
            <p:cNvSpPr>
              <a:spLocks noChangeShapeType="1"/>
            </p:cNvSpPr>
            <p:nvPr/>
          </p:nvSpPr>
          <p:spPr bwMode="auto">
            <a:xfrm>
              <a:off x="0" y="576"/>
              <a:ext cx="5760" cy="0"/>
            </a:xfrm>
            <a:prstGeom prst="line">
              <a:avLst/>
            </a:prstGeom>
            <a:noFill/>
            <a:ln w="50800">
              <a:solidFill>
                <a:srgbClr val="0000FF"/>
              </a:solidFill>
              <a:round/>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sp>
          <p:nvSpPr>
            <p:cNvPr id="2" name="Line 7"/>
            <p:cNvSpPr>
              <a:spLocks noChangeShapeType="1"/>
            </p:cNvSpPr>
            <p:nvPr/>
          </p:nvSpPr>
          <p:spPr bwMode="auto">
            <a:xfrm>
              <a:off x="0" y="619"/>
              <a:ext cx="5760" cy="0"/>
            </a:xfrm>
            <a:prstGeom prst="line">
              <a:avLst/>
            </a:prstGeom>
            <a:noFill/>
            <a:ln w="19050">
              <a:solidFill>
                <a:srgbClr val="0000FF"/>
              </a:solidFill>
              <a:round/>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New Roman" pitchFamily="18" charset="0"/>
              </a:endParaRPr>
            </a:p>
          </p:txBody>
        </p:sp>
      </p:grpSp>
      <p:sp>
        <p:nvSpPr>
          <p:cNvPr id="3083" name="Text Box 11"/>
          <p:cNvSpPr txBox="1">
            <a:spLocks noChangeArrowheads="1"/>
          </p:cNvSpPr>
          <p:nvPr/>
        </p:nvSpPr>
        <p:spPr bwMode="auto">
          <a:xfrm>
            <a:off x="49213" y="6581775"/>
            <a:ext cx="184150" cy="274638"/>
          </a:xfrm>
          <a:prstGeom prst="rect">
            <a:avLst/>
          </a:prstGeom>
          <a:noFill/>
          <a:ln w="12700">
            <a:noFill/>
            <a:miter lim="800000"/>
            <a:headEnd/>
            <a:tailEnd/>
          </a:ln>
          <a:effectLst/>
        </p:spPr>
        <p:txBody>
          <a:bodyPr wrap="none" anchor="ctr">
            <a:spAutoFit/>
          </a:bodyPr>
          <a:lstStyle/>
          <a:p>
            <a:pPr eaLnBrk="0" fontAlgn="base" hangingPunct="0">
              <a:spcBef>
                <a:spcPct val="0"/>
              </a:spcBef>
              <a:spcAft>
                <a:spcPct val="0"/>
              </a:spcAft>
              <a:defRPr/>
            </a:pPr>
            <a:endParaRPr lang="en-US" sz="1200">
              <a:solidFill>
                <a:srgbClr val="000000"/>
              </a:solidFill>
              <a:latin typeface="Times New Roman" pitchFamily="18" charset="0"/>
            </a:endParaRPr>
          </a:p>
        </p:txBody>
      </p:sp>
      <p:pic>
        <p:nvPicPr>
          <p:cNvPr id="4103" name="Picture 12" descr="NASA logo-small-transparent"/>
          <p:cNvPicPr>
            <a:picLocks noChangeAspect="1" noChangeArrowheads="1"/>
          </p:cNvPicPr>
          <p:nvPr/>
        </p:nvPicPr>
        <p:blipFill>
          <a:blip r:embed="rId20" cstate="print"/>
          <a:srcRect/>
          <a:stretch>
            <a:fillRect/>
          </a:stretch>
        </p:blipFill>
        <p:spPr bwMode="auto">
          <a:xfrm>
            <a:off x="8388754" y="145733"/>
            <a:ext cx="763819" cy="630872"/>
          </a:xfrm>
          <a:prstGeom prst="rect">
            <a:avLst/>
          </a:prstGeom>
          <a:noFill/>
          <a:ln w="9525">
            <a:noFill/>
            <a:miter lim="800000"/>
            <a:headEnd/>
            <a:tailEnd/>
          </a:ln>
        </p:spPr>
      </p:pic>
    </p:spTree>
    <p:extLst>
      <p:ext uri="{BB962C8B-B14F-4D97-AF65-F5344CB8AC3E}">
        <p14:creationId xmlns:p14="http://schemas.microsoft.com/office/powerpoint/2010/main" val="823824633"/>
      </p:ext>
    </p:extLst>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Lst>
  <p:txStyles>
    <p:titleStyle>
      <a:lvl1pPr algn="l" rtl="0" eaLnBrk="0" fontAlgn="base" hangingPunct="0">
        <a:spcBef>
          <a:spcPct val="0"/>
        </a:spcBef>
        <a:spcAft>
          <a:spcPct val="0"/>
        </a:spcAft>
        <a:defRPr sz="2800" b="1">
          <a:solidFill>
            <a:schemeClr val="accent2"/>
          </a:solidFill>
          <a:latin typeface="+mj-lt"/>
          <a:ea typeface="+mj-ea"/>
          <a:cs typeface="+mj-cs"/>
        </a:defRPr>
      </a:lvl1pPr>
      <a:lvl2pPr algn="l" rtl="0" eaLnBrk="0" fontAlgn="base" hangingPunct="0">
        <a:spcBef>
          <a:spcPct val="0"/>
        </a:spcBef>
        <a:spcAft>
          <a:spcPct val="0"/>
        </a:spcAft>
        <a:defRPr sz="2800" b="1">
          <a:solidFill>
            <a:schemeClr val="accent2"/>
          </a:solidFill>
          <a:latin typeface="Tahoma" pitchFamily="34" charset="0"/>
        </a:defRPr>
      </a:lvl2pPr>
      <a:lvl3pPr algn="l" rtl="0" eaLnBrk="0" fontAlgn="base" hangingPunct="0">
        <a:spcBef>
          <a:spcPct val="0"/>
        </a:spcBef>
        <a:spcAft>
          <a:spcPct val="0"/>
        </a:spcAft>
        <a:defRPr sz="2800" b="1">
          <a:solidFill>
            <a:schemeClr val="accent2"/>
          </a:solidFill>
          <a:latin typeface="Tahoma" pitchFamily="34" charset="0"/>
        </a:defRPr>
      </a:lvl3pPr>
      <a:lvl4pPr algn="l" rtl="0" eaLnBrk="0" fontAlgn="base" hangingPunct="0">
        <a:spcBef>
          <a:spcPct val="0"/>
        </a:spcBef>
        <a:spcAft>
          <a:spcPct val="0"/>
        </a:spcAft>
        <a:defRPr sz="2800" b="1">
          <a:solidFill>
            <a:schemeClr val="accent2"/>
          </a:solidFill>
          <a:latin typeface="Tahoma" pitchFamily="34" charset="0"/>
        </a:defRPr>
      </a:lvl4pPr>
      <a:lvl5pPr algn="l" rtl="0" eaLnBrk="0" fontAlgn="base" hangingPunct="0">
        <a:spcBef>
          <a:spcPct val="0"/>
        </a:spcBef>
        <a:spcAft>
          <a:spcPct val="0"/>
        </a:spcAft>
        <a:defRPr sz="2800" b="1">
          <a:solidFill>
            <a:schemeClr val="accent2"/>
          </a:solidFill>
          <a:latin typeface="Tahoma" pitchFamily="34" charset="0"/>
        </a:defRPr>
      </a:lvl5pPr>
      <a:lvl6pPr marL="457200" algn="l" rtl="0" eaLnBrk="0" fontAlgn="base" hangingPunct="0">
        <a:spcBef>
          <a:spcPct val="0"/>
        </a:spcBef>
        <a:spcAft>
          <a:spcPct val="0"/>
        </a:spcAft>
        <a:defRPr sz="2800" b="1">
          <a:solidFill>
            <a:schemeClr val="accent2"/>
          </a:solidFill>
          <a:latin typeface="Tahoma" pitchFamily="34" charset="0"/>
        </a:defRPr>
      </a:lvl6pPr>
      <a:lvl7pPr marL="914400" algn="l" rtl="0" eaLnBrk="0" fontAlgn="base" hangingPunct="0">
        <a:spcBef>
          <a:spcPct val="0"/>
        </a:spcBef>
        <a:spcAft>
          <a:spcPct val="0"/>
        </a:spcAft>
        <a:defRPr sz="2800" b="1">
          <a:solidFill>
            <a:schemeClr val="accent2"/>
          </a:solidFill>
          <a:latin typeface="Tahoma" pitchFamily="34" charset="0"/>
        </a:defRPr>
      </a:lvl7pPr>
      <a:lvl8pPr marL="1371600" algn="l" rtl="0" eaLnBrk="0" fontAlgn="base" hangingPunct="0">
        <a:spcBef>
          <a:spcPct val="0"/>
        </a:spcBef>
        <a:spcAft>
          <a:spcPct val="0"/>
        </a:spcAft>
        <a:defRPr sz="2800" b="1">
          <a:solidFill>
            <a:schemeClr val="accent2"/>
          </a:solidFill>
          <a:latin typeface="Tahoma" pitchFamily="34" charset="0"/>
        </a:defRPr>
      </a:lvl8pPr>
      <a:lvl9pPr marL="1828800" algn="l" rtl="0" eaLnBrk="0" fontAlgn="base" hangingPunct="0">
        <a:spcBef>
          <a:spcPct val="0"/>
        </a:spcBef>
        <a:spcAft>
          <a:spcPct val="0"/>
        </a:spcAft>
        <a:defRPr sz="2800" b="1">
          <a:solidFill>
            <a:schemeClr val="accent2"/>
          </a:solidFill>
          <a:latin typeface="Tahoma"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Ø"/>
        <a:defRPr sz="2000">
          <a:solidFill>
            <a:schemeClr val="tx1"/>
          </a:solidFill>
          <a:latin typeface="+mn-lt"/>
        </a:defRPr>
      </a:lvl4pPr>
      <a:lvl5pPr marL="2057400" indent="-228600" algn="l" rtl="0" eaLnBrk="0" fontAlgn="base" hangingPunct="0">
        <a:spcBef>
          <a:spcPct val="20000"/>
        </a:spcBef>
        <a:spcAft>
          <a:spcPct val="0"/>
        </a:spcAft>
        <a:buChar char="o"/>
        <a:defRPr sz="2000">
          <a:solidFill>
            <a:schemeClr val="tx1"/>
          </a:solidFill>
          <a:latin typeface="+mn-lt"/>
        </a:defRPr>
      </a:lvl5pPr>
      <a:lvl6pPr marL="2514600" indent="-228600" algn="l" rtl="0" eaLnBrk="0" fontAlgn="base" hangingPunct="0">
        <a:spcBef>
          <a:spcPct val="20000"/>
        </a:spcBef>
        <a:spcAft>
          <a:spcPct val="0"/>
        </a:spcAft>
        <a:buChar char="o"/>
        <a:defRPr>
          <a:solidFill>
            <a:schemeClr val="tx1"/>
          </a:solidFill>
          <a:latin typeface="+mn-lt"/>
        </a:defRPr>
      </a:lvl6pPr>
      <a:lvl7pPr marL="2971800" indent="-228600" algn="l" rtl="0" eaLnBrk="0" fontAlgn="base" hangingPunct="0">
        <a:spcBef>
          <a:spcPct val="20000"/>
        </a:spcBef>
        <a:spcAft>
          <a:spcPct val="0"/>
        </a:spcAft>
        <a:buChar char="o"/>
        <a:defRPr>
          <a:solidFill>
            <a:schemeClr val="tx1"/>
          </a:solidFill>
          <a:latin typeface="+mn-lt"/>
        </a:defRPr>
      </a:lvl7pPr>
      <a:lvl8pPr marL="3429000" indent="-228600" algn="l" rtl="0" eaLnBrk="0" fontAlgn="base" hangingPunct="0">
        <a:spcBef>
          <a:spcPct val="20000"/>
        </a:spcBef>
        <a:spcAft>
          <a:spcPct val="0"/>
        </a:spcAft>
        <a:buChar char="o"/>
        <a:defRPr>
          <a:solidFill>
            <a:schemeClr val="tx1"/>
          </a:solidFill>
          <a:latin typeface="+mn-lt"/>
        </a:defRPr>
      </a:lvl8pPr>
      <a:lvl9pPr marL="3886200" indent="-228600" algn="l" rtl="0" eaLnBrk="0" fontAlgn="base" hangingPunct="0">
        <a:spcBef>
          <a:spcPct val="20000"/>
        </a:spcBef>
        <a:spcAft>
          <a:spcPct val="0"/>
        </a:spcAft>
        <a:buChar char="o"/>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227018" y="0"/>
            <a:ext cx="7553854" cy="838200"/>
          </a:xfrm>
        </p:spPr>
        <p:txBody>
          <a:bodyPr/>
          <a:lstStyle/>
          <a:p>
            <a:r>
              <a:rPr lang="en-US" altLang="en-US" i="1" dirty="0" err="1" smtClean="0"/>
              <a:t>EarthCARE</a:t>
            </a:r>
            <a:r>
              <a:rPr lang="en-US" altLang="en-US" i="1" dirty="0" smtClean="0"/>
              <a:t> Calibration and Validation Using an Airborne HSRL</a:t>
            </a:r>
            <a:endParaRPr lang="en-US" altLang="en-US" sz="3200" dirty="0" smtClean="0"/>
          </a:p>
        </p:txBody>
      </p:sp>
      <p:sp>
        <p:nvSpPr>
          <p:cNvPr id="1029" name="Subtitle 4"/>
          <p:cNvSpPr>
            <a:spLocks noGrp="1"/>
          </p:cNvSpPr>
          <p:nvPr>
            <p:ph type="subTitle" idx="4294967295"/>
          </p:nvPr>
        </p:nvSpPr>
        <p:spPr>
          <a:xfrm>
            <a:off x="110067" y="1147762"/>
            <a:ext cx="8906933" cy="1400176"/>
          </a:xfrm>
        </p:spPr>
        <p:txBody>
          <a:bodyPr/>
          <a:lstStyle/>
          <a:p>
            <a:pPr marL="0" indent="0" algn="ctr">
              <a:buFont typeface="Wingdings" panose="05000000000000000000" pitchFamily="2" charset="2"/>
              <a:buNone/>
              <a:defRPr/>
            </a:pPr>
            <a:r>
              <a:rPr lang="en-US" sz="2400" dirty="0" smtClean="0">
                <a:solidFill>
                  <a:schemeClr val="accent6"/>
                </a:solidFill>
              </a:rPr>
              <a:t>PIs: Chris Hostetler, Sharon Burton, John </a:t>
            </a:r>
            <a:r>
              <a:rPr lang="en-US" sz="2400" dirty="0" smtClean="0">
                <a:solidFill>
                  <a:schemeClr val="accent6"/>
                </a:solidFill>
              </a:rPr>
              <a:t>Hair, and Rich </a:t>
            </a:r>
            <a:r>
              <a:rPr lang="en-US" sz="2400" dirty="0" smtClean="0">
                <a:solidFill>
                  <a:schemeClr val="accent6"/>
                </a:solidFill>
              </a:rPr>
              <a:t>Ferrare</a:t>
            </a:r>
          </a:p>
          <a:p>
            <a:pPr marL="0" indent="0" algn="ctr">
              <a:buFont typeface="Wingdings" panose="05000000000000000000" pitchFamily="2" charset="2"/>
              <a:buNone/>
              <a:defRPr/>
            </a:pPr>
            <a:endParaRPr lang="en-US" sz="2000" dirty="0" smtClean="0">
              <a:solidFill>
                <a:schemeClr val="accent6"/>
              </a:solidFill>
            </a:endParaRPr>
          </a:p>
          <a:p>
            <a:pPr marL="0" indent="0" algn="ctr">
              <a:buFont typeface="Wingdings" panose="05000000000000000000" pitchFamily="2" charset="2"/>
              <a:buNone/>
              <a:defRPr/>
            </a:pPr>
            <a:r>
              <a:rPr lang="en-US" sz="2000" dirty="0" smtClean="0">
                <a:solidFill>
                  <a:schemeClr val="accent6"/>
                </a:solidFill>
              </a:rPr>
              <a:t>Presented </a:t>
            </a:r>
            <a:r>
              <a:rPr lang="en-US" sz="2000" dirty="0" smtClean="0">
                <a:solidFill>
                  <a:schemeClr val="accent6"/>
                </a:solidFill>
              </a:rPr>
              <a:t>by </a:t>
            </a:r>
            <a:r>
              <a:rPr lang="en-US" sz="2000" dirty="0" smtClean="0">
                <a:solidFill>
                  <a:schemeClr val="accent6"/>
                </a:solidFill>
              </a:rPr>
              <a:t>Dave </a:t>
            </a:r>
            <a:r>
              <a:rPr lang="en-US" sz="2000" dirty="0" smtClean="0">
                <a:solidFill>
                  <a:schemeClr val="accent6"/>
                </a:solidFill>
              </a:rPr>
              <a:t>Winker</a:t>
            </a:r>
            <a:endParaRPr lang="en-US" sz="2000" dirty="0" smtClean="0">
              <a:solidFill>
                <a:schemeClr val="accent3"/>
              </a:solidFill>
            </a:endParaRPr>
          </a:p>
          <a:p>
            <a:pPr marL="0" indent="0" algn="ctr">
              <a:buFont typeface="Wingdings" panose="05000000000000000000" pitchFamily="2" charset="2"/>
              <a:buNone/>
              <a:defRPr/>
            </a:pPr>
            <a:endParaRPr lang="en-US" sz="1600" dirty="0" smtClean="0">
              <a:solidFill>
                <a:schemeClr val="accent3"/>
              </a:solidFill>
              <a:cs typeface="Tahoma" pitchFamily="1" charset="0"/>
            </a:endParaRPr>
          </a:p>
          <a:p>
            <a:pPr marL="0" indent="0" algn="ctr">
              <a:buFont typeface="Wingdings" panose="05000000000000000000" pitchFamily="2" charset="2"/>
              <a:buNone/>
              <a:defRPr/>
            </a:pPr>
            <a:endParaRPr lang="en-US" sz="600" dirty="0" smtClean="0">
              <a:solidFill>
                <a:schemeClr val="accent3"/>
              </a:solidFill>
              <a:cs typeface="Tahoma" pitchFamily="1" charset="0"/>
            </a:endParaRPr>
          </a:p>
          <a:p>
            <a:pPr marL="0" indent="0" algn="ctr">
              <a:buFont typeface="Wingdings" panose="05000000000000000000" pitchFamily="2" charset="2"/>
              <a:buNone/>
              <a:defRPr/>
            </a:pPr>
            <a:endParaRPr lang="en-US" sz="1600" dirty="0" smtClean="0">
              <a:solidFill>
                <a:schemeClr val="accent3"/>
              </a:solidFill>
              <a:cs typeface="Tahoma" pitchFamily="1" charset="0"/>
            </a:endParaRPr>
          </a:p>
          <a:p>
            <a:pPr marL="0" indent="0" algn="ctr">
              <a:buFont typeface="Wingdings" panose="05000000000000000000" pitchFamily="2" charset="2"/>
              <a:buNone/>
              <a:defRPr/>
            </a:pPr>
            <a:endParaRPr lang="en-US" sz="700" dirty="0" smtClean="0">
              <a:solidFill>
                <a:schemeClr val="accent3"/>
              </a:solidFill>
              <a:cs typeface="Tahoma" pitchFamily="1" charset="0"/>
            </a:endParaRPr>
          </a:p>
          <a:p>
            <a:pPr marL="0" indent="0" algn="ctr">
              <a:buFont typeface="Wingdings" panose="05000000000000000000" pitchFamily="2" charset="2"/>
              <a:buNone/>
              <a:defRPr/>
            </a:pPr>
            <a:endParaRPr lang="en-US" sz="1600" dirty="0" smtClean="0">
              <a:solidFill>
                <a:schemeClr val="accent3"/>
              </a:solidFill>
              <a:cs typeface="Tahoma" pitchFamily="1" charset="0"/>
            </a:endParaRPr>
          </a:p>
          <a:p>
            <a:pPr marL="0" indent="0" algn="ctr">
              <a:buFont typeface="Wingdings" panose="05000000000000000000" pitchFamily="2" charset="2"/>
              <a:buNone/>
              <a:defRPr/>
            </a:pPr>
            <a:endParaRPr lang="en-US" sz="1600" dirty="0" smtClean="0">
              <a:solidFill>
                <a:schemeClr val="accent3"/>
              </a:solidFill>
              <a:cs typeface="Tahoma" pitchFamily="1" charset="0"/>
            </a:endParaRPr>
          </a:p>
          <a:p>
            <a:pPr marL="0" indent="0" algn="ctr">
              <a:buFont typeface="Wingdings" panose="05000000000000000000" pitchFamily="2" charset="2"/>
              <a:buNone/>
              <a:defRPr/>
            </a:pPr>
            <a:endParaRPr lang="en-US" sz="2400" dirty="0" smtClean="0">
              <a:solidFill>
                <a:schemeClr val="bg1"/>
              </a:solidFill>
              <a:cs typeface="Tahoma" pitchFamily="1" charset="0"/>
            </a:endParaRPr>
          </a:p>
          <a:p>
            <a:pPr marL="0" indent="0" algn="ctr">
              <a:buFont typeface="Wingdings" panose="05000000000000000000" pitchFamily="2" charset="2"/>
              <a:buNone/>
              <a:defRPr/>
            </a:pPr>
            <a:endParaRPr lang="en-US" sz="1400" baseline="30000" dirty="0" smtClean="0">
              <a:cs typeface="Tahoma" pitchFamily="1" charset="0"/>
            </a:endParaRPr>
          </a:p>
          <a:p>
            <a:pPr marL="0" indent="0" algn="ctr">
              <a:buFont typeface="Wingdings" panose="05000000000000000000" pitchFamily="2" charset="2"/>
              <a:buNone/>
              <a:defRPr/>
            </a:pPr>
            <a:endParaRPr lang="en-US" sz="1400" baseline="30000" dirty="0" smtClean="0"/>
          </a:p>
          <a:p>
            <a:pPr marL="0" indent="0" algn="ctr">
              <a:buFont typeface="Wingdings" panose="05000000000000000000" pitchFamily="2" charset="2"/>
              <a:buNone/>
              <a:defRPr/>
            </a:pPr>
            <a:endParaRPr lang="en-US" sz="1400" dirty="0" smtClean="0"/>
          </a:p>
          <a:p>
            <a:pPr marL="0" indent="0" algn="ctr">
              <a:buFont typeface="Wingdings" panose="05000000000000000000" pitchFamily="2" charset="2"/>
              <a:buNone/>
              <a:defRPr/>
            </a:pPr>
            <a:endParaRPr lang="en-US" sz="1400" dirty="0" smtClean="0"/>
          </a:p>
        </p:txBody>
      </p:sp>
      <mc:AlternateContent xmlns:mc="http://schemas.openxmlformats.org/markup-compatibility/2006" xmlns:p14="http://schemas.microsoft.com/office/powerpoint/2010/main">
        <mc:Choice Requires="p14">
          <p:contentPart p14:bwMode="auto" r:id="rId3">
            <p14:nvContentPartPr>
              <p14:cNvPr id="1026" name="Ink 23"/>
              <p14:cNvContentPartPr>
                <a14:cpLocks xmlns:a14="http://schemas.microsoft.com/office/drawing/2010/main" noRot="1" noChangeAspect="1" noEditPoints="1" noChangeArrowheads="1" noChangeShapeType="1"/>
              </p14:cNvContentPartPr>
              <p14:nvPr/>
            </p14:nvContentPartPr>
            <p14:xfrm>
              <a:off x="6323013" y="6415088"/>
              <a:ext cx="1587" cy="1587"/>
            </p14:xfrm>
          </p:contentPart>
        </mc:Choice>
        <mc:Fallback xmlns="">
          <p:pic>
            <p:nvPicPr>
              <p:cNvPr id="1026" name="Ink 23"/>
              <p:cNvPicPr>
                <a:picLocks noRot="1" noChangeAspect="1" noEditPoints="1" noChangeArrowheads="1" noChangeShapeType="1"/>
              </p:cNvPicPr>
              <p:nvPr/>
            </p:nvPicPr>
            <p:blipFill>
              <a:blip r:embed="rId4"/>
              <a:stretch>
                <a:fillRect/>
              </a:stretch>
            </p:blipFill>
            <p:spPr>
              <a:xfrm>
                <a:off x="6281751" y="6373826"/>
                <a:ext cx="84111" cy="84111"/>
              </a:xfrm>
              <a:prstGeom prst="rect">
                <a:avLst/>
              </a:prstGeom>
            </p:spPr>
          </p:pic>
        </mc:Fallback>
      </mc:AlternateContent>
      <p:pic>
        <p:nvPicPr>
          <p:cNvPr id="18437" name="Picture 2" descr="Y:\HSRL-2 DOCUMENTATION\Pictures\B1250 ground testing 20120609-10\DSCN1587.JPG"/>
          <p:cNvPicPr>
            <a:picLocks noChangeAspect="1" noChangeArrowheads="1"/>
          </p:cNvPicPr>
          <p:nvPr/>
        </p:nvPicPr>
        <p:blipFill>
          <a:blip r:embed="rId5">
            <a:extLst>
              <a:ext uri="{28A0092B-C50C-407E-A947-70E740481C1C}">
                <a14:useLocalDpi xmlns:a14="http://schemas.microsoft.com/office/drawing/2010/main" val="0"/>
              </a:ext>
            </a:extLst>
          </a:blip>
          <a:srcRect t="10905" b="4552"/>
          <a:stretch>
            <a:fillRect/>
          </a:stretch>
        </p:blipFill>
        <p:spPr bwMode="auto">
          <a:xfrm>
            <a:off x="206375" y="2857500"/>
            <a:ext cx="5180013" cy="328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7"/>
          <p:cNvPicPr>
            <a:picLocks noChangeAspect="1"/>
          </p:cNvPicPr>
          <p:nvPr/>
        </p:nvPicPr>
        <p:blipFill>
          <a:blip r:embed="rId6">
            <a:extLst>
              <a:ext uri="{28A0092B-C50C-407E-A947-70E740481C1C}">
                <a14:useLocalDpi xmlns:a14="http://schemas.microsoft.com/office/drawing/2010/main" val="0"/>
              </a:ext>
            </a:extLst>
          </a:blip>
          <a:srcRect t="15347" b="16280"/>
          <a:stretch>
            <a:fillRect/>
          </a:stretch>
        </p:blipFill>
        <p:spPr bwMode="auto">
          <a:xfrm>
            <a:off x="5607050" y="4514850"/>
            <a:ext cx="3173413" cy="162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8"/>
          <p:cNvPicPr>
            <a:picLocks noChangeAspect="1"/>
          </p:cNvPicPr>
          <p:nvPr/>
        </p:nvPicPr>
        <p:blipFill>
          <a:blip r:embed="rId7">
            <a:extLst>
              <a:ext uri="{28A0092B-C50C-407E-A947-70E740481C1C}">
                <a14:useLocalDpi xmlns:a14="http://schemas.microsoft.com/office/drawing/2010/main" val="0"/>
              </a:ext>
            </a:extLst>
          </a:blip>
          <a:srcRect l="13992" t="35452" r="4901" b="16743"/>
          <a:stretch>
            <a:fillRect/>
          </a:stretch>
        </p:blipFill>
        <p:spPr bwMode="auto">
          <a:xfrm>
            <a:off x="5621338" y="2967038"/>
            <a:ext cx="3159125"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61950" y="2857500"/>
            <a:ext cx="1344613" cy="461963"/>
          </a:xfrm>
          <a:prstGeom prst="rect">
            <a:avLst/>
          </a:prstGeom>
          <a:noFill/>
        </p:spPr>
        <p:txBody>
          <a:bodyPr wrap="none">
            <a:spAutoFit/>
          </a:bodyPr>
          <a:lstStyle/>
          <a:p>
            <a:pPr>
              <a:defRPr/>
            </a:pPr>
            <a:r>
              <a:rPr lang="en-US">
                <a:solidFill>
                  <a:schemeClr val="bg1"/>
                </a:solidFill>
                <a:latin typeface="+mj-lt"/>
              </a:rPr>
              <a:t>HSRL-2</a:t>
            </a:r>
          </a:p>
        </p:txBody>
      </p:sp>
    </p:spTree>
  </p:cSld>
  <p:clrMapOvr>
    <a:masterClrMapping/>
  </p:clrMapOvr>
  <p:transition advTm="82308"/>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Level 1 Calibration Evaluation</a:t>
            </a:r>
          </a:p>
        </p:txBody>
      </p:sp>
      <p:pic>
        <p:nvPicPr>
          <p:cNvPr id="28675"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7763" y="1114425"/>
            <a:ext cx="6583362" cy="370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Box 15"/>
          <p:cNvSpPr txBox="1">
            <a:spLocks noChangeArrowheads="1"/>
          </p:cNvSpPr>
          <p:nvPr/>
        </p:nvSpPr>
        <p:spPr bwMode="auto">
          <a:xfrm>
            <a:off x="501650" y="5097463"/>
            <a:ext cx="81407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pPr algn="just"/>
            <a:r>
              <a:rPr lang="en-US" altLang="en-US" sz="1800"/>
              <a:t>Bias of the daytime 532 nm attenuated backscatter measured between HSRL and CALIPSO for several over-flight campaigns between 2006 and 2014 broken by season and latitudes. The comparisons used both V3 (solid diamonds) and V4 (open circles) L1 data. Each point represents the mean and uncertainty of the HSRL-CALIPSO difference for each of the 62 flights conducted.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9" descr="G:\calipso\Profile Products\20100422_bksCALIPSO.png"/>
          <p:cNvPicPr>
            <a:picLocks noChangeAspect="1" noChangeArrowheads="1"/>
          </p:cNvPicPr>
          <p:nvPr/>
        </p:nvPicPr>
        <p:blipFill>
          <a:blip r:embed="rId2">
            <a:extLst>
              <a:ext uri="{28A0092B-C50C-407E-A947-70E740481C1C}">
                <a14:useLocalDpi xmlns:a14="http://schemas.microsoft.com/office/drawing/2010/main" val="0"/>
              </a:ext>
            </a:extLst>
          </a:blip>
          <a:srcRect l="6490"/>
          <a:stretch>
            <a:fillRect/>
          </a:stretch>
        </p:blipFill>
        <p:spPr bwMode="auto">
          <a:xfrm>
            <a:off x="0" y="914400"/>
            <a:ext cx="741045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itle 1"/>
          <p:cNvSpPr>
            <a:spLocks noGrp="1"/>
          </p:cNvSpPr>
          <p:nvPr>
            <p:ph type="title"/>
          </p:nvPr>
        </p:nvSpPr>
        <p:spPr/>
        <p:txBody>
          <a:bodyPr/>
          <a:lstStyle/>
          <a:p>
            <a:r>
              <a:rPr lang="en-US" altLang="en-US" dirty="0" smtClean="0"/>
              <a:t>Level 2 Aerosol Profile: </a:t>
            </a:r>
            <a:r>
              <a:rPr lang="en-US" altLang="en-US" b="0" dirty="0" smtClean="0"/>
              <a:t>Aerosol </a:t>
            </a:r>
            <a:r>
              <a:rPr lang="en-US" altLang="en-US" b="0" dirty="0" smtClean="0"/>
              <a:t>Backscatter</a:t>
            </a:r>
            <a:endParaRPr lang="en-US" altLang="en-US" b="0" dirty="0" smtClean="0"/>
          </a:p>
        </p:txBody>
      </p:sp>
      <p:pic>
        <p:nvPicPr>
          <p:cNvPr id="30724" name="Picture 8" descr="G:\calipso\Profile Products\20100422\20100422_bks_lineplot26.png"/>
          <p:cNvPicPr>
            <a:picLocks noChangeAspect="1" noChangeArrowheads="1"/>
          </p:cNvPicPr>
          <p:nvPr/>
        </p:nvPicPr>
        <p:blipFill>
          <a:blip r:embed="rId3">
            <a:extLst>
              <a:ext uri="{28A0092B-C50C-407E-A947-70E740481C1C}">
                <a14:useLocalDpi xmlns:a14="http://schemas.microsoft.com/office/drawing/2010/main" val="0"/>
              </a:ext>
            </a:extLst>
          </a:blip>
          <a:srcRect l="6917" r="64844"/>
          <a:stretch>
            <a:fillRect/>
          </a:stretch>
        </p:blipFill>
        <p:spPr bwMode="auto">
          <a:xfrm>
            <a:off x="6724650" y="661988"/>
            <a:ext cx="241935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6" descr="G:\calipso\legend.png"/>
          <p:cNvPicPr>
            <a:picLocks noChangeAspect="1" noChangeArrowheads="1"/>
          </p:cNvPicPr>
          <p:nvPr/>
        </p:nvPicPr>
        <p:blipFill>
          <a:blip r:embed="rId4">
            <a:extLst>
              <a:ext uri="{28A0092B-C50C-407E-A947-70E740481C1C}">
                <a14:useLocalDpi xmlns:a14="http://schemas.microsoft.com/office/drawing/2010/main" val="0"/>
              </a:ext>
            </a:extLst>
          </a:blip>
          <a:srcRect l="64835" t="56407" r="10132" b="30411"/>
          <a:stretch>
            <a:fillRect/>
          </a:stretch>
        </p:blipFill>
        <p:spPr bwMode="auto">
          <a:xfrm>
            <a:off x="7515225" y="1436688"/>
            <a:ext cx="1392238"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696913" y="1400175"/>
            <a:ext cx="3519487" cy="457200"/>
          </a:xfrm>
          <a:prstGeom prst="rect">
            <a:avLst/>
          </a:prstGeom>
          <a:noFill/>
        </p:spPr>
        <p:txBody>
          <a:bodyPr>
            <a:spAutoFit/>
          </a:bodyPr>
          <a:lstStyle/>
          <a:p>
            <a:pPr>
              <a:defRPr/>
            </a:pPr>
            <a:r>
              <a:rPr lang="en-US" dirty="0">
                <a:solidFill>
                  <a:schemeClr val="bg1"/>
                </a:solidFill>
                <a:latin typeface="+mj-lt"/>
              </a:rPr>
              <a:t>CALIPSO</a:t>
            </a:r>
          </a:p>
        </p:txBody>
      </p:sp>
      <p:sp>
        <p:nvSpPr>
          <p:cNvPr id="16" name="TextBox 15"/>
          <p:cNvSpPr txBox="1"/>
          <p:nvPr/>
        </p:nvSpPr>
        <p:spPr>
          <a:xfrm>
            <a:off x="517525" y="4206875"/>
            <a:ext cx="3519488" cy="457200"/>
          </a:xfrm>
          <a:prstGeom prst="rect">
            <a:avLst/>
          </a:prstGeom>
          <a:noFill/>
        </p:spPr>
        <p:txBody>
          <a:bodyPr>
            <a:spAutoFit/>
          </a:bodyPr>
          <a:lstStyle/>
          <a:p>
            <a:pPr>
              <a:defRPr/>
            </a:pPr>
            <a:r>
              <a:rPr lang="en-US" dirty="0">
                <a:solidFill>
                  <a:schemeClr val="bg1"/>
                </a:solidFill>
                <a:latin typeface="+mj-lt"/>
              </a:rPr>
              <a:t>HSRL</a:t>
            </a:r>
          </a:p>
        </p:txBody>
      </p:sp>
      <p:pic>
        <p:nvPicPr>
          <p:cNvPr id="30728" name="Picture 5" descr="C:\Documents and Settings\rrroger2.NDC\Desktop\CALIPSO Validation Workshop\20100422_FigureAll.png"/>
          <p:cNvPicPr>
            <a:picLocks noChangeAspect="1" noChangeArrowheads="1"/>
          </p:cNvPicPr>
          <p:nvPr/>
        </p:nvPicPr>
        <p:blipFill>
          <a:blip r:embed="rId5">
            <a:extLst>
              <a:ext uri="{28A0092B-C50C-407E-A947-70E740481C1C}">
                <a14:useLocalDpi xmlns:a14="http://schemas.microsoft.com/office/drawing/2010/main" val="0"/>
              </a:ext>
            </a:extLst>
          </a:blip>
          <a:srcRect l="9612" t="11885" r="88626" b="2129"/>
          <a:stretch>
            <a:fillRect/>
          </a:stretch>
        </p:blipFill>
        <p:spPr bwMode="auto">
          <a:xfrm>
            <a:off x="31750" y="1655763"/>
            <a:ext cx="284163"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5" descr="C:\Documents and Settings\rrroger2.NDC\Desktop\CALIPSO Validation Workshop\20100422_FigureAll.png"/>
          <p:cNvPicPr>
            <a:picLocks noChangeAspect="1" noChangeArrowheads="1"/>
          </p:cNvPicPr>
          <p:nvPr/>
        </p:nvPicPr>
        <p:blipFill>
          <a:blip r:embed="rId5">
            <a:extLst>
              <a:ext uri="{28A0092B-C50C-407E-A947-70E740481C1C}">
                <a14:useLocalDpi xmlns:a14="http://schemas.microsoft.com/office/drawing/2010/main" val="0"/>
              </a:ext>
            </a:extLst>
          </a:blip>
          <a:srcRect l="9123" t="11885" r="88724" b="56349"/>
          <a:stretch>
            <a:fillRect/>
          </a:stretch>
        </p:blipFill>
        <p:spPr bwMode="auto">
          <a:xfrm>
            <a:off x="6746875" y="3011488"/>
            <a:ext cx="34766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0" descr="G:\calipso\Profile Products\20100422_extCALIPSO.png"/>
          <p:cNvPicPr>
            <a:picLocks noChangeAspect="1" noChangeArrowheads="1"/>
          </p:cNvPicPr>
          <p:nvPr/>
        </p:nvPicPr>
        <p:blipFill>
          <a:blip r:embed="rId2">
            <a:extLst>
              <a:ext uri="{28A0092B-C50C-407E-A947-70E740481C1C}">
                <a14:useLocalDpi xmlns:a14="http://schemas.microsoft.com/office/drawing/2010/main" val="0"/>
              </a:ext>
            </a:extLst>
          </a:blip>
          <a:srcRect l="6490"/>
          <a:stretch>
            <a:fillRect/>
          </a:stretch>
        </p:blipFill>
        <p:spPr bwMode="auto">
          <a:xfrm>
            <a:off x="0" y="914400"/>
            <a:ext cx="741045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itle 1"/>
          <p:cNvSpPr>
            <a:spLocks noGrp="1"/>
          </p:cNvSpPr>
          <p:nvPr>
            <p:ph type="title"/>
          </p:nvPr>
        </p:nvSpPr>
        <p:spPr/>
        <p:txBody>
          <a:bodyPr/>
          <a:lstStyle/>
          <a:p>
            <a:r>
              <a:rPr lang="en-US" altLang="en-US" dirty="0" smtClean="0"/>
              <a:t>Level 2 Aerosol Profile: </a:t>
            </a:r>
            <a:r>
              <a:rPr lang="en-US" altLang="en-US" b="0" dirty="0" smtClean="0"/>
              <a:t>Aerosol Extinction</a:t>
            </a:r>
          </a:p>
        </p:txBody>
      </p:sp>
      <p:pic>
        <p:nvPicPr>
          <p:cNvPr id="31748" name="Picture 8" descr="G:\calipso\Profile Products\20100422\20100422_bks_lineplot26.png"/>
          <p:cNvPicPr>
            <a:picLocks noChangeAspect="1" noChangeArrowheads="1"/>
          </p:cNvPicPr>
          <p:nvPr/>
        </p:nvPicPr>
        <p:blipFill>
          <a:blip r:embed="rId3">
            <a:extLst>
              <a:ext uri="{28A0092B-C50C-407E-A947-70E740481C1C}">
                <a14:useLocalDpi xmlns:a14="http://schemas.microsoft.com/office/drawing/2010/main" val="0"/>
              </a:ext>
            </a:extLst>
          </a:blip>
          <a:srcRect l="38020" r="35677"/>
          <a:stretch>
            <a:fillRect/>
          </a:stretch>
        </p:blipFill>
        <p:spPr bwMode="auto">
          <a:xfrm>
            <a:off x="7059613" y="914400"/>
            <a:ext cx="2084387"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6" descr="G:\calipso\legend.png"/>
          <p:cNvPicPr>
            <a:picLocks noChangeAspect="1" noChangeArrowheads="1"/>
          </p:cNvPicPr>
          <p:nvPr/>
        </p:nvPicPr>
        <p:blipFill>
          <a:blip r:embed="rId4">
            <a:extLst>
              <a:ext uri="{28A0092B-C50C-407E-A947-70E740481C1C}">
                <a14:useLocalDpi xmlns:a14="http://schemas.microsoft.com/office/drawing/2010/main" val="0"/>
              </a:ext>
            </a:extLst>
          </a:blip>
          <a:srcRect l="64835" t="56407" r="10132" b="30411"/>
          <a:stretch>
            <a:fillRect/>
          </a:stretch>
        </p:blipFill>
        <p:spPr bwMode="auto">
          <a:xfrm>
            <a:off x="7515225" y="1436688"/>
            <a:ext cx="1392238"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696913" y="1400175"/>
            <a:ext cx="3519487" cy="457200"/>
          </a:xfrm>
          <a:prstGeom prst="rect">
            <a:avLst/>
          </a:prstGeom>
          <a:noFill/>
        </p:spPr>
        <p:txBody>
          <a:bodyPr>
            <a:spAutoFit/>
          </a:bodyPr>
          <a:lstStyle/>
          <a:p>
            <a:pPr>
              <a:defRPr/>
            </a:pPr>
            <a:r>
              <a:rPr lang="en-US" dirty="0">
                <a:solidFill>
                  <a:schemeClr val="bg1"/>
                </a:solidFill>
                <a:latin typeface="+mj-lt"/>
              </a:rPr>
              <a:t>CALIPSO</a:t>
            </a:r>
          </a:p>
        </p:txBody>
      </p:sp>
      <p:sp>
        <p:nvSpPr>
          <p:cNvPr id="19" name="TextBox 18"/>
          <p:cNvSpPr txBox="1"/>
          <p:nvPr/>
        </p:nvSpPr>
        <p:spPr>
          <a:xfrm>
            <a:off x="517525" y="4206875"/>
            <a:ext cx="3519488" cy="457200"/>
          </a:xfrm>
          <a:prstGeom prst="rect">
            <a:avLst/>
          </a:prstGeom>
          <a:noFill/>
        </p:spPr>
        <p:txBody>
          <a:bodyPr>
            <a:spAutoFit/>
          </a:bodyPr>
          <a:lstStyle/>
          <a:p>
            <a:pPr>
              <a:defRPr/>
            </a:pPr>
            <a:r>
              <a:rPr lang="en-US" dirty="0">
                <a:solidFill>
                  <a:schemeClr val="bg1"/>
                </a:solidFill>
                <a:latin typeface="+mj-lt"/>
              </a:rPr>
              <a:t>HSRL</a:t>
            </a:r>
          </a:p>
        </p:txBody>
      </p:sp>
      <p:pic>
        <p:nvPicPr>
          <p:cNvPr id="31752" name="Picture 5" descr="C:\Documents and Settings\rrroger2.NDC\Desktop\CALIPSO Validation Workshop\20100422_FigureAll.png"/>
          <p:cNvPicPr>
            <a:picLocks noChangeAspect="1" noChangeArrowheads="1"/>
          </p:cNvPicPr>
          <p:nvPr/>
        </p:nvPicPr>
        <p:blipFill>
          <a:blip r:embed="rId5">
            <a:extLst>
              <a:ext uri="{28A0092B-C50C-407E-A947-70E740481C1C}">
                <a14:useLocalDpi xmlns:a14="http://schemas.microsoft.com/office/drawing/2010/main" val="0"/>
              </a:ext>
            </a:extLst>
          </a:blip>
          <a:srcRect l="9612" t="11885" r="88626" b="2129"/>
          <a:stretch>
            <a:fillRect/>
          </a:stretch>
        </p:blipFill>
        <p:spPr bwMode="auto">
          <a:xfrm>
            <a:off x="31750" y="1655763"/>
            <a:ext cx="284163"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5" descr="C:\Documents and Settings\rrroger2.NDC\Desktop\CALIPSO Validation Workshop\20100422_FigureAll.png"/>
          <p:cNvPicPr>
            <a:picLocks noChangeAspect="1" noChangeArrowheads="1"/>
          </p:cNvPicPr>
          <p:nvPr/>
        </p:nvPicPr>
        <p:blipFill>
          <a:blip r:embed="rId5">
            <a:extLst>
              <a:ext uri="{28A0092B-C50C-407E-A947-70E740481C1C}">
                <a14:useLocalDpi xmlns:a14="http://schemas.microsoft.com/office/drawing/2010/main" val="0"/>
              </a:ext>
            </a:extLst>
          </a:blip>
          <a:srcRect l="9123" t="11885" r="88724" b="56349"/>
          <a:stretch>
            <a:fillRect/>
          </a:stretch>
        </p:blipFill>
        <p:spPr bwMode="auto">
          <a:xfrm>
            <a:off x="6746875" y="3011488"/>
            <a:ext cx="34766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20230" y="5743706"/>
            <a:ext cx="299467"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0 </a:t>
            </a:r>
          </a:p>
        </p:txBody>
      </p:sp>
      <p:sp>
        <p:nvSpPr>
          <p:cNvPr id="20" name="TextBox 19"/>
          <p:cNvSpPr txBox="1"/>
          <p:nvPr/>
        </p:nvSpPr>
        <p:spPr>
          <a:xfrm>
            <a:off x="2112867" y="5743706"/>
            <a:ext cx="746010"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665 km</a:t>
            </a:r>
          </a:p>
        </p:txBody>
      </p:sp>
      <p:sp>
        <p:nvSpPr>
          <p:cNvPr id="39" name="TextBox 38"/>
          <p:cNvSpPr txBox="1"/>
          <p:nvPr/>
        </p:nvSpPr>
        <p:spPr>
          <a:xfrm>
            <a:off x="3530104" y="4974080"/>
            <a:ext cx="299467"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0 </a:t>
            </a:r>
          </a:p>
        </p:txBody>
      </p:sp>
      <p:sp>
        <p:nvSpPr>
          <p:cNvPr id="40" name="TextBox 39"/>
          <p:cNvSpPr txBox="1"/>
          <p:nvPr/>
        </p:nvSpPr>
        <p:spPr>
          <a:xfrm>
            <a:off x="5361976" y="5005898"/>
            <a:ext cx="746010"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665 km</a:t>
            </a:r>
          </a:p>
        </p:txBody>
      </p:sp>
      <p:sp>
        <p:nvSpPr>
          <p:cNvPr id="2" name="Title 1"/>
          <p:cNvSpPr>
            <a:spLocks noGrp="1"/>
          </p:cNvSpPr>
          <p:nvPr>
            <p:ph type="title"/>
          </p:nvPr>
        </p:nvSpPr>
        <p:spPr/>
        <p:txBody>
          <a:bodyPr>
            <a:normAutofit/>
          </a:bodyPr>
          <a:lstStyle/>
          <a:p>
            <a:r>
              <a:rPr lang="en-US" dirty="0"/>
              <a:t>I</a:t>
            </a:r>
            <a:r>
              <a:rPr lang="en-US" dirty="0" smtClean="0"/>
              <a:t>dentification </a:t>
            </a:r>
            <a:r>
              <a:rPr lang="en-US" dirty="0"/>
              <a:t>of aerosol type and </a:t>
            </a:r>
            <a:r>
              <a:rPr lang="en-US" dirty="0" smtClean="0"/>
              <a:t>partitioning AOD by </a:t>
            </a:r>
            <a:r>
              <a:rPr lang="en-US" dirty="0"/>
              <a:t>type</a:t>
            </a:r>
          </a:p>
        </p:txBody>
      </p:sp>
      <p:grpSp>
        <p:nvGrpSpPr>
          <p:cNvPr id="5" name="Group 4"/>
          <p:cNvGrpSpPr/>
          <p:nvPr/>
        </p:nvGrpSpPr>
        <p:grpSpPr>
          <a:xfrm>
            <a:off x="184171" y="1090014"/>
            <a:ext cx="3239837" cy="4929264"/>
            <a:chOff x="184172" y="1562132"/>
            <a:chExt cx="2846070" cy="4457145"/>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172" y="2874249"/>
              <a:ext cx="2846070" cy="1755644"/>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866" y="4193219"/>
              <a:ext cx="2834960" cy="174879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3707" y="1562132"/>
              <a:ext cx="2834960" cy="1748790"/>
            </a:xfrm>
            <a:prstGeom prst="rect">
              <a:avLst/>
            </a:prstGeom>
          </p:spPr>
        </p:pic>
        <p:cxnSp>
          <p:nvCxnSpPr>
            <p:cNvPr id="14" name="Straight Arrow Connector 16"/>
            <p:cNvCxnSpPr>
              <a:cxnSpLocks noChangeShapeType="1"/>
            </p:cNvCxnSpPr>
            <p:nvPr/>
          </p:nvCxnSpPr>
          <p:spPr bwMode="auto">
            <a:xfrm>
              <a:off x="402857" y="5730326"/>
              <a:ext cx="2125980" cy="921"/>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2" name="TextBox 31"/>
            <p:cNvSpPr txBox="1"/>
            <p:nvPr/>
          </p:nvSpPr>
          <p:spPr>
            <a:xfrm>
              <a:off x="1295247" y="1769949"/>
              <a:ext cx="1210588" cy="30008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srgbClr val="FFFFFF"/>
                  </a:solidFill>
                  <a:effectLst/>
                  <a:uLnTx/>
                  <a:uFillTx/>
                  <a:latin typeface="Tahoma"/>
                  <a:ea typeface="+mn-ea"/>
                  <a:cs typeface="+mn-cs"/>
                </a:rPr>
                <a:t>Backscatter</a:t>
              </a:r>
            </a:p>
          </p:txBody>
        </p:sp>
        <p:sp>
          <p:nvSpPr>
            <p:cNvPr id="35" name="TextBox 8"/>
            <p:cNvSpPr txBox="1">
              <a:spLocks noChangeArrowheads="1"/>
            </p:cNvSpPr>
            <p:nvPr/>
          </p:nvSpPr>
          <p:spPr bwMode="auto">
            <a:xfrm>
              <a:off x="1284486" y="3114052"/>
              <a:ext cx="102143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Extinction</a:t>
              </a:r>
            </a:p>
          </p:txBody>
        </p:sp>
        <p:sp>
          <p:nvSpPr>
            <p:cNvPr id="36" name="TextBox 9"/>
            <p:cNvSpPr txBox="1">
              <a:spLocks noChangeArrowheads="1"/>
            </p:cNvSpPr>
            <p:nvPr/>
          </p:nvSpPr>
          <p:spPr bwMode="auto">
            <a:xfrm>
              <a:off x="1338528" y="4399229"/>
              <a:ext cx="1300356"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Extinction-to-</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Backscatter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35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Ratio</a:t>
              </a:r>
            </a:p>
          </p:txBody>
        </p:sp>
        <p:sp>
          <p:nvSpPr>
            <p:cNvPr id="50" name="TextBox 49"/>
            <p:cNvSpPr txBox="1"/>
            <p:nvPr/>
          </p:nvSpPr>
          <p:spPr>
            <a:xfrm>
              <a:off x="1075667" y="5765361"/>
              <a:ext cx="884217"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Distance</a:t>
              </a:r>
            </a:p>
          </p:txBody>
        </p:sp>
      </p:grpSp>
      <p:sp>
        <p:nvSpPr>
          <p:cNvPr id="51" name="TextBox 50"/>
          <p:cNvSpPr txBox="1"/>
          <p:nvPr/>
        </p:nvSpPr>
        <p:spPr>
          <a:xfrm>
            <a:off x="4154813" y="5010076"/>
            <a:ext cx="884217" cy="2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Tahoma"/>
                <a:ea typeface="+mn-ea"/>
                <a:cs typeface="+mn-cs"/>
              </a:rPr>
              <a:t>Distance</a:t>
            </a:r>
          </a:p>
        </p:txBody>
      </p:sp>
      <p:grpSp>
        <p:nvGrpSpPr>
          <p:cNvPr id="21" name="Group 20"/>
          <p:cNvGrpSpPr/>
          <p:nvPr/>
        </p:nvGrpSpPr>
        <p:grpSpPr>
          <a:xfrm>
            <a:off x="7419994" y="1970465"/>
            <a:ext cx="1539033" cy="3497981"/>
            <a:chOff x="9587132" y="1400402"/>
            <a:chExt cx="2553838" cy="4663974"/>
          </a:xfrm>
        </p:grpSpPr>
        <p:pic>
          <p:nvPicPr>
            <p:cNvPr id="53" name="Picture 52"/>
            <p:cNvPicPr>
              <a:picLocks noChangeAspect="1"/>
            </p:cNvPicPr>
            <p:nvPr/>
          </p:nvPicPr>
          <p:blipFill rotWithShape="1">
            <a:blip r:embed="rId6" cstate="print">
              <a:extLst>
                <a:ext uri="{28A0092B-C50C-407E-A947-70E740481C1C}">
                  <a14:useLocalDpi xmlns:a14="http://schemas.microsoft.com/office/drawing/2010/main" val="0"/>
                </a:ext>
              </a:extLst>
            </a:blip>
            <a:srcRect l="7888"/>
            <a:stretch/>
          </p:blipFill>
          <p:spPr>
            <a:xfrm>
              <a:off x="9587132" y="1400402"/>
              <a:ext cx="2553838" cy="4663974"/>
            </a:xfrm>
            <a:prstGeom prst="rect">
              <a:avLst/>
            </a:prstGeom>
          </p:spPr>
        </p:pic>
        <p:cxnSp>
          <p:nvCxnSpPr>
            <p:cNvPr id="11" name="Straight Arrow Connector 16"/>
            <p:cNvCxnSpPr>
              <a:cxnSpLocks noChangeShapeType="1"/>
            </p:cNvCxnSpPr>
            <p:nvPr/>
          </p:nvCxnSpPr>
          <p:spPr bwMode="auto">
            <a:xfrm rot="21540000" flipH="1">
              <a:off x="10536353" y="1730787"/>
              <a:ext cx="1021550" cy="3965523"/>
            </a:xfrm>
            <a:prstGeom prst="straightConnector1">
              <a:avLst/>
            </a:prstGeom>
            <a:noFill/>
            <a:ln w="76200" algn="ctr">
              <a:solidFill>
                <a:srgbClr val="FFFF00"/>
              </a:solidFill>
              <a:round/>
              <a:headEnd/>
              <a:tailEnd type="arrow" w="med" len="med"/>
            </a:ln>
            <a:extLst>
              <a:ext uri="{909E8E84-426E-40DD-AFC4-6F175D3DCCD1}">
                <a14:hiddenFill xmlns:a14="http://schemas.microsoft.com/office/drawing/2010/main">
                  <a:noFill/>
                </a14:hiddenFill>
              </a:ext>
            </a:extLst>
          </p:spPr>
        </p:cxnSp>
      </p:grpSp>
      <p:sp>
        <p:nvSpPr>
          <p:cNvPr id="3" name="Rectangle 2"/>
          <p:cNvSpPr/>
          <p:nvPr/>
        </p:nvSpPr>
        <p:spPr>
          <a:xfrm rot="16200000">
            <a:off x="-180699" y="4783953"/>
            <a:ext cx="810205" cy="178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000000"/>
                </a:solidFill>
                <a:effectLst/>
                <a:uLnTx/>
                <a:uFillTx/>
                <a:latin typeface="Tahoma"/>
                <a:ea typeface="+mn-ea"/>
                <a:cs typeface="+mn-cs"/>
              </a:rPr>
              <a:t>Altitude (km)</a:t>
            </a:r>
          </a:p>
        </p:txBody>
      </p:sp>
      <p:cxnSp>
        <p:nvCxnSpPr>
          <p:cNvPr id="38" name="Straight Arrow Connector 16"/>
          <p:cNvCxnSpPr>
            <a:cxnSpLocks noChangeShapeType="1"/>
          </p:cNvCxnSpPr>
          <p:nvPr/>
        </p:nvCxnSpPr>
        <p:spPr bwMode="auto">
          <a:xfrm>
            <a:off x="3659180" y="4983240"/>
            <a:ext cx="2125980" cy="921"/>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56" name="Rectangle 55"/>
          <p:cNvSpPr/>
          <p:nvPr/>
        </p:nvSpPr>
        <p:spPr>
          <a:xfrm rot="16200000">
            <a:off x="-183145" y="3615848"/>
            <a:ext cx="810205" cy="178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000000"/>
                </a:solidFill>
                <a:effectLst/>
                <a:uLnTx/>
                <a:uFillTx/>
                <a:latin typeface="Tahoma"/>
                <a:ea typeface="+mn-ea"/>
                <a:cs typeface="+mn-cs"/>
              </a:rPr>
              <a:t>Altitude (km)</a:t>
            </a:r>
          </a:p>
        </p:txBody>
      </p:sp>
      <p:sp>
        <p:nvSpPr>
          <p:cNvPr id="57" name="Rectangle 56"/>
          <p:cNvSpPr/>
          <p:nvPr/>
        </p:nvSpPr>
        <p:spPr>
          <a:xfrm rot="16200000">
            <a:off x="-183144" y="1880987"/>
            <a:ext cx="810205" cy="1789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000000"/>
                </a:solidFill>
                <a:effectLst/>
                <a:uLnTx/>
                <a:uFillTx/>
                <a:latin typeface="Tahoma"/>
                <a:ea typeface="+mn-ea"/>
                <a:cs typeface="+mn-cs"/>
              </a:rPr>
              <a:t>Altitude (km)</a:t>
            </a:r>
          </a:p>
        </p:txBody>
      </p:sp>
      <p:sp>
        <p:nvSpPr>
          <p:cNvPr id="22" name="TextBox 21"/>
          <p:cNvSpPr txBox="1"/>
          <p:nvPr/>
        </p:nvSpPr>
        <p:spPr>
          <a:xfrm>
            <a:off x="1336220" y="6002862"/>
            <a:ext cx="3260701"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Tahoma"/>
                <a:ea typeface="+mn-ea"/>
                <a:cs typeface="+mn-cs"/>
              </a:rPr>
              <a:t>Intensive </a:t>
            </a:r>
            <a:r>
              <a:rPr kumimoji="0" lang="en-US" sz="1600" b="1" i="0" u="none" strike="noStrike" kern="1200" cap="none" spc="0" normalizeH="0" baseline="0" noProof="0" dirty="0" smtClean="0">
                <a:ln>
                  <a:noFill/>
                </a:ln>
                <a:solidFill>
                  <a:srgbClr val="000000"/>
                </a:solidFill>
                <a:effectLst/>
                <a:uLnTx/>
                <a:uFillTx/>
                <a:latin typeface="Tahoma"/>
                <a:ea typeface="+mn-ea"/>
                <a:cs typeface="+mn-cs"/>
              </a:rPr>
              <a:t>observables:</a:t>
            </a:r>
            <a:r>
              <a:rPr kumimoji="0" lang="en-US" sz="1600" b="0" i="0" u="none" strike="noStrike" kern="1200" cap="none" spc="0" normalizeH="0" baseline="0" noProof="0" dirty="0" smtClean="0">
                <a:ln>
                  <a:noFill/>
                </a:ln>
                <a:solidFill>
                  <a:srgbClr val="000000"/>
                </a:solidFill>
                <a:effectLst/>
                <a:uLnTx/>
                <a:uFillTx/>
                <a:latin typeface="Tahoma"/>
                <a:ea typeface="+mn-ea"/>
                <a:cs typeface="+mn-cs"/>
              </a:rPr>
              <a:t> </a:t>
            </a:r>
            <a:endParaRPr kumimoji="0" lang="en-US" sz="1600" b="0" i="0" u="none" strike="noStrike" kern="1200" cap="none" spc="0" normalizeH="0" baseline="0" noProof="0" dirty="0">
              <a:ln>
                <a:noFill/>
              </a:ln>
              <a:solidFill>
                <a:srgbClr val="000000"/>
              </a:solidFill>
              <a:effectLst/>
              <a:uLnTx/>
              <a:uFillTx/>
              <a:latin typeface="Tahoma"/>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Tahoma"/>
                <a:ea typeface="+mn-ea"/>
                <a:cs typeface="+mn-cs"/>
              </a:rPr>
              <a:t>Independent of aerosol amount</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Tahoma"/>
                <a:ea typeface="+mn-ea"/>
                <a:cs typeface="+mn-cs"/>
              </a:rPr>
              <a:t>Depends only on aerosol type</a:t>
            </a:r>
          </a:p>
        </p:txBody>
      </p:sp>
      <p:sp>
        <p:nvSpPr>
          <p:cNvPr id="37" name="TextBox 36"/>
          <p:cNvSpPr txBox="1"/>
          <p:nvPr/>
        </p:nvSpPr>
        <p:spPr>
          <a:xfrm>
            <a:off x="5407698" y="6405609"/>
            <a:ext cx="2186061" cy="300082"/>
          </a:xfrm>
          <a:prstGeom prst="rect">
            <a:avLst/>
          </a:prstGeom>
          <a:solidFill>
            <a:schemeClr val="accent2">
              <a:lumMod val="20000"/>
              <a:lumOff val="80000"/>
            </a:schemeClr>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smtClean="0">
                <a:ln>
                  <a:noFill/>
                </a:ln>
                <a:solidFill>
                  <a:srgbClr val="000000"/>
                </a:solidFill>
                <a:effectLst/>
                <a:uLnTx/>
                <a:uFillTx/>
                <a:latin typeface="Tahoma"/>
                <a:ea typeface="+mn-ea"/>
                <a:cs typeface="+mn-cs"/>
              </a:rPr>
              <a:t>Burton et al., 2012, AMT</a:t>
            </a:r>
            <a:endParaRPr kumimoji="0" lang="en-US" sz="1350" b="0" i="0" u="none" strike="noStrike" kern="1200" cap="none" spc="0" normalizeH="0" baseline="0" noProof="0" dirty="0">
              <a:ln>
                <a:noFill/>
              </a:ln>
              <a:solidFill>
                <a:srgbClr val="000000"/>
              </a:solidFill>
              <a:effectLst/>
              <a:uLnTx/>
              <a:uFillTx/>
              <a:latin typeface="Tahoma"/>
              <a:ea typeface="+mn-ea"/>
              <a:cs typeface="+mn-cs"/>
            </a:endParaRPr>
          </a:p>
        </p:txBody>
      </p:sp>
      <p:pic>
        <p:nvPicPr>
          <p:cNvPr id="42" name="Picture 41"/>
          <p:cNvPicPr>
            <a:picLocks noChangeAspect="1"/>
          </p:cNvPicPr>
          <p:nvPr/>
        </p:nvPicPr>
        <p:blipFill rotWithShape="1">
          <a:blip r:embed="rId7"/>
          <a:srcRect l="2288" r="20130"/>
          <a:stretch/>
        </p:blipFill>
        <p:spPr>
          <a:xfrm>
            <a:off x="433774" y="1000611"/>
            <a:ext cx="5747038" cy="4933214"/>
          </a:xfrm>
          <a:prstGeom prst="rect">
            <a:avLst/>
          </a:prstGeom>
        </p:spPr>
      </p:pic>
      <p:pic>
        <p:nvPicPr>
          <p:cNvPr id="8" name="Picture 7"/>
          <p:cNvPicPr>
            <a:picLocks noChangeAspect="1"/>
          </p:cNvPicPr>
          <p:nvPr/>
        </p:nvPicPr>
        <p:blipFill>
          <a:blip r:embed="rId8"/>
          <a:stretch>
            <a:fillRect/>
          </a:stretch>
        </p:blipFill>
        <p:spPr>
          <a:xfrm>
            <a:off x="5435150" y="1000611"/>
            <a:ext cx="1718412" cy="3145018"/>
          </a:xfrm>
          <a:prstGeom prst="rect">
            <a:avLst/>
          </a:prstGeom>
        </p:spPr>
      </p:pic>
      <p:sp>
        <p:nvSpPr>
          <p:cNvPr id="16" name="Rectangle 15"/>
          <p:cNvSpPr/>
          <p:nvPr/>
        </p:nvSpPr>
        <p:spPr>
          <a:xfrm>
            <a:off x="38100" y="2573120"/>
            <a:ext cx="2940404" cy="33607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endParaRPr>
          </a:p>
        </p:txBody>
      </p:sp>
      <p:sp>
        <p:nvSpPr>
          <p:cNvPr id="17" name="Rectangle 16"/>
          <p:cNvSpPr/>
          <p:nvPr/>
        </p:nvSpPr>
        <p:spPr>
          <a:xfrm>
            <a:off x="3028950" y="4145629"/>
            <a:ext cx="2844800" cy="17881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endParaRPr>
          </a:p>
        </p:txBody>
      </p:sp>
      <p:cxnSp>
        <p:nvCxnSpPr>
          <p:cNvPr id="26" name="Straight Arrow Connector 25"/>
          <p:cNvCxnSpPr/>
          <p:nvPr/>
        </p:nvCxnSpPr>
        <p:spPr>
          <a:xfrm flipH="1" flipV="1">
            <a:off x="946150" y="5997622"/>
            <a:ext cx="252858" cy="333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2" idx="3"/>
          </p:cNvCxnSpPr>
          <p:nvPr/>
        </p:nvCxnSpPr>
        <p:spPr>
          <a:xfrm flipV="1">
            <a:off x="4596921" y="6019278"/>
            <a:ext cx="292579" cy="3990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6639914"/>
      </p:ext>
    </p:extLst>
  </p:cSld>
  <p:clrMapOvr>
    <a:masterClrMapping/>
  </p:clrMapOvr>
  <mc:AlternateContent xmlns:mc="http://schemas.openxmlformats.org/markup-compatibility/2006" xmlns:p14="http://schemas.microsoft.com/office/powerpoint/2010/main">
    <mc:Choice Requires="p14">
      <p:transition spd="slow" p14:dur="2000" advTm="100417"/>
    </mc:Choice>
    <mc:Fallback xmlns="">
      <p:transition spd="slow" advTm="100417"/>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4"/>
          <p:cNvSpPr>
            <a:spLocks noGrp="1"/>
          </p:cNvSpPr>
          <p:nvPr>
            <p:ph type="title"/>
          </p:nvPr>
        </p:nvSpPr>
        <p:spPr>
          <a:xfrm>
            <a:off x="49213" y="0"/>
            <a:ext cx="8324078" cy="838200"/>
          </a:xfrm>
        </p:spPr>
        <p:txBody>
          <a:bodyPr/>
          <a:lstStyle/>
          <a:p>
            <a:r>
              <a:rPr lang="en-US" altLang="en-US" sz="2400" dirty="0" smtClean="0"/>
              <a:t>Comparison of aerosol typing: HSRL-1 vs. CALIOP</a:t>
            </a:r>
          </a:p>
        </p:txBody>
      </p:sp>
      <p:pic>
        <p:nvPicPr>
          <p:cNvPr id="2" name="Picture 1"/>
          <p:cNvPicPr>
            <a:picLocks noChangeAspect="1"/>
          </p:cNvPicPr>
          <p:nvPr/>
        </p:nvPicPr>
        <p:blipFill>
          <a:blip r:embed="rId2"/>
          <a:stretch>
            <a:fillRect/>
          </a:stretch>
        </p:blipFill>
        <p:spPr>
          <a:xfrm>
            <a:off x="881743" y="1162594"/>
            <a:ext cx="7143776" cy="515456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171" y="-10556"/>
            <a:ext cx="7957097" cy="857250"/>
          </a:xfrm>
        </p:spPr>
        <p:txBody>
          <a:bodyPr>
            <a:normAutofit fontScale="90000"/>
          </a:bodyPr>
          <a:lstStyle/>
          <a:p>
            <a:pPr algn="ctr"/>
            <a:r>
              <a:rPr lang="en-US" dirty="0" smtClean="0"/>
              <a:t>HSRL-2 has 3-</a:t>
            </a:r>
            <a:r>
              <a:rPr lang="en-US" dirty="0" smtClean="0">
                <a:latin typeface="Symbol" panose="05050102010706020507" pitchFamily="18" charset="2"/>
              </a:rPr>
              <a:t>l</a:t>
            </a:r>
            <a:r>
              <a:rPr lang="en-US" dirty="0" smtClean="0"/>
              <a:t> depolarization </a:t>
            </a:r>
            <a:br>
              <a:rPr lang="en-US" dirty="0" smtClean="0"/>
            </a:br>
            <a:r>
              <a:rPr lang="en-US" dirty="0" smtClean="0"/>
              <a:t>Spectral dependence of depolarization depends on </a:t>
            </a:r>
            <a:r>
              <a:rPr lang="en-US" dirty="0"/>
              <a:t>particle </a:t>
            </a:r>
            <a:r>
              <a:rPr lang="en-US" dirty="0" smtClean="0"/>
              <a:t>size</a:t>
            </a:r>
            <a:endParaRPr lang="en-US" dirty="0"/>
          </a:p>
        </p:txBody>
      </p:sp>
      <p:sp>
        <p:nvSpPr>
          <p:cNvPr id="4" name="Slide Number Placeholder 3"/>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EC96C8D-3FA9-B944-936D-F78D79A00B17}" type="slidenum">
              <a:rPr kumimoji="0" lang="en-US" sz="1800" b="0" i="0" u="none" strike="noStrike" kern="1200" cap="none" spc="0" normalizeH="0" baseline="0" noProof="0" smtClean="0">
                <a:ln>
                  <a:noFill/>
                </a:ln>
                <a:solidFill>
                  <a:srgbClr val="000000"/>
                </a:solidFill>
                <a:effectLst/>
                <a:uLnTx/>
                <a:uFillTx/>
                <a:latin typeface="Tahoma"/>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sz="1800" b="0" i="0" u="none" strike="noStrike" kern="1200" cap="none" spc="0" normalizeH="0" baseline="0" noProof="0" dirty="0">
              <a:ln>
                <a:noFill/>
              </a:ln>
              <a:solidFill>
                <a:srgbClr val="000000"/>
              </a:solidFill>
              <a:effectLst/>
              <a:uLnTx/>
              <a:uFillTx/>
              <a:latin typeface="Tahoma"/>
              <a:ea typeface="+mn-ea"/>
              <a:cs typeface="+mn-cs"/>
            </a:endParaRPr>
          </a:p>
        </p:txBody>
      </p:sp>
      <p:sp>
        <p:nvSpPr>
          <p:cNvPr id="8" name="TextBox 7"/>
          <p:cNvSpPr txBox="1"/>
          <p:nvPr/>
        </p:nvSpPr>
        <p:spPr>
          <a:xfrm>
            <a:off x="5290458" y="1125253"/>
            <a:ext cx="3690040" cy="5563061"/>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Tahoma"/>
                <a:ea typeface="+mn-ea"/>
                <a:cs typeface="+mn-cs"/>
              </a:rPr>
              <a:t>Wavelength dependence of particle depolarization reveals information about particle size</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Tahoma"/>
                <a:ea typeface="+mn-ea"/>
                <a:cs typeface="+mn-cs"/>
              </a:rPr>
              <a:t>North American dust at the source includes very large particles, monotonically increasing </a:t>
            </a:r>
            <a:r>
              <a:rPr kumimoji="0" lang="en-US" sz="1800" b="0" i="0" u="none" strike="noStrike" kern="1200" cap="none" spc="0" normalizeH="0" baseline="0" noProof="0" dirty="0" smtClean="0">
                <a:ln>
                  <a:noFill/>
                </a:ln>
                <a:solidFill>
                  <a:srgbClr val="000000"/>
                </a:solidFill>
                <a:effectLst/>
                <a:uLnTx/>
                <a:uFillTx/>
                <a:latin typeface="Tahoma"/>
                <a:ea typeface="+mn-ea"/>
                <a:cs typeface="+mn-cs"/>
              </a:rPr>
              <a:t>depolarization</a:t>
            </a:r>
            <a:endParaRPr kumimoji="0" lang="en-US" sz="1800" b="0" i="0" u="none" strike="noStrike" kern="1200" cap="none" spc="0" normalizeH="0" baseline="0" noProof="0" dirty="0">
              <a:ln>
                <a:noFill/>
              </a:ln>
              <a:solidFill>
                <a:srgbClr val="000000"/>
              </a:solidFill>
              <a:effectLst/>
              <a:uLnTx/>
              <a:uFillTx/>
              <a:latin typeface="Tahoma"/>
              <a:ea typeface="+mn-ea"/>
              <a:cs typeface="+mn-cs"/>
            </a:endParaRP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Tahoma"/>
                <a:ea typeface="+mn-ea"/>
                <a:cs typeface="+mn-cs"/>
              </a:rPr>
              <a:t>Transported Saharan dust cases peak at mid-wavelength, largest particles were lost during transport</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Tahoma"/>
                <a:ea typeface="+mn-ea"/>
                <a:cs typeface="+mn-cs"/>
              </a:rPr>
              <a:t>Non-spherical smoke particles (coated soot aggregates) have decreasing wavelength dependence, smaller particles</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smtClean="0">
                <a:ln>
                  <a:noFill/>
                </a:ln>
                <a:solidFill>
                  <a:srgbClr val="000000"/>
                </a:solidFill>
                <a:effectLst/>
                <a:uLnTx/>
                <a:uFillTx/>
                <a:latin typeface="Tahoma"/>
                <a:ea typeface="+mn-ea"/>
                <a:cs typeface="+mn-cs"/>
              </a:rPr>
              <a:t>355 nm particulate depolarization alone (ATLID) not sufficient for separating dust and smoke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Tahoma"/>
              <a:ea typeface="+mn-ea"/>
              <a:cs typeface="+mn-cs"/>
            </a:endParaRPr>
          </a:p>
        </p:txBody>
      </p:sp>
      <p:sp>
        <p:nvSpPr>
          <p:cNvPr id="9" name="TextBox 8"/>
          <p:cNvSpPr txBox="1"/>
          <p:nvPr/>
        </p:nvSpPr>
        <p:spPr>
          <a:xfrm>
            <a:off x="1483742" y="6043121"/>
            <a:ext cx="2492990" cy="323165"/>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000000"/>
                </a:solidFill>
                <a:effectLst/>
                <a:uLnTx/>
                <a:uFillTx/>
                <a:latin typeface="Tahoma"/>
                <a:ea typeface="+mn-ea"/>
                <a:cs typeface="+mn-cs"/>
              </a:rPr>
              <a:t>Burton et al., </a:t>
            </a:r>
            <a:r>
              <a:rPr kumimoji="0" lang="en-US" sz="1500" b="1" i="0" u="none" strike="noStrike" kern="1200" cap="none" spc="0" normalizeH="0" baseline="0" noProof="0" dirty="0" smtClean="0">
                <a:ln>
                  <a:noFill/>
                </a:ln>
                <a:solidFill>
                  <a:srgbClr val="000000"/>
                </a:solidFill>
                <a:effectLst/>
                <a:uLnTx/>
                <a:uFillTx/>
                <a:latin typeface="Tahoma"/>
                <a:ea typeface="+mn-ea"/>
                <a:cs typeface="+mn-cs"/>
              </a:rPr>
              <a:t>ACP, 2015</a:t>
            </a:r>
            <a:endParaRPr kumimoji="0" lang="en-US" sz="1500" b="1" i="0" u="none" strike="noStrike" kern="1200" cap="none" spc="0" normalizeH="0" baseline="0" noProof="0" dirty="0">
              <a:ln>
                <a:noFill/>
              </a:ln>
              <a:solidFill>
                <a:srgbClr val="000000"/>
              </a:solidFill>
              <a:effectLst/>
              <a:uLnTx/>
              <a:uFillTx/>
              <a:latin typeface="Tahoma"/>
              <a:ea typeface="+mn-ea"/>
              <a:cs typeface="+mn-cs"/>
            </a:endParaRPr>
          </a:p>
        </p:txBody>
      </p:sp>
      <p:grpSp>
        <p:nvGrpSpPr>
          <p:cNvPr id="16" name="Group 15"/>
          <p:cNvGrpSpPr/>
          <p:nvPr/>
        </p:nvGrpSpPr>
        <p:grpSpPr>
          <a:xfrm>
            <a:off x="243071" y="1005234"/>
            <a:ext cx="4974333" cy="3945897"/>
            <a:chOff x="1270174" y="2057401"/>
            <a:chExt cx="3956920" cy="2875119"/>
          </a:xfrm>
        </p:grpSpPr>
        <p:pic>
          <p:nvPicPr>
            <p:cNvPr id="6" name="Picture 5"/>
            <p:cNvPicPr>
              <a:picLocks noChangeAspect="1"/>
            </p:cNvPicPr>
            <p:nvPr/>
          </p:nvPicPr>
          <p:blipFill rotWithShape="1">
            <a:blip r:embed="rId3"/>
            <a:srcRect l="3774" t="10230" r="9651" b="8434"/>
            <a:stretch/>
          </p:blipFill>
          <p:spPr>
            <a:xfrm>
              <a:off x="1270174" y="2057401"/>
              <a:ext cx="3956920" cy="2875119"/>
            </a:xfrm>
            <a:prstGeom prst="rect">
              <a:avLst/>
            </a:prstGeom>
          </p:spPr>
        </p:pic>
        <p:sp>
          <p:nvSpPr>
            <p:cNvPr id="10" name="Arc 9"/>
            <p:cNvSpPr>
              <a:spLocks/>
            </p:cNvSpPr>
            <p:nvPr/>
          </p:nvSpPr>
          <p:spPr>
            <a:xfrm rot="21388654" flipH="1">
              <a:off x="2228385" y="2252100"/>
              <a:ext cx="2193920" cy="909512"/>
            </a:xfrm>
            <a:prstGeom prst="arc">
              <a:avLst/>
            </a:prstGeom>
            <a:ln w="38100">
              <a:solidFill>
                <a:schemeClr val="bg2">
                  <a:lumMod val="2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Tahoma"/>
                <a:ea typeface="+mn-ea"/>
                <a:cs typeface="+mn-cs"/>
              </a:endParaRPr>
            </a:p>
          </p:txBody>
        </p:sp>
        <p:sp>
          <p:nvSpPr>
            <p:cNvPr id="11" name="Arc 10"/>
            <p:cNvSpPr>
              <a:spLocks noChangeAspect="1"/>
            </p:cNvSpPr>
            <p:nvPr/>
          </p:nvSpPr>
          <p:spPr>
            <a:xfrm rot="15653828" flipH="1">
              <a:off x="2245029" y="3173207"/>
              <a:ext cx="1308872" cy="1164176"/>
            </a:xfrm>
            <a:prstGeom prst="arc">
              <a:avLst/>
            </a:prstGeom>
            <a:ln w="38100">
              <a:solidFill>
                <a:schemeClr val="bg2">
                  <a:lumMod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Tahoma"/>
                <a:ea typeface="+mn-ea"/>
                <a:cs typeface="+mn-cs"/>
              </a:endParaRPr>
            </a:p>
          </p:txBody>
        </p:sp>
        <p:sp>
          <p:nvSpPr>
            <p:cNvPr id="12" name="TextBox 11"/>
            <p:cNvSpPr txBox="1"/>
            <p:nvPr/>
          </p:nvSpPr>
          <p:spPr>
            <a:xfrm>
              <a:off x="3312581" y="2211617"/>
              <a:ext cx="1169744" cy="276999"/>
            </a:xfrm>
            <a:prstGeom prst="rect">
              <a:avLst/>
            </a:prstGeom>
            <a:noFill/>
            <a:ln w="28575">
              <a:solidFill>
                <a:schemeClr val="bg2">
                  <a:lumMod val="2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Tahoma"/>
                  <a:ea typeface="+mn-ea"/>
                  <a:cs typeface="+mn-cs"/>
                </a:rPr>
                <a:t>Dust at source</a:t>
              </a:r>
            </a:p>
          </p:txBody>
        </p:sp>
        <p:sp>
          <p:nvSpPr>
            <p:cNvPr id="13" name="Arc 12"/>
            <p:cNvSpPr>
              <a:spLocks noChangeAspect="1"/>
            </p:cNvSpPr>
            <p:nvPr/>
          </p:nvSpPr>
          <p:spPr>
            <a:xfrm rot="2120103" flipH="1">
              <a:off x="2147486" y="3111653"/>
              <a:ext cx="1176716" cy="1164176"/>
            </a:xfrm>
            <a:prstGeom prst="arc">
              <a:avLst/>
            </a:prstGeom>
            <a:ln w="38100">
              <a:solidFill>
                <a:schemeClr val="bg2">
                  <a:lumMod val="2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000000"/>
                </a:solidFill>
                <a:effectLst/>
                <a:uLnTx/>
                <a:uFillTx/>
                <a:latin typeface="Tahoma"/>
                <a:ea typeface="+mn-ea"/>
                <a:cs typeface="+mn-cs"/>
              </a:endParaRPr>
            </a:p>
          </p:txBody>
        </p:sp>
        <p:sp>
          <p:nvSpPr>
            <p:cNvPr id="14" name="TextBox 13"/>
            <p:cNvSpPr txBox="1"/>
            <p:nvPr/>
          </p:nvSpPr>
          <p:spPr>
            <a:xfrm>
              <a:off x="2337987" y="3284471"/>
              <a:ext cx="1169489" cy="461665"/>
            </a:xfrm>
            <a:prstGeom prst="rect">
              <a:avLst/>
            </a:prstGeom>
            <a:noFill/>
            <a:ln w="28575">
              <a:solidFill>
                <a:schemeClr val="bg2">
                  <a:lumMod val="25000"/>
                </a:schemeClr>
              </a:solidFill>
            </a:ln>
          </p:spPr>
          <p:txBody>
            <a:bodyPr wrap="square"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Tahoma"/>
                  <a:ea typeface="+mn-ea"/>
                  <a:cs typeface="+mn-cs"/>
                </a:rPr>
                <a:t>Transported dust</a:t>
              </a:r>
            </a:p>
          </p:txBody>
        </p:sp>
        <p:sp>
          <p:nvSpPr>
            <p:cNvPr id="15" name="TextBox 14"/>
            <p:cNvSpPr txBox="1"/>
            <p:nvPr/>
          </p:nvSpPr>
          <p:spPr>
            <a:xfrm>
              <a:off x="1893928" y="4179187"/>
              <a:ext cx="640175" cy="276999"/>
            </a:xfrm>
            <a:prstGeom prst="rect">
              <a:avLst/>
            </a:prstGeom>
            <a:noFill/>
            <a:ln w="28575">
              <a:solidFill>
                <a:schemeClr val="bg2">
                  <a:lumMod val="2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Tahoma"/>
                  <a:ea typeface="+mn-ea"/>
                  <a:cs typeface="+mn-cs"/>
                </a:rPr>
                <a:t>Smoke</a:t>
              </a:r>
            </a:p>
          </p:txBody>
        </p:sp>
      </p:grpSp>
      <p:sp>
        <p:nvSpPr>
          <p:cNvPr id="3" name="TextBox 2"/>
          <p:cNvSpPr txBox="1"/>
          <p:nvPr/>
        </p:nvSpPr>
        <p:spPr>
          <a:xfrm>
            <a:off x="422385" y="5073900"/>
            <a:ext cx="3969356" cy="5078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a:ln>
                  <a:noFill/>
                </a:ln>
                <a:solidFill>
                  <a:srgbClr val="000000"/>
                </a:solidFill>
                <a:effectLst/>
                <a:uLnTx/>
                <a:uFillTx/>
                <a:latin typeface="Tahoma"/>
                <a:ea typeface="+mn-ea"/>
                <a:cs typeface="+mn-cs"/>
              </a:rPr>
              <a:t>3 case studies from HSRL-2 (3 wavelength)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a:ln>
                  <a:noFill/>
                </a:ln>
                <a:solidFill>
                  <a:srgbClr val="000000"/>
                </a:solidFill>
                <a:effectLst/>
                <a:uLnTx/>
                <a:uFillTx/>
                <a:latin typeface="Tahoma"/>
                <a:ea typeface="+mn-ea"/>
                <a:cs typeface="+mn-cs"/>
              </a:rPr>
              <a:t>+ 3 from HSRL-1 (2 wavelength)</a:t>
            </a:r>
          </a:p>
        </p:txBody>
      </p:sp>
    </p:spTree>
    <p:extLst>
      <p:ext uri="{BB962C8B-B14F-4D97-AF65-F5344CB8AC3E}">
        <p14:creationId xmlns:p14="http://schemas.microsoft.com/office/powerpoint/2010/main" val="2849921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ltLang="en-US" smtClean="0"/>
              <a:t>Status</a:t>
            </a:r>
          </a:p>
        </p:txBody>
      </p:sp>
      <p:sp>
        <p:nvSpPr>
          <p:cNvPr id="38915" name="Content Placeholder 2"/>
          <p:cNvSpPr>
            <a:spLocks noGrp="1"/>
          </p:cNvSpPr>
          <p:nvPr>
            <p:ph idx="1"/>
          </p:nvPr>
        </p:nvSpPr>
        <p:spPr>
          <a:xfrm>
            <a:off x="380463" y="976922"/>
            <a:ext cx="8629894" cy="5768535"/>
          </a:xfrm>
        </p:spPr>
        <p:txBody>
          <a:bodyPr/>
          <a:lstStyle/>
          <a:p>
            <a:r>
              <a:rPr lang="en-US" altLang="en-US" sz="2000" dirty="0" smtClean="0"/>
              <a:t>Potential </a:t>
            </a:r>
            <a:r>
              <a:rPr lang="en-US" altLang="en-US" sz="2000" dirty="0" smtClean="0"/>
              <a:t>options for validation flights</a:t>
            </a:r>
          </a:p>
          <a:p>
            <a:pPr lvl="1"/>
            <a:r>
              <a:rPr lang="en-US" altLang="en-US" sz="1800" dirty="0" smtClean="0"/>
              <a:t>Dedicated NASA-funded EarthCARE flights on NASA aircraft</a:t>
            </a:r>
          </a:p>
          <a:p>
            <a:pPr lvl="1"/>
            <a:r>
              <a:rPr lang="en-US" altLang="en-US" sz="1800" dirty="0" smtClean="0"/>
              <a:t>EarthCARE </a:t>
            </a:r>
            <a:r>
              <a:rPr lang="en-US" altLang="en-US" sz="1800" dirty="0" err="1" smtClean="0"/>
              <a:t>underflights</a:t>
            </a:r>
            <a:r>
              <a:rPr lang="en-US" altLang="en-US" sz="1800" dirty="0" smtClean="0"/>
              <a:t> conducted during NASA-funded science-focused field missions</a:t>
            </a:r>
          </a:p>
          <a:p>
            <a:pPr lvl="1"/>
            <a:r>
              <a:rPr lang="en-US" altLang="en-US" sz="1800" dirty="0" smtClean="0"/>
              <a:t>Potentially could fly </a:t>
            </a:r>
            <a:r>
              <a:rPr lang="en-US" altLang="en-US" sz="1800" dirty="0" smtClean="0"/>
              <a:t>on ESA-funded European aircraft</a:t>
            </a:r>
          </a:p>
          <a:p>
            <a:pPr lvl="3"/>
            <a:endParaRPr lang="en-US" altLang="en-US" sz="1600" dirty="0" smtClean="0"/>
          </a:p>
          <a:p>
            <a:r>
              <a:rPr lang="en-US" altLang="en-US" sz="2000" dirty="0" smtClean="0"/>
              <a:t>Analysis options</a:t>
            </a:r>
          </a:p>
          <a:p>
            <a:pPr lvl="1"/>
            <a:r>
              <a:rPr lang="en-US" altLang="en-US" sz="1800" dirty="0" smtClean="0"/>
              <a:t>Performed by HSRL team</a:t>
            </a:r>
          </a:p>
          <a:p>
            <a:pPr lvl="1"/>
            <a:r>
              <a:rPr lang="en-US" altLang="en-US" sz="1800" dirty="0" smtClean="0"/>
              <a:t>Performed by ESA teams using HSRL-2 data sets</a:t>
            </a:r>
          </a:p>
          <a:p>
            <a:pPr lvl="1"/>
            <a:r>
              <a:rPr lang="en-US" altLang="en-US" sz="1800" dirty="0" smtClean="0"/>
              <a:t>Both of the above</a:t>
            </a:r>
          </a:p>
          <a:p>
            <a:r>
              <a:rPr lang="en-US" altLang="en-US" sz="2000" dirty="0"/>
              <a:t>Validation efforts will depend on NASA funding</a:t>
            </a:r>
          </a:p>
          <a:p>
            <a:pPr lvl="1"/>
            <a:r>
              <a:rPr lang="en-US" altLang="en-US" sz="1800" dirty="0"/>
              <a:t>Funding required for flights and analysis</a:t>
            </a:r>
          </a:p>
          <a:p>
            <a:pPr lvl="1"/>
            <a:r>
              <a:rPr lang="en-US" altLang="en-US" sz="1800" dirty="0"/>
              <a:t>Funding is not yet </a:t>
            </a:r>
            <a:r>
              <a:rPr lang="en-US" altLang="en-US" sz="1800" dirty="0" smtClean="0"/>
              <a:t>secured</a:t>
            </a:r>
          </a:p>
          <a:p>
            <a:pPr marL="457200" lvl="1" indent="0">
              <a:buNone/>
            </a:pPr>
            <a:endParaRPr lang="en-US" altLang="en-US" sz="2200" dirty="0"/>
          </a:p>
          <a:p>
            <a:r>
              <a:rPr lang="en-US" altLang="en-US" sz="2000" dirty="0" smtClean="0"/>
              <a:t>HSRL team willing to assist with airborne validation campaign planning and advocating EarthCARE </a:t>
            </a:r>
            <a:r>
              <a:rPr lang="en-US" altLang="en-US" sz="2000" dirty="0" err="1" smtClean="0"/>
              <a:t>underflights</a:t>
            </a:r>
            <a:r>
              <a:rPr lang="en-US" altLang="en-US" sz="2000" dirty="0" smtClean="0"/>
              <a:t> to NASA-funded field missions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9213" y="0"/>
            <a:ext cx="8461238" cy="838200"/>
          </a:xfrm>
        </p:spPr>
        <p:txBody>
          <a:bodyPr/>
          <a:lstStyle/>
          <a:p>
            <a:r>
              <a:rPr lang="en-US" altLang="en-US" sz="2400" dirty="0" smtClean="0"/>
              <a:t>ATLID and MSI products to be validated with HSRL-2</a:t>
            </a:r>
          </a:p>
        </p:txBody>
      </p:sp>
      <p:graphicFrame>
        <p:nvGraphicFramePr>
          <p:cNvPr id="2" name="Table 1"/>
          <p:cNvGraphicFramePr>
            <a:graphicFrameLocks noGrp="1"/>
          </p:cNvGraphicFramePr>
          <p:nvPr>
            <p:extLst>
              <p:ext uri="{D42A27DB-BD31-4B8C-83A1-F6EECF244321}">
                <p14:modId xmlns:p14="http://schemas.microsoft.com/office/powerpoint/2010/main" val="25306985"/>
              </p:ext>
            </p:extLst>
          </p:nvPr>
        </p:nvGraphicFramePr>
        <p:xfrm>
          <a:off x="459151" y="1384391"/>
          <a:ext cx="8251825" cy="4781894"/>
        </p:xfrm>
        <a:graphic>
          <a:graphicData uri="http://schemas.openxmlformats.org/drawingml/2006/table">
            <a:tbl>
              <a:tblPr>
                <a:tableStyleId>{2D5ABB26-0587-4C30-8999-92F81FD0307C}</a:tableStyleId>
              </a:tblPr>
              <a:tblGrid>
                <a:gridCol w="674369">
                  <a:extLst>
                    <a:ext uri="{9D8B030D-6E8A-4147-A177-3AD203B41FA5}">
                      <a16:colId xmlns:a16="http://schemas.microsoft.com/office/drawing/2014/main" xmlns="" val="1175005486"/>
                    </a:ext>
                  </a:extLst>
                </a:gridCol>
                <a:gridCol w="907333">
                  <a:extLst>
                    <a:ext uri="{9D8B030D-6E8A-4147-A177-3AD203B41FA5}">
                      <a16:colId xmlns:a16="http://schemas.microsoft.com/office/drawing/2014/main" xmlns="" val="3996978754"/>
                    </a:ext>
                  </a:extLst>
                </a:gridCol>
                <a:gridCol w="1115774">
                  <a:extLst>
                    <a:ext uri="{9D8B030D-6E8A-4147-A177-3AD203B41FA5}">
                      <a16:colId xmlns:a16="http://schemas.microsoft.com/office/drawing/2014/main" xmlns="" val="1639575707"/>
                    </a:ext>
                  </a:extLst>
                </a:gridCol>
                <a:gridCol w="5554349">
                  <a:extLst>
                    <a:ext uri="{9D8B030D-6E8A-4147-A177-3AD203B41FA5}">
                      <a16:colId xmlns:a16="http://schemas.microsoft.com/office/drawing/2014/main" xmlns="" val="2892496838"/>
                    </a:ext>
                  </a:extLst>
                </a:gridCol>
              </a:tblGrid>
              <a:tr h="367838">
                <a:tc rowSpan="11">
                  <a:txBody>
                    <a:bodyPr/>
                    <a:lstStyle/>
                    <a:p>
                      <a:pPr algn="ctr" fontAlgn="ctr"/>
                      <a:r>
                        <a:rPr lang="en-US" sz="1500" u="none" strike="noStrike" dirty="0">
                          <a:effectLst/>
                        </a:rPr>
                        <a:t>ATLID</a:t>
                      </a:r>
                      <a:endParaRPr lang="en-US" sz="1500" b="0" i="0" u="none" strike="noStrike" dirty="0">
                        <a:solidFill>
                          <a:srgbClr val="000000"/>
                        </a:solidFill>
                        <a:effectLst/>
                        <a:latin typeface="Calibri" panose="020F0502020204030204" pitchFamily="34" charset="0"/>
                      </a:endParaRPr>
                    </a:p>
                  </a:txBody>
                  <a:tcPr marL="7357" marR="7357" marT="7357"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5">
                  <a:txBody>
                    <a:bodyPr/>
                    <a:lstStyle/>
                    <a:p>
                      <a:pPr algn="ctr" fontAlgn="ctr"/>
                      <a:r>
                        <a:rPr lang="en-US" sz="1500" u="none" strike="noStrike" dirty="0">
                          <a:effectLst/>
                        </a:rPr>
                        <a:t>Level 1</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500" u="none" strike="noStrike" dirty="0">
                          <a:effectLst/>
                        </a:rPr>
                        <a:t>ATL-CA-1</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Calibration of Mie co-polar and Rayleigh channels</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458071593"/>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ATL-CA-4</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Spectral cross-talk in Rayleigh channel</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577225376"/>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ATL-CA-5</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Spectral cross-talk in Mie channel</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11810010"/>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ATL-CA-6</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Polarization cross-talk in Mie co-polar channel</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92107498"/>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ATL-CA-7</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Polarization cross-talk in Mie cross-polar channel</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470727560"/>
                  </a:ext>
                </a:extLst>
              </a:tr>
              <a:tr h="367838">
                <a:tc vMerge="1">
                  <a:txBody>
                    <a:bodyPr/>
                    <a:lstStyle/>
                    <a:p>
                      <a:endParaRPr lang="en-US"/>
                    </a:p>
                  </a:txBody>
                  <a:tcPr/>
                </a:tc>
                <a:tc rowSpan="6">
                  <a:txBody>
                    <a:bodyPr/>
                    <a:lstStyle/>
                    <a:p>
                      <a:pPr algn="ctr" fontAlgn="ctr"/>
                      <a:r>
                        <a:rPr lang="en-US" sz="1500" u="none" strike="noStrike">
                          <a:effectLst/>
                        </a:rPr>
                        <a:t>Level 2</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fontAlgn="ctr"/>
                      <a:r>
                        <a:rPr lang="en-US" sz="1500" u="none" strike="noStrike">
                          <a:effectLst/>
                        </a:rPr>
                        <a:t>A-FM</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Feature Mask</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115970817"/>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A-AER</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Aerosol backscatter, extinction, and depolarization, 10-km scale</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01097148"/>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A-EBD</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Aerosol backscatter, extinction, and depolarization, 1-km scale</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69081355"/>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A-TC</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Target Classification</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00151410"/>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A-CTH</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Cloud Top Height</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144295409"/>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A-ALD</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Aerosol Layer Descriptor</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674251691"/>
                  </a:ext>
                </a:extLst>
              </a:tr>
              <a:tr h="367838">
                <a:tc rowSpan="2">
                  <a:txBody>
                    <a:bodyPr/>
                    <a:lstStyle/>
                    <a:p>
                      <a:pPr algn="ctr" fontAlgn="ctr"/>
                      <a:r>
                        <a:rPr lang="en-US" sz="1500" u="none" strike="noStrike">
                          <a:effectLst/>
                        </a:rPr>
                        <a:t>MSI</a:t>
                      </a:r>
                      <a:endParaRPr lang="en-US" sz="1500" b="0" i="0" u="none" strike="noStrike">
                        <a:solidFill>
                          <a:srgbClr val="000000"/>
                        </a:solidFill>
                        <a:effectLst/>
                        <a:latin typeface="Calibri" panose="020F0502020204030204" pitchFamily="34" charset="0"/>
                      </a:endParaRPr>
                    </a:p>
                  </a:txBody>
                  <a:tcPr marL="7357" marR="7357" marT="7357" marB="0"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a:txBody>
                    <a:bodyPr/>
                    <a:lstStyle/>
                    <a:p>
                      <a:pPr algn="ctr" fontAlgn="ctr"/>
                      <a:r>
                        <a:rPr lang="en-US" sz="1500" u="none" strike="noStrike">
                          <a:effectLst/>
                        </a:rPr>
                        <a:t>Level 2</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fontAlgn="ctr"/>
                      <a:r>
                        <a:rPr lang="en-US" sz="1500" u="none" strike="noStrike">
                          <a:effectLst/>
                        </a:rPr>
                        <a:t>AM-CTH</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500" u="none" strike="noStrike">
                          <a:effectLst/>
                        </a:rPr>
                        <a:t>Cloud top height</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67266604"/>
                  </a:ext>
                </a:extLst>
              </a:tr>
              <a:tr h="367838">
                <a:tc vMerge="1">
                  <a:txBody>
                    <a:bodyPr/>
                    <a:lstStyle/>
                    <a:p>
                      <a:endParaRPr lang="en-US"/>
                    </a:p>
                  </a:txBody>
                  <a:tcPr/>
                </a:tc>
                <a:tc vMerge="1">
                  <a:txBody>
                    <a:bodyPr/>
                    <a:lstStyle/>
                    <a:p>
                      <a:endParaRPr lang="en-US"/>
                    </a:p>
                  </a:txBody>
                  <a:tcPr/>
                </a:tc>
                <a:tc>
                  <a:txBody>
                    <a:bodyPr/>
                    <a:lstStyle/>
                    <a:p>
                      <a:pPr algn="ctr" fontAlgn="ctr"/>
                      <a:r>
                        <a:rPr lang="en-US" sz="1500" u="none" strike="noStrike">
                          <a:effectLst/>
                        </a:rPr>
                        <a:t>AM-ACD</a:t>
                      </a:r>
                      <a:endParaRPr lang="en-US" sz="1500" b="0" i="0" u="none" strike="noStrike">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l" fontAlgn="ctr"/>
                      <a:r>
                        <a:rPr lang="en-US" sz="1500" u="none" strike="noStrike" dirty="0">
                          <a:effectLst/>
                        </a:rPr>
                        <a:t>Aerosol column descriptor</a:t>
                      </a:r>
                      <a:endParaRPr lang="en-US" sz="1500" b="0" i="0" u="none" strike="noStrike" dirty="0">
                        <a:solidFill>
                          <a:srgbClr val="000000"/>
                        </a:solidFill>
                        <a:effectLst/>
                        <a:latin typeface="Calibri" panose="020F0502020204030204" pitchFamily="34" charset="0"/>
                      </a:endParaRPr>
                    </a:p>
                  </a:txBody>
                  <a:tcPr marL="7357" marR="7357" marT="7357" marB="0"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167728110"/>
                  </a:ext>
                </a:extLst>
              </a:tr>
            </a:tbl>
          </a:graphicData>
        </a:graphic>
      </p:graphicFrame>
    </p:spTree>
    <p:extLst>
      <p:ext uri="{BB962C8B-B14F-4D97-AF65-F5344CB8AC3E}">
        <p14:creationId xmlns:p14="http://schemas.microsoft.com/office/powerpoint/2010/main" val="11986255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p:cNvSpPr>
            <a:spLocks noGrp="1"/>
          </p:cNvSpPr>
          <p:nvPr>
            <p:ph type="ctrTitle"/>
          </p:nvPr>
        </p:nvSpPr>
        <p:spPr/>
        <p:txBody>
          <a:bodyPr/>
          <a:lstStyle/>
          <a:p>
            <a:r>
              <a:rPr lang="en-US" altLang="en-US" smtClean="0"/>
              <a:t>HSRL-2 instrument and past experience in CALIOP validation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Airborne HSRL-2 instrument</a:t>
            </a:r>
          </a:p>
        </p:txBody>
      </p:sp>
      <p:sp>
        <p:nvSpPr>
          <p:cNvPr id="22531" name="Content Placeholder 14"/>
          <p:cNvSpPr>
            <a:spLocks noGrp="1"/>
          </p:cNvSpPr>
          <p:nvPr>
            <p:ph idx="1"/>
          </p:nvPr>
        </p:nvSpPr>
        <p:spPr>
          <a:xfrm>
            <a:off x="4031456" y="838201"/>
            <a:ext cx="5110162" cy="2706186"/>
          </a:xfrm>
        </p:spPr>
        <p:txBody>
          <a:bodyPr/>
          <a:lstStyle/>
          <a:p>
            <a:r>
              <a:rPr lang="en-US" altLang="en-US" sz="1600" dirty="0" smtClean="0"/>
              <a:t>Multi-wavelength HSRL</a:t>
            </a:r>
          </a:p>
          <a:p>
            <a:pPr lvl="1"/>
            <a:r>
              <a:rPr lang="en-US" altLang="en-US" sz="1400" dirty="0" smtClean="0"/>
              <a:t>Aerosol/cloud extinction: 355, 532 nm</a:t>
            </a:r>
          </a:p>
          <a:p>
            <a:pPr lvl="1"/>
            <a:r>
              <a:rPr lang="en-US" altLang="en-US" sz="1400" dirty="0" smtClean="0"/>
              <a:t>Aerosol/cloud backscatter: 355, 532, 1064 nm</a:t>
            </a:r>
          </a:p>
          <a:p>
            <a:pPr lvl="1"/>
            <a:r>
              <a:rPr lang="en-US" altLang="en-US" sz="1400" dirty="0" smtClean="0"/>
              <a:t>Aerosol/cloud depolarization: 355, 532, 1064 nm</a:t>
            </a:r>
          </a:p>
          <a:p>
            <a:r>
              <a:rPr lang="en-US" altLang="en-US" sz="1600" dirty="0" smtClean="0"/>
              <a:t>Flown on 8 field campaigns since 2012</a:t>
            </a:r>
          </a:p>
          <a:p>
            <a:r>
              <a:rPr lang="en-US" altLang="en-US" sz="1600" dirty="0" smtClean="0"/>
              <a:t>Aircraft options:</a:t>
            </a:r>
          </a:p>
          <a:p>
            <a:pPr lvl="1"/>
            <a:r>
              <a:rPr lang="en-US" altLang="en-US" sz="1400" dirty="0" smtClean="0"/>
              <a:t>B200 King Air (9 km altitude)</a:t>
            </a:r>
          </a:p>
          <a:p>
            <a:pPr lvl="1"/>
            <a:r>
              <a:rPr lang="en-US" altLang="en-US" sz="1400" dirty="0" smtClean="0"/>
              <a:t>P3-B (6 km altitude)</a:t>
            </a:r>
          </a:p>
          <a:p>
            <a:pPr lvl="1"/>
            <a:r>
              <a:rPr lang="en-US" altLang="en-US" sz="1400" dirty="0" smtClean="0"/>
              <a:t>ER-2 (19 km altitude)</a:t>
            </a:r>
          </a:p>
          <a:p>
            <a:pPr lvl="1"/>
            <a:r>
              <a:rPr lang="en-US" altLang="en-US" sz="1400" dirty="0" smtClean="0"/>
              <a:t>Other options possible</a:t>
            </a:r>
          </a:p>
        </p:txBody>
      </p:sp>
      <p:pic>
        <p:nvPicPr>
          <p:cNvPr id="22532"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450" y="954088"/>
            <a:ext cx="356235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5"/>
          <p:cNvPicPr>
            <a:picLocks noChangeAspect="1"/>
          </p:cNvPicPr>
          <p:nvPr/>
        </p:nvPicPr>
        <p:blipFill>
          <a:blip r:embed="rId4">
            <a:extLst>
              <a:ext uri="{28A0092B-C50C-407E-A947-70E740481C1C}">
                <a14:useLocalDpi xmlns:a14="http://schemas.microsoft.com/office/drawing/2010/main" val="0"/>
              </a:ext>
            </a:extLst>
          </a:blip>
          <a:srcRect t="15347" b="16280"/>
          <a:stretch>
            <a:fillRect/>
          </a:stretch>
        </p:blipFill>
        <p:spPr bwMode="auto">
          <a:xfrm>
            <a:off x="398463" y="5051425"/>
            <a:ext cx="3173412"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6"/>
          <p:cNvPicPr>
            <a:picLocks noChangeAspect="1"/>
          </p:cNvPicPr>
          <p:nvPr/>
        </p:nvPicPr>
        <p:blipFill>
          <a:blip r:embed="rId5">
            <a:extLst>
              <a:ext uri="{28A0092B-C50C-407E-A947-70E740481C1C}">
                <a14:useLocalDpi xmlns:a14="http://schemas.microsoft.com/office/drawing/2010/main" val="0"/>
              </a:ext>
            </a:extLst>
          </a:blip>
          <a:srcRect l="13992" t="35452" r="4901" b="16743"/>
          <a:stretch>
            <a:fillRect/>
          </a:stretch>
        </p:blipFill>
        <p:spPr bwMode="auto">
          <a:xfrm>
            <a:off x="430213" y="3719513"/>
            <a:ext cx="3160712"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511037604"/>
              </p:ext>
            </p:extLst>
          </p:nvPr>
        </p:nvGraphicFramePr>
        <p:xfrm>
          <a:off x="3914435" y="3584323"/>
          <a:ext cx="4906244" cy="2811634"/>
        </p:xfrm>
        <a:graphic>
          <a:graphicData uri="http://schemas.openxmlformats.org/drawingml/2006/table">
            <a:tbl>
              <a:tblPr/>
              <a:tblGrid>
                <a:gridCol w="3115768">
                  <a:extLst>
                    <a:ext uri="{9D8B030D-6E8A-4147-A177-3AD203B41FA5}">
                      <a16:colId xmlns:a16="http://schemas.microsoft.com/office/drawing/2014/main" xmlns="" val="3587859133"/>
                    </a:ext>
                  </a:extLst>
                </a:gridCol>
                <a:gridCol w="994709">
                  <a:extLst>
                    <a:ext uri="{9D8B030D-6E8A-4147-A177-3AD203B41FA5}">
                      <a16:colId xmlns:a16="http://schemas.microsoft.com/office/drawing/2014/main" xmlns="" val="1284687394"/>
                    </a:ext>
                  </a:extLst>
                </a:gridCol>
                <a:gridCol w="795767">
                  <a:extLst>
                    <a:ext uri="{9D8B030D-6E8A-4147-A177-3AD203B41FA5}">
                      <a16:colId xmlns:a16="http://schemas.microsoft.com/office/drawing/2014/main" xmlns="" val="817238705"/>
                    </a:ext>
                  </a:extLst>
                </a:gridCol>
              </a:tblGrid>
              <a:tr h="200831">
                <a:tc>
                  <a:txBody>
                    <a:bodyPr/>
                    <a:lstStyle/>
                    <a:p>
                      <a:pPr marL="0" marR="0" algn="ctr">
                        <a:spcBef>
                          <a:spcPts val="0"/>
                        </a:spcBef>
                        <a:spcAft>
                          <a:spcPts val="0"/>
                        </a:spcAft>
                      </a:pPr>
                      <a:r>
                        <a:rPr lang="en-US" sz="1100" b="1" dirty="0">
                          <a:solidFill>
                            <a:srgbClr val="FFFFFF"/>
                          </a:solidFill>
                          <a:effectLst/>
                          <a:latin typeface="Calibri" panose="020F0502020204030204" pitchFamily="34" charset="0"/>
                          <a:ea typeface="Times New Roman" panose="02020603050405020304" pitchFamily="18" charset="0"/>
                          <a:cs typeface="Arial" panose="020B0604020202020204" pitchFamily="34" charset="0"/>
                        </a:rPr>
                        <a:t>Measured/Retrieved Parameter</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marL="0" marR="0" algn="ctr">
                        <a:spcBef>
                          <a:spcPts val="0"/>
                        </a:spcBef>
                        <a:spcAft>
                          <a:spcPts val="0"/>
                        </a:spcAft>
                      </a:pPr>
                      <a:r>
                        <a:rPr lang="en-US" sz="1100" b="1">
                          <a:solidFill>
                            <a:srgbClr val="FFFFFF"/>
                          </a:solidFill>
                          <a:effectLst/>
                          <a:latin typeface="Calibri" panose="020F0502020204030204" pitchFamily="34" charset="0"/>
                          <a:ea typeface="Times New Roman" panose="02020603050405020304" pitchFamily="18" charset="0"/>
                          <a:cs typeface="Arial" panose="020B0604020202020204" pitchFamily="34" charset="0"/>
                        </a:rPr>
                        <a:t>Resolution</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marL="0" marR="0" algn="ctr">
                        <a:spcBef>
                          <a:spcPts val="0"/>
                        </a:spcBef>
                        <a:spcAft>
                          <a:spcPts val="0"/>
                        </a:spcAft>
                      </a:pPr>
                      <a:r>
                        <a:rPr lang="en-US" sz="1100" b="1">
                          <a:solidFill>
                            <a:srgbClr val="FFFFFF"/>
                          </a:solidFill>
                          <a:effectLst/>
                          <a:latin typeface="Calibri" panose="020F0502020204030204" pitchFamily="34" charset="0"/>
                          <a:ea typeface="Times New Roman" panose="02020603050405020304" pitchFamily="18" charset="0"/>
                          <a:cs typeface="Arial" panose="020B0604020202020204" pitchFamily="34" charset="0"/>
                        </a:rPr>
                        <a:t>Uncertainty</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xmlns="" val="1540097898"/>
                  </a:ext>
                </a:extLst>
              </a:tr>
              <a:tr h="200831">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Particulate Backscatter Profiles (355/532/1064 nm)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 m/1.5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0.2 Mm</a:t>
                      </a:r>
                      <a:r>
                        <a:rPr lang="en-US" sz="1100" baseline="30000">
                          <a:effectLst/>
                          <a:latin typeface="Calibri" panose="020F0502020204030204" pitchFamily="34" charset="0"/>
                          <a:ea typeface="Times New Roman" panose="02020603050405020304" pitchFamily="18" charset="0"/>
                          <a:cs typeface="Arial" panose="020B0604020202020204" pitchFamily="34" charset="0"/>
                        </a:rPr>
                        <a:t>-1</a:t>
                      </a:r>
                      <a:r>
                        <a:rPr lang="en-US" sz="1100">
                          <a:effectLst/>
                          <a:latin typeface="Calibri" panose="020F0502020204030204" pitchFamily="34" charset="0"/>
                          <a:ea typeface="Times New Roman" panose="02020603050405020304" pitchFamily="18" charset="0"/>
                          <a:cs typeface="Arial" panose="020B0604020202020204" pitchFamily="34" charset="0"/>
                        </a:rPr>
                        <a:t>sr</a:t>
                      </a:r>
                      <a:r>
                        <a:rPr lang="en-US" sz="1100" baseline="30000">
                          <a:effectLst/>
                          <a:latin typeface="Calibri" panose="020F0502020204030204" pitchFamily="34" charset="0"/>
                          <a:ea typeface="Times New Roman" panose="02020603050405020304" pitchFamily="18" charset="0"/>
                          <a:cs typeface="Arial" panose="020B0604020202020204" pitchFamily="34" charset="0"/>
                        </a:rPr>
                        <a:t>-1</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91734822"/>
                  </a:ext>
                </a:extLst>
              </a:tr>
              <a:tr h="200831">
                <a:tc>
                  <a:txBody>
                    <a:bodyPr/>
                    <a:lstStyle/>
                    <a:p>
                      <a:pPr marL="0" marR="0" algn="ctr">
                        <a:spcBef>
                          <a:spcPts val="0"/>
                        </a:spcBef>
                        <a:spcAft>
                          <a:spcPts val="0"/>
                        </a:spcAft>
                      </a:pPr>
                      <a:r>
                        <a:rPr lang="en-US" sz="1100" dirty="0">
                          <a:effectLst/>
                          <a:latin typeface="Calibri" panose="020F0502020204030204" pitchFamily="34" charset="0"/>
                          <a:ea typeface="Times New Roman" panose="02020603050405020304" pitchFamily="18" charset="0"/>
                          <a:cs typeface="Arial" panose="020B0604020202020204" pitchFamily="34" charset="0"/>
                        </a:rPr>
                        <a:t>Particulate Extinction Profiles (355/532 nm)</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0.01 km</a:t>
                      </a:r>
                      <a:r>
                        <a:rPr lang="en-US" sz="1100" baseline="30000">
                          <a:effectLst/>
                          <a:latin typeface="Calibri" panose="020F0502020204030204" pitchFamily="34" charset="0"/>
                          <a:ea typeface="Times New Roman" panose="02020603050405020304" pitchFamily="18" charset="0"/>
                          <a:cs typeface="Arial" panose="020B0604020202020204" pitchFamily="34" charset="0"/>
                        </a:rPr>
                        <a:t>-1</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72380182"/>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Particle Depolarization (355/532/1064 nm)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 m/1.5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77954366"/>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Aerosol Optical Depth (355/532 nm)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0.02</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6602064"/>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Mixed Layer Height</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 m/1.5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~100 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3054993"/>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Qualitative Aerosol Type</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64970967"/>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Effective Radius</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40370402"/>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Number Concentration</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100%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843197268"/>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Surface Concentration</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223687528"/>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Volume Concentration</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150 m/4.5 km*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50%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50164505"/>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Cloud Top Height</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/75 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5 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6694140"/>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Cloud Top Extinction</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/500 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30-50%</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620075724"/>
                  </a:ext>
                </a:extLst>
              </a:tr>
              <a:tr h="200831">
                <a:tc>
                  <a:txBody>
                    <a:bodyPr/>
                    <a:lstStyle/>
                    <a:p>
                      <a:pPr marL="91440" marR="0" indent="-9144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Cloud Top Lidar Ratio (extinction-to-backscatter)</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effectLst/>
                          <a:latin typeface="Calibri" panose="020F0502020204030204" pitchFamily="34" charset="0"/>
                          <a:ea typeface="Times New Roman" panose="02020603050405020304" pitchFamily="18" charset="0"/>
                          <a:cs typeface="Arial" panose="020B0604020202020204" pitchFamily="34" charset="0"/>
                        </a:rPr>
                        <a:t>/500 m</a:t>
                      </a:r>
                      <a:endParaRPr lang="en-US" sz="180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effectLst/>
                          <a:latin typeface="Calibri" panose="020F0502020204030204" pitchFamily="34" charset="0"/>
                          <a:ea typeface="Times New Roman" panose="02020603050405020304" pitchFamily="18" charset="0"/>
                          <a:cs typeface="Arial" panose="020B0604020202020204" pitchFamily="34" charset="0"/>
                        </a:rPr>
                        <a:t>0.5</a:t>
                      </a:r>
                      <a:endParaRPr lang="en-US" sz="18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45720" marR="88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58005920"/>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50424378"/>
              </p:ext>
            </p:extLst>
          </p:nvPr>
        </p:nvGraphicFramePr>
        <p:xfrm>
          <a:off x="3733800" y="6435894"/>
          <a:ext cx="5022925" cy="381000"/>
        </p:xfrm>
        <a:graphic>
          <a:graphicData uri="http://schemas.openxmlformats.org/drawingml/2006/table">
            <a:tbl>
              <a:tblPr>
                <a:tableStyleId>{5C22544A-7EE6-4342-B048-85BDC9FD1C3A}</a:tableStyleId>
              </a:tblPr>
              <a:tblGrid>
                <a:gridCol w="5022925">
                  <a:extLst>
                    <a:ext uri="{9D8B030D-6E8A-4147-A177-3AD203B41FA5}">
                      <a16:colId xmlns:a16="http://schemas.microsoft.com/office/drawing/2014/main" xmlns="" val="2542364420"/>
                    </a:ext>
                  </a:extLst>
                </a:gridCol>
              </a:tblGrid>
              <a:tr h="88900">
                <a:tc>
                  <a:txBody>
                    <a:bodyPr/>
                    <a:lstStyle/>
                    <a:p>
                      <a:pPr marL="0" marR="0">
                        <a:lnSpc>
                          <a:spcPts val="1000"/>
                        </a:lnSpc>
                        <a:spcBef>
                          <a:spcPts val="0"/>
                        </a:spcBef>
                        <a:spcAft>
                          <a:spcPts val="0"/>
                        </a:spcAft>
                      </a:pPr>
                      <a:r>
                        <a:rPr lang="en-US" sz="900" baseline="30000" dirty="0">
                          <a:effectLst/>
                        </a:rPr>
                        <a:t>§</a:t>
                      </a:r>
                      <a:r>
                        <a:rPr lang="en-US" sz="900" dirty="0">
                          <a:effectLst/>
                        </a:rPr>
                        <a:t> Uncertainties, which represent a combination of measurement precision and accuracy, are presented for typical measurement conditions</a:t>
                      </a:r>
                      <a:endParaRPr lang="en-US" sz="1200" dirty="0">
                        <a:effectLst/>
                      </a:endParaRPr>
                    </a:p>
                    <a:p>
                      <a:pPr marL="0" marR="0">
                        <a:lnSpc>
                          <a:spcPts val="1000"/>
                        </a:lnSpc>
                        <a:spcBef>
                          <a:spcPts val="0"/>
                        </a:spcBef>
                        <a:spcAft>
                          <a:spcPts val="0"/>
                        </a:spcAft>
                      </a:pPr>
                      <a:r>
                        <a:rPr lang="en-US" sz="900" dirty="0">
                          <a:effectLst/>
                        </a:rPr>
                        <a:t>* “x m / y m” indicates x-m vertical resolution and y-m horizontal resolution. </a:t>
                      </a:r>
                      <a:endParaRPr lang="en-US" sz="1200" dirty="0">
                        <a:effectLst/>
                      </a:endParaRPr>
                    </a:p>
                  </a:txBody>
                  <a:tcPr marL="68580" marR="68580" marT="0" marB="0" anchor="ctr">
                    <a:noFill/>
                  </a:tcPr>
                </a:tc>
                <a:extLst>
                  <a:ext uri="{0D108BD9-81ED-4DB2-BD59-A6C34878D82A}">
                    <a16:rowId xmlns:a16="http://schemas.microsoft.com/office/drawing/2014/main" xmlns="" val="3759014765"/>
                  </a:ext>
                </a:extLst>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HSRL-2 355 nm </a:t>
            </a:r>
            <a:r>
              <a:rPr lang="en-US" b="0" dirty="0" smtClean="0"/>
              <a:t>aerosol </a:t>
            </a:r>
            <a:r>
              <a:rPr lang="en-US" b="0" i="1" dirty="0" smtClean="0"/>
              <a:t>extensive</a:t>
            </a:r>
            <a:r>
              <a:rPr lang="en-US" b="0" dirty="0" smtClean="0"/>
              <a:t> products </a:t>
            </a:r>
            <a:endParaRPr lang="en-US" b="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13" y="4050856"/>
            <a:ext cx="4648200" cy="267788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14" y="1099457"/>
            <a:ext cx="4648200" cy="286447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9714" y="4050856"/>
            <a:ext cx="4278086" cy="2677886"/>
          </a:xfrm>
          <a:prstGeom prst="rect">
            <a:avLst/>
          </a:prstGeom>
        </p:spPr>
      </p:pic>
      <p:sp>
        <p:nvSpPr>
          <p:cNvPr id="3" name="Content Placeholder 2"/>
          <p:cNvSpPr>
            <a:spLocks noGrp="1"/>
          </p:cNvSpPr>
          <p:nvPr>
            <p:ph idx="1"/>
          </p:nvPr>
        </p:nvSpPr>
        <p:spPr>
          <a:xfrm>
            <a:off x="4978252" y="1021978"/>
            <a:ext cx="4059702" cy="2941952"/>
          </a:xfrm>
        </p:spPr>
        <p:txBody>
          <a:bodyPr/>
          <a:lstStyle/>
          <a:p>
            <a:pPr marL="0" indent="0">
              <a:buNone/>
            </a:pPr>
            <a:r>
              <a:rPr lang="en-US" sz="1800" dirty="0" smtClean="0"/>
              <a:t>Data from Sept</a:t>
            </a:r>
            <a:r>
              <a:rPr lang="en-US" sz="1800" dirty="0" smtClean="0"/>
              <a:t>. 24, 2016 during NASA ORACLES mission </a:t>
            </a:r>
            <a:r>
              <a:rPr lang="en-US" sz="1800" dirty="0" smtClean="0"/>
              <a:t>in SE</a:t>
            </a:r>
            <a:r>
              <a:rPr lang="en-US" sz="1800" dirty="0" smtClean="0"/>
              <a:t> </a:t>
            </a:r>
            <a:r>
              <a:rPr lang="en-US" sz="1800" dirty="0" smtClean="0"/>
              <a:t>Atlantic Ocean.</a:t>
            </a:r>
          </a:p>
          <a:p>
            <a:pPr marL="0" indent="0">
              <a:buNone/>
            </a:pPr>
            <a:endParaRPr lang="en-US" sz="1800" dirty="0"/>
          </a:p>
          <a:p>
            <a:pPr marL="0" indent="0">
              <a:buNone/>
            </a:pPr>
            <a:r>
              <a:rPr lang="en-US" sz="1800" dirty="0"/>
              <a:t>Shown is the prominent smoke layer over marine stratus clouds</a:t>
            </a:r>
            <a:r>
              <a:rPr lang="en-US" sz="1800" dirty="0" smtClean="0"/>
              <a:t>.</a:t>
            </a:r>
          </a:p>
          <a:p>
            <a:pPr marL="0" indent="0">
              <a:buNone/>
            </a:pPr>
            <a:endParaRPr lang="en-US" sz="1800" dirty="0" smtClean="0"/>
          </a:p>
          <a:p>
            <a:pPr marL="0" indent="0">
              <a:buNone/>
            </a:pPr>
            <a:r>
              <a:rPr lang="en-US" sz="1800" dirty="0" smtClean="0"/>
              <a:t>HSRL-2 deployed from NASA ER-2 high-altitude aircraft</a:t>
            </a:r>
          </a:p>
          <a:p>
            <a:pPr marL="0" indent="0">
              <a:buNone/>
            </a:pPr>
            <a:endParaRPr lang="en-US" sz="1800" dirty="0"/>
          </a:p>
        </p:txBody>
      </p:sp>
      <p:sp>
        <p:nvSpPr>
          <p:cNvPr id="12" name="TextBox 11"/>
          <p:cNvSpPr txBox="1"/>
          <p:nvPr/>
        </p:nvSpPr>
        <p:spPr>
          <a:xfrm>
            <a:off x="977166" y="1399309"/>
            <a:ext cx="2903359" cy="369332"/>
          </a:xfrm>
          <a:prstGeom prst="rect">
            <a:avLst/>
          </a:prstGeom>
          <a:noFill/>
        </p:spPr>
        <p:txBody>
          <a:bodyPr wrap="none" rtlCol="0">
            <a:spAutoFit/>
          </a:bodyPr>
          <a:lstStyle/>
          <a:p>
            <a:r>
              <a:rPr lang="en-US" sz="1800" dirty="0" smtClean="0">
                <a:solidFill>
                  <a:schemeClr val="bg1"/>
                </a:solidFill>
                <a:latin typeface="+mn-lt"/>
              </a:rPr>
              <a:t>Aerosol scattering ratio</a:t>
            </a:r>
            <a:endParaRPr lang="en-US" sz="1800" dirty="0">
              <a:solidFill>
                <a:schemeClr val="bg1"/>
              </a:solidFill>
              <a:latin typeface="+mn-lt"/>
            </a:endParaRPr>
          </a:p>
        </p:txBody>
      </p:sp>
      <p:sp>
        <p:nvSpPr>
          <p:cNvPr id="13" name="TextBox 12"/>
          <p:cNvSpPr txBox="1"/>
          <p:nvPr/>
        </p:nvSpPr>
        <p:spPr>
          <a:xfrm>
            <a:off x="713930" y="4263782"/>
            <a:ext cx="2848857" cy="369332"/>
          </a:xfrm>
          <a:prstGeom prst="rect">
            <a:avLst/>
          </a:prstGeom>
          <a:noFill/>
        </p:spPr>
        <p:txBody>
          <a:bodyPr wrap="none" rtlCol="0">
            <a:spAutoFit/>
          </a:bodyPr>
          <a:lstStyle/>
          <a:p>
            <a:r>
              <a:rPr lang="en-US" sz="1800" dirty="0" smtClean="0">
                <a:solidFill>
                  <a:schemeClr val="bg1"/>
                </a:solidFill>
                <a:latin typeface="+mn-lt"/>
              </a:rPr>
              <a:t>Aerosol Backscattering</a:t>
            </a:r>
            <a:endParaRPr lang="en-US" sz="1800" dirty="0">
              <a:solidFill>
                <a:schemeClr val="bg1"/>
              </a:solidFill>
              <a:latin typeface="+mn-lt"/>
            </a:endParaRPr>
          </a:p>
        </p:txBody>
      </p:sp>
      <p:sp>
        <p:nvSpPr>
          <p:cNvPr id="14" name="TextBox 13"/>
          <p:cNvSpPr txBox="1"/>
          <p:nvPr/>
        </p:nvSpPr>
        <p:spPr>
          <a:xfrm>
            <a:off x="5334420" y="4239491"/>
            <a:ext cx="2292615" cy="369332"/>
          </a:xfrm>
          <a:prstGeom prst="rect">
            <a:avLst/>
          </a:prstGeom>
          <a:noFill/>
        </p:spPr>
        <p:txBody>
          <a:bodyPr wrap="none" rtlCol="0">
            <a:spAutoFit/>
          </a:bodyPr>
          <a:lstStyle/>
          <a:p>
            <a:r>
              <a:rPr lang="en-US" sz="1800" dirty="0" smtClean="0">
                <a:solidFill>
                  <a:schemeClr val="bg1"/>
                </a:solidFill>
                <a:latin typeface="+mn-lt"/>
              </a:rPr>
              <a:t>Aerosol Extinction</a:t>
            </a:r>
            <a:endParaRPr lang="en-US" sz="1800" dirty="0">
              <a:solidFill>
                <a:schemeClr val="bg1"/>
              </a:solidFill>
              <a:latin typeface="+mn-lt"/>
            </a:endParaRPr>
          </a:p>
        </p:txBody>
      </p:sp>
    </p:spTree>
    <p:extLst>
      <p:ext uri="{BB962C8B-B14F-4D97-AF65-F5344CB8AC3E}">
        <p14:creationId xmlns:p14="http://schemas.microsoft.com/office/powerpoint/2010/main" val="13431353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HSRL-2 355 nm </a:t>
            </a:r>
            <a:r>
              <a:rPr lang="en-US" b="0" dirty="0" smtClean="0"/>
              <a:t>aerosol </a:t>
            </a:r>
            <a:r>
              <a:rPr lang="en-US" b="0" i="1" dirty="0" smtClean="0"/>
              <a:t>intensive</a:t>
            </a:r>
            <a:r>
              <a:rPr lang="en-US" b="0" dirty="0" smtClean="0"/>
              <a:t> products </a:t>
            </a:r>
            <a:endParaRPr lang="en-US" b="0"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12837" y="1104762"/>
            <a:ext cx="4322306" cy="2639921"/>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2837" y="4011245"/>
            <a:ext cx="4322306" cy="2677888"/>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04763"/>
            <a:ext cx="4582886" cy="2639921"/>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4011247"/>
            <a:ext cx="4582886" cy="2677886"/>
          </a:xfrm>
          <a:prstGeom prst="rect">
            <a:avLst/>
          </a:prstGeom>
        </p:spPr>
      </p:pic>
      <p:sp>
        <p:nvSpPr>
          <p:cNvPr id="3" name="TextBox 2"/>
          <p:cNvSpPr txBox="1"/>
          <p:nvPr/>
        </p:nvSpPr>
        <p:spPr>
          <a:xfrm>
            <a:off x="775856" y="1440873"/>
            <a:ext cx="1380506" cy="369332"/>
          </a:xfrm>
          <a:prstGeom prst="rect">
            <a:avLst/>
          </a:prstGeom>
          <a:noFill/>
        </p:spPr>
        <p:txBody>
          <a:bodyPr wrap="none" rtlCol="0">
            <a:spAutoFit/>
          </a:bodyPr>
          <a:lstStyle/>
          <a:p>
            <a:r>
              <a:rPr lang="en-US" sz="1800" dirty="0" smtClean="0">
                <a:solidFill>
                  <a:schemeClr val="bg1"/>
                </a:solidFill>
                <a:latin typeface="+mn-lt"/>
              </a:rPr>
              <a:t>Lidar ratio</a:t>
            </a:r>
            <a:endParaRPr lang="en-US" sz="1800" dirty="0">
              <a:solidFill>
                <a:schemeClr val="bg1"/>
              </a:solidFill>
              <a:latin typeface="+mn-lt"/>
            </a:endParaRPr>
          </a:p>
        </p:txBody>
      </p:sp>
      <p:sp>
        <p:nvSpPr>
          <p:cNvPr id="12" name="TextBox 11"/>
          <p:cNvSpPr txBox="1"/>
          <p:nvPr/>
        </p:nvSpPr>
        <p:spPr>
          <a:xfrm>
            <a:off x="5417129" y="1392382"/>
            <a:ext cx="3179075" cy="369332"/>
          </a:xfrm>
          <a:prstGeom prst="rect">
            <a:avLst/>
          </a:prstGeom>
          <a:noFill/>
        </p:spPr>
        <p:txBody>
          <a:bodyPr wrap="none" rtlCol="0">
            <a:spAutoFit/>
          </a:bodyPr>
          <a:lstStyle/>
          <a:p>
            <a:r>
              <a:rPr lang="en-US" sz="1800" dirty="0" smtClean="0">
                <a:solidFill>
                  <a:schemeClr val="bg1"/>
                </a:solidFill>
                <a:latin typeface="+mn-lt"/>
              </a:rPr>
              <a:t>Particulate depolarization</a:t>
            </a:r>
            <a:endParaRPr lang="en-US" sz="1800" dirty="0">
              <a:solidFill>
                <a:schemeClr val="bg1"/>
              </a:solidFill>
              <a:latin typeface="+mn-lt"/>
            </a:endParaRPr>
          </a:p>
        </p:txBody>
      </p:sp>
      <p:sp>
        <p:nvSpPr>
          <p:cNvPr id="13" name="TextBox 12"/>
          <p:cNvSpPr txBox="1"/>
          <p:nvPr/>
        </p:nvSpPr>
        <p:spPr>
          <a:xfrm>
            <a:off x="644238" y="4267200"/>
            <a:ext cx="2480166" cy="923330"/>
          </a:xfrm>
          <a:prstGeom prst="rect">
            <a:avLst/>
          </a:prstGeom>
          <a:noFill/>
        </p:spPr>
        <p:txBody>
          <a:bodyPr wrap="none" rtlCol="0">
            <a:spAutoFit/>
          </a:bodyPr>
          <a:lstStyle/>
          <a:p>
            <a:r>
              <a:rPr lang="en-US" sz="1800" dirty="0" smtClean="0">
                <a:solidFill>
                  <a:schemeClr val="bg1"/>
                </a:solidFill>
                <a:latin typeface="+mn-lt"/>
              </a:rPr>
              <a:t>Backscatter</a:t>
            </a:r>
          </a:p>
          <a:p>
            <a:r>
              <a:rPr lang="en-US" sz="1800" dirty="0" smtClean="0">
                <a:solidFill>
                  <a:schemeClr val="bg1"/>
                </a:solidFill>
                <a:latin typeface="+mn-lt"/>
              </a:rPr>
              <a:t>Angstrom Exponent</a:t>
            </a:r>
          </a:p>
          <a:p>
            <a:r>
              <a:rPr lang="en-US" sz="1800" dirty="0" smtClean="0">
                <a:solidFill>
                  <a:schemeClr val="bg1"/>
                </a:solidFill>
                <a:latin typeface="+mn-lt"/>
              </a:rPr>
              <a:t>(355/532 nm)</a:t>
            </a:r>
            <a:endParaRPr lang="en-US" sz="1800" dirty="0">
              <a:solidFill>
                <a:schemeClr val="bg1"/>
              </a:solidFill>
              <a:latin typeface="+mn-lt"/>
            </a:endParaRPr>
          </a:p>
        </p:txBody>
      </p:sp>
      <p:sp>
        <p:nvSpPr>
          <p:cNvPr id="14" name="TextBox 13"/>
          <p:cNvSpPr txBox="1"/>
          <p:nvPr/>
        </p:nvSpPr>
        <p:spPr>
          <a:xfrm>
            <a:off x="5227124" y="4267199"/>
            <a:ext cx="2480166" cy="923330"/>
          </a:xfrm>
          <a:prstGeom prst="rect">
            <a:avLst/>
          </a:prstGeom>
          <a:noFill/>
        </p:spPr>
        <p:txBody>
          <a:bodyPr wrap="none" rtlCol="0">
            <a:spAutoFit/>
          </a:bodyPr>
          <a:lstStyle/>
          <a:p>
            <a:r>
              <a:rPr lang="en-US" sz="1800" dirty="0" smtClean="0">
                <a:solidFill>
                  <a:schemeClr val="bg1"/>
                </a:solidFill>
                <a:latin typeface="+mn-lt"/>
              </a:rPr>
              <a:t>Extinction</a:t>
            </a:r>
          </a:p>
          <a:p>
            <a:r>
              <a:rPr lang="en-US" sz="1800" dirty="0" smtClean="0">
                <a:solidFill>
                  <a:schemeClr val="bg1"/>
                </a:solidFill>
                <a:latin typeface="+mn-lt"/>
              </a:rPr>
              <a:t>Angstrom Exponent</a:t>
            </a:r>
          </a:p>
          <a:p>
            <a:r>
              <a:rPr lang="en-US" sz="1800" dirty="0" smtClean="0">
                <a:solidFill>
                  <a:schemeClr val="bg1"/>
                </a:solidFill>
                <a:latin typeface="+mn-lt"/>
              </a:rPr>
              <a:t>(355/532 nm)</a:t>
            </a:r>
            <a:endParaRPr lang="en-US" sz="1800" dirty="0">
              <a:solidFill>
                <a:schemeClr val="bg1"/>
              </a:solidFill>
              <a:latin typeface="+mn-lt"/>
            </a:endParaRPr>
          </a:p>
        </p:txBody>
      </p:sp>
    </p:spTree>
    <p:extLst>
      <p:ext uri="{BB962C8B-B14F-4D97-AF65-F5344CB8AC3E}">
        <p14:creationId xmlns:p14="http://schemas.microsoft.com/office/powerpoint/2010/main" val="3642338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1"/>
          <p:cNvSpPr>
            <a:spLocks noChangeArrowheads="1"/>
          </p:cNvSpPr>
          <p:nvPr/>
        </p:nvSpPr>
        <p:spPr bwMode="auto">
          <a:xfrm>
            <a:off x="130175" y="1105535"/>
            <a:ext cx="90138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2820988">
              <a:defRPr sz="2400" b="1">
                <a:solidFill>
                  <a:schemeClr val="tx1"/>
                </a:solidFill>
                <a:latin typeface="Times New Roman" panose="02020603050405020304" pitchFamily="18" charset="0"/>
              </a:defRPr>
            </a:lvl1pPr>
            <a:lvl2pPr marL="742950" indent="-285750" defTabSz="2820988">
              <a:defRPr sz="2400" b="1">
                <a:solidFill>
                  <a:schemeClr val="tx1"/>
                </a:solidFill>
                <a:latin typeface="Times New Roman" panose="02020603050405020304" pitchFamily="18" charset="0"/>
              </a:defRPr>
            </a:lvl2pPr>
            <a:lvl3pPr marL="1143000" indent="-228600" defTabSz="2820988">
              <a:defRPr sz="2400" b="1">
                <a:solidFill>
                  <a:schemeClr val="tx1"/>
                </a:solidFill>
                <a:latin typeface="Times New Roman" panose="02020603050405020304" pitchFamily="18" charset="0"/>
              </a:defRPr>
            </a:lvl3pPr>
            <a:lvl4pPr marL="1600200" indent="-228600" defTabSz="2820988">
              <a:defRPr sz="2400" b="1">
                <a:solidFill>
                  <a:schemeClr val="tx1"/>
                </a:solidFill>
                <a:latin typeface="Times New Roman" panose="02020603050405020304" pitchFamily="18" charset="0"/>
              </a:defRPr>
            </a:lvl4pPr>
            <a:lvl5pPr marL="2057400" indent="-228600" defTabSz="2820988">
              <a:defRPr sz="2400" b="1">
                <a:solidFill>
                  <a:schemeClr val="tx1"/>
                </a:solidFill>
                <a:latin typeface="Times New Roman" panose="02020603050405020304" pitchFamily="18" charset="0"/>
              </a:defRPr>
            </a:lvl5pPr>
            <a:lvl6pPr marL="2514600" indent="-228600" defTabSz="2820988"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defTabSz="2820988"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defTabSz="2820988"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defTabSz="2820988" eaLnBrk="0" fontAlgn="base" hangingPunct="0">
              <a:spcBef>
                <a:spcPct val="0"/>
              </a:spcBef>
              <a:spcAft>
                <a:spcPct val="0"/>
              </a:spcAft>
              <a:defRPr sz="2400" b="1">
                <a:solidFill>
                  <a:schemeClr val="tx1"/>
                </a:solidFill>
                <a:latin typeface="Times New Roman" panose="02020603050405020304" pitchFamily="18" charset="0"/>
              </a:defRPr>
            </a:lvl9pPr>
          </a:lstStyle>
          <a:p>
            <a:pPr>
              <a:lnSpc>
                <a:spcPct val="80000"/>
              </a:lnSpc>
              <a:spcBef>
                <a:spcPct val="20000"/>
              </a:spcBef>
            </a:pPr>
            <a:r>
              <a:rPr lang="en-US" altLang="en-US" sz="1600" dirty="0">
                <a:solidFill>
                  <a:srgbClr val="000000"/>
                </a:solidFill>
                <a:latin typeface="Calibri" panose="020F0502020204030204" pitchFamily="34" charset="0"/>
                <a:cs typeface="Calibri" panose="020F0502020204030204" pitchFamily="34" charset="0"/>
              </a:rPr>
              <a:t>HSRL 0-7 km layer AOD values compare well with column AOD (355 and 532 nm)  values from AERONET “DRAGON” stations when HSRL was within 2.5 km of site and 10 minutes from measurement</a:t>
            </a:r>
          </a:p>
          <a:p>
            <a:pPr>
              <a:lnSpc>
                <a:spcPct val="80000"/>
              </a:lnSpc>
              <a:spcBef>
                <a:spcPct val="20000"/>
              </a:spcBef>
            </a:pPr>
            <a:endParaRPr lang="en-US" altLang="en-US" sz="2000" dirty="0">
              <a:solidFill>
                <a:srgbClr val="FF00FF"/>
              </a:solidFill>
              <a:latin typeface="Calibri" panose="020F0502020204030204" pitchFamily="34" charset="0"/>
              <a:cs typeface="Calibri" panose="020F0502020204030204" pitchFamily="34" charset="0"/>
            </a:endParaRPr>
          </a:p>
        </p:txBody>
      </p:sp>
      <p:sp>
        <p:nvSpPr>
          <p:cNvPr id="25603" name="Title 6"/>
          <p:cNvSpPr>
            <a:spLocks noGrp="1"/>
          </p:cNvSpPr>
          <p:nvPr>
            <p:ph type="title"/>
          </p:nvPr>
        </p:nvSpPr>
        <p:spPr/>
        <p:txBody>
          <a:bodyPr/>
          <a:lstStyle/>
          <a:p>
            <a:r>
              <a:rPr lang="en-US" altLang="en-US" sz="2000" dirty="0" smtClean="0"/>
              <a:t>Comparisons with AERONET provide high confidence in HSRL-2 aerosol extinction and optical depth products</a:t>
            </a:r>
          </a:p>
        </p:txBody>
      </p:sp>
      <p:sp>
        <p:nvSpPr>
          <p:cNvPr id="25604" name="Slide Number Placeholder 1"/>
          <p:cNvSpPr>
            <a:spLocks noGrp="1"/>
          </p:cNvSpPr>
          <p:nvPr>
            <p:ph type="sldNum" sz="quarter" idx="4294967295"/>
          </p:nvPr>
        </p:nvSpPr>
        <p:spPr bwMode="auto">
          <a:xfrm>
            <a:off x="0" y="0"/>
            <a:ext cx="0" cy="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a:solidFill>
                  <a:schemeClr val="bg1"/>
                </a:solidFill>
              </a:rPr>
              <a:t>9</a:t>
            </a:r>
          </a:p>
          <a:p>
            <a:endParaRPr lang="en-US" altLang="en-US"/>
          </a:p>
        </p:txBody>
      </p:sp>
      <p:pic>
        <p:nvPicPr>
          <p:cNvPr id="25605" name="Picture 2"/>
          <p:cNvPicPr>
            <a:picLocks noChangeAspect="1"/>
          </p:cNvPicPr>
          <p:nvPr/>
        </p:nvPicPr>
        <p:blipFill>
          <a:blip r:embed="rId3">
            <a:extLst>
              <a:ext uri="{28A0092B-C50C-407E-A947-70E740481C1C}">
                <a14:useLocalDpi xmlns:a14="http://schemas.microsoft.com/office/drawing/2010/main" val="0"/>
              </a:ext>
            </a:extLst>
          </a:blip>
          <a:srcRect t="7353"/>
          <a:stretch>
            <a:fillRect/>
          </a:stretch>
        </p:blipFill>
        <p:spPr bwMode="auto">
          <a:xfrm>
            <a:off x="709613" y="1797050"/>
            <a:ext cx="7464425" cy="384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959350" y="6054725"/>
            <a:ext cx="2936875" cy="369888"/>
          </a:xfrm>
          <a:prstGeom prst="rect">
            <a:avLst/>
          </a:prstGeom>
          <a:solidFill>
            <a:schemeClr val="accent2">
              <a:lumMod val="20000"/>
              <a:lumOff val="80000"/>
            </a:schemeClr>
          </a:solidFill>
          <a:ln>
            <a:solidFill>
              <a:schemeClr val="tx1"/>
            </a:solidFill>
          </a:ln>
        </p:spPr>
        <p:txBody>
          <a:bodyPr wrap="none">
            <a:spAutoFit/>
          </a:bodyPr>
          <a:lstStyle/>
          <a:p>
            <a:pPr>
              <a:defRPr/>
            </a:pPr>
            <a:r>
              <a:rPr lang="en-US" sz="1800" dirty="0"/>
              <a:t>Sawamura et al., 2017, ACP</a:t>
            </a:r>
          </a:p>
        </p:txBody>
      </p:sp>
    </p:spTree>
  </p:cSld>
  <p:clrMapOvr>
    <a:masterClrMapping/>
  </p:clrMapOvr>
  <p:transition advTm="71932"/>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9213" y="0"/>
            <a:ext cx="8349720" cy="838200"/>
          </a:xfrm>
        </p:spPr>
        <p:txBody>
          <a:bodyPr/>
          <a:lstStyle/>
          <a:p>
            <a:r>
              <a:rPr lang="en-US" altLang="en-US" sz="2400" dirty="0" smtClean="0"/>
              <a:t>Will follow approach used for CALIOP validation</a:t>
            </a:r>
          </a:p>
        </p:txBody>
      </p:sp>
      <p:sp>
        <p:nvSpPr>
          <p:cNvPr id="3" name="Content Placeholder 2"/>
          <p:cNvSpPr>
            <a:spLocks noGrp="1"/>
          </p:cNvSpPr>
          <p:nvPr>
            <p:ph idx="1"/>
          </p:nvPr>
        </p:nvSpPr>
        <p:spPr>
          <a:xfrm>
            <a:off x="49213" y="1158875"/>
            <a:ext cx="3778250" cy="4183063"/>
          </a:xfrm>
        </p:spPr>
        <p:txBody>
          <a:bodyPr/>
          <a:lstStyle/>
          <a:p>
            <a:pPr>
              <a:defRPr/>
            </a:pPr>
            <a:r>
              <a:rPr lang="en-US" sz="2400" dirty="0" smtClean="0"/>
              <a:t>&gt;100 </a:t>
            </a:r>
            <a:r>
              <a:rPr lang="en-US" sz="2400" dirty="0" err="1" smtClean="0"/>
              <a:t>underflights</a:t>
            </a:r>
            <a:r>
              <a:rPr lang="en-US" sz="2400" dirty="0" smtClean="0"/>
              <a:t> of CALIPSO satellite</a:t>
            </a:r>
          </a:p>
          <a:p>
            <a:pPr>
              <a:defRPr/>
            </a:pPr>
            <a:r>
              <a:rPr lang="en-US" sz="2400" dirty="0" smtClean="0"/>
              <a:t>HSRL-1 instrument used to validate CALIOP</a:t>
            </a:r>
          </a:p>
          <a:p>
            <a:pPr lvl="1">
              <a:defRPr/>
            </a:pPr>
            <a:r>
              <a:rPr lang="en-US" sz="2000" dirty="0" smtClean="0"/>
              <a:t>Calibration</a:t>
            </a:r>
          </a:p>
          <a:p>
            <a:pPr lvl="1">
              <a:defRPr/>
            </a:pPr>
            <a:r>
              <a:rPr lang="en-US" sz="2000" dirty="0" smtClean="0"/>
              <a:t>532 nm backscatter</a:t>
            </a:r>
          </a:p>
          <a:p>
            <a:pPr lvl="1">
              <a:defRPr/>
            </a:pPr>
            <a:r>
              <a:rPr lang="en-US" sz="2000" dirty="0" smtClean="0"/>
              <a:t>532 nm extinction</a:t>
            </a:r>
          </a:p>
          <a:p>
            <a:pPr lvl="1">
              <a:defRPr/>
            </a:pPr>
            <a:r>
              <a:rPr lang="en-US" sz="2000" dirty="0" smtClean="0"/>
              <a:t>Lidar ratio</a:t>
            </a:r>
          </a:p>
          <a:p>
            <a:pPr lvl="1">
              <a:defRPr/>
            </a:pPr>
            <a:r>
              <a:rPr lang="en-US" sz="2000" dirty="0" smtClean="0"/>
              <a:t>Aerosol type</a:t>
            </a:r>
          </a:p>
          <a:p>
            <a:pPr>
              <a:defRPr/>
            </a:pPr>
            <a:endParaRPr lang="en-US" sz="2400" dirty="0" smtClean="0"/>
          </a:p>
          <a:p>
            <a:pPr marL="0" indent="0">
              <a:buFont typeface="Wingdings" panose="05000000000000000000" pitchFamily="2" charset="2"/>
              <a:buNone/>
              <a:defRPr/>
            </a:pPr>
            <a:endParaRPr lang="en-US" sz="2400" dirty="0"/>
          </a:p>
        </p:txBody>
      </p:sp>
      <p:pic>
        <p:nvPicPr>
          <p:cNvPr id="2458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6675" y="965200"/>
            <a:ext cx="5227638" cy="437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bwMode="auto">
          <a:xfrm>
            <a:off x="287338" y="4862513"/>
            <a:ext cx="83677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Wingdings" panose="05000000000000000000"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Font typeface="Wingdings" panose="05000000000000000000" pitchFamily="2" charset="2"/>
              <a:buChar char="Ø"/>
              <a:defRPr sz="2000">
                <a:solidFill>
                  <a:schemeClr val="tx1"/>
                </a:solidFill>
                <a:latin typeface="+mn-lt"/>
              </a:defRPr>
            </a:lvl4pPr>
            <a:lvl5pPr marL="2057400" indent="-228600" algn="l" rtl="0" eaLnBrk="0" fontAlgn="base" hangingPunct="0">
              <a:spcBef>
                <a:spcPct val="20000"/>
              </a:spcBef>
              <a:spcAft>
                <a:spcPct val="0"/>
              </a:spcAft>
              <a:buChar char="o"/>
              <a:defRPr sz="2000">
                <a:solidFill>
                  <a:schemeClr val="tx1"/>
                </a:solidFill>
                <a:latin typeface="+mn-lt"/>
              </a:defRPr>
            </a:lvl5pPr>
            <a:lvl6pPr marL="2514600" indent="-228600" algn="l" rtl="0" eaLnBrk="0" fontAlgn="base" hangingPunct="0">
              <a:spcBef>
                <a:spcPct val="20000"/>
              </a:spcBef>
              <a:spcAft>
                <a:spcPct val="0"/>
              </a:spcAft>
              <a:buChar char="o"/>
              <a:defRPr>
                <a:solidFill>
                  <a:schemeClr val="tx1"/>
                </a:solidFill>
                <a:latin typeface="+mn-lt"/>
              </a:defRPr>
            </a:lvl6pPr>
            <a:lvl7pPr marL="2971800" indent="-228600" algn="l" rtl="0" eaLnBrk="0" fontAlgn="base" hangingPunct="0">
              <a:spcBef>
                <a:spcPct val="20000"/>
              </a:spcBef>
              <a:spcAft>
                <a:spcPct val="0"/>
              </a:spcAft>
              <a:buChar char="o"/>
              <a:defRPr>
                <a:solidFill>
                  <a:schemeClr val="tx1"/>
                </a:solidFill>
                <a:latin typeface="+mn-lt"/>
              </a:defRPr>
            </a:lvl7pPr>
            <a:lvl8pPr marL="3429000" indent="-228600" algn="l" rtl="0" eaLnBrk="0" fontAlgn="base" hangingPunct="0">
              <a:spcBef>
                <a:spcPct val="20000"/>
              </a:spcBef>
              <a:spcAft>
                <a:spcPct val="0"/>
              </a:spcAft>
              <a:buChar char="o"/>
              <a:defRPr>
                <a:solidFill>
                  <a:schemeClr val="tx1"/>
                </a:solidFill>
                <a:latin typeface="+mn-lt"/>
              </a:defRPr>
            </a:lvl8pPr>
            <a:lvl9pPr marL="3886200" indent="-228600" algn="l" rtl="0" eaLnBrk="0" fontAlgn="base" hangingPunct="0">
              <a:spcBef>
                <a:spcPct val="20000"/>
              </a:spcBef>
              <a:spcAft>
                <a:spcPct val="0"/>
              </a:spcAft>
              <a:buChar char="o"/>
              <a:defRPr>
                <a:solidFill>
                  <a:schemeClr val="tx1"/>
                </a:solidFill>
                <a:latin typeface="+mn-lt"/>
              </a:defRPr>
            </a:lvl9pPr>
          </a:lstStyle>
          <a:p>
            <a:pPr>
              <a:defRPr/>
            </a:pPr>
            <a:r>
              <a:rPr lang="en-US" sz="2400" b="0" kern="0" dirty="0" smtClean="0"/>
              <a:t>See</a:t>
            </a:r>
          </a:p>
          <a:p>
            <a:pPr lvl="1">
              <a:defRPr/>
            </a:pPr>
            <a:r>
              <a:rPr lang="en-US" sz="1600" b="0" dirty="0"/>
              <a:t>Rogers, R. R., et al. (2011), Assessment of the CALIPSO Lidar 532 nm attenuated backscatter calibration using the NASA LaRC airborne High Spectral Resolution Lidar, Atmos. Chem. Phys., 11(3), 1295-1311, doi:10.5194/acp-11-1295-2011</a:t>
            </a:r>
            <a:r>
              <a:rPr lang="en-US" sz="1600" b="0" dirty="0" smtClean="0"/>
              <a:t>.</a:t>
            </a:r>
            <a:endParaRPr lang="en-US" sz="1600" b="0" dirty="0"/>
          </a:p>
          <a:p>
            <a:pPr lvl="1">
              <a:defRPr/>
            </a:pPr>
            <a:r>
              <a:rPr lang="en-US" sz="1600" b="0" dirty="0"/>
              <a:t>Rogers, R. R., et al. (2014), Looking Through the Haze: Evaluating the CALIPSO Level 2 Aerosol Layer Optical Depth using Airborne High Spectral Resolution Lidar Data, Atmos. Meas. Tech. , 7, 4317-4340, doi:10.5194/amt-7-4317-2014.</a:t>
            </a:r>
          </a:p>
          <a:p>
            <a:pPr>
              <a:defRPr/>
            </a:pPr>
            <a:endParaRPr lang="en-US" sz="2400" b="0" kern="0" dirty="0" smtClean="0"/>
          </a:p>
          <a:p>
            <a:pPr marL="0" indent="0">
              <a:buFont typeface="Wingdings" panose="05000000000000000000" pitchFamily="2" charset="2"/>
              <a:buNone/>
              <a:defRPr/>
            </a:pPr>
            <a:endParaRPr lang="en-US" sz="2400" b="0" kern="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dirty="0" smtClean="0"/>
              <a:t>Example – 09/20/2006: L1 calibration</a:t>
            </a:r>
          </a:p>
        </p:txBody>
      </p:sp>
      <p:pic>
        <p:nvPicPr>
          <p:cNvPr id="27651" name="Picture 7" descr="C:\Documents and Settings\rrroger2.NDC\Desktop\CALIPSO Validation Workshop\20060920_FigureAll.png"/>
          <p:cNvPicPr>
            <a:picLocks noChangeAspect="1" noChangeArrowheads="1"/>
          </p:cNvPicPr>
          <p:nvPr/>
        </p:nvPicPr>
        <p:blipFill>
          <a:blip r:embed="rId2">
            <a:extLst>
              <a:ext uri="{28A0092B-C50C-407E-A947-70E740481C1C}">
                <a14:useLocalDpi xmlns:a14="http://schemas.microsoft.com/office/drawing/2010/main" val="0"/>
              </a:ext>
            </a:extLst>
          </a:blip>
          <a:srcRect l="8348" t="591" r="3159" b="2267"/>
          <a:stretch>
            <a:fillRect/>
          </a:stretch>
        </p:blipFill>
        <p:spPr bwMode="auto">
          <a:xfrm>
            <a:off x="0" y="909638"/>
            <a:ext cx="9144000" cy="594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244600" y="1477963"/>
            <a:ext cx="3519488" cy="457200"/>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Tahoma"/>
                <a:ea typeface="+mn-ea"/>
                <a:cs typeface="+mn-cs"/>
              </a:rPr>
              <a:t>CALIPSO</a:t>
            </a:r>
          </a:p>
        </p:txBody>
      </p:sp>
      <p:sp>
        <p:nvSpPr>
          <p:cNvPr id="9" name="TextBox 8"/>
          <p:cNvSpPr txBox="1"/>
          <p:nvPr/>
        </p:nvSpPr>
        <p:spPr>
          <a:xfrm>
            <a:off x="1116013" y="4560888"/>
            <a:ext cx="3519487" cy="457200"/>
          </a:xfrm>
          <a:prstGeom prst="rect">
            <a:avLst/>
          </a:prstGeom>
          <a:noFill/>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Tahoma"/>
                <a:ea typeface="+mn-ea"/>
                <a:cs typeface="+mn-cs"/>
              </a:rPr>
              <a:t>HSRL</a:t>
            </a:r>
          </a:p>
        </p:txBody>
      </p:sp>
      <p:sp>
        <p:nvSpPr>
          <p:cNvPr id="27654" name="Rectangle 9"/>
          <p:cNvSpPr>
            <a:spLocks noChangeArrowheads="1"/>
          </p:cNvSpPr>
          <p:nvPr/>
        </p:nvSpPr>
        <p:spPr bwMode="auto">
          <a:xfrm>
            <a:off x="7985125" y="4264025"/>
            <a:ext cx="966788" cy="584200"/>
          </a:xfrm>
          <a:prstGeom prst="rect">
            <a:avLst/>
          </a:prstGeom>
          <a:solidFill>
            <a:schemeClr val="bg1"/>
          </a:solidFill>
          <a:ln>
            <a:noFill/>
          </a:ln>
          <a:extLst>
            <a:ext uri="{91240B29-F687-4F45-9708-019B960494DF}">
              <a14:hiddenLine xmlns:a14="http://schemas.microsoft.com/office/drawing/2010/main" w="28575" algn="ctr">
                <a:solidFill>
                  <a:srgbClr val="000000"/>
                </a:solidFill>
                <a:round/>
                <a:headEnd/>
                <a:tailEnd type="triangle" w="med" len="med"/>
              </a14:hiddenLine>
            </a:ext>
          </a:extLst>
        </p:spPr>
        <p:txBody>
          <a:bodyPr/>
          <a:lstStyle>
            <a:lvl1pPr>
              <a:spcBef>
                <a:spcPct val="20000"/>
              </a:spcBef>
              <a:buFont typeface="Wingdings" panose="05000000000000000000" pitchFamily="2" charset="2"/>
              <a:buChar char="§"/>
              <a:defRPr sz="2800">
                <a:solidFill>
                  <a:schemeClr val="tx1"/>
                </a:solidFill>
                <a:latin typeface="Tahoma" panose="020B0604030504040204" pitchFamily="34" charset="0"/>
              </a:defRPr>
            </a:lvl1pPr>
            <a:lvl2pPr marL="742950" indent="-285750">
              <a:spcBef>
                <a:spcPct val="20000"/>
              </a:spcBef>
              <a:buChar char="–"/>
              <a:defRPr sz="2400">
                <a:solidFill>
                  <a:schemeClr val="tx1"/>
                </a:solidFill>
                <a:latin typeface="Tahoma" panose="020B0604030504040204" pitchFamily="34" charset="0"/>
              </a:defRPr>
            </a:lvl2pPr>
            <a:lvl3pPr marL="1143000" indent="-228600">
              <a:spcBef>
                <a:spcPct val="20000"/>
              </a:spcBef>
              <a:buChar char="•"/>
              <a:defRPr sz="2000">
                <a:solidFill>
                  <a:schemeClr val="tx1"/>
                </a:solidFill>
                <a:latin typeface="Tahoma" panose="020B0604030504040204" pitchFamily="34" charset="0"/>
              </a:defRPr>
            </a:lvl3pPr>
            <a:lvl4pPr marL="1600200" indent="-228600">
              <a:spcBef>
                <a:spcPct val="20000"/>
              </a:spcBef>
              <a:buFont typeface="Wingdings" panose="05000000000000000000" pitchFamily="2" charset="2"/>
              <a:buChar char="Ø"/>
              <a:defRPr sz="2000">
                <a:solidFill>
                  <a:schemeClr val="tx1"/>
                </a:solidFill>
                <a:latin typeface="Tahoma" panose="020B0604030504040204" pitchFamily="34" charset="0"/>
              </a:defRPr>
            </a:lvl4pPr>
            <a:lvl5pPr marL="2057400" indent="-228600">
              <a:spcBef>
                <a:spcPct val="20000"/>
              </a:spcBef>
              <a:buChar char="o"/>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har char="o"/>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har char="o"/>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har char="o"/>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har char="o"/>
              <a:defRPr sz="2000">
                <a:solidFill>
                  <a:schemeClr val="tx1"/>
                </a:solidFill>
                <a:latin typeface="Tahom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endParaRPr>
          </a:p>
        </p:txBody>
      </p:sp>
      <p:sp>
        <p:nvSpPr>
          <p:cNvPr id="27655" name="TextBox 10"/>
          <p:cNvSpPr txBox="1">
            <a:spLocks noChangeArrowheads="1"/>
          </p:cNvSpPr>
          <p:nvPr/>
        </p:nvSpPr>
        <p:spPr bwMode="auto">
          <a:xfrm>
            <a:off x="8016875" y="4338638"/>
            <a:ext cx="17430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2800">
                <a:solidFill>
                  <a:schemeClr val="tx1"/>
                </a:solidFill>
                <a:latin typeface="Tahoma" panose="020B0604030504040204" pitchFamily="34" charset="0"/>
              </a:defRPr>
            </a:lvl1pPr>
            <a:lvl2pPr marL="742950" indent="-285750">
              <a:spcBef>
                <a:spcPct val="20000"/>
              </a:spcBef>
              <a:buChar char="–"/>
              <a:defRPr sz="2400">
                <a:solidFill>
                  <a:schemeClr val="tx1"/>
                </a:solidFill>
                <a:latin typeface="Tahoma" panose="020B0604030504040204" pitchFamily="34" charset="0"/>
              </a:defRPr>
            </a:lvl2pPr>
            <a:lvl3pPr marL="1143000" indent="-228600">
              <a:spcBef>
                <a:spcPct val="20000"/>
              </a:spcBef>
              <a:buChar char="•"/>
              <a:defRPr sz="2000">
                <a:solidFill>
                  <a:schemeClr val="tx1"/>
                </a:solidFill>
                <a:latin typeface="Tahoma" panose="020B0604030504040204" pitchFamily="34" charset="0"/>
              </a:defRPr>
            </a:lvl3pPr>
            <a:lvl4pPr marL="1600200" indent="-228600">
              <a:spcBef>
                <a:spcPct val="20000"/>
              </a:spcBef>
              <a:buFont typeface="Wingdings" panose="05000000000000000000" pitchFamily="2" charset="2"/>
              <a:buChar char="Ø"/>
              <a:defRPr sz="2000">
                <a:solidFill>
                  <a:schemeClr val="tx1"/>
                </a:solidFill>
                <a:latin typeface="Tahoma" panose="020B0604030504040204" pitchFamily="34" charset="0"/>
              </a:defRPr>
            </a:lvl4pPr>
            <a:lvl5pPr marL="2057400" indent="-228600">
              <a:spcBef>
                <a:spcPct val="20000"/>
              </a:spcBef>
              <a:buChar char="o"/>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har char="o"/>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har char="o"/>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har char="o"/>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har char="o"/>
              <a:defRPr sz="2000">
                <a:solidFill>
                  <a:schemeClr val="tx1"/>
                </a:solidFill>
                <a:latin typeface="Tahom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bias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2.4%</a:t>
            </a:r>
          </a:p>
        </p:txBody>
      </p:sp>
      <p:cxnSp>
        <p:nvCxnSpPr>
          <p:cNvPr id="27656" name="Straight Arrow Connector 12"/>
          <p:cNvCxnSpPr>
            <a:cxnSpLocks noChangeShapeType="1"/>
          </p:cNvCxnSpPr>
          <p:nvPr/>
        </p:nvCxnSpPr>
        <p:spPr bwMode="auto">
          <a:xfrm rot="16200000" flipH="1">
            <a:off x="7368381" y="4837907"/>
            <a:ext cx="1052513" cy="31750"/>
          </a:xfrm>
          <a:prstGeom prst="straightConnector1">
            <a:avLst/>
          </a:prstGeom>
          <a:noFill/>
          <a:ln w="41275" algn="ctr">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pic>
        <p:nvPicPr>
          <p:cNvPr id="27657" name="Picture 6" descr="G:\calipso\legend.png"/>
          <p:cNvPicPr>
            <a:picLocks noChangeAspect="1" noChangeArrowheads="1"/>
          </p:cNvPicPr>
          <p:nvPr/>
        </p:nvPicPr>
        <p:blipFill>
          <a:blip r:embed="rId3">
            <a:extLst>
              <a:ext uri="{28A0092B-C50C-407E-A947-70E740481C1C}">
                <a14:useLocalDpi xmlns:a14="http://schemas.microsoft.com/office/drawing/2010/main" val="0"/>
              </a:ext>
            </a:extLst>
          </a:blip>
          <a:srcRect l="64835" t="56407" r="10132" b="30411"/>
          <a:stretch>
            <a:fillRect/>
          </a:stretch>
        </p:blipFill>
        <p:spPr bwMode="auto">
          <a:xfrm>
            <a:off x="7496175" y="3617913"/>
            <a:ext cx="13922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7658" name="Straight Connector 16"/>
          <p:cNvCxnSpPr>
            <a:cxnSpLocks noChangeShapeType="1"/>
          </p:cNvCxnSpPr>
          <p:nvPr/>
        </p:nvCxnSpPr>
        <p:spPr bwMode="auto">
          <a:xfrm rot="16200000" flipV="1">
            <a:off x="423863" y="3589337"/>
            <a:ext cx="5526088" cy="68263"/>
          </a:xfrm>
          <a:prstGeom prst="line">
            <a:avLst/>
          </a:prstGeom>
          <a:noFill/>
          <a:ln w="28575" algn="ctr">
            <a:solidFill>
              <a:schemeClr val="bg1"/>
            </a:solidFill>
            <a:round/>
            <a:headEnd/>
            <a:tailEnd type="triangle" w="med" len="med"/>
          </a:ln>
          <a:extLst>
            <a:ext uri="{909E8E84-426E-40DD-AFC4-6F175D3DCCD1}">
              <a14:hiddenFill xmlns:a14="http://schemas.microsoft.com/office/drawing/2010/main">
                <a:noFill/>
              </a14:hiddenFill>
            </a:ext>
          </a:extLst>
        </p:spPr>
      </p:cxnSp>
      <p:sp>
        <p:nvSpPr>
          <p:cNvPr id="27659" name="TextBox 7"/>
          <p:cNvSpPr txBox="1">
            <a:spLocks noChangeArrowheads="1"/>
          </p:cNvSpPr>
          <p:nvPr/>
        </p:nvSpPr>
        <p:spPr bwMode="auto">
          <a:xfrm>
            <a:off x="6018213" y="865188"/>
            <a:ext cx="1311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2800">
                <a:solidFill>
                  <a:schemeClr val="tx1"/>
                </a:solidFill>
                <a:latin typeface="Tahoma" panose="020B0604030504040204" pitchFamily="34" charset="0"/>
              </a:defRPr>
            </a:lvl1pPr>
            <a:lvl2pPr marL="742950" indent="-285750">
              <a:spcBef>
                <a:spcPct val="20000"/>
              </a:spcBef>
              <a:buChar char="–"/>
              <a:defRPr sz="2400">
                <a:solidFill>
                  <a:schemeClr val="tx1"/>
                </a:solidFill>
                <a:latin typeface="Tahoma" panose="020B0604030504040204" pitchFamily="34" charset="0"/>
              </a:defRPr>
            </a:lvl2pPr>
            <a:lvl3pPr marL="1143000" indent="-228600">
              <a:spcBef>
                <a:spcPct val="20000"/>
              </a:spcBef>
              <a:buChar char="•"/>
              <a:defRPr sz="2000">
                <a:solidFill>
                  <a:schemeClr val="tx1"/>
                </a:solidFill>
                <a:latin typeface="Tahoma" panose="020B0604030504040204" pitchFamily="34" charset="0"/>
              </a:defRPr>
            </a:lvl3pPr>
            <a:lvl4pPr marL="1600200" indent="-228600">
              <a:spcBef>
                <a:spcPct val="20000"/>
              </a:spcBef>
              <a:buFont typeface="Wingdings" panose="05000000000000000000" pitchFamily="2" charset="2"/>
              <a:buChar char="Ø"/>
              <a:defRPr sz="2000">
                <a:solidFill>
                  <a:schemeClr val="tx1"/>
                </a:solidFill>
                <a:latin typeface="Tahoma" panose="020B0604030504040204" pitchFamily="34" charset="0"/>
              </a:defRPr>
            </a:lvl4pPr>
            <a:lvl5pPr marL="2057400" indent="-228600">
              <a:spcBef>
                <a:spcPct val="20000"/>
              </a:spcBef>
              <a:buChar char="o"/>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har char="o"/>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har char="o"/>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har char="o"/>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har char="o"/>
              <a:defRPr sz="2000">
                <a:solidFill>
                  <a:schemeClr val="tx1"/>
                </a:solidFill>
                <a:latin typeface="Tahom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[km</a:t>
            </a:r>
            <a:r>
              <a:rPr kumimoji="0" lang="en-US" altLang="en-US" sz="1600" b="1" i="0" u="none" strike="noStrike" kern="1200" cap="none" spc="0" normalizeH="0" baseline="30000" noProof="0" smtClean="0">
                <a:ln>
                  <a:noFill/>
                </a:ln>
                <a:solidFill>
                  <a:srgbClr val="000000"/>
                </a:solidFill>
                <a:effectLst/>
                <a:uLnTx/>
                <a:uFillTx/>
                <a:latin typeface="Times New Roman" panose="02020603050405020304" pitchFamily="18" charset="0"/>
                <a:ea typeface="+mn-ea"/>
                <a:cs typeface="+mn-cs"/>
              </a:rPr>
              <a:t>-1</a:t>
            </a: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sr</a:t>
            </a:r>
            <a:r>
              <a:rPr kumimoji="0" lang="en-US" altLang="en-US" sz="1600" b="1" i="0" u="none" strike="noStrike" kern="1200" cap="none" spc="0" normalizeH="0" baseline="30000" noProof="0" smtClean="0">
                <a:ln>
                  <a:noFill/>
                </a:ln>
                <a:solidFill>
                  <a:srgbClr val="000000"/>
                </a:solidFill>
                <a:effectLst/>
                <a:uLnTx/>
                <a:uFillTx/>
                <a:latin typeface="Times New Roman" panose="02020603050405020304" pitchFamily="18" charset="0"/>
                <a:ea typeface="+mn-ea"/>
                <a:cs typeface="+mn-cs"/>
              </a:rPr>
              <a:t>-1</a:t>
            </a: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a:t>
            </a:r>
          </a:p>
        </p:txBody>
      </p:sp>
      <p:sp>
        <p:nvSpPr>
          <p:cNvPr id="27660" name="TextBox 7"/>
          <p:cNvSpPr txBox="1">
            <a:spLocks noChangeArrowheads="1"/>
          </p:cNvSpPr>
          <p:nvPr/>
        </p:nvSpPr>
        <p:spPr bwMode="auto">
          <a:xfrm>
            <a:off x="6034088" y="3719513"/>
            <a:ext cx="1311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anose="05000000000000000000" pitchFamily="2" charset="2"/>
              <a:buChar char="§"/>
              <a:defRPr sz="2800">
                <a:solidFill>
                  <a:schemeClr val="tx1"/>
                </a:solidFill>
                <a:latin typeface="Tahoma" panose="020B0604030504040204" pitchFamily="34" charset="0"/>
              </a:defRPr>
            </a:lvl1pPr>
            <a:lvl2pPr marL="742950" indent="-285750">
              <a:spcBef>
                <a:spcPct val="20000"/>
              </a:spcBef>
              <a:buChar char="–"/>
              <a:defRPr sz="2400">
                <a:solidFill>
                  <a:schemeClr val="tx1"/>
                </a:solidFill>
                <a:latin typeface="Tahoma" panose="020B0604030504040204" pitchFamily="34" charset="0"/>
              </a:defRPr>
            </a:lvl2pPr>
            <a:lvl3pPr marL="1143000" indent="-228600">
              <a:spcBef>
                <a:spcPct val="20000"/>
              </a:spcBef>
              <a:buChar char="•"/>
              <a:defRPr sz="2000">
                <a:solidFill>
                  <a:schemeClr val="tx1"/>
                </a:solidFill>
                <a:latin typeface="Tahoma" panose="020B0604030504040204" pitchFamily="34" charset="0"/>
              </a:defRPr>
            </a:lvl3pPr>
            <a:lvl4pPr marL="1600200" indent="-228600">
              <a:spcBef>
                <a:spcPct val="20000"/>
              </a:spcBef>
              <a:buFont typeface="Wingdings" panose="05000000000000000000" pitchFamily="2" charset="2"/>
              <a:buChar char="Ø"/>
              <a:defRPr sz="2000">
                <a:solidFill>
                  <a:schemeClr val="tx1"/>
                </a:solidFill>
                <a:latin typeface="Tahoma" panose="020B0604030504040204" pitchFamily="34" charset="0"/>
              </a:defRPr>
            </a:lvl4pPr>
            <a:lvl5pPr marL="2057400" indent="-228600">
              <a:spcBef>
                <a:spcPct val="20000"/>
              </a:spcBef>
              <a:buChar char="o"/>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har char="o"/>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har char="o"/>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har char="o"/>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har char="o"/>
              <a:defRPr sz="2000">
                <a:solidFill>
                  <a:schemeClr val="tx1"/>
                </a:solidFill>
                <a:latin typeface="Tahoma" panose="020B060403050404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[km</a:t>
            </a:r>
            <a:r>
              <a:rPr kumimoji="0" lang="en-US" altLang="en-US" sz="1600" b="1" i="0" u="none" strike="noStrike" kern="1200" cap="none" spc="0" normalizeH="0" baseline="30000" noProof="0" smtClean="0">
                <a:ln>
                  <a:noFill/>
                </a:ln>
                <a:solidFill>
                  <a:srgbClr val="000000"/>
                </a:solidFill>
                <a:effectLst/>
                <a:uLnTx/>
                <a:uFillTx/>
                <a:latin typeface="Times New Roman" panose="02020603050405020304" pitchFamily="18" charset="0"/>
                <a:ea typeface="+mn-ea"/>
                <a:cs typeface="+mn-cs"/>
              </a:rPr>
              <a:t>-1</a:t>
            </a: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sr</a:t>
            </a:r>
            <a:r>
              <a:rPr kumimoji="0" lang="en-US" altLang="en-US" sz="1600" b="1" i="0" u="none" strike="noStrike" kern="1200" cap="none" spc="0" normalizeH="0" baseline="30000" noProof="0" smtClean="0">
                <a:ln>
                  <a:noFill/>
                </a:ln>
                <a:solidFill>
                  <a:srgbClr val="000000"/>
                </a:solidFill>
                <a:effectLst/>
                <a:uLnTx/>
                <a:uFillTx/>
                <a:latin typeface="Times New Roman" panose="02020603050405020304" pitchFamily="18" charset="0"/>
                <a:ea typeface="+mn-ea"/>
                <a:cs typeface="+mn-cs"/>
              </a:rPr>
              <a:t>-1</a:t>
            </a:r>
            <a:r>
              <a:rPr kumimoji="0" lang="en-US" altLang="en-US" sz="1600" b="1"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t>]</a:t>
            </a:r>
          </a:p>
        </p:txBody>
      </p:sp>
    </p:spTree>
    <p:extLst>
      <p:ext uri="{BB962C8B-B14F-4D97-AF65-F5344CB8AC3E}">
        <p14:creationId xmlns:p14="http://schemas.microsoft.com/office/powerpoint/2010/main" val="1600484462"/>
      </p:ext>
    </p:extLst>
  </p:cSld>
  <p:clrMapOvr>
    <a:masterClrMapping/>
  </p:clrMapOvr>
  <p:timing>
    <p:tnLst>
      <p:par>
        <p:cTn id="1" dur="indefinite" restart="never" nodeType="tmRoot"/>
      </p:par>
    </p:tnLst>
  </p:timing>
</p:sld>
</file>

<file path=ppt/theme/theme1.xml><?xml version="1.0" encoding="utf-8"?>
<a:theme xmlns:a="http://schemas.openxmlformats.org/drawingml/2006/main" name="HSRL">
  <a:themeElements>
    <a:clrScheme name="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B2B2B2"/>
      </a:folHlink>
    </a:clrScheme>
    <a:fontScheme name="HSR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rgbClr val="FF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28575" cap="flat" cmpd="sng" algn="ctr">
          <a:solidFill>
            <a:srgbClr val="FF0000"/>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HSR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SR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SR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SR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SR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SR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SR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Custom 4">
      <a:dk1>
        <a:sysClr val="windowText" lastClr="000000"/>
      </a:dk1>
      <a:lt1>
        <a:sysClr val="window" lastClr="FFFFFF"/>
      </a:lt1>
      <a:dk2>
        <a:srgbClr val="0B367B"/>
      </a:dk2>
      <a:lt2>
        <a:srgbClr val="E7E6E6"/>
      </a:lt2>
      <a:accent1>
        <a:srgbClr val="0B3D91"/>
      </a:accent1>
      <a:accent2>
        <a:srgbClr val="ED7D31"/>
      </a:accent2>
      <a:accent3>
        <a:srgbClr val="70AD47"/>
      </a:accent3>
      <a:accent4>
        <a:srgbClr val="FFC000"/>
      </a:accent4>
      <a:accent5>
        <a:srgbClr val="8064A2"/>
      </a:accent5>
      <a:accent6>
        <a:srgbClr val="FF9933"/>
      </a:accent6>
      <a:hlink>
        <a:srgbClr val="0563C1"/>
      </a:hlink>
      <a:folHlink>
        <a:srgbClr val="954F72"/>
      </a:folHlink>
    </a:clrScheme>
    <a:fontScheme name="Generic Slid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HSRL">
  <a:themeElements>
    <a:clrScheme name="2_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B2B2B2"/>
      </a:folHlink>
    </a:clrScheme>
    <a:fontScheme name="2_HSR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HSR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HSR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HSR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HSR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HSR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HSR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HSR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2_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HSRL">
  <a:themeElements>
    <a:clrScheme name="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HSRL">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HSR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SR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SR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SR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SR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SR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SR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HSRL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62434</TotalTime>
  <Words>1321</Words>
  <Application>Microsoft Office PowerPoint</Application>
  <PresentationFormat>On-screen Show (4:3)</PresentationFormat>
  <Paragraphs>208</Paragraphs>
  <Slides>16</Slides>
  <Notes>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16</vt:i4>
      </vt:variant>
    </vt:vector>
  </HeadingPairs>
  <TitlesOfParts>
    <vt:vector size="27" baseType="lpstr">
      <vt:lpstr>Arial</vt:lpstr>
      <vt:lpstr>Calibri</vt:lpstr>
      <vt:lpstr>Comic Sans MS</vt:lpstr>
      <vt:lpstr>Symbol</vt:lpstr>
      <vt:lpstr>Tahoma</vt:lpstr>
      <vt:lpstr>Times New Roman</vt:lpstr>
      <vt:lpstr>Wingdings</vt:lpstr>
      <vt:lpstr>HSRL</vt:lpstr>
      <vt:lpstr>Office Theme</vt:lpstr>
      <vt:lpstr>2_HSRL</vt:lpstr>
      <vt:lpstr>3_HSRL</vt:lpstr>
      <vt:lpstr>EarthCARE Calibration and Validation Using an Airborne HSRL</vt:lpstr>
      <vt:lpstr>ATLID and MSI products to be validated with HSRL-2</vt:lpstr>
      <vt:lpstr>HSRL-2 instrument and past experience in CALIOP validation</vt:lpstr>
      <vt:lpstr>Airborne HSRL-2 instrument</vt:lpstr>
      <vt:lpstr>HSRL-2 355 nm aerosol extensive products </vt:lpstr>
      <vt:lpstr>HSRL-2 355 nm aerosol intensive products </vt:lpstr>
      <vt:lpstr>Comparisons with AERONET provide high confidence in HSRL-2 aerosol extinction and optical depth products</vt:lpstr>
      <vt:lpstr>Will follow approach used for CALIOP validation</vt:lpstr>
      <vt:lpstr>Example – 09/20/2006: L1 calibration</vt:lpstr>
      <vt:lpstr>Level 1 Calibration Evaluation</vt:lpstr>
      <vt:lpstr>Level 2 Aerosol Profile: Aerosol Backscatter</vt:lpstr>
      <vt:lpstr>Level 2 Aerosol Profile: Aerosol Extinction</vt:lpstr>
      <vt:lpstr>Identification of aerosol type and partitioning AOD by type</vt:lpstr>
      <vt:lpstr>Comparison of aerosol typing: HSRL-1 vs. CALIOP</vt:lpstr>
      <vt:lpstr>HSRL-2 has 3-l depolarization  Spectral dependence of depolarization depends on particle size</vt:lpstr>
      <vt:lpstr>Status</vt:lpstr>
    </vt:vector>
  </TitlesOfParts>
  <Company>ACS Governement Solutions Group/ODIN Program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HSRL mass estimate based on CALIPSO</dc:title>
  <dc:creator>Chris Hostetler</dc:creator>
  <cp:lastModifiedBy>Winker, David M. (LARC-E304)</cp:lastModifiedBy>
  <cp:revision>1061</cp:revision>
  <dcterms:created xsi:type="dcterms:W3CDTF">2003-06-03T19:15:30Z</dcterms:created>
  <dcterms:modified xsi:type="dcterms:W3CDTF">2018-06-14T09:56:07Z</dcterms:modified>
</cp:coreProperties>
</file>