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8" r:id="rId3"/>
    <p:sldId id="274" r:id="rId4"/>
    <p:sldId id="277" r:id="rId5"/>
    <p:sldId id="289" r:id="rId6"/>
    <p:sldId id="287" r:id="rId7"/>
    <p:sldId id="281" r:id="rId8"/>
    <p:sldId id="282" r:id="rId9"/>
    <p:sldId id="288" r:id="rId10"/>
    <p:sldId id="283" r:id="rId11"/>
    <p:sldId id="285" r:id="rId12"/>
    <p:sldId id="280" r:id="rId13"/>
    <p:sldId id="258" r:id="rId14"/>
    <p:sldId id="259" r:id="rId15"/>
    <p:sldId id="263" r:id="rId16"/>
    <p:sldId id="286" r:id="rId17"/>
    <p:sldId id="269" r:id="rId18"/>
    <p:sldId id="291" r:id="rId19"/>
    <p:sldId id="271" r:id="rId20"/>
    <p:sldId id="268" r:id="rId21"/>
    <p:sldId id="260" r:id="rId22"/>
    <p:sldId id="262" r:id="rId23"/>
    <p:sldId id="293" r:id="rId24"/>
    <p:sldId id="294" r:id="rId25"/>
    <p:sldId id="290" r:id="rId26"/>
    <p:sldId id="27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0" autoAdjust="0"/>
    <p:restoredTop sz="94660"/>
  </p:normalViewPr>
  <p:slideViewPr>
    <p:cSldViewPr snapToGrid="0">
      <p:cViewPr varScale="1">
        <p:scale>
          <a:sx n="49" d="100"/>
          <a:sy n="49" d="100"/>
        </p:scale>
        <p:origin x="6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1F246-C74C-4BEE-90CB-EB926BB38F9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75C90-89DB-4199-AD98-06A34F0E3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2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5371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8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8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1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5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03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83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4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4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01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65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59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11F59-0929-4A1A-8030-2FB18C2DDD6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AF1AB-9EC0-496C-BA2E-7E017FFCE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t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1102" b="29916"/>
          <a:stretch/>
        </p:blipFill>
        <p:spPr>
          <a:xfrm>
            <a:off x="0" y="-274320"/>
            <a:ext cx="12193057" cy="6492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453" y="0"/>
            <a:ext cx="11547566" cy="155552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n-lt"/>
              </a:rPr>
              <a:t>Innovative retrieval methods of aerosol and cirrus cloud optical depth above water clouds and ocean surface, and its application for </a:t>
            </a:r>
            <a:r>
              <a:rPr lang="en-US" sz="3200" b="1" dirty="0" err="1" smtClean="0">
                <a:solidFill>
                  <a:schemeClr val="bg1"/>
                </a:solidFill>
                <a:latin typeface="+mn-lt"/>
              </a:rPr>
              <a:t>EarthCare’s</a:t>
            </a:r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 ATLID calibration/validation</a:t>
            </a:r>
            <a:endParaRPr lang="en-US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525" y="1768324"/>
            <a:ext cx="9144000" cy="63423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Damien Josset, </a:t>
            </a:r>
            <a:r>
              <a:rPr lang="en-US" b="1" i="1" dirty="0">
                <a:solidFill>
                  <a:schemeClr val="bg1"/>
                </a:solidFill>
              </a:rPr>
              <a:t>Yongxiang </a:t>
            </a:r>
            <a:r>
              <a:rPr lang="en-US" b="1" i="1" dirty="0" smtClean="0">
                <a:solidFill>
                  <a:schemeClr val="bg1"/>
                </a:solidFill>
              </a:rPr>
              <a:t>Hu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>
                <a:solidFill>
                  <a:schemeClr val="bg1"/>
                </a:solidFill>
              </a:rPr>
              <a:t>Jacques </a:t>
            </a:r>
            <a:r>
              <a:rPr lang="en-US" b="1" dirty="0" smtClean="0">
                <a:solidFill>
                  <a:schemeClr val="bg1"/>
                </a:solidFill>
              </a:rPr>
              <a:t>Pelon, Ali Omar and </a:t>
            </a:r>
            <a:r>
              <a:rPr lang="en-US" b="1" dirty="0" err="1">
                <a:solidFill>
                  <a:schemeClr val="bg1"/>
                </a:solidFill>
              </a:rPr>
              <a:t>Weilin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Hou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9214" y="6336263"/>
            <a:ext cx="981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Supported by NASA R&amp;A </a:t>
            </a:r>
            <a:r>
              <a:rPr lang="en-US" b="1" i="1" dirty="0" smtClean="0">
                <a:solidFill>
                  <a:srgbClr val="FF0000"/>
                </a:solidFill>
              </a:rPr>
              <a:t>programs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43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2002" y="147587"/>
            <a:ext cx="8229600" cy="487362"/>
          </a:xfrm>
        </p:spPr>
        <p:txBody>
          <a:bodyPr>
            <a:noAutofit/>
          </a:bodyPr>
          <a:lstStyle/>
          <a:p>
            <a:r>
              <a:rPr lang="en-US" sz="3200" dirty="0"/>
              <a:t>CALIPSO ocean surface wind speed vs AMSR-E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7" t="17990" r="5429" b="27133"/>
          <a:stretch/>
        </p:blipFill>
        <p:spPr>
          <a:xfrm>
            <a:off x="3810802" y="762000"/>
            <a:ext cx="4572000" cy="2194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7" t="17990" r="5429" b="27133"/>
          <a:stretch/>
        </p:blipFill>
        <p:spPr>
          <a:xfrm>
            <a:off x="1828800" y="3429000"/>
            <a:ext cx="4572000" cy="21945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" t="19133" r="7429" b="28278"/>
          <a:stretch/>
        </p:blipFill>
        <p:spPr>
          <a:xfrm>
            <a:off x="5638800" y="3520440"/>
            <a:ext cx="448056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20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22238"/>
            <a:ext cx="8686800" cy="71596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CALIPSO (wind speed measurement at 90 m footprint) captures wind gust and wind speed distributions within AMSR-E footprint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5" b="4160"/>
          <a:stretch/>
        </p:blipFill>
        <p:spPr>
          <a:xfrm>
            <a:off x="2057400" y="990600"/>
            <a:ext cx="7647078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3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2596696"/>
            <a:ext cx="1053737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+mn-lt"/>
              </a:rPr>
              <a:t>Using </a:t>
            </a:r>
            <a:r>
              <a:rPr lang="en-US" sz="2800" b="1" dirty="0" err="1" smtClean="0">
                <a:latin typeface="+mn-lt"/>
              </a:rPr>
              <a:t>lidar</a:t>
            </a:r>
            <a:r>
              <a:rPr lang="en-US" sz="2800" b="1" dirty="0" smtClean="0">
                <a:latin typeface="+mn-lt"/>
              </a:rPr>
              <a:t> and radar data for demonstration of 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aerosol/thin-cloud optical depth calculations 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from </a:t>
            </a:r>
            <a:r>
              <a:rPr lang="en-US" sz="2800" b="1" dirty="0" err="1" smtClean="0">
                <a:latin typeface="+mn-lt"/>
              </a:rPr>
              <a:t>lidar</a:t>
            </a:r>
            <a:r>
              <a:rPr lang="en-US" sz="2800" b="1" dirty="0" smtClean="0">
                <a:latin typeface="+mn-lt"/>
              </a:rPr>
              <a:t> backscatter by ocean surface and water clouds</a:t>
            </a:r>
            <a:endParaRPr lang="en-US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8701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24" y="1269857"/>
            <a:ext cx="7686226" cy="3681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535" y="1269857"/>
            <a:ext cx="6963589" cy="54475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2331" y="195942"/>
            <a:ext cx="10489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Comparisons of AOD derived from ocean surface backscatter (Black) </a:t>
            </a:r>
          </a:p>
          <a:p>
            <a:pPr algn="ctr"/>
            <a:r>
              <a:rPr lang="en-US" sz="2800" b="1" dirty="0" smtClean="0"/>
              <a:t>with MODIS (R), PARASOL (G) and CALIPSO L2 (B)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97599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678" y="2198816"/>
            <a:ext cx="8995123" cy="34922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2331" y="195942"/>
            <a:ext cx="10489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Comparisons of AOD derived from ocean surface backscatter (x-axis) </a:t>
            </a:r>
          </a:p>
          <a:p>
            <a:pPr algn="ctr"/>
            <a:r>
              <a:rPr lang="en-US" sz="2800" b="1" dirty="0" smtClean="0"/>
              <a:t>with MODIS and PARASOL AOD (y-axis)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02278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bank.osa.org/getImage.xqy?img=LmxhcmdlLG9lLTI0LTI2LUExNjE4LWcwM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72" y="1322615"/>
            <a:ext cx="4448175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g.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501" y="1322615"/>
            <a:ext cx="4448175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1074" y="171885"/>
            <a:ext cx="110163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Comparisons of </a:t>
            </a:r>
            <a:r>
              <a:rPr lang="en-US" sz="2800" b="1" dirty="0" smtClean="0"/>
              <a:t>532nm and 1064nm AOD </a:t>
            </a:r>
            <a:r>
              <a:rPr lang="en-US" sz="2800" b="1" dirty="0"/>
              <a:t>derived </a:t>
            </a:r>
            <a:r>
              <a:rPr lang="en-US" sz="2800" b="1" dirty="0" smtClean="0"/>
              <a:t>from </a:t>
            </a:r>
          </a:p>
          <a:p>
            <a:pPr algn="ctr"/>
            <a:r>
              <a:rPr lang="en-US" sz="2800" b="1" dirty="0" smtClean="0"/>
              <a:t>ocean </a:t>
            </a:r>
            <a:r>
              <a:rPr lang="en-US" sz="2800" b="1" dirty="0"/>
              <a:t>surface </a:t>
            </a:r>
            <a:r>
              <a:rPr lang="en-US" sz="2800" b="1" dirty="0" smtClean="0"/>
              <a:t>backscatter (upper panels) with CALIPSO </a:t>
            </a:r>
            <a:r>
              <a:rPr lang="en-US" sz="2800" b="1" dirty="0"/>
              <a:t>L2 </a:t>
            </a:r>
            <a:r>
              <a:rPr lang="en-US" sz="2800" b="1" dirty="0" smtClean="0"/>
              <a:t>(lower panels)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97001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8086" y="337622"/>
            <a:ext cx="679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Marine Aerosol Lidar Ratio</a:t>
            </a:r>
            <a:endParaRPr lang="en-US" sz="3200" b="1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4" b="2326"/>
          <a:stretch/>
        </p:blipFill>
        <p:spPr>
          <a:xfrm>
            <a:off x="1424084" y="1270585"/>
            <a:ext cx="9418087" cy="39924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97149" y="5611180"/>
            <a:ext cx="74719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Extinction cross section: ocean surface and atmospheric backscatter</a:t>
            </a:r>
          </a:p>
          <a:p>
            <a:r>
              <a:rPr lang="en-US" i="1" dirty="0"/>
              <a:t>B</a:t>
            </a:r>
            <a:r>
              <a:rPr lang="en-US" i="1" dirty="0" smtClean="0"/>
              <a:t>ackscatter </a:t>
            </a:r>
            <a:r>
              <a:rPr lang="en-US" i="1" dirty="0"/>
              <a:t>cross </a:t>
            </a:r>
            <a:r>
              <a:rPr lang="en-US" i="1" dirty="0" smtClean="0"/>
              <a:t>section: atmospheric backscatter – molecular backscatter</a:t>
            </a:r>
          </a:p>
          <a:p>
            <a:pPr algn="ctr"/>
            <a:r>
              <a:rPr lang="en-US" i="1" dirty="0" smtClean="0"/>
              <a:t>(Oct </a:t>
            </a:r>
            <a:r>
              <a:rPr lang="en-US" i="1" dirty="0"/>
              <a:t>2016</a:t>
            </a:r>
            <a:r>
              <a:rPr lang="en-US" i="1" dirty="0" smtClean="0"/>
              <a:t>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6854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56" y="2012932"/>
            <a:ext cx="10669248" cy="3056562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+mn-lt"/>
              </a:rPr>
              <a:t>Water cloud backscatter is well-understood too: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/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Water cloud backscatter: </a:t>
            </a:r>
            <a:r>
              <a:rPr lang="en-US" sz="2800" b="1" dirty="0">
                <a:latin typeface="+mn-lt"/>
              </a:rPr>
              <a:t> </a:t>
            </a:r>
            <a:r>
              <a:rPr lang="en-US" sz="2800" b="1" dirty="0" smtClean="0">
                <a:latin typeface="+mn-lt"/>
              </a:rPr>
              <a:t>single scatter: 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0.026 sr</a:t>
            </a:r>
            <a:r>
              <a:rPr lang="en-US" sz="2800" b="1" baseline="30000" dirty="0" smtClean="0">
                <a:latin typeface="+mn-lt"/>
              </a:rPr>
              <a:t>-1</a:t>
            </a:r>
            <a:r>
              <a:rPr lang="en-US" sz="2800" b="1" dirty="0" smtClean="0">
                <a:latin typeface="+mn-lt"/>
              </a:rPr>
              <a:t> + O(r</a:t>
            </a:r>
            <a:r>
              <a:rPr lang="en-US" sz="2800" b="1" baseline="-25000" dirty="0" smtClean="0">
                <a:latin typeface="+mn-lt"/>
              </a:rPr>
              <a:t>e</a:t>
            </a:r>
            <a:r>
              <a:rPr lang="en-US" sz="2800" b="1" dirty="0" smtClean="0">
                <a:latin typeface="+mn-lt"/>
              </a:rPr>
              <a:t>)</a:t>
            </a:r>
            <a:r>
              <a:rPr lang="en-US" sz="2800" b="1" baseline="30000" dirty="0" smtClean="0">
                <a:latin typeface="+mn-lt"/>
              </a:rPr>
              <a:t> </a:t>
            </a:r>
            <a:br>
              <a:rPr lang="en-US" sz="2800" b="1" baseline="30000" dirty="0" smtClean="0">
                <a:latin typeface="+mn-lt"/>
              </a:rPr>
            </a:br>
            <a:r>
              <a:rPr lang="en-US" sz="2800" b="1" baseline="30000" dirty="0">
                <a:latin typeface="+mn-lt"/>
              </a:rPr>
              <a:t/>
            </a:r>
            <a:br>
              <a:rPr lang="en-US" sz="2800" b="1" baseline="30000" dirty="0">
                <a:latin typeface="+mn-lt"/>
              </a:rPr>
            </a:br>
            <a:r>
              <a:rPr lang="en-US" sz="2800" b="1" dirty="0">
                <a:latin typeface="+mn-lt"/>
              </a:rPr>
              <a:t>Multiple scattering enhances water cloud backscatter: </a:t>
            </a:r>
            <a:br>
              <a:rPr lang="en-US" sz="2800" b="1" dirty="0">
                <a:latin typeface="+mn-lt"/>
              </a:rPr>
            </a:br>
            <a:r>
              <a:rPr lang="en-US" sz="2800" b="1" dirty="0">
                <a:latin typeface="+mn-lt"/>
              </a:rPr>
              <a:t>0.026 / </a:t>
            </a:r>
            <a:r>
              <a:rPr lang="en-US" sz="2800" b="1" dirty="0" smtClean="0">
                <a:latin typeface="Symbol" panose="05050102010706020507" pitchFamily="18" charset="2"/>
              </a:rPr>
              <a:t>h(d)</a:t>
            </a:r>
            <a:r>
              <a:rPr lang="en-US" sz="2800" b="1" dirty="0" smtClean="0">
                <a:latin typeface="+mn-lt"/>
              </a:rPr>
              <a:t>      </a:t>
            </a:r>
            <a:r>
              <a:rPr lang="en-US" sz="2800" b="1" dirty="0">
                <a:latin typeface="+mn-lt"/>
              </a:rPr>
              <a:t>(sr</a:t>
            </a:r>
            <a:r>
              <a:rPr lang="en-US" sz="2800" b="1" baseline="30000" dirty="0">
                <a:latin typeface="+mn-lt"/>
              </a:rPr>
              <a:t>-1</a:t>
            </a:r>
            <a:r>
              <a:rPr lang="en-US" sz="2800" b="1" dirty="0">
                <a:latin typeface="+mn-lt"/>
              </a:rPr>
              <a:t>)        + O(r</a:t>
            </a:r>
            <a:r>
              <a:rPr lang="en-US" sz="2800" b="1" baseline="-25000" dirty="0">
                <a:latin typeface="+mn-lt"/>
              </a:rPr>
              <a:t>e</a:t>
            </a:r>
            <a:r>
              <a:rPr lang="en-US" sz="2800" b="1" dirty="0">
                <a:latin typeface="+mn-lt"/>
              </a:rPr>
              <a:t>)</a:t>
            </a:r>
            <a:r>
              <a:rPr lang="en-US" sz="2800" b="1" baseline="30000" dirty="0">
                <a:latin typeface="+mn-lt"/>
              </a:rPr>
              <a:t> </a:t>
            </a:r>
            <a:r>
              <a:rPr lang="en-US" sz="2800" b="1" baseline="30000" dirty="0"/>
              <a:t/>
            </a:r>
            <a:br>
              <a:rPr lang="en-US" sz="2800" b="1" baseline="30000" dirty="0"/>
            </a:br>
            <a:endParaRPr lang="en-US" sz="2800" b="1" baseline="300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1886" y="359229"/>
            <a:ext cx="113646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Using water clouds for aerosol/cloud optical depth calculation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70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0551" y="3592722"/>
            <a:ext cx="36140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D14836"/>
                </a:solidFill>
                <a:latin typeface="Arial" panose="020B0604020202020204" pitchFamily="34" charset="0"/>
              </a:rPr>
              <a:t>Hu, Y. et al., 2007: Retrieving </a:t>
            </a:r>
            <a:r>
              <a:rPr lang="en-US" u="sng" dirty="0">
                <a:solidFill>
                  <a:srgbClr val="D14836"/>
                </a:solidFill>
                <a:latin typeface="Arial" panose="020B0604020202020204" pitchFamily="34" charset="0"/>
              </a:rPr>
              <a:t>optical depths and </a:t>
            </a:r>
            <a:r>
              <a:rPr lang="en-US" u="sng" dirty="0" err="1">
                <a:solidFill>
                  <a:srgbClr val="D14836"/>
                </a:solidFill>
                <a:latin typeface="Arial" panose="020B0604020202020204" pitchFamily="34" charset="0"/>
              </a:rPr>
              <a:t>lidar</a:t>
            </a:r>
            <a:r>
              <a:rPr lang="en-US" u="sng" dirty="0">
                <a:solidFill>
                  <a:srgbClr val="D14836"/>
                </a:solidFill>
                <a:latin typeface="Arial" panose="020B0604020202020204" pitchFamily="34" charset="0"/>
              </a:rPr>
              <a:t> ratios for transparent layers above opaque water clouds from CALIPSO </a:t>
            </a:r>
            <a:r>
              <a:rPr lang="en-US" u="sng" dirty="0" err="1">
                <a:solidFill>
                  <a:srgbClr val="D14836"/>
                </a:solidFill>
                <a:latin typeface="Arial" panose="020B0604020202020204" pitchFamily="34" charset="0"/>
              </a:rPr>
              <a:t>lidar</a:t>
            </a:r>
            <a:r>
              <a:rPr lang="en-US" u="sng" dirty="0">
                <a:solidFill>
                  <a:srgbClr val="D14836"/>
                </a:solidFill>
                <a:latin typeface="Arial" panose="020B0604020202020204" pitchFamily="34" charset="0"/>
              </a:rPr>
              <a:t> </a:t>
            </a:r>
            <a:r>
              <a:rPr lang="en-US" u="sng" dirty="0" smtClean="0">
                <a:solidFill>
                  <a:srgbClr val="D14836"/>
                </a:solidFill>
                <a:latin typeface="Arial" panose="020B0604020202020204" pitchFamily="34" charset="0"/>
              </a:rPr>
              <a:t>measurements. IEEE Geoscience Remote Sensing Letters, 4, 523-526 </a:t>
            </a:r>
            <a:endParaRPr lang="en-US" dirty="0"/>
          </a:p>
        </p:txBody>
      </p:sp>
      <p:pic>
        <p:nvPicPr>
          <p:cNvPr id="2050" name="Picture 2" descr="Bildergebnis fÃ¼r Retrieving Optical Depths and Lidar Ratios for Transparent Layers Above Opaque Water Clouds From CALIPSO Lidar Measuremen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0" b="1692"/>
          <a:stretch/>
        </p:blipFill>
        <p:spPr bwMode="auto">
          <a:xfrm>
            <a:off x="4673790" y="330275"/>
            <a:ext cx="6766560" cy="630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8490" y="330275"/>
            <a:ext cx="41898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Deriving aerosol optical depth above water clouds from </a:t>
            </a:r>
            <a:r>
              <a:rPr lang="en-US" sz="2800" b="1" dirty="0" err="1" smtClean="0"/>
              <a:t>lidar</a:t>
            </a:r>
            <a:r>
              <a:rPr lang="en-US" sz="2800" b="1" dirty="0" smtClean="0"/>
              <a:t> measurements of the water clouds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49423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09684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+mn-lt"/>
              </a:rPr>
              <a:t>Multiple scattering factor </a:t>
            </a:r>
            <a:r>
              <a:rPr lang="en-US" sz="2800" b="1" dirty="0" smtClean="0">
                <a:latin typeface="Symbol" panose="05050102010706020507" pitchFamily="18" charset="2"/>
              </a:rPr>
              <a:t>h</a:t>
            </a:r>
            <a:r>
              <a:rPr lang="en-US" sz="2800" b="1" dirty="0" smtClean="0">
                <a:latin typeface="+mn-lt"/>
              </a:rPr>
              <a:t> is a function of depolarization ratio</a:t>
            </a:r>
            <a:endParaRPr lang="en-US" sz="2800" b="1" baseline="30000" dirty="0">
              <a:latin typeface="+mn-lt"/>
            </a:endParaRPr>
          </a:p>
        </p:txBody>
      </p:sp>
      <p:pic>
        <p:nvPicPr>
          <p:cNvPr id="3" name="Picture 2" descr="D:\yonghu\lidar_multiple\figure1_phase.t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0" t="5887" r="6285" b="1506"/>
          <a:stretch/>
        </p:blipFill>
        <p:spPr bwMode="auto">
          <a:xfrm>
            <a:off x="177421" y="711602"/>
            <a:ext cx="8134065" cy="6030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718299" y="2833331"/>
                <a:ext cx="2635501" cy="8263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den>
                          </m:f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8299" y="2833331"/>
                <a:ext cx="2635501" cy="8263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6341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66" y="354239"/>
            <a:ext cx="11861074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+mn-lt"/>
              </a:rPr>
              <a:t>molecular backscatter and HSRL</a:t>
            </a:r>
            <a:endParaRPr lang="en-US" sz="48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2481" y="2397034"/>
            <a:ext cx="99168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 can estimate molecular backscatter theoretically:</a:t>
            </a:r>
          </a:p>
          <a:p>
            <a:r>
              <a:rPr lang="en-US" sz="2800" b="1" dirty="0" smtClean="0"/>
              <a:t>             Molecular backscatter = F(molecular density) = F(P, T)</a:t>
            </a:r>
          </a:p>
          <a:p>
            <a:endParaRPr lang="en-US" sz="2800" b="1" dirty="0"/>
          </a:p>
          <a:p>
            <a:r>
              <a:rPr lang="en-US" sz="2800" b="1" dirty="0" smtClean="0"/>
              <a:t>Application</a:t>
            </a:r>
            <a:r>
              <a:rPr lang="en-US" sz="2800" b="1" dirty="0" smtClean="0"/>
              <a:t>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Calibration of backscatter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aerosol/cloud optical depth calculation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69848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48927" y="291364"/>
                <a:ext cx="5046404" cy="7693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num>
                                <m:den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≈0.026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num>
                                <m:den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927" y="291364"/>
                <a:ext cx="5046404" cy="7693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" t="2000" r="4001" b="2000"/>
          <a:stretch>
            <a:fillRect/>
          </a:stretch>
        </p:blipFill>
        <p:spPr bwMode="auto">
          <a:xfrm>
            <a:off x="4244810" y="1204043"/>
            <a:ext cx="7947190" cy="56539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1903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802"/>
          <a:stretch/>
        </p:blipFill>
        <p:spPr>
          <a:xfrm>
            <a:off x="1342553" y="1186039"/>
            <a:ext cx="10309515" cy="56719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Comparison of </a:t>
            </a:r>
            <a:r>
              <a:rPr lang="en-US" sz="2400" b="1" dirty="0" err="1" smtClean="0"/>
              <a:t>aeorol</a:t>
            </a:r>
            <a:r>
              <a:rPr lang="en-US" sz="2400" b="1" dirty="0" smtClean="0"/>
              <a:t> optical depth above water clouds</a:t>
            </a:r>
            <a:r>
              <a:rPr lang="en-US" sz="2400" b="1" dirty="0" smtClean="0"/>
              <a:t>: </a:t>
            </a:r>
            <a:r>
              <a:rPr lang="en-US" sz="2400" b="1" dirty="0" smtClean="0"/>
              <a:t>I. </a:t>
            </a:r>
            <a:r>
              <a:rPr lang="en-US" sz="2400" b="1" dirty="0" smtClean="0">
                <a:solidFill>
                  <a:schemeClr val="accent5"/>
                </a:solidFill>
              </a:rPr>
              <a:t>CALIPSO water </a:t>
            </a:r>
            <a:r>
              <a:rPr lang="en-US" sz="2400" b="1" dirty="0" smtClean="0">
                <a:solidFill>
                  <a:schemeClr val="accent5"/>
                </a:solidFill>
              </a:rPr>
              <a:t>cloud method </a:t>
            </a:r>
            <a:r>
              <a:rPr lang="en-US" sz="2400" b="1" dirty="0" smtClean="0">
                <a:solidFill>
                  <a:schemeClr val="accent5"/>
                </a:solidFill>
              </a:rPr>
              <a:t>(blue</a:t>
            </a:r>
            <a:r>
              <a:rPr lang="en-US" sz="2400" b="1" dirty="0" smtClean="0">
                <a:solidFill>
                  <a:schemeClr val="accent5"/>
                </a:solidFill>
              </a:rPr>
              <a:t>)</a:t>
            </a:r>
            <a:r>
              <a:rPr lang="en-US" sz="2400" b="1" dirty="0" smtClean="0"/>
              <a:t> vs HSRL molecular measurements (black</a:t>
            </a:r>
            <a:r>
              <a:rPr lang="en-US" sz="2400" b="1" dirty="0" smtClean="0"/>
              <a:t>), and </a:t>
            </a:r>
            <a:r>
              <a:rPr lang="en-US" sz="2400" b="1" dirty="0" smtClean="0">
                <a:solidFill>
                  <a:srgbClr val="FF0000"/>
                </a:solidFill>
              </a:rPr>
              <a:t>CALIPSO L2 (Red)  </a:t>
            </a:r>
            <a:r>
              <a:rPr lang="en-US" sz="2400" b="1" dirty="0" smtClean="0"/>
              <a:t>(Ferrari et al., 2018)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878510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yonghu\hsrl_for_A19\DIAL-HSRL 20130806 Data\Aug06_2014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" t="1795" r="7692" b="3847"/>
          <a:stretch/>
        </p:blipFill>
        <p:spPr bwMode="auto">
          <a:xfrm>
            <a:off x="169906" y="1363822"/>
            <a:ext cx="5977010" cy="48595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D:\yonghu\hsrl_for_A19\DIAL-HSRL 20130806 Data\opticaldepth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" t="5834" r="4775" b="1823"/>
          <a:stretch/>
        </p:blipFill>
        <p:spPr bwMode="auto">
          <a:xfrm>
            <a:off x="6146916" y="1595615"/>
            <a:ext cx="6045084" cy="47369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4896" y="54592"/>
            <a:ext cx="110294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AOD above water clouds:</a:t>
            </a:r>
            <a:endParaRPr lang="en-US" sz="3200" b="1" dirty="0" smtClean="0"/>
          </a:p>
          <a:p>
            <a:pPr algn="ctr"/>
            <a:r>
              <a:rPr lang="en-US" sz="3200" b="1" dirty="0" smtClean="0"/>
              <a:t>II. HSRL water cloud method vs HSRL molecular method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905619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012" y="25754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latin typeface="+mn-lt"/>
              </a:rPr>
              <a:t/>
            </a:r>
            <a:br>
              <a:rPr lang="en-US" sz="2800" b="1" dirty="0" smtClean="0">
                <a:latin typeface="+mn-lt"/>
              </a:rPr>
            </a:br>
            <a:r>
              <a:rPr lang="en-US" sz="3200" b="1" dirty="0">
                <a:solidFill>
                  <a:srgbClr val="FF0000"/>
                </a:solidFill>
                <a:latin typeface="Calibri" panose="020F0502020204030204"/>
              </a:rPr>
              <a:t>Advantage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 and </a:t>
            </a:r>
            <a:r>
              <a:rPr lang="en-US" sz="3200" b="1" dirty="0">
                <a:solidFill>
                  <a:srgbClr val="70AD47"/>
                </a:solidFill>
                <a:latin typeface="Calibri" panose="020F0502020204030204"/>
              </a:rPr>
              <a:t>disadvantage 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of ocean surface and water clouds over molecular backscatter: </a:t>
            </a:r>
            <a:br>
              <a:rPr lang="en-US" sz="3200" b="1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3200" b="1" dirty="0">
                <a:solidFill>
                  <a:srgbClr val="FF0000"/>
                </a:solidFill>
                <a:latin typeface="Calibri" panose="020F0502020204030204"/>
              </a:rPr>
              <a:t>significantly stronger signal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; </a:t>
            </a:r>
            <a:r>
              <a:rPr lang="en-US" sz="3200" b="1" dirty="0">
                <a:solidFill>
                  <a:srgbClr val="70AD47"/>
                </a:solidFill>
                <a:latin typeface="Calibri" panose="020F0502020204030204"/>
              </a:rPr>
              <a:t>column optical depth only</a:t>
            </a:r>
            <a:br>
              <a:rPr lang="en-US" sz="3200" b="1" dirty="0">
                <a:solidFill>
                  <a:srgbClr val="70AD47"/>
                </a:solidFill>
                <a:latin typeface="Calibri" panose="020F0502020204030204"/>
              </a:rPr>
            </a:br>
            <a:endParaRPr lang="en-US" sz="2800" b="1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" t="-238" r="6903" b="238"/>
          <a:stretch/>
        </p:blipFill>
        <p:spPr>
          <a:xfrm>
            <a:off x="5852160" y="1726801"/>
            <a:ext cx="5923940" cy="480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9"/>
          <a:stretch/>
        </p:blipFill>
        <p:spPr>
          <a:xfrm>
            <a:off x="0" y="1726801"/>
            <a:ext cx="5852160" cy="4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72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+mn-lt"/>
              </a:rPr>
              <a:t>Recent development: using land surface backscatter for retrieving aerosol and cloud optical depths</a:t>
            </a:r>
            <a:endParaRPr lang="en-US" sz="3200" b="1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896" y="1507807"/>
            <a:ext cx="5809842" cy="43517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07623" y="6061166"/>
            <a:ext cx="9601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Josset</a:t>
            </a:r>
            <a:r>
              <a:rPr lang="en-US" dirty="0"/>
              <a:t> et al., 2018:  On the Use of CALIPSO Land Surface Returns to Retrieve Aerosol and Cloud Optical </a:t>
            </a:r>
            <a:r>
              <a:rPr lang="en-US" dirty="0" smtClean="0"/>
              <a:t>Depths. </a:t>
            </a:r>
            <a:r>
              <a:rPr lang="en-US" dirty="0"/>
              <a:t>IEEE Transactions on Geoscience and Remote </a:t>
            </a:r>
            <a:r>
              <a:rPr lang="en-US" dirty="0" smtClean="0"/>
              <a:t>Sensing, 56, p 3256 – 3264.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62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21668"/>
            <a:ext cx="10515600" cy="74521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+mn-lt"/>
              </a:rPr>
              <a:t>Take home message</a:t>
            </a:r>
            <a:endParaRPr lang="en-US" sz="36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627" y="1328716"/>
            <a:ext cx="1129274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Lidar backscatter from ocean surface and water clouds can be used for deriving optical depth of aerosols and clouds above them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These optical depth measurements can be used for validate ATLID L2 aerosol and cloud optical depth data </a:t>
            </a:r>
            <a:r>
              <a:rPr lang="en-US" sz="2800" dirty="0" smtClean="0"/>
              <a:t>product. It </a:t>
            </a:r>
            <a:r>
              <a:rPr lang="en-US" sz="2800" dirty="0" smtClean="0"/>
              <a:t>is also possible to use the ocean surface and water cloud measurements to validate ATLID’s L1 data product as well (not enough time to discuss here)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Lidar backscatter from ocean surface and water clouds is orders of magnitude stronger than molecular backscatter and thus are complimentary to the HSRL </a:t>
            </a:r>
            <a:r>
              <a:rPr lang="en-US" sz="2800" dirty="0" smtClean="0"/>
              <a:t>measurements by providing column optical depth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08907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4056"/>
            <a:ext cx="10515600" cy="5035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latin typeface="+mn-lt"/>
              </a:rPr>
              <a:t>Summary</a:t>
            </a:r>
            <a:endParaRPr lang="en-US" sz="36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3081" y="868680"/>
            <a:ext cx="1143288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T</a:t>
            </a:r>
            <a:r>
              <a:rPr lang="en-US" sz="2400" b="1" dirty="0" smtClean="0"/>
              <a:t>argets for </a:t>
            </a:r>
            <a:r>
              <a:rPr lang="en-US" sz="2400" b="1" dirty="0" err="1" smtClean="0"/>
              <a:t>lidar</a:t>
            </a:r>
            <a:r>
              <a:rPr lang="en-US" sz="2400" b="1" dirty="0" smtClean="0"/>
              <a:t> </a:t>
            </a:r>
            <a:r>
              <a:rPr lang="en-US" sz="2400" b="1" dirty="0"/>
              <a:t>calibrations and optical depth </a:t>
            </a:r>
            <a:r>
              <a:rPr lang="en-US" sz="2400" b="1" dirty="0" smtClean="0"/>
              <a:t>estimates: </a:t>
            </a:r>
            <a:r>
              <a:rPr lang="en-US" sz="2400" b="1" dirty="0"/>
              <a:t>b</a:t>
            </a:r>
            <a:r>
              <a:rPr lang="en-US" sz="2400" b="1" dirty="0" smtClean="0"/>
              <a:t>ackscatter from molecules, water clouds and ocean surface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Backscatter signal from water clouds and ocean surface are orders of magnitude higher than molecular backscatter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The aerosol and cirrus cloud optical depth estimate method are demonstrated using  CALIPSO measurements of backscatter from water clouds and ocean surface below the aerosol/cirrus clouds, and verified by aircraft based HSRL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Similar to CALIPSO, </a:t>
            </a:r>
            <a:r>
              <a:rPr lang="en-US" sz="2400" b="1" dirty="0" err="1" smtClean="0"/>
              <a:t>EarthCare</a:t>
            </a:r>
            <a:r>
              <a:rPr lang="en-US" sz="2400" b="1" dirty="0" smtClean="0"/>
              <a:t> can also use the water cloud and ocean surface backscatter method for validations of ATLID molecular method for aerosol/cirrus cloud optical depth retrievals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4146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428" y="22862"/>
            <a:ext cx="10962902" cy="91439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+mn-lt"/>
              </a:rPr>
              <a:t>What’s new with ATLID comparing with CALIOP: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molecular backscatter </a:t>
            </a:r>
            <a:r>
              <a:rPr lang="en-US" sz="2800" b="1" dirty="0" smtClean="0">
                <a:latin typeface="+mn-lt"/>
              </a:rPr>
              <a:t>for estimating optical depth </a:t>
            </a:r>
            <a:r>
              <a:rPr lang="en-US" sz="2800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t</a:t>
            </a:r>
            <a:r>
              <a:rPr lang="en-US" sz="2800" b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800" b="1" dirty="0" smtClean="0">
                <a:latin typeface="+mn-lt"/>
              </a:rPr>
              <a:t>of aerosol and transparent cloud</a:t>
            </a:r>
            <a:endParaRPr lang="en-US" sz="2800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93688" y="3182673"/>
                <a:ext cx="2899032" cy="901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sz="2800" b="0" i="1" baseline="-250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𝑐𝑙𝑒𝑎𝑟</m:t>
                          </m:r>
                        </m:den>
                      </m:f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3688" y="3182673"/>
                <a:ext cx="2899032" cy="901978"/>
              </a:xfrm>
              <a:prstGeom prst="rect">
                <a:avLst/>
              </a:prstGeom>
              <a:blipFill>
                <a:blip r:embed="rId2"/>
                <a:stretch>
                  <a:fillRect b="-3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" b="-694"/>
          <a:stretch/>
        </p:blipFill>
        <p:spPr>
          <a:xfrm>
            <a:off x="1106241" y="1041721"/>
            <a:ext cx="6530803" cy="505142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010521" y="4736534"/>
            <a:ext cx="2203554" cy="4497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995531" y="5013737"/>
            <a:ext cx="2970554" cy="8994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58387" y="4689375"/>
            <a:ext cx="1334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aerosol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32916" y="5013737"/>
            <a:ext cx="318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06490" y="4874041"/>
            <a:ext cx="1178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S</a:t>
            </a:r>
            <a:r>
              <a:rPr lang="en-US" b="1" dirty="0" err="1" smtClean="0">
                <a:solidFill>
                  <a:srgbClr val="FF0000"/>
                </a:solidFill>
              </a:rPr>
              <a:t>clear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341090" y="5954309"/>
            <a:ext cx="5818245" cy="805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latin typeface="+mn-lt"/>
              </a:rPr>
              <a:t>Applications of </a:t>
            </a:r>
            <a:r>
              <a:rPr lang="en-US" sz="2000" dirty="0" err="1" smtClean="0">
                <a:latin typeface="+mn-lt"/>
              </a:rPr>
              <a:t>lidar</a:t>
            </a:r>
            <a:r>
              <a:rPr lang="en-US" sz="2000" dirty="0" smtClean="0">
                <a:latin typeface="+mn-lt"/>
              </a:rPr>
              <a:t> measurements of molecular backscatter: calibrations and optical depth estimates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018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Ã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206" y="1436260"/>
            <a:ext cx="5133604" cy="288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38" y="2789616"/>
            <a:ext cx="5250243" cy="34979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7663"/>
            <a:ext cx="12239897" cy="112068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+mn-lt"/>
              </a:rPr>
              <a:t>Other well-understood objects similar to molecular </a:t>
            </a:r>
            <a:r>
              <a:rPr lang="en-US" sz="3600" b="1" dirty="0" err="1" smtClean="0">
                <a:latin typeface="+mn-lt"/>
              </a:rPr>
              <a:t>backscater</a:t>
            </a:r>
            <a:r>
              <a:rPr lang="en-US" sz="3600" b="1" dirty="0" smtClean="0">
                <a:latin typeface="+mn-lt"/>
              </a:rPr>
              <a:t>:  (1) ocean surface, and (2) water clouds </a:t>
            </a:r>
            <a:endParaRPr lang="en-US" sz="3600" b="1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6885" y="1681645"/>
            <a:ext cx="70796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We can </a:t>
            </a:r>
            <a:r>
              <a:rPr lang="en-US" sz="2800" b="1" dirty="0" smtClean="0"/>
              <a:t>accurately estimate </a:t>
            </a:r>
            <a:r>
              <a:rPr lang="en-US" sz="2800" b="1" dirty="0" err="1" smtClean="0"/>
              <a:t>lidar</a:t>
            </a:r>
            <a:r>
              <a:rPr lang="en-US" sz="2800" b="1" dirty="0" smtClean="0"/>
              <a:t> backscatter </a:t>
            </a:r>
          </a:p>
          <a:p>
            <a:r>
              <a:rPr lang="en-US" sz="2800" b="1" dirty="0" smtClean="0"/>
              <a:t>from (1) ocean surface, and (2) water clouds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84895" y="4538604"/>
            <a:ext cx="60143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ocean surface backscatter = </a:t>
            </a:r>
            <a:r>
              <a:rPr lang="en-US" sz="2800" b="1" dirty="0" smtClean="0"/>
              <a:t>F(ocean </a:t>
            </a:r>
            <a:r>
              <a:rPr lang="en-US" sz="2800" b="1" dirty="0"/>
              <a:t>surface wind speed, </a:t>
            </a:r>
            <a:r>
              <a:rPr lang="en-US" sz="2800" b="1" dirty="0" smtClean="0"/>
              <a:t>or </a:t>
            </a:r>
            <a:r>
              <a:rPr lang="en-US" sz="2800" b="1" dirty="0"/>
              <a:t>surface signal </a:t>
            </a:r>
            <a:r>
              <a:rPr lang="en-US" sz="2800" b="1" dirty="0" smtClean="0"/>
              <a:t>from radar </a:t>
            </a:r>
            <a:r>
              <a:rPr lang="en-US" sz="2800" b="1" dirty="0"/>
              <a:t>measurement</a:t>
            </a:r>
            <a:r>
              <a:rPr lang="en-US" sz="2800" b="1" dirty="0" smtClean="0"/>
              <a:t>)</a:t>
            </a:r>
            <a:endParaRPr lang="en-US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water cloud backscatter = </a:t>
            </a:r>
            <a:r>
              <a:rPr lang="en-US" sz="2800" b="1" dirty="0" smtClean="0"/>
              <a:t>F(depolarization </a:t>
            </a:r>
            <a:r>
              <a:rPr lang="en-US" sz="2800" b="1" dirty="0"/>
              <a:t>ratio)</a:t>
            </a:r>
          </a:p>
        </p:txBody>
      </p:sp>
    </p:spTree>
    <p:extLst>
      <p:ext uri="{BB962C8B-B14F-4D97-AF65-F5344CB8AC3E}">
        <p14:creationId xmlns:p14="http://schemas.microsoft.com/office/powerpoint/2010/main" val="3779661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567"/>
            <a:ext cx="10515600" cy="158310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Advantage</a:t>
            </a:r>
            <a:r>
              <a:rPr lang="en-US" sz="3200" b="1" dirty="0" smtClean="0">
                <a:latin typeface="+mn-lt"/>
              </a:rPr>
              <a:t> and </a:t>
            </a:r>
            <a:r>
              <a:rPr lang="en-US" sz="3200" b="1" dirty="0" smtClean="0">
                <a:solidFill>
                  <a:schemeClr val="accent6"/>
                </a:solidFill>
                <a:latin typeface="+mn-lt"/>
              </a:rPr>
              <a:t>disadvantage </a:t>
            </a:r>
            <a:r>
              <a:rPr lang="en-US" sz="3200" b="1" dirty="0" smtClean="0">
                <a:latin typeface="+mn-lt"/>
              </a:rPr>
              <a:t>of </a:t>
            </a:r>
            <a:r>
              <a:rPr lang="en-US" sz="3200" b="1" dirty="0" smtClean="0">
                <a:latin typeface="+mn-lt"/>
              </a:rPr>
              <a:t>ocean surface and water clouds over molecular backscatter: </a:t>
            </a: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significantly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stronger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signal</a:t>
            </a:r>
            <a:r>
              <a:rPr lang="en-US" sz="3200" b="1" dirty="0" smtClean="0">
                <a:latin typeface="+mn-lt"/>
              </a:rPr>
              <a:t>; </a:t>
            </a:r>
            <a:r>
              <a:rPr lang="en-US" sz="3200" b="1" dirty="0" smtClean="0">
                <a:solidFill>
                  <a:schemeClr val="accent6"/>
                </a:solidFill>
                <a:latin typeface="+mn-lt"/>
              </a:rPr>
              <a:t>column optical depth only</a:t>
            </a:r>
            <a:br>
              <a:rPr lang="en-US" sz="3200" b="1" dirty="0" smtClean="0">
                <a:solidFill>
                  <a:schemeClr val="accent6"/>
                </a:solidFill>
                <a:latin typeface="+mn-lt"/>
              </a:rPr>
            </a:br>
            <a:endParaRPr lang="en-US" sz="3200" b="1" dirty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" t="-238" r="6903" b="238"/>
          <a:stretch/>
        </p:blipFill>
        <p:spPr>
          <a:xfrm>
            <a:off x="5852160" y="1700675"/>
            <a:ext cx="5923940" cy="480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9"/>
          <a:stretch/>
        </p:blipFill>
        <p:spPr>
          <a:xfrm>
            <a:off x="0" y="1700675"/>
            <a:ext cx="5852160" cy="4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22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529" y="1531975"/>
            <a:ext cx="4818826" cy="46068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1886" y="359229"/>
            <a:ext cx="113646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Using ocean surface for aerosol/cloud optical depth </a:t>
            </a:r>
            <a:r>
              <a:rPr lang="en-US" sz="2800" b="1" dirty="0" err="1" smtClean="0"/>
              <a:t>caluclation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433174" y="3280228"/>
                <a:ext cx="2899032" cy="901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sz="2800" b="0" i="1" baseline="-250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𝑐𝑙𝑒𝑎𝑟</m:t>
                          </m:r>
                        </m:den>
                      </m:f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3174" y="3280228"/>
                <a:ext cx="2899032" cy="901978"/>
              </a:xfrm>
              <a:prstGeom prst="rect">
                <a:avLst/>
              </a:prstGeom>
              <a:blipFill>
                <a:blip r:embed="rId3"/>
                <a:stretch>
                  <a:fillRect b="-3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503049" y="5232152"/>
                <a:ext cx="282269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𝑐𝑙𝑒𝑎𝑟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𝑤𝑖𝑛𝑑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𝑠𝑝𝑒𝑒𝑑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r>
                  <a:rPr lang="en-US" b="0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𝑟𝑎𝑑𝑎𝑟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𝑠𝑖𝑔𝑛𝑎𝑙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3049" y="5232152"/>
                <a:ext cx="2822696" cy="553998"/>
              </a:xfrm>
              <a:prstGeom prst="rect">
                <a:avLst/>
              </a:prstGeom>
              <a:blipFill>
                <a:blip r:embed="rId4"/>
                <a:stretch>
                  <a:fillRect r="-3024" b="-16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243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791200"/>
            <a:ext cx="2514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2836B32-2880-4181-9616-C32F39291ABF}" type="datetime1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6/13/2018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97389" y="4154488"/>
            <a:ext cx="0" cy="198120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3238501" y="4724401"/>
            <a:ext cx="2819400" cy="31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4267200" y="5676900"/>
            <a:ext cx="838200" cy="76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4610100" y="6019800"/>
            <a:ext cx="152400" cy="76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829300"/>
            <a:ext cx="2667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rot="5400000">
            <a:off x="7733507" y="5180807"/>
            <a:ext cx="2057400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8039101" y="5334001"/>
            <a:ext cx="1752600" cy="317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8382000" y="5524500"/>
            <a:ext cx="1219200" cy="152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8763794" y="5752307"/>
            <a:ext cx="608013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1" name="TextBox 27"/>
          <p:cNvSpPr txBox="1">
            <a:spLocks noChangeArrowheads="1"/>
          </p:cNvSpPr>
          <p:nvPr/>
        </p:nvSpPr>
        <p:spPr bwMode="auto">
          <a:xfrm>
            <a:off x="3733800" y="6286500"/>
            <a:ext cx="1981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Low Wind Speed</a:t>
            </a:r>
          </a:p>
        </p:txBody>
      </p:sp>
      <p:sp>
        <p:nvSpPr>
          <p:cNvPr id="12302" name="TextBox 28"/>
          <p:cNvSpPr txBox="1">
            <a:spLocks noChangeArrowheads="1"/>
          </p:cNvSpPr>
          <p:nvPr/>
        </p:nvSpPr>
        <p:spPr bwMode="auto">
          <a:xfrm>
            <a:off x="8077200" y="6362700"/>
            <a:ext cx="1981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High Wind Speed</a:t>
            </a:r>
          </a:p>
        </p:txBody>
      </p:sp>
      <p:sp>
        <p:nvSpPr>
          <p:cNvPr id="12303" name="Rectangle 3"/>
          <p:cNvSpPr txBox="1">
            <a:spLocks/>
          </p:cNvSpPr>
          <p:nvPr/>
        </p:nvSpPr>
        <p:spPr bwMode="auto">
          <a:xfrm>
            <a:off x="1600200" y="669925"/>
            <a:ext cx="8991600" cy="354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The signal: ocean surface </a:t>
            </a:r>
            <a:r>
              <a:rPr lang="en-US" sz="2800" dirty="0" err="1">
                <a:latin typeface="Calibri" pitchFamily="34" charset="0"/>
              </a:rPr>
              <a:t>lidar</a:t>
            </a:r>
            <a:r>
              <a:rPr lang="en-US" sz="2800" dirty="0">
                <a:latin typeface="Calibri" pitchFamily="34" charset="0"/>
              </a:rPr>
              <a:t> backscatter signal from specular reflection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The physics:  </a:t>
            </a:r>
            <a:r>
              <a:rPr lang="en-US" sz="2400" dirty="0">
                <a:latin typeface="Calibri" pitchFamily="34" charset="0"/>
              </a:rPr>
              <a:t>higher wind </a:t>
            </a:r>
            <a:r>
              <a:rPr lang="en-US" sz="2400" dirty="0">
                <a:latin typeface="Calibri" pitchFamily="34" charset="0"/>
                <a:sym typeface="Wingdings" pitchFamily="2" charset="2"/>
              </a:rPr>
              <a:t> rougher surface  lower backscatter</a:t>
            </a:r>
          </a:p>
          <a:p>
            <a:pPr marL="457200" lvl="1" indent="0">
              <a:spcBef>
                <a:spcPct val="20000"/>
              </a:spcBef>
            </a:pPr>
            <a:r>
              <a:rPr lang="en-US" sz="2400" dirty="0">
                <a:latin typeface="Calibri" pitchFamily="34" charset="0"/>
                <a:sym typeface="Wingdings" pitchFamily="2" charset="2"/>
              </a:rPr>
              <a:t>(nadir pointing laser; 2% sea surface reflection at 1064nm wavelength;  higher probability of laser beam normal to sea surface at lower wind speed, thus more chance of specular return back to the </a:t>
            </a:r>
            <a:r>
              <a:rPr lang="en-US" sz="2400" dirty="0" err="1">
                <a:latin typeface="Calibri" pitchFamily="34" charset="0"/>
                <a:sym typeface="Wingdings" pitchFamily="2" charset="2"/>
              </a:rPr>
              <a:t>lidar</a:t>
            </a:r>
            <a:r>
              <a:rPr lang="en-US" sz="2400" dirty="0">
                <a:latin typeface="Calibri" pitchFamily="34" charset="0"/>
                <a:sym typeface="Wingdings" pitchFamily="2" charset="2"/>
              </a:rPr>
              <a:t> system)</a:t>
            </a:r>
          </a:p>
          <a:p>
            <a:pPr lvl="1">
              <a:spcBef>
                <a:spcPct val="20000"/>
              </a:spcBef>
              <a:buFont typeface="Arial" charset="0"/>
              <a:buNone/>
            </a:pPr>
            <a:endParaRPr lang="en-US" sz="2400" dirty="0">
              <a:latin typeface="Calibri" pitchFamily="34" charset="0"/>
              <a:sym typeface="Wingdings" pitchFamily="2" charset="2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pitchFamily="34" charset="0"/>
            </a:endParaRPr>
          </a:p>
        </p:txBody>
      </p:sp>
      <p:sp>
        <p:nvSpPr>
          <p:cNvPr id="17" name="Rectangle 2"/>
          <p:cNvSpPr txBox="1">
            <a:spLocks/>
          </p:cNvSpPr>
          <p:nvPr/>
        </p:nvSpPr>
        <p:spPr>
          <a:xfrm>
            <a:off x="1981200" y="7620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200" b="1" dirty="0" smtClean="0">
                <a:cs typeface="ＭＳ Ｐゴシック" charset="-128"/>
              </a:rPr>
              <a:t>Sea </a:t>
            </a:r>
            <a:r>
              <a:rPr lang="en-US" sz="3200" b="1" dirty="0">
                <a:cs typeface="ＭＳ Ｐゴシック" charset="-128"/>
              </a:rPr>
              <a:t>surface wind speed from CALIPSO</a:t>
            </a:r>
            <a:r>
              <a:rPr lang="en-US" sz="3200" dirty="0">
                <a:cs typeface="ＭＳ Ｐゴシック" charset="-12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976389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13"/>
          <p:cNvSpPr txBox="1">
            <a:spLocks noChangeArrowheads="1"/>
          </p:cNvSpPr>
          <p:nvPr/>
        </p:nvSpPr>
        <p:spPr bwMode="auto">
          <a:xfrm>
            <a:off x="9220200" y="2971800"/>
            <a:ext cx="228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676400" y="-65008"/>
            <a:ext cx="8991600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2400" b="1" dirty="0"/>
              <a:t>Mean square wave slope (</a:t>
            </a:r>
            <a:r>
              <a:rPr lang="en-US" sz="1600" b="1" i="1" dirty="0"/>
              <a:t>and wind speed</a:t>
            </a:r>
            <a:r>
              <a:rPr lang="en-US" sz="2400" b="1" dirty="0"/>
              <a:t>) is inversely proportional to CALIPSO </a:t>
            </a:r>
            <a:r>
              <a:rPr lang="en-US" sz="2400" b="1" dirty="0" err="1"/>
              <a:t>lidar</a:t>
            </a:r>
            <a:r>
              <a:rPr lang="en-US" sz="2400" b="1" dirty="0"/>
              <a:t> backscatter of ocean surface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/>
              <a:t>Sea surface </a:t>
            </a:r>
            <a:r>
              <a:rPr lang="en-US" sz="2000" dirty="0" err="1"/>
              <a:t>lidar</a:t>
            </a:r>
            <a:r>
              <a:rPr lang="en-US" sz="2000" dirty="0"/>
              <a:t> backscatter (after a few corrections) = </a:t>
            </a:r>
            <a:r>
              <a:rPr lang="en-US" sz="2400" b="1" dirty="0">
                <a:solidFill>
                  <a:srgbClr val="FF0000"/>
                </a:solidFill>
              </a:rPr>
              <a:t>c / [&lt;s</a:t>
            </a:r>
            <a:r>
              <a:rPr lang="en-US" sz="2400" b="1" baseline="30000" dirty="0">
                <a:solidFill>
                  <a:srgbClr val="FF0000"/>
                </a:solidFill>
              </a:rPr>
              <a:t>2</a:t>
            </a:r>
            <a:r>
              <a:rPr lang="en-US" sz="2400" b="1" dirty="0">
                <a:solidFill>
                  <a:srgbClr val="FF0000"/>
                </a:solidFill>
              </a:rPr>
              <a:t>&gt;]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dirty="0"/>
              <a:t>Linear relation between wind speed and wave slope variance [&lt;s</a:t>
            </a:r>
            <a:r>
              <a:rPr lang="en-US" baseline="30000" dirty="0"/>
              <a:t>2</a:t>
            </a:r>
            <a:r>
              <a:rPr lang="en-US" dirty="0"/>
              <a:t>&gt;] (Cox-</a:t>
            </a:r>
            <a:r>
              <a:rPr lang="en-US" dirty="0" err="1"/>
              <a:t>Munk</a:t>
            </a:r>
            <a:r>
              <a:rPr lang="en-US" dirty="0"/>
              <a:t>):</a:t>
            </a:r>
          </a:p>
          <a:p>
            <a:pPr algn="ctr" eaLnBrk="1" hangingPunct="1"/>
            <a:endParaRPr lang="en-US" dirty="0"/>
          </a:p>
          <a:p>
            <a:pPr eaLnBrk="1" hangingPunct="1"/>
            <a:r>
              <a:rPr lang="en-US" b="1" dirty="0" err="1"/>
              <a:t>Lidar</a:t>
            </a:r>
            <a:r>
              <a:rPr lang="en-US" b="1" dirty="0"/>
              <a:t> backscatter from ocean surface </a:t>
            </a:r>
            <a:r>
              <a:rPr lang="en-US" sz="1600" dirty="0"/>
              <a:t>= </a:t>
            </a:r>
            <a:r>
              <a:rPr lang="en-US" sz="2400" b="1" dirty="0">
                <a:solidFill>
                  <a:srgbClr val="FF0000"/>
                </a:solidFill>
              </a:rPr>
              <a:t>c / [&lt;s</a:t>
            </a:r>
            <a:r>
              <a:rPr lang="en-US" sz="2400" b="1" baseline="30000" dirty="0">
                <a:solidFill>
                  <a:srgbClr val="FF0000"/>
                </a:solidFill>
              </a:rPr>
              <a:t>2</a:t>
            </a:r>
            <a:r>
              <a:rPr lang="en-US" sz="2400" b="1" dirty="0">
                <a:solidFill>
                  <a:srgbClr val="FF0000"/>
                </a:solidFill>
              </a:rPr>
              <a:t>&gt;] </a:t>
            </a:r>
            <a:r>
              <a:rPr lang="en-US" b="1" dirty="0"/>
              <a:t>= </a:t>
            </a:r>
            <a:r>
              <a:rPr lang="en-US" sz="2400" b="1" dirty="0">
                <a:solidFill>
                  <a:srgbClr val="FF0000"/>
                </a:solidFill>
              </a:rPr>
              <a:t>c / (</a:t>
            </a:r>
            <a:r>
              <a:rPr lang="en-US" sz="2400" b="1" dirty="0" err="1">
                <a:solidFill>
                  <a:srgbClr val="FF0000"/>
                </a:solidFill>
              </a:rPr>
              <a:t>a+b</a:t>
            </a:r>
            <a:r>
              <a:rPr lang="en-US" sz="2400" b="1" dirty="0">
                <a:solidFill>
                  <a:srgbClr val="FF0000"/>
                </a:solidFill>
              </a:rPr>
              <a:t>*wind)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graphicFrame>
        <p:nvGraphicFramePr>
          <p:cNvPr id="13321" name="Object 2"/>
          <p:cNvGraphicFramePr>
            <a:graphicFrameLocks noChangeAspect="1"/>
          </p:cNvGraphicFramePr>
          <p:nvPr/>
        </p:nvGraphicFramePr>
        <p:xfrm>
          <a:off x="7015164" y="4495800"/>
          <a:ext cx="3119437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Equation" r:id="rId4" imgW="1689100" imgH="990600" progId="">
                  <p:embed/>
                </p:oleObj>
              </mc:Choice>
              <mc:Fallback>
                <p:oleObj name="Equation" r:id="rId4" imgW="1689100" imgH="990600" progId="">
                  <p:embed/>
                  <p:pic>
                    <p:nvPicPr>
                      <p:cNvPr id="1332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5164" y="4495800"/>
                        <a:ext cx="3119437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2" y="2884488"/>
            <a:ext cx="5297488" cy="397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709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822" y="165965"/>
            <a:ext cx="11652068" cy="86278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Deriving wind speed and AOD from CALIPSO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8365" y="1179272"/>
            <a:ext cx="5266865" cy="28623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ntegrated atmospheric backscatter at 532nm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Integrated atmospheric backscatter at 1064nm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Perpendicular backscatter at 532nm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Ocean surface/subsurface backscatter at 532nm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Ocean surface/subsurface backscatter at 1064nm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Perpendicular backscatter at 532nm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204857" y="2115890"/>
            <a:ext cx="2388357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Neural Network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12841" y="2115889"/>
            <a:ext cx="2661314" cy="46166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Surface wind speed</a:t>
            </a:r>
            <a:endParaRPr lang="en-US" sz="2400" b="1" dirty="0"/>
          </a:p>
        </p:txBody>
      </p:sp>
      <p:cxnSp>
        <p:nvCxnSpPr>
          <p:cNvPr id="11" name="Straight Connector 10"/>
          <p:cNvCxnSpPr>
            <a:endCxn id="7" idx="1"/>
          </p:cNvCxnSpPr>
          <p:nvPr/>
        </p:nvCxnSpPr>
        <p:spPr>
          <a:xfrm>
            <a:off x="5485230" y="2346721"/>
            <a:ext cx="719627" cy="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3"/>
          </p:cNvCxnSpPr>
          <p:nvPr/>
        </p:nvCxnSpPr>
        <p:spPr>
          <a:xfrm flipV="1">
            <a:off x="8593214" y="2346722"/>
            <a:ext cx="719627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92162" y="4205519"/>
            <a:ext cx="100038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Using one month of data to train the neural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Deriving wind speed for the entire 12 year of CALIPSO observations using the neural network trained from one month data, results agree perfectly with AMSR-E and AMSR-2 wind speed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Aerosol optical depth: </a:t>
            </a:r>
          </a:p>
          <a:p>
            <a:pPr lvl="2"/>
            <a:r>
              <a:rPr lang="en-US" sz="2400" dirty="0" smtClean="0"/>
              <a:t>(1) -0.5 log[ CALIPSO measurement / f(wind) ]; </a:t>
            </a:r>
          </a:p>
          <a:p>
            <a:pPr lvl="2"/>
            <a:r>
              <a:rPr lang="en-US" sz="2400" dirty="0" smtClean="0"/>
              <a:t>(2</a:t>
            </a:r>
            <a:r>
              <a:rPr lang="en-US" sz="2400" dirty="0"/>
              <a:t>) -0.5 log[ CALIPSO measurement / </a:t>
            </a:r>
            <a:r>
              <a:rPr lang="en-US" sz="2400" dirty="0" err="1" smtClean="0"/>
              <a:t>CloudSat</a:t>
            </a:r>
            <a:r>
              <a:rPr lang="en-US" sz="2400" dirty="0" smtClean="0"/>
              <a:t> measurement </a:t>
            </a:r>
            <a:r>
              <a:rPr lang="en-US" sz="2400" dirty="0"/>
              <a:t>]; </a:t>
            </a:r>
          </a:p>
        </p:txBody>
      </p:sp>
    </p:spTree>
    <p:extLst>
      <p:ext uri="{BB962C8B-B14F-4D97-AF65-F5344CB8AC3E}">
        <p14:creationId xmlns:p14="http://schemas.microsoft.com/office/powerpoint/2010/main" val="77446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3848</TotalTime>
  <Words>942</Words>
  <Application>Microsoft Office PowerPoint</Application>
  <PresentationFormat>Widescreen</PresentationFormat>
  <Paragraphs>95</Paragraphs>
  <Slides>26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ＭＳ Ｐゴシック</vt:lpstr>
      <vt:lpstr>Arial</vt:lpstr>
      <vt:lpstr>Calibri</vt:lpstr>
      <vt:lpstr>Calibri Light</vt:lpstr>
      <vt:lpstr>Cambria Math</vt:lpstr>
      <vt:lpstr>Symbol</vt:lpstr>
      <vt:lpstr>Wingdings</vt:lpstr>
      <vt:lpstr>Office Theme</vt:lpstr>
      <vt:lpstr>Equation</vt:lpstr>
      <vt:lpstr>Innovative retrieval methods of aerosol and cirrus cloud optical depth above water clouds and ocean surface, and its application for EarthCare’s ATLID calibration/validation</vt:lpstr>
      <vt:lpstr>molecular backscatter and HSRL</vt:lpstr>
      <vt:lpstr>What’s new with ATLID comparing with CALIOP: molecular backscatter for estimating optical depth t of aerosol and transparent cloud</vt:lpstr>
      <vt:lpstr>Other well-understood objects similar to molecular backscater:  (1) ocean surface, and (2) water clouds </vt:lpstr>
      <vt:lpstr> Advantage and disadvantage of ocean surface and water clouds over molecular backscatter:  significantly stronger signal; column optical depth only </vt:lpstr>
      <vt:lpstr>PowerPoint Presentation</vt:lpstr>
      <vt:lpstr>PowerPoint Presentation</vt:lpstr>
      <vt:lpstr>PowerPoint Presentation</vt:lpstr>
      <vt:lpstr>Deriving wind speed and AOD from CALIPSO</vt:lpstr>
      <vt:lpstr>CALIPSO ocean surface wind speed vs AMSR-E</vt:lpstr>
      <vt:lpstr>CALIPSO (wind speed measurement at 90 m footprint) captures wind gust and wind speed distributions within AMSR-E footprint</vt:lpstr>
      <vt:lpstr>Using lidar and radar data for demonstration of  aerosol/thin-cloud optical depth calculations  from lidar backscatter by ocean surface and water clouds</vt:lpstr>
      <vt:lpstr>PowerPoint Presentation</vt:lpstr>
      <vt:lpstr>PowerPoint Presentation</vt:lpstr>
      <vt:lpstr>PowerPoint Presentation</vt:lpstr>
      <vt:lpstr>PowerPoint Presentation</vt:lpstr>
      <vt:lpstr>Water cloud backscatter is well-understood too:  Water cloud backscatter:  single scatter:  0.026 sr-1 + O(re)   Multiple scattering enhances water cloud backscatter:  0.026 / h(d)      (sr-1)        + O(re)  </vt:lpstr>
      <vt:lpstr>PowerPoint Presentation</vt:lpstr>
      <vt:lpstr>Multiple scattering factor h is a function of depolarization ratio</vt:lpstr>
      <vt:lpstr>PowerPoint Presentation</vt:lpstr>
      <vt:lpstr>PowerPoint Presentation</vt:lpstr>
      <vt:lpstr>PowerPoint Presentation</vt:lpstr>
      <vt:lpstr> Advantage and disadvantage of ocean surface and water clouds over molecular backscatter:  significantly stronger signal; column optical depth only </vt:lpstr>
      <vt:lpstr>Recent development: using land surface backscatter for retrieving aerosol and cloud optical depths</vt:lpstr>
      <vt:lpstr>Take home message</vt:lpstr>
      <vt:lpstr>Summary</vt:lpstr>
    </vt:vector>
  </TitlesOfParts>
  <Company>HPES ACES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Hu, Yongxiang (LARC-E304)</dc:creator>
  <cp:lastModifiedBy>Hu, Yongxiang (LARC-E304)</cp:lastModifiedBy>
  <cp:revision>120</cp:revision>
  <dcterms:created xsi:type="dcterms:W3CDTF">2018-03-19T17:23:23Z</dcterms:created>
  <dcterms:modified xsi:type="dcterms:W3CDTF">2018-06-14T06:29:16Z</dcterms:modified>
</cp:coreProperties>
</file>