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62" r:id="rId2"/>
    <p:sldId id="292" r:id="rId3"/>
    <p:sldId id="273" r:id="rId4"/>
    <p:sldId id="275" r:id="rId5"/>
    <p:sldId id="274" r:id="rId6"/>
    <p:sldId id="294" r:id="rId7"/>
    <p:sldId id="296" r:id="rId8"/>
    <p:sldId id="289" r:id="rId9"/>
    <p:sldId id="280" r:id="rId10"/>
    <p:sldId id="264" r:id="rId11"/>
    <p:sldId id="290" r:id="rId12"/>
    <p:sldId id="278" r:id="rId13"/>
    <p:sldId id="265" r:id="rId14"/>
    <p:sldId id="298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04" autoAdjust="0"/>
    <p:restoredTop sz="95095" autoAdjust="0"/>
  </p:normalViewPr>
  <p:slideViewPr>
    <p:cSldViewPr snapToGrid="0">
      <p:cViewPr varScale="1">
        <p:scale>
          <a:sx n="81" d="100"/>
          <a:sy n="81" d="100"/>
        </p:scale>
        <p:origin x="1338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561E69-C2BE-41C0-827C-9DF33E74500E}" type="datetimeFigureOut">
              <a:rPr lang="it-IT" smtClean="0"/>
              <a:t>14/06/2018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AA054A-F677-41AF-A4E0-82820055B82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1988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AA054A-F677-41AF-A4E0-82820055B820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8893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08EB37-7B91-407B-97C1-925FB94047E6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66606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 smtClean="0"/>
              <a:t>There</a:t>
            </a:r>
            <a:r>
              <a:rPr lang="it-IT" baseline="0" dirty="0" smtClean="0"/>
              <a:t> are </a:t>
            </a:r>
            <a:r>
              <a:rPr lang="it-IT" baseline="0" dirty="0" err="1" smtClean="0"/>
              <a:t>several</a:t>
            </a:r>
            <a:r>
              <a:rPr lang="it-IT" baseline="0" dirty="0" smtClean="0"/>
              <a:t> </a:t>
            </a:r>
            <a:r>
              <a:rPr lang="it-IT" baseline="0" dirty="0" err="1" smtClean="0"/>
              <a:t>activities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that</a:t>
            </a:r>
            <a:r>
              <a:rPr lang="it-IT" baseline="0" dirty="0" smtClean="0"/>
              <a:t> </a:t>
            </a:r>
            <a:r>
              <a:rPr lang="it-IT" baseline="0" dirty="0" err="1" smtClean="0"/>
              <a:t>we</a:t>
            </a:r>
            <a:r>
              <a:rPr lang="it-IT" baseline="0" dirty="0" smtClean="0"/>
              <a:t> </a:t>
            </a:r>
            <a:r>
              <a:rPr lang="it-IT" baseline="0" dirty="0" err="1" smtClean="0"/>
              <a:t>plan</a:t>
            </a:r>
            <a:r>
              <a:rPr lang="it-IT" baseline="0" dirty="0" smtClean="0"/>
              <a:t> to do for </a:t>
            </a:r>
            <a:r>
              <a:rPr lang="it-IT" baseline="0" dirty="0" err="1" smtClean="0"/>
              <a:t>EartCARE</a:t>
            </a:r>
            <a:r>
              <a:rPr lang="it-IT" baseline="0" dirty="0" smtClean="0"/>
              <a:t> </a:t>
            </a:r>
            <a:r>
              <a:rPr lang="it-IT" baseline="0" dirty="0" err="1" smtClean="0"/>
              <a:t>validation</a:t>
            </a:r>
            <a:r>
              <a:rPr lang="it-IT" baseline="0" dirty="0" smtClean="0"/>
              <a:t>.</a:t>
            </a:r>
          </a:p>
          <a:p>
            <a:r>
              <a:rPr lang="it-IT" baseline="0" dirty="0" err="1" smtClean="0"/>
              <a:t>Firstly</a:t>
            </a:r>
            <a:r>
              <a:rPr lang="it-IT" baseline="0" dirty="0" smtClean="0"/>
              <a:t> </a:t>
            </a:r>
            <a:r>
              <a:rPr lang="it-IT" baseline="0" dirty="0" err="1" smtClean="0"/>
              <a:t>we</a:t>
            </a:r>
            <a:r>
              <a:rPr lang="it-IT" baseline="0" dirty="0" smtClean="0"/>
              <a:t> </a:t>
            </a:r>
            <a:r>
              <a:rPr lang="it-IT" baseline="0" dirty="0" err="1" smtClean="0"/>
              <a:t>plan</a:t>
            </a:r>
            <a:r>
              <a:rPr lang="it-IT" baseline="0" dirty="0" smtClean="0"/>
              <a:t> to </a:t>
            </a:r>
            <a:r>
              <a:rPr lang="it-IT" baseline="0" dirty="0" err="1" smtClean="0"/>
              <a:t>define</a:t>
            </a:r>
            <a:r>
              <a:rPr lang="it-IT" baseline="0" dirty="0" smtClean="0"/>
              <a:t> </a:t>
            </a:r>
            <a:r>
              <a:rPr lang="it-IT" baseline="0" dirty="0" err="1" smtClean="0"/>
              <a:t>variable</a:t>
            </a:r>
            <a:r>
              <a:rPr lang="it-IT" baseline="0" dirty="0" smtClean="0"/>
              <a:t>/</a:t>
            </a:r>
            <a:r>
              <a:rPr lang="it-IT" baseline="0" dirty="0" err="1" smtClean="0"/>
              <a:t>level</a:t>
            </a:r>
            <a:r>
              <a:rPr lang="it-IT" baseline="0" dirty="0" smtClean="0"/>
              <a:t> and scenario </a:t>
            </a:r>
            <a:r>
              <a:rPr lang="it-IT" baseline="0" dirty="0" err="1" smtClean="0"/>
              <a:t>dependent</a:t>
            </a:r>
            <a:r>
              <a:rPr lang="it-IT" baseline="0" dirty="0" smtClean="0"/>
              <a:t> </a:t>
            </a:r>
            <a:r>
              <a:rPr lang="it-IT" baseline="0" dirty="0" err="1" smtClean="0"/>
              <a:t>spatio-temporal</a:t>
            </a:r>
            <a:r>
              <a:rPr lang="it-IT" baseline="0" dirty="0" smtClean="0"/>
              <a:t> match-up </a:t>
            </a:r>
            <a:r>
              <a:rPr lang="it-IT" baseline="0" dirty="0" err="1" smtClean="0"/>
              <a:t>criteria</a:t>
            </a:r>
            <a:r>
              <a:rPr lang="it-IT" baseline="0" dirty="0" smtClean="0"/>
              <a:t> to </a:t>
            </a:r>
            <a:r>
              <a:rPr lang="it-IT" baseline="0" dirty="0" err="1" smtClean="0"/>
              <a:t>maximize</a:t>
            </a:r>
            <a:r>
              <a:rPr lang="it-IT" baseline="0" dirty="0" smtClean="0"/>
              <a:t> the </a:t>
            </a:r>
            <a:r>
              <a:rPr lang="it-IT" baseline="0" dirty="0" err="1" smtClean="0"/>
              <a:t>number</a:t>
            </a:r>
            <a:r>
              <a:rPr lang="it-IT" baseline="0" dirty="0" smtClean="0"/>
              <a:t> of match-</a:t>
            </a:r>
            <a:r>
              <a:rPr lang="it-IT" baseline="0" dirty="0" err="1" smtClean="0"/>
              <a:t>ups</a:t>
            </a:r>
            <a:r>
              <a:rPr lang="it-IT" baseline="0" dirty="0" smtClean="0"/>
              <a:t>.</a:t>
            </a:r>
          </a:p>
          <a:p>
            <a:r>
              <a:rPr lang="it-IT" dirty="0" err="1" smtClean="0"/>
              <a:t>This</a:t>
            </a:r>
            <a:r>
              <a:rPr lang="it-IT" dirty="0" smtClean="0"/>
              <a:t> </a:t>
            </a:r>
            <a:r>
              <a:rPr lang="it-IT" dirty="0" err="1" smtClean="0"/>
              <a:t>will</a:t>
            </a:r>
            <a:r>
              <a:rPr lang="it-IT" dirty="0" smtClean="0"/>
              <a:t> be </a:t>
            </a:r>
            <a:r>
              <a:rPr lang="it-IT" dirty="0" err="1" smtClean="0"/>
              <a:t>obtained</a:t>
            </a:r>
            <a:r>
              <a:rPr lang="it-IT" dirty="0" smtClean="0"/>
              <a:t> by</a:t>
            </a:r>
            <a:r>
              <a:rPr lang="it-IT" baseline="0" dirty="0" smtClean="0"/>
              <a:t> </a:t>
            </a:r>
            <a:r>
              <a:rPr lang="it-IT" baseline="0" dirty="0" err="1" smtClean="0"/>
              <a:t>investigating</a:t>
            </a:r>
            <a:r>
              <a:rPr lang="it-IT" baseline="0" dirty="0" smtClean="0"/>
              <a:t> the </a:t>
            </a:r>
            <a:r>
              <a:rPr lang="it-IT" baseline="0" dirty="0" err="1" smtClean="0"/>
              <a:t>spatial</a:t>
            </a:r>
            <a:r>
              <a:rPr lang="it-IT" baseline="0" dirty="0" smtClean="0"/>
              <a:t> </a:t>
            </a:r>
            <a:r>
              <a:rPr lang="it-IT" baseline="0" dirty="0" err="1" smtClean="0"/>
              <a:t>variability</a:t>
            </a:r>
            <a:r>
              <a:rPr lang="it-IT" baseline="0" dirty="0" smtClean="0"/>
              <a:t> with satellite data and the </a:t>
            </a:r>
            <a:r>
              <a:rPr lang="it-IT" baseline="0" dirty="0" err="1" smtClean="0"/>
              <a:t>temporal</a:t>
            </a:r>
            <a:r>
              <a:rPr lang="it-IT" baseline="0" dirty="0" smtClean="0"/>
              <a:t> </a:t>
            </a:r>
            <a:r>
              <a:rPr lang="it-IT" baseline="0" dirty="0" err="1" smtClean="0"/>
              <a:t>variability</a:t>
            </a:r>
            <a:r>
              <a:rPr lang="it-IT" baseline="0" dirty="0" smtClean="0"/>
              <a:t> with the </a:t>
            </a:r>
            <a:r>
              <a:rPr lang="it-IT" baseline="0" dirty="0" err="1" smtClean="0"/>
              <a:t>available</a:t>
            </a:r>
            <a:r>
              <a:rPr lang="it-IT" baseline="0" dirty="0" smtClean="0"/>
              <a:t> time </a:t>
            </a:r>
            <a:r>
              <a:rPr lang="it-IT" baseline="0" dirty="0" err="1" smtClean="0"/>
              <a:t>series</a:t>
            </a:r>
            <a:r>
              <a:rPr lang="it-IT" baseline="0" dirty="0" smtClean="0"/>
              <a:t> of </a:t>
            </a:r>
            <a:r>
              <a:rPr lang="it-IT" baseline="0" dirty="0" err="1" smtClean="0"/>
              <a:t>observations</a:t>
            </a:r>
            <a:endParaRPr lang="it-IT" baseline="0" dirty="0" smtClean="0"/>
          </a:p>
          <a:p>
            <a:r>
              <a:rPr lang="it-IT" baseline="0" dirty="0" err="1" smtClean="0"/>
              <a:t>This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process</a:t>
            </a:r>
            <a:r>
              <a:rPr lang="it-IT" baseline="0" dirty="0" smtClean="0"/>
              <a:t> </a:t>
            </a:r>
            <a:r>
              <a:rPr lang="it-IT" baseline="0" dirty="0" err="1" smtClean="0"/>
              <a:t>will</a:t>
            </a:r>
            <a:r>
              <a:rPr lang="it-IT" baseline="0" dirty="0" smtClean="0"/>
              <a:t> </a:t>
            </a:r>
            <a:r>
              <a:rPr lang="it-IT" baseline="0" dirty="0" err="1" smtClean="0"/>
              <a:t>also</a:t>
            </a:r>
            <a:r>
              <a:rPr lang="it-IT" baseline="0" dirty="0" smtClean="0"/>
              <a:t> produce an estimate of the </a:t>
            </a:r>
            <a:r>
              <a:rPr lang="it-IT" baseline="0" dirty="0" err="1" smtClean="0"/>
              <a:t>contribution</a:t>
            </a:r>
            <a:r>
              <a:rPr lang="it-IT" baseline="0" dirty="0" smtClean="0"/>
              <a:t> to the </a:t>
            </a:r>
            <a:r>
              <a:rPr lang="it-IT" baseline="0" dirty="0" err="1" smtClean="0"/>
              <a:t>total</a:t>
            </a:r>
            <a:r>
              <a:rPr lang="it-IT" baseline="0" dirty="0" smtClean="0"/>
              <a:t> </a:t>
            </a:r>
            <a:r>
              <a:rPr lang="it-IT" baseline="0" dirty="0" err="1" smtClean="0"/>
              <a:t>uncertainty</a:t>
            </a:r>
            <a:r>
              <a:rPr lang="it-IT" baseline="0" smtClean="0"/>
              <a:t> budget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AA054A-F677-41AF-A4E0-82820055B820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36170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err="1" smtClean="0"/>
              <a:t>EarthCARE</a:t>
            </a:r>
            <a:r>
              <a:rPr lang="en-US" sz="1200" dirty="0" smtClean="0"/>
              <a:t> data products that will be validated </a:t>
            </a:r>
            <a:br>
              <a:rPr lang="en-US" sz="1200" dirty="0" smtClean="0"/>
            </a:b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Independent instruments and data products that you will </a:t>
            </a:r>
            <a:r>
              <a:rPr lang="en-US" sz="1200" dirty="0" err="1" smtClean="0"/>
              <a:t>intercompare</a:t>
            </a:r>
            <a:r>
              <a:rPr lang="en-US" sz="1200" dirty="0" smtClean="0"/>
              <a:t> with </a:t>
            </a:r>
            <a:r>
              <a:rPr lang="en-US" sz="1200" dirty="0" err="1" smtClean="0"/>
              <a:t>EarthCARE</a:t>
            </a:r>
            <a:r>
              <a:rPr lang="en-US" sz="1200" dirty="0" smtClean="0"/>
              <a:t> (location, accuracy, vertical sampling, etc.)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AA054A-F677-41AF-A4E0-82820055B820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17069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911803-7AD6-421A-8DC7-A7228E97F492}" type="slidenum">
              <a:rPr lang="en-US">
                <a:solidFill>
                  <a:prstClr val="white"/>
                </a:solidFill>
              </a:rPr>
              <a:pPr/>
              <a:t>14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182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75A62-EED1-4F73-8E2A-5A59CBAFF96C}" type="datetimeFigureOut">
              <a:rPr lang="it-IT" smtClean="0"/>
              <a:t>14/06/2018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C2C-4AC9-4750-B7C0-88068EEF072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889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75A62-EED1-4F73-8E2A-5A59CBAFF96C}" type="datetimeFigureOut">
              <a:rPr lang="it-IT" smtClean="0"/>
              <a:t>14/06/2018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C2C-4AC9-4750-B7C0-88068EEF072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6649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75A62-EED1-4F73-8E2A-5A59CBAFF96C}" type="datetimeFigureOut">
              <a:rPr lang="it-IT" smtClean="0"/>
              <a:t>14/06/2018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C2C-4AC9-4750-B7C0-88068EEF072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7802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75A62-EED1-4F73-8E2A-5A59CBAFF96C}" type="datetimeFigureOut">
              <a:rPr lang="it-IT" smtClean="0"/>
              <a:t>14/06/2018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C2C-4AC9-4750-B7C0-88068EEF072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3833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75A62-EED1-4F73-8E2A-5A59CBAFF96C}" type="datetimeFigureOut">
              <a:rPr lang="it-IT" smtClean="0"/>
              <a:t>14/06/2018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C2C-4AC9-4750-B7C0-88068EEF072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7231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75A62-EED1-4F73-8E2A-5A59CBAFF96C}" type="datetimeFigureOut">
              <a:rPr lang="it-IT" smtClean="0"/>
              <a:t>14/06/2018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C2C-4AC9-4750-B7C0-88068EEF072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0973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75A62-EED1-4F73-8E2A-5A59CBAFF96C}" type="datetimeFigureOut">
              <a:rPr lang="it-IT" smtClean="0"/>
              <a:t>14/06/2018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C2C-4AC9-4750-B7C0-88068EEF072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4253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75A62-EED1-4F73-8E2A-5A59CBAFF96C}" type="datetimeFigureOut">
              <a:rPr lang="it-IT" smtClean="0"/>
              <a:t>14/06/2018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C2C-4AC9-4750-B7C0-88068EEF072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0023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75A62-EED1-4F73-8E2A-5A59CBAFF96C}" type="datetimeFigureOut">
              <a:rPr lang="it-IT" smtClean="0"/>
              <a:t>14/06/2018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C2C-4AC9-4750-B7C0-88068EEF072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0776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75A62-EED1-4F73-8E2A-5A59CBAFF96C}" type="datetimeFigureOut">
              <a:rPr lang="it-IT" smtClean="0"/>
              <a:t>14/06/2018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C2C-4AC9-4750-B7C0-88068EEF072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4933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75A62-EED1-4F73-8E2A-5A59CBAFF96C}" type="datetimeFigureOut">
              <a:rPr lang="it-IT" smtClean="0"/>
              <a:t>14/06/2018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2C2C-4AC9-4750-B7C0-88068EEF072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7122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75A62-EED1-4F73-8E2A-5A59CBAFF96C}" type="datetimeFigureOut">
              <a:rPr lang="it-IT" smtClean="0"/>
              <a:t>14/06/2018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62C2C-4AC9-4750-B7C0-88068EEF072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1189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jpe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emf"/><Relationship Id="rId5" Type="http://schemas.openxmlformats.org/officeDocument/2006/relationships/image" Target="../media/image3.png"/><Relationship Id="rId15" Type="http://schemas.openxmlformats.org/officeDocument/2006/relationships/image" Target="../media/image12.png"/><Relationship Id="rId10" Type="http://schemas.openxmlformats.org/officeDocument/2006/relationships/image" Target="../media/image8.emf"/><Relationship Id="rId4" Type="http://schemas.openxmlformats.org/officeDocument/2006/relationships/image" Target="../media/image2.jpeg"/><Relationship Id="rId9" Type="http://schemas.openxmlformats.org/officeDocument/2006/relationships/image" Target="../media/image7.emf"/><Relationship Id="rId14" Type="http://schemas.openxmlformats.org/officeDocument/2006/relationships/hyperlink" Target="mailto:g.liberti@isac.cnr.it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ceilometer.e-profile.eu/" TargetMode="External"/><Relationship Id="rId13" Type="http://schemas.openxmlformats.org/officeDocument/2006/relationships/hyperlink" Target="http://www.eubrewnet.org/cost1207/" TargetMode="External"/><Relationship Id="rId3" Type="http://schemas.openxmlformats.org/officeDocument/2006/relationships/image" Target="../media/image49.jpeg"/><Relationship Id="rId7" Type="http://schemas.openxmlformats.org/officeDocument/2006/relationships/hyperlink" Target="http://www.alice-net.eu/" TargetMode="External"/><Relationship Id="rId12" Type="http://schemas.openxmlformats.org/officeDocument/2006/relationships/hyperlink" Target="http://www.euroskyrad.net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ampedusa.enea.it/" TargetMode="External"/><Relationship Id="rId11" Type="http://schemas.openxmlformats.org/officeDocument/2006/relationships/hyperlink" Target="https://aeronet.gsfc.nasa.gov/new_web/index.html" TargetMode="External"/><Relationship Id="rId5" Type="http://schemas.openxmlformats.org/officeDocument/2006/relationships/hyperlink" Target="http://lidar.ifa.rm.cnr.it/" TargetMode="External"/><Relationship Id="rId10" Type="http://schemas.openxmlformats.org/officeDocument/2006/relationships/hyperlink" Target="http://pandonia.net/" TargetMode="External"/><Relationship Id="rId4" Type="http://schemas.openxmlformats.org/officeDocument/2006/relationships/hyperlink" Target="http://www.isac.cnr.it/en/infrastructures/ciras-cnr-isac-rome-atmospheric-supersite" TargetMode="External"/><Relationship Id="rId9" Type="http://schemas.openxmlformats.org/officeDocument/2006/relationships/hyperlink" Target="http://ndacc-lidar.org/index.php?id=105/Rome-Tor+Vergata.htm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mpedusa.enea.it/strumenti/mfrsr/index.php?lang=en" TargetMode="External"/><Relationship Id="rId3" Type="http://schemas.openxmlformats.org/officeDocument/2006/relationships/image" Target="../media/image14.emf"/><Relationship Id="rId7" Type="http://schemas.openxmlformats.org/officeDocument/2006/relationships/hyperlink" Target="http://www.lampedusa.enea.it/strumenti/pyranometers_pyrgeometers/index.php?lang=en" TargetMode="External"/><Relationship Id="rId12" Type="http://schemas.openxmlformats.org/officeDocument/2006/relationships/hyperlink" Target="http://www.lampedusa.enea.it/" TargetMode="External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ampedusa.enea.it/strumenti/lidar/index.php?lang=en" TargetMode="External"/><Relationship Id="rId11" Type="http://schemas.openxmlformats.org/officeDocument/2006/relationships/hyperlink" Target="http://www.lampedusa.enea.it/strumenti/skyimager/index.php?lang=en" TargetMode="External"/><Relationship Id="rId5" Type="http://schemas.openxmlformats.org/officeDocument/2006/relationships/hyperlink" Target="http://www.lampedusa.enea.it/strumenti/meteostation/index.php?lang=en" TargetMode="External"/><Relationship Id="rId10" Type="http://schemas.openxmlformats.org/officeDocument/2006/relationships/hyperlink" Target="http://www.lampedusa.enea.it/strumenti/brewer/index.php?lang=en" TargetMode="External"/><Relationship Id="rId4" Type="http://schemas.openxmlformats.org/officeDocument/2006/relationships/image" Target="../media/image15.jpeg"/><Relationship Id="rId9" Type="http://schemas.openxmlformats.org/officeDocument/2006/relationships/hyperlink" Target="http://www.lampedusa.enea.it/strumenti/cimel/index.php?lang=en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12.png"/><Relationship Id="rId7" Type="http://schemas.openxmlformats.org/officeDocument/2006/relationships/image" Target="../media/image31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hyperlink" Target="http://www.arpalazio.net/main/aria/sci/basedati/chimici/chimici.php" TargetMode="External"/><Relationship Id="rId4" Type="http://schemas.openxmlformats.org/officeDocument/2006/relationships/image" Target="../media/image3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lidar.ifa.rm.cnr.it/" TargetMode="External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ndacc-lidar.org/index.php?id=105/Rome-Tor+Vergata.htm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4" descr="ideas.t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9550" y="8948"/>
            <a:ext cx="1560624" cy="802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0499" y="969726"/>
            <a:ext cx="8837216" cy="1325563"/>
          </a:xfrm>
        </p:spPr>
        <p:txBody>
          <a:bodyPr>
            <a:noAutofit/>
          </a:bodyPr>
          <a:lstStyle/>
          <a:p>
            <a:pPr algn="ctr"/>
            <a:r>
              <a:rPr lang="en-US" sz="2800" b="1" i="1" dirty="0"/>
              <a:t>An Italian coordinated contribution to the Validation of </a:t>
            </a:r>
            <a:r>
              <a:rPr lang="en-US" sz="2800" b="1" i="1" dirty="0" err="1" smtClean="0"/>
              <a:t>EarthCARE</a:t>
            </a:r>
            <a:r>
              <a:rPr lang="en-US" sz="2800" b="1" i="1" dirty="0" smtClean="0"/>
              <a:t> </a:t>
            </a:r>
            <a:r>
              <a:rPr lang="en-US" sz="2800" b="1" i="1" dirty="0"/>
              <a:t>products from three atmospheric observatories in the Central Mediterranean Sea.</a:t>
            </a:r>
            <a:r>
              <a:rPr lang="it-IT" sz="3200" dirty="0"/>
              <a:t/>
            </a:r>
            <a:br>
              <a:rPr lang="it-IT" sz="3200" dirty="0"/>
            </a:br>
            <a:endParaRPr lang="it-IT" sz="3200" dirty="0"/>
          </a:p>
        </p:txBody>
      </p:sp>
      <p:pic>
        <p:nvPicPr>
          <p:cNvPr id="7" name="Picture 652" descr="logo-isac15c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9031" y="3856"/>
            <a:ext cx="653035" cy="653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51" descr="cnr-blu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99100" y="48997"/>
            <a:ext cx="561234" cy="554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magine 3" descr="esa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84085" y="69928"/>
            <a:ext cx="1095197" cy="469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magine 5" descr="sapienza.jpg"/>
          <p:cNvPicPr>
            <a:picLocks noChangeAspect="1"/>
          </p:cNvPicPr>
          <p:nvPr/>
        </p:nvPicPr>
        <p:blipFill>
          <a:blip r:embed="rId7"/>
          <a:srcRect l="11116" r="11116"/>
          <a:stretch>
            <a:fillRect/>
          </a:stretch>
        </p:blipFill>
        <p:spPr bwMode="auto">
          <a:xfrm>
            <a:off x="20079" y="48997"/>
            <a:ext cx="1286323" cy="534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magine 6" descr="serco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920174" y="78744"/>
            <a:ext cx="1091823" cy="611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67"/>
          <p:cNvSpPr>
            <a:spLocks noChangeArrowheads="1"/>
          </p:cNvSpPr>
          <p:nvPr/>
        </p:nvSpPr>
        <p:spPr bwMode="auto">
          <a:xfrm>
            <a:off x="628648" y="0"/>
            <a:ext cx="2908935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endParaRPr lang="it-IT"/>
          </a:p>
        </p:txBody>
      </p:sp>
      <p:pic>
        <p:nvPicPr>
          <p:cNvPr id="14" name="Immagin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17439" y="4585"/>
            <a:ext cx="1749982" cy="778422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24526" y="-6570"/>
            <a:ext cx="803189" cy="818196"/>
          </a:xfrm>
          <a:prstGeom prst="rect">
            <a:avLst/>
          </a:prstGeom>
        </p:spPr>
      </p:pic>
      <p:grpSp>
        <p:nvGrpSpPr>
          <p:cNvPr id="16" name="Group 77"/>
          <p:cNvGrpSpPr>
            <a:grpSpLocks noChangeAspect="1"/>
          </p:cNvGrpSpPr>
          <p:nvPr/>
        </p:nvGrpSpPr>
        <p:grpSpPr>
          <a:xfrm>
            <a:off x="-4635" y="3444519"/>
            <a:ext cx="5390542" cy="3272147"/>
            <a:chOff x="9422566" y="7185719"/>
            <a:chExt cx="11156660" cy="6772275"/>
          </a:xfrm>
        </p:grpSpPr>
        <p:pic>
          <p:nvPicPr>
            <p:cNvPr id="17" name="Picture 3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9422566" y="7185719"/>
              <a:ext cx="7115175" cy="677227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18" name="Picture 67" descr="2mappa.png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4423226" y="7257157"/>
              <a:ext cx="6105806" cy="400563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19" name="Picture 9686" descr="aerial_view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780" b="25197"/>
            <a:stretch>
              <a:fillRect/>
            </a:stretch>
          </p:blipFill>
          <p:spPr bwMode="auto">
            <a:xfrm>
              <a:off x="15566233" y="11686313"/>
              <a:ext cx="4877274" cy="22320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sp>
          <p:nvSpPr>
            <p:cNvPr id="20" name="Line Callout 1 69"/>
            <p:cNvSpPr/>
            <p:nvPr/>
          </p:nvSpPr>
          <p:spPr>
            <a:xfrm>
              <a:off x="14423226" y="7257157"/>
              <a:ext cx="6156000" cy="4000528"/>
            </a:xfrm>
            <a:prstGeom prst="borderCallout1">
              <a:avLst>
                <a:gd name="adj1" fmla="val 20508"/>
                <a:gd name="adj2" fmla="val 721"/>
                <a:gd name="adj3" fmla="val 72061"/>
                <a:gd name="adj4" fmla="val -38333"/>
              </a:avLst>
            </a:prstGeom>
            <a:noFill/>
            <a:ln w="38100">
              <a:solidFill>
                <a:srgbClr val="66FF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1" name="Line Callout 1 70"/>
            <p:cNvSpPr/>
            <p:nvPr/>
          </p:nvSpPr>
          <p:spPr>
            <a:xfrm>
              <a:off x="15494797" y="11686312"/>
              <a:ext cx="4929223" cy="2214577"/>
            </a:xfrm>
            <a:prstGeom prst="borderCallout1">
              <a:avLst>
                <a:gd name="adj1" fmla="val 17691"/>
                <a:gd name="adj2" fmla="val 229"/>
                <a:gd name="adj3" fmla="val 58700"/>
                <a:gd name="adj4" fmla="val -71197"/>
              </a:avLst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2" name="TextBox 71"/>
            <p:cNvSpPr txBox="1"/>
            <p:nvPr/>
          </p:nvSpPr>
          <p:spPr>
            <a:xfrm>
              <a:off x="18495191" y="7283416"/>
              <a:ext cx="2071701" cy="7006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BAQUNIN</a:t>
              </a:r>
              <a:endParaRPr lang="it-IT" sz="1600" dirty="0"/>
            </a:p>
          </p:txBody>
        </p:sp>
        <p:sp>
          <p:nvSpPr>
            <p:cNvPr id="23" name="Rectangle 72"/>
            <p:cNvSpPr/>
            <p:nvPr/>
          </p:nvSpPr>
          <p:spPr>
            <a:xfrm>
              <a:off x="16851859" y="10635291"/>
              <a:ext cx="1387459" cy="70069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sz="1600" dirty="0" smtClean="0"/>
                <a:t>CIRAS</a:t>
              </a:r>
              <a:endParaRPr lang="it-IT" sz="1600" dirty="0"/>
            </a:p>
          </p:txBody>
        </p:sp>
        <p:cxnSp>
          <p:nvCxnSpPr>
            <p:cNvPr id="24" name="Straight Arrow Connector 73"/>
            <p:cNvCxnSpPr/>
            <p:nvPr/>
          </p:nvCxnSpPr>
          <p:spPr>
            <a:xfrm rot="10800000" flipV="1">
              <a:off x="16352052" y="8042975"/>
              <a:ext cx="2071702" cy="928694"/>
            </a:xfrm>
            <a:prstGeom prst="straightConnector1">
              <a:avLst/>
            </a:prstGeom>
            <a:ln>
              <a:solidFill>
                <a:srgbClr val="66FF3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74"/>
            <p:cNvCxnSpPr>
              <a:stCxn id="23" idx="0"/>
            </p:cNvCxnSpPr>
            <p:nvPr/>
          </p:nvCxnSpPr>
          <p:spPr>
            <a:xfrm flipV="1">
              <a:off x="17545588" y="10278103"/>
              <a:ext cx="1235096" cy="357188"/>
            </a:xfrm>
            <a:prstGeom prst="straightConnector1">
              <a:avLst/>
            </a:prstGeom>
            <a:ln>
              <a:solidFill>
                <a:srgbClr val="66FF3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75"/>
            <p:cNvSpPr txBox="1"/>
            <p:nvPr/>
          </p:nvSpPr>
          <p:spPr>
            <a:xfrm>
              <a:off x="18285848" y="11832160"/>
              <a:ext cx="2119511" cy="6369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err="1" smtClean="0"/>
                <a:t>Lampedusa</a:t>
              </a:r>
              <a:endParaRPr lang="it-IT" sz="1400" dirty="0"/>
            </a:p>
          </p:txBody>
        </p:sp>
      </p:grpSp>
      <p:sp>
        <p:nvSpPr>
          <p:cNvPr id="27" name="Rettangolo 26"/>
          <p:cNvSpPr/>
          <p:nvPr/>
        </p:nvSpPr>
        <p:spPr>
          <a:xfrm>
            <a:off x="58980" y="1927666"/>
            <a:ext cx="8968736" cy="157479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it-IT" sz="1200" dirty="0" smtClean="0">
                <a:ea typeface="Verdana" panose="020B0604030504040204" pitchFamily="34" charset="0"/>
                <a:cs typeface="Verdana" panose="020B0604030504040204" pitchFamily="34" charset="0"/>
              </a:rPr>
              <a:t>L.Baldini</a:t>
            </a:r>
            <a:r>
              <a:rPr lang="it-IT" sz="1200" baseline="30000" dirty="0" smtClean="0"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it-IT" sz="1200" dirty="0" smtClean="0">
                <a:ea typeface="Verdana" panose="020B0604030504040204" pitchFamily="34" charset="0"/>
                <a:cs typeface="Verdana" panose="020B0604030504040204" pitchFamily="34" charset="0"/>
              </a:rPr>
              <a:t>, F.Barnaba</a:t>
            </a:r>
            <a:r>
              <a:rPr lang="it-IT" sz="1200" baseline="30000" dirty="0" smtClean="0"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it-IT" sz="1200" dirty="0" smtClean="0">
                <a:ea typeface="Verdana" panose="020B0604030504040204" pitchFamily="34" charset="0"/>
                <a:cs typeface="Verdana" panose="020B0604030504040204" pitchFamily="34" charset="0"/>
              </a:rPr>
              <a:t>, C.Bommarito</a:t>
            </a:r>
            <a:r>
              <a:rPr lang="it-IT" sz="1200" baseline="30000" dirty="0" smtClean="0">
                <a:ea typeface="Verdana" panose="020B0604030504040204" pitchFamily="34" charset="0"/>
                <a:cs typeface="Verdana" panose="020B0604030504040204" pitchFamily="34" charset="0"/>
              </a:rPr>
              <a:t>2b</a:t>
            </a:r>
            <a:r>
              <a:rPr lang="it-IT" sz="1200" dirty="0" smtClean="0">
                <a:ea typeface="Verdana" panose="020B0604030504040204" pitchFamily="34" charset="0"/>
                <a:cs typeface="Verdana" panose="020B0604030504040204" pitchFamily="34" charset="0"/>
              </a:rPr>
              <a:t>, M.Cacciani</a:t>
            </a:r>
            <a:r>
              <a:rPr lang="it-IT" sz="1200" baseline="30000" dirty="0" smtClean="0"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lang="it-IT" sz="1200" dirty="0" smtClean="0">
                <a:ea typeface="Verdana" panose="020B0604030504040204" pitchFamily="34" charset="0"/>
                <a:cs typeface="Verdana" panose="020B0604030504040204" pitchFamily="34" charset="0"/>
              </a:rPr>
              <a:t>, M.Campanelli</a:t>
            </a:r>
            <a:r>
              <a:rPr lang="it-IT" sz="1200" baseline="30000" dirty="0" smtClean="0"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it-IT" sz="1200" dirty="0" smtClean="0">
                <a:ea typeface="Verdana" panose="020B0604030504040204" pitchFamily="34" charset="0"/>
                <a:cs typeface="Verdana" panose="020B0604030504040204" pitchFamily="34" charset="0"/>
              </a:rPr>
              <a:t>, S.Casadio</a:t>
            </a:r>
            <a:r>
              <a:rPr lang="it-IT" sz="1200" baseline="30000" dirty="0" smtClean="0"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  <a:r>
              <a:rPr lang="it-IT" sz="1200" dirty="0"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r>
              <a:rPr lang="it-IT" sz="1200" dirty="0" smtClean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1200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T.Di</a:t>
            </a:r>
            <a:r>
              <a:rPr lang="it-IT" sz="1200" dirty="0" smtClean="0">
                <a:ea typeface="Verdana" panose="020B0604030504040204" pitchFamily="34" charset="0"/>
                <a:cs typeface="Verdana" panose="020B0604030504040204" pitchFamily="34" charset="0"/>
              </a:rPr>
              <a:t> Iorio</a:t>
            </a:r>
            <a:r>
              <a:rPr lang="it-IT" sz="1200" baseline="30000" dirty="0" smtClean="0">
                <a:ea typeface="Verdana" panose="020B0604030504040204" pitchFamily="34" charset="0"/>
                <a:cs typeface="Verdana" panose="020B0604030504040204" pitchFamily="34" charset="0"/>
              </a:rPr>
              <a:t>2a</a:t>
            </a:r>
            <a:r>
              <a:rPr lang="it-IT" sz="1200" dirty="0" smtClean="0"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it-IT" sz="1200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L.Di</a:t>
            </a:r>
            <a:r>
              <a:rPr lang="it-IT" sz="1200" dirty="0" smtClean="0">
                <a:ea typeface="Verdana" panose="020B0604030504040204" pitchFamily="34" charset="0"/>
                <a:cs typeface="Verdana" panose="020B0604030504040204" pitchFamily="34" charset="0"/>
              </a:rPr>
              <a:t> Liberto</a:t>
            </a:r>
            <a:r>
              <a:rPr lang="it-IT" sz="1200" baseline="30000" dirty="0" smtClean="0"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it-IT" sz="1200" dirty="0" smtClean="0"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it-IT" sz="1200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A.di</a:t>
            </a:r>
            <a:r>
              <a:rPr lang="it-IT" sz="1200" dirty="0" smtClean="0">
                <a:ea typeface="Verdana" panose="020B0604030504040204" pitchFamily="34" charset="0"/>
                <a:cs typeface="Verdana" panose="020B0604030504040204" pitchFamily="34" charset="0"/>
              </a:rPr>
              <a:t> Sarra</a:t>
            </a:r>
            <a:r>
              <a:rPr lang="it-IT" sz="1200" baseline="30000" dirty="0" smtClean="0">
                <a:ea typeface="Verdana" panose="020B0604030504040204" pitchFamily="34" charset="0"/>
                <a:cs typeface="Verdana" panose="020B0604030504040204" pitchFamily="34" charset="0"/>
              </a:rPr>
              <a:t>2a</a:t>
            </a:r>
            <a:r>
              <a:rPr lang="it-IT" sz="1200" dirty="0" smtClean="0">
                <a:ea typeface="Verdana" panose="020B0604030504040204" pitchFamily="34" charset="0"/>
                <a:cs typeface="Verdana" panose="020B0604030504040204" pitchFamily="34" charset="0"/>
              </a:rPr>
              <a:t>, D.Dionisi</a:t>
            </a:r>
            <a:r>
              <a:rPr lang="it-IT" sz="1200" baseline="30000" dirty="0"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it-IT" sz="1200" dirty="0" smtClean="0">
                <a:ea typeface="Verdana" panose="020B0604030504040204" pitchFamily="34" charset="0"/>
                <a:cs typeface="Verdana" panose="020B0604030504040204" pitchFamily="34" charset="0"/>
              </a:rPr>
              <a:t>, G.P.Gobbi</a:t>
            </a:r>
            <a:r>
              <a:rPr lang="it-IT" sz="1200" baseline="30000" dirty="0"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it-IT" sz="1200" dirty="0" smtClean="0">
                <a:ea typeface="Verdana" panose="020B0604030504040204" pitchFamily="34" charset="0"/>
                <a:cs typeface="Verdana" panose="020B0604030504040204" pitchFamily="34" charset="0"/>
              </a:rPr>
              <a:t>, A.M.Iannarelli</a:t>
            </a:r>
            <a:r>
              <a:rPr lang="it-IT" sz="1200" baseline="30000" dirty="0" smtClean="0"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  <a:r>
              <a:rPr lang="it-IT" sz="1200" dirty="0" smtClean="0"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it-IT" sz="1200" b="1" u="sng" dirty="0" smtClean="0">
                <a:ea typeface="Verdana" panose="020B0604030504040204" pitchFamily="34" charset="0"/>
                <a:cs typeface="Verdana" panose="020B0604030504040204" pitchFamily="34" charset="0"/>
              </a:rPr>
              <a:t>G.L.Liberti</a:t>
            </a:r>
            <a:r>
              <a:rPr lang="it-IT" sz="1200" baseline="30000" dirty="0"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it-IT" sz="1200" dirty="0" smtClean="0">
                <a:ea typeface="Verdana" panose="020B0604030504040204" pitchFamily="34" charset="0"/>
                <a:cs typeface="Verdana" panose="020B0604030504040204" pitchFamily="34" charset="0"/>
              </a:rPr>
              <a:t>, D.Meloni</a:t>
            </a:r>
            <a:r>
              <a:rPr lang="it-IT" sz="1200" baseline="30000" dirty="0" smtClean="0">
                <a:ea typeface="Verdana" panose="020B0604030504040204" pitchFamily="34" charset="0"/>
                <a:cs typeface="Verdana" panose="020B0604030504040204" pitchFamily="34" charset="0"/>
              </a:rPr>
              <a:t>2a</a:t>
            </a:r>
            <a:r>
              <a:rPr lang="it-IT" sz="1200" dirty="0" smtClean="0">
                <a:ea typeface="Verdana" panose="020B0604030504040204" pitchFamily="34" charset="0"/>
                <a:cs typeface="Verdana" panose="020B0604030504040204" pitchFamily="34" charset="0"/>
              </a:rPr>
              <a:t>, F. Monteleone</a:t>
            </a:r>
            <a:r>
              <a:rPr lang="it-IT" sz="1200" baseline="30000" dirty="0" smtClean="0">
                <a:ea typeface="Verdana" panose="020B0604030504040204" pitchFamily="34" charset="0"/>
                <a:cs typeface="Verdana" panose="020B0604030504040204" pitchFamily="34" charset="0"/>
              </a:rPr>
              <a:t>2b</a:t>
            </a:r>
            <a:r>
              <a:rPr lang="it-IT" sz="1200" dirty="0" smtClean="0">
                <a:ea typeface="Verdana" panose="020B0604030504040204" pitchFamily="34" charset="0"/>
                <a:cs typeface="Verdana" panose="020B0604030504040204" pitchFamily="34" charset="0"/>
              </a:rPr>
              <a:t>, M.Montopoli</a:t>
            </a:r>
            <a:r>
              <a:rPr lang="it-IT" sz="1200" baseline="30000" dirty="0"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it-IT" sz="1200" dirty="0" smtClean="0">
                <a:ea typeface="Verdana" panose="020B0604030504040204" pitchFamily="34" charset="0"/>
                <a:cs typeface="Verdana" panose="020B0604030504040204" pitchFamily="34" charset="0"/>
              </a:rPr>
              <a:t>, G.Pace</a:t>
            </a:r>
            <a:r>
              <a:rPr lang="it-IT" sz="1200" baseline="30000" dirty="0" smtClean="0">
                <a:ea typeface="Verdana" panose="020B0604030504040204" pitchFamily="34" charset="0"/>
                <a:cs typeface="Verdana" panose="020B0604030504040204" pitchFamily="34" charset="0"/>
              </a:rPr>
              <a:t>2a</a:t>
            </a:r>
            <a:r>
              <a:rPr lang="it-IT" sz="1200" dirty="0" smtClean="0">
                <a:ea typeface="Verdana" panose="020B0604030504040204" pitchFamily="34" charset="0"/>
                <a:cs typeface="Verdana" panose="020B0604030504040204" pitchFamily="34" charset="0"/>
              </a:rPr>
              <a:t>, D.Sferlazzo</a:t>
            </a:r>
            <a:r>
              <a:rPr lang="it-IT" sz="1200" baseline="30000" dirty="0" smtClean="0">
                <a:ea typeface="Verdana" panose="020B0604030504040204" pitchFamily="34" charset="0"/>
                <a:cs typeface="Verdana" panose="020B0604030504040204" pitchFamily="34" charset="0"/>
              </a:rPr>
              <a:t>2c</a:t>
            </a:r>
            <a:endParaRPr lang="it-IT" sz="300" dirty="0" smtClean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it-IT" sz="300" baseline="30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US" sz="500" baseline="30000" dirty="0" smtClean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en-US" sz="1200" baseline="30000" dirty="0" smtClean="0">
                <a:ea typeface="Verdana" panose="020B0604030504040204" pitchFamily="34" charset="0"/>
                <a:cs typeface="Verdana" panose="020B0604030504040204" pitchFamily="34" charset="0"/>
              </a:rPr>
              <a:t>(1) </a:t>
            </a:r>
            <a:r>
              <a:rPr lang="en-US" sz="1200" dirty="0" smtClean="0">
                <a:ea typeface="Verdana" panose="020B0604030504040204" pitchFamily="34" charset="0"/>
                <a:cs typeface="Verdana" panose="020B0604030504040204" pitchFamily="34" charset="0"/>
              </a:rPr>
              <a:t>Institute for Atmospheric Physics and Climate (ISAC)</a:t>
            </a:r>
            <a:r>
              <a:rPr lang="it-IT" sz="1200" dirty="0" smtClean="0">
                <a:ea typeface="Verdana" panose="020B0604030504040204" pitchFamily="34" charset="0"/>
                <a:cs typeface="Verdana" panose="020B0604030504040204" pitchFamily="34" charset="0"/>
              </a:rPr>
              <a:t>, CNR, Roma, </a:t>
            </a:r>
            <a:r>
              <a:rPr lang="it-IT" sz="1200" dirty="0" err="1">
                <a:ea typeface="Verdana" panose="020B0604030504040204" pitchFamily="34" charset="0"/>
                <a:cs typeface="Verdana" panose="020B0604030504040204" pitchFamily="34" charset="0"/>
              </a:rPr>
              <a:t>Italy</a:t>
            </a:r>
            <a:r>
              <a:rPr lang="it-IT" sz="1200" dirty="0"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endParaRPr lang="it-IT" sz="1200" dirty="0" smtClean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US" sz="1200" baseline="30000" dirty="0">
                <a:ea typeface="Verdana" panose="020B0604030504040204" pitchFamily="34" charset="0"/>
                <a:cs typeface="Verdana" panose="020B0604030504040204" pitchFamily="34" charset="0"/>
              </a:rPr>
              <a:t>(2) </a:t>
            </a:r>
            <a:r>
              <a:rPr lang="en-US" sz="1200" dirty="0">
                <a:ea typeface="Verdana" panose="020B0604030504040204" pitchFamily="34" charset="0"/>
                <a:cs typeface="Verdana" panose="020B0604030504040204" pitchFamily="34" charset="0"/>
              </a:rPr>
              <a:t>Laboratory for Observations and Analyses of Earth and Climate</a:t>
            </a:r>
            <a:r>
              <a:rPr lang="it-IT" sz="1200" dirty="0">
                <a:ea typeface="Verdana" panose="020B0604030504040204" pitchFamily="34" charset="0"/>
                <a:cs typeface="Verdana" panose="020B0604030504040204" pitchFamily="34" charset="0"/>
              </a:rPr>
              <a:t>, ENEA, </a:t>
            </a:r>
            <a:r>
              <a:rPr lang="it-IT" sz="1200" dirty="0" smtClean="0">
                <a:ea typeface="Verdana" panose="020B0604030504040204" pitchFamily="34" charset="0"/>
                <a:cs typeface="Verdana" panose="020B0604030504040204" pitchFamily="34" charset="0"/>
              </a:rPr>
              <a:t>Roma</a:t>
            </a:r>
            <a:r>
              <a:rPr lang="it-IT" sz="1200" baseline="30000" dirty="0" smtClean="0">
                <a:ea typeface="Verdana" panose="020B0604030504040204" pitchFamily="34" charset="0"/>
                <a:cs typeface="Verdana" panose="020B0604030504040204" pitchFamily="34" charset="0"/>
              </a:rPr>
              <a:t>(a</a:t>
            </a:r>
            <a:r>
              <a:rPr lang="it-IT" sz="1200" baseline="30000" dirty="0"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r>
              <a:rPr lang="it-IT" sz="1200" dirty="0">
                <a:ea typeface="Verdana" panose="020B0604030504040204" pitchFamily="34" charset="0"/>
                <a:cs typeface="Verdana" panose="020B0604030504040204" pitchFamily="34" charset="0"/>
              </a:rPr>
              <a:t>, Palermo</a:t>
            </a:r>
            <a:r>
              <a:rPr lang="it-IT" sz="1200" baseline="30000" dirty="0">
                <a:ea typeface="Verdana" panose="020B0604030504040204" pitchFamily="34" charset="0"/>
                <a:cs typeface="Verdana" panose="020B0604030504040204" pitchFamily="34" charset="0"/>
              </a:rPr>
              <a:t>(b)</a:t>
            </a:r>
            <a:r>
              <a:rPr lang="it-IT" sz="1200" dirty="0">
                <a:ea typeface="Verdana" panose="020B0604030504040204" pitchFamily="34" charset="0"/>
                <a:cs typeface="Verdana" panose="020B0604030504040204" pitchFamily="34" charset="0"/>
              </a:rPr>
              <a:t>, Lampedusa</a:t>
            </a:r>
            <a:r>
              <a:rPr lang="it-IT" sz="1200" baseline="30000" dirty="0">
                <a:ea typeface="Verdana" panose="020B0604030504040204" pitchFamily="34" charset="0"/>
                <a:cs typeface="Verdana" panose="020B0604030504040204" pitchFamily="34" charset="0"/>
              </a:rPr>
              <a:t>(c)</a:t>
            </a:r>
            <a:r>
              <a:rPr lang="it-IT" sz="1200" dirty="0"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it-IT" sz="1200" dirty="0" err="1">
                <a:ea typeface="Verdana" panose="020B0604030504040204" pitchFamily="34" charset="0"/>
                <a:cs typeface="Verdana" panose="020B0604030504040204" pitchFamily="34" charset="0"/>
              </a:rPr>
              <a:t>Italy</a:t>
            </a:r>
            <a:r>
              <a:rPr lang="it-IT" sz="1200" dirty="0">
                <a:ea typeface="Verdana" panose="020B0604030504040204" pitchFamily="34" charset="0"/>
                <a:cs typeface="Verdana" panose="020B0604030504040204" pitchFamily="34" charset="0"/>
              </a:rPr>
              <a:t>.  </a:t>
            </a:r>
          </a:p>
          <a:p>
            <a:pPr algn="ctr"/>
            <a:r>
              <a:rPr lang="en-US" sz="1200" baseline="30000" dirty="0" smtClean="0">
                <a:ea typeface="Verdana" panose="020B0604030504040204" pitchFamily="34" charset="0"/>
                <a:cs typeface="Verdana" panose="020B0604030504040204" pitchFamily="34" charset="0"/>
              </a:rPr>
              <a:t>(3) </a:t>
            </a:r>
            <a:r>
              <a:rPr lang="en-US" sz="1200" dirty="0" smtClean="0">
                <a:ea typeface="Verdana" panose="020B0604030504040204" pitchFamily="34" charset="0"/>
                <a:cs typeface="Verdana" panose="020B0604030504040204" pitchFamily="34" charset="0"/>
              </a:rPr>
              <a:t>Physics </a:t>
            </a:r>
            <a:r>
              <a:rPr lang="en-US" sz="1200" dirty="0">
                <a:ea typeface="Verdana" panose="020B0604030504040204" pitchFamily="34" charset="0"/>
                <a:cs typeface="Verdana" panose="020B0604030504040204" pitchFamily="34" charset="0"/>
              </a:rPr>
              <a:t>Department, “Sapienza” University of </a:t>
            </a:r>
            <a:r>
              <a:rPr lang="en-US" sz="1200" dirty="0" smtClean="0">
                <a:ea typeface="Verdana" panose="020B0604030504040204" pitchFamily="34" charset="0"/>
                <a:cs typeface="Verdana" panose="020B0604030504040204" pitchFamily="34" charset="0"/>
              </a:rPr>
              <a:t>Rome, Roma, Italy</a:t>
            </a:r>
            <a:endParaRPr lang="en-US" sz="12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it-IT" sz="1200" baseline="30000" dirty="0" smtClean="0">
                <a:ea typeface="Verdana" panose="020B0604030504040204" pitchFamily="34" charset="0"/>
                <a:cs typeface="Verdana" panose="020B0604030504040204" pitchFamily="34" charset="0"/>
              </a:rPr>
              <a:t>(4)</a:t>
            </a:r>
            <a:r>
              <a:rPr lang="it-IT" sz="1200" dirty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1200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Serco</a:t>
            </a:r>
            <a:r>
              <a:rPr lang="it-IT" sz="1200" dirty="0" smtClean="0"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it-IT" sz="1200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SpA</a:t>
            </a:r>
            <a:r>
              <a:rPr lang="it-IT" sz="1200" dirty="0" smtClean="0"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  <a:p>
            <a:pPr algn="ctr"/>
            <a:endParaRPr lang="it-IT" sz="400" dirty="0" smtClean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it-IT" sz="1200" i="1" dirty="0" smtClean="0">
                <a:ea typeface="Verdana" panose="020B0604030504040204" pitchFamily="34" charset="0"/>
                <a:cs typeface="Verdana" panose="020B0604030504040204" pitchFamily="34" charset="0"/>
              </a:rPr>
              <a:t>CONTACT: </a:t>
            </a:r>
            <a:r>
              <a:rPr lang="it-IT" sz="1200" i="1" dirty="0" smtClean="0">
                <a:ea typeface="Verdana" panose="020B0604030504040204" pitchFamily="34" charset="0"/>
                <a:cs typeface="Verdana" panose="020B0604030504040204" pitchFamily="34" charset="0"/>
                <a:hlinkClick r:id="rId14"/>
              </a:rPr>
              <a:t>g.liberti@isac.cnr.it</a:t>
            </a:r>
            <a:endParaRPr lang="it-IT" sz="1200" i="1" dirty="0" smtClean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5420424" y="3459890"/>
            <a:ext cx="369582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/>
              <a:t>BACKGROUND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Scientific interest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Availability of time series of relevant observations (&gt;10 </a:t>
            </a:r>
            <a:r>
              <a:rPr lang="en-GB" sz="2000" dirty="0" err="1" smtClean="0"/>
              <a:t>yrs</a:t>
            </a:r>
            <a:r>
              <a:rPr lang="en-GB" sz="20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Complementary competences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Well</a:t>
            </a:r>
            <a:r>
              <a:rPr lang="it-IT" sz="2000" dirty="0"/>
              <a:t> </a:t>
            </a:r>
            <a:r>
              <a:rPr lang="en-US" sz="2000" dirty="0"/>
              <a:t>established</a:t>
            </a:r>
            <a:r>
              <a:rPr lang="it-IT" sz="2000" dirty="0"/>
              <a:t> </a:t>
            </a:r>
            <a:r>
              <a:rPr lang="en-GB" sz="2000" dirty="0" smtClean="0"/>
              <a:t>collaborations</a:t>
            </a:r>
            <a:endParaRPr lang="en-GB" sz="2000" dirty="0"/>
          </a:p>
        </p:txBody>
      </p:sp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432984" y="4122207"/>
            <a:ext cx="843413" cy="611820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29" name="CasellaDiTesto 28"/>
          <p:cNvSpPr txBox="1"/>
          <p:nvPr/>
        </p:nvSpPr>
        <p:spPr>
          <a:xfrm>
            <a:off x="170192" y="2381099"/>
            <a:ext cx="694783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3200" dirty="0" smtClean="0">
                <a:solidFill>
                  <a:srgbClr val="FF0000"/>
                </a:solidFill>
              </a:rPr>
              <a:t>78</a:t>
            </a:r>
            <a:endParaRPr lang="it-IT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32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84903" y="-211262"/>
            <a:ext cx="5064231" cy="1325563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Cal/Val methodology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4260" y="809067"/>
            <a:ext cx="6223302" cy="4351338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US" sz="2400" dirty="0" smtClean="0"/>
              <a:t>Optimization of Match-up criteria (variable/level/scenario dependent)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US" sz="2400" dirty="0" smtClean="0"/>
              <a:t>Statistical comparison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US" sz="2400" dirty="0" smtClean="0"/>
              <a:t>Improved estimation of total uncertainty budget contributions for the ground based observations.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US" sz="2400" dirty="0" smtClean="0"/>
              <a:t>Synergetic processing of observations from different instruments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US" sz="2400" dirty="0" smtClean="0"/>
              <a:t>Optimization of comparison statistics and validation tests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US" sz="2400" dirty="0" smtClean="0"/>
              <a:t>Estimation of the effective impact of urban environment</a:t>
            </a:r>
          </a:p>
        </p:txBody>
      </p:sp>
      <p:pic>
        <p:nvPicPr>
          <p:cNvPr id="4" name="Immagin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562" y="24508"/>
            <a:ext cx="2816941" cy="360934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ttangolo 4"/>
          <p:cNvSpPr/>
          <p:nvPr/>
        </p:nvSpPr>
        <p:spPr>
          <a:xfrm>
            <a:off x="6210793" y="3559265"/>
            <a:ext cx="30163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600"/>
              </a:spcAft>
            </a:pPr>
            <a:r>
              <a:rPr lang="en-US" sz="1400" i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Seasonal Maps </a:t>
            </a:r>
            <a:r>
              <a:rPr lang="en-US" sz="1400" i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correlation coefficient between </a:t>
            </a:r>
            <a:r>
              <a:rPr lang="en-US" sz="1400" i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AMSRE derived TPWV at </a:t>
            </a:r>
            <a:r>
              <a:rPr lang="en-US" sz="1400" i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Lampedusa and in </a:t>
            </a:r>
            <a:r>
              <a:rPr lang="en-US" sz="1400" i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surrounding area (</a:t>
            </a:r>
            <a:r>
              <a:rPr lang="en-US" sz="1400" i="1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Liberti</a:t>
            </a:r>
            <a:r>
              <a:rPr lang="en-US" sz="1400" i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i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et al., 2010).</a:t>
            </a:r>
            <a:endParaRPr lang="it-IT" sz="1600" i="1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3031" y="4484492"/>
            <a:ext cx="3051571" cy="2373508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862626" y="5396664"/>
            <a:ext cx="49842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000000"/>
                </a:solidFill>
              </a:rPr>
              <a:t>Vertical</a:t>
            </a:r>
            <a:r>
              <a:rPr lang="en-US" sz="1200" i="1" dirty="0">
                <a:solidFill>
                  <a:srgbClr val="000000"/>
                </a:solidFill>
                <a:latin typeface="TimesNewRomanPS-ItalicMT"/>
              </a:rPr>
              <a:t> profile for the lower (left) and </a:t>
            </a:r>
            <a:r>
              <a:rPr lang="en-US" sz="1200" i="1" dirty="0" smtClean="0">
                <a:solidFill>
                  <a:srgbClr val="000000"/>
                </a:solidFill>
                <a:latin typeface="TimesNewRomanPS-ItalicMT"/>
              </a:rPr>
              <a:t>upper (right</a:t>
            </a:r>
            <a:r>
              <a:rPr lang="en-US" sz="1200" i="1" dirty="0">
                <a:solidFill>
                  <a:srgbClr val="000000"/>
                </a:solidFill>
                <a:latin typeface="TimesNewRomanPS-ItalicMT"/>
              </a:rPr>
              <a:t>) channel of the integration time for which </a:t>
            </a:r>
            <a:r>
              <a:rPr lang="en-US" sz="1200" i="1" dirty="0" smtClean="0">
                <a:solidFill>
                  <a:srgbClr val="000000"/>
                </a:solidFill>
                <a:latin typeface="TimesNewRomanPS-ItalicMT"/>
              </a:rPr>
              <a:t>the </a:t>
            </a:r>
            <a:r>
              <a:rPr lang="en-US" sz="1200" i="1" dirty="0" err="1" smtClean="0">
                <a:solidFill>
                  <a:srgbClr val="000000"/>
                </a:solidFill>
                <a:latin typeface="TimesNewRomanPS-ItalicMT"/>
              </a:rPr>
              <a:t>moda</a:t>
            </a:r>
            <a:r>
              <a:rPr lang="en-US" sz="1200" i="1" dirty="0" smtClean="0">
                <a:solidFill>
                  <a:srgbClr val="000000"/>
                </a:solidFill>
                <a:latin typeface="TimesNewRomanPS-ItalicMT"/>
              </a:rPr>
              <a:t> </a:t>
            </a:r>
            <a:r>
              <a:rPr lang="en-US" sz="1200" i="1" dirty="0">
                <a:solidFill>
                  <a:srgbClr val="000000"/>
                </a:solidFill>
                <a:latin typeface="TimesNewRomanPS-ItalicMT"/>
              </a:rPr>
              <a:t>of the distribution of autocorrelations </a:t>
            </a:r>
            <a:r>
              <a:rPr lang="en-US" sz="1200" i="1" dirty="0" smtClean="0">
                <a:solidFill>
                  <a:srgbClr val="000000"/>
                </a:solidFill>
                <a:latin typeface="TimesNewRomanPS-ItalicMT"/>
              </a:rPr>
              <a:t>computed for </a:t>
            </a:r>
            <a:r>
              <a:rPr lang="en-US" sz="1200" i="1" dirty="0">
                <a:solidFill>
                  <a:srgbClr val="000000"/>
                </a:solidFill>
                <a:latin typeface="TimesNewRomanPS-ItalicMT"/>
              </a:rPr>
              <a:t>each single session reaches a maximum </a:t>
            </a:r>
            <a:r>
              <a:rPr lang="en-US" sz="1200" i="1" dirty="0" smtClean="0">
                <a:solidFill>
                  <a:srgbClr val="000000"/>
                </a:solidFill>
                <a:latin typeface="TimesNewRomanPS-ItalicMT"/>
              </a:rPr>
              <a:t>value. Symbols </a:t>
            </a:r>
            <a:r>
              <a:rPr lang="en-US" sz="1200" i="1" dirty="0">
                <a:solidFill>
                  <a:srgbClr val="000000"/>
                </a:solidFill>
                <a:latin typeface="TimesNewRomanPS-ItalicMT"/>
              </a:rPr>
              <a:t>refer to different SNR </a:t>
            </a:r>
            <a:r>
              <a:rPr lang="en-US" sz="1200" i="1" dirty="0" smtClean="0">
                <a:solidFill>
                  <a:srgbClr val="000000"/>
                </a:solidFill>
                <a:latin typeface="TimesNewRomanPS-ItalicMT"/>
              </a:rPr>
              <a:t>thresholds (</a:t>
            </a:r>
            <a:r>
              <a:rPr lang="en-US" sz="1200" i="1" dirty="0">
                <a:solidFill>
                  <a:srgbClr val="000000"/>
                </a:solidFill>
                <a:latin typeface="TimesNewRomanPS-ItalicMT"/>
              </a:rPr>
              <a:t>◊:0,Δ:5,□:10), </a:t>
            </a:r>
            <a:r>
              <a:rPr lang="en-US" sz="1200" i="1" dirty="0" err="1">
                <a:solidFill>
                  <a:srgbClr val="000000"/>
                </a:solidFill>
                <a:latin typeface="TimesNewRomanPS-ItalicMT"/>
              </a:rPr>
              <a:t>colours</a:t>
            </a:r>
            <a:r>
              <a:rPr lang="en-US" sz="1200" i="1" dirty="0">
                <a:solidFill>
                  <a:srgbClr val="000000"/>
                </a:solidFill>
                <a:latin typeface="TimesNewRomanPS-ItalicMT"/>
              </a:rPr>
              <a:t> to different vertical </a:t>
            </a:r>
            <a:r>
              <a:rPr lang="en-US" sz="1200" i="1" dirty="0" smtClean="0">
                <a:solidFill>
                  <a:srgbClr val="000000"/>
                </a:solidFill>
                <a:latin typeface="TimesNewRomanPS-ItalicMT"/>
              </a:rPr>
              <a:t>windowing (75,</a:t>
            </a:r>
            <a:r>
              <a:rPr lang="en-US" sz="1200" i="1" dirty="0" smtClean="0">
                <a:solidFill>
                  <a:srgbClr val="FF0000"/>
                </a:solidFill>
                <a:latin typeface="TimesNewRomanPS-ItalicMT"/>
              </a:rPr>
              <a:t>150</a:t>
            </a:r>
            <a:r>
              <a:rPr lang="en-US" sz="1200" i="1" dirty="0" smtClean="0">
                <a:solidFill>
                  <a:srgbClr val="000000"/>
                </a:solidFill>
                <a:latin typeface="TimesNewRomanPS-ItalicMT"/>
              </a:rPr>
              <a:t>, </a:t>
            </a:r>
            <a:r>
              <a:rPr lang="en-US" sz="1200" i="1" dirty="0" smtClean="0">
                <a:solidFill>
                  <a:srgbClr val="93D150"/>
                </a:solidFill>
                <a:latin typeface="TimesNewRomanPS-ItalicMT"/>
              </a:rPr>
              <a:t>225</a:t>
            </a:r>
            <a:r>
              <a:rPr lang="en-US" sz="1200" i="1" dirty="0" smtClean="0">
                <a:solidFill>
                  <a:srgbClr val="000000"/>
                </a:solidFill>
                <a:latin typeface="TimesNewRomanPS-ItalicMT"/>
              </a:rPr>
              <a:t>,</a:t>
            </a:r>
            <a:r>
              <a:rPr lang="en-US" sz="1200" i="1" dirty="0" smtClean="0">
                <a:solidFill>
                  <a:srgbClr val="00B1F1"/>
                </a:solidFill>
                <a:latin typeface="TimesNewRomanPS-ItalicMT"/>
              </a:rPr>
              <a:t>375</a:t>
            </a:r>
            <a:r>
              <a:rPr lang="en-US" sz="1200" i="1" dirty="0" smtClean="0">
                <a:solidFill>
                  <a:srgbClr val="000000"/>
                </a:solidFill>
                <a:latin typeface="TimesNewRomanPS-ItalicMT"/>
              </a:rPr>
              <a:t>,</a:t>
            </a:r>
            <a:r>
              <a:rPr lang="en-US" sz="1200" i="1" dirty="0" smtClean="0">
                <a:solidFill>
                  <a:srgbClr val="FFFF00"/>
                </a:solidFill>
                <a:latin typeface="TimesNewRomanPS-ItalicMT"/>
              </a:rPr>
              <a:t>750</a:t>
            </a:r>
            <a:r>
              <a:rPr lang="en-US" sz="1200" i="1" dirty="0" smtClean="0">
                <a:solidFill>
                  <a:srgbClr val="000000"/>
                </a:solidFill>
                <a:latin typeface="TimesNewRomanPS-ItalicMT"/>
              </a:rPr>
              <a:t>,</a:t>
            </a:r>
            <a:r>
              <a:rPr lang="en-US" sz="1200" i="1" dirty="0" smtClean="0">
                <a:solidFill>
                  <a:srgbClr val="FF00FF"/>
                </a:solidFill>
                <a:latin typeface="TimesNewRomanPS-ItalicMT"/>
              </a:rPr>
              <a:t>1500</a:t>
            </a:r>
            <a:r>
              <a:rPr lang="en-US" sz="1200" i="1" dirty="0" smtClean="0">
                <a:solidFill>
                  <a:srgbClr val="000000"/>
                </a:solidFill>
                <a:latin typeface="TimesNewRomanPS-ItalicMT"/>
              </a:rPr>
              <a:t>,</a:t>
            </a:r>
            <a:r>
              <a:rPr lang="en-US" sz="1200" i="1" dirty="0" smtClean="0">
                <a:solidFill>
                  <a:srgbClr val="00FFFF"/>
                </a:solidFill>
                <a:latin typeface="TimesNewRomanPS-ItalicMT"/>
              </a:rPr>
              <a:t>2250 </a:t>
            </a:r>
            <a:r>
              <a:rPr lang="en-US" sz="1200" i="1" dirty="0">
                <a:solidFill>
                  <a:srgbClr val="000000"/>
                </a:solidFill>
                <a:latin typeface="TimesNewRomanPS-ItalicMT"/>
              </a:rPr>
              <a:t>m). The line is </a:t>
            </a:r>
            <a:r>
              <a:rPr lang="en-US" sz="1200" i="1" dirty="0" smtClean="0">
                <a:solidFill>
                  <a:srgbClr val="000000"/>
                </a:solidFill>
                <a:latin typeface="TimesNewRomanPS-ItalicMT"/>
              </a:rPr>
              <a:t>the </a:t>
            </a:r>
            <a:r>
              <a:rPr lang="it-IT" sz="1200" i="1" dirty="0" err="1" smtClean="0">
                <a:solidFill>
                  <a:srgbClr val="000000"/>
                </a:solidFill>
                <a:latin typeface="TimesNewRomanPS-ItalicMT"/>
              </a:rPr>
              <a:t>average</a:t>
            </a:r>
            <a:r>
              <a:rPr lang="it-IT" sz="1200" i="1" dirty="0" smtClean="0">
                <a:solidFill>
                  <a:srgbClr val="000000"/>
                </a:solidFill>
                <a:latin typeface="TimesNewRomanPS-ItalicMT"/>
              </a:rPr>
              <a:t> </a:t>
            </a:r>
            <a:r>
              <a:rPr lang="it-IT" sz="1200" i="1" dirty="0">
                <a:solidFill>
                  <a:srgbClr val="000000"/>
                </a:solidFill>
                <a:latin typeface="TimesNewRomanPS-ItalicMT"/>
              </a:rPr>
              <a:t>over </a:t>
            </a:r>
            <a:r>
              <a:rPr lang="it-IT" sz="1200" i="1" dirty="0" err="1">
                <a:solidFill>
                  <a:srgbClr val="000000"/>
                </a:solidFill>
                <a:latin typeface="TimesNewRomanPS-ItalicMT"/>
              </a:rPr>
              <a:t>all</a:t>
            </a:r>
            <a:r>
              <a:rPr lang="it-IT" sz="1200" i="1" dirty="0">
                <a:solidFill>
                  <a:srgbClr val="000000"/>
                </a:solidFill>
                <a:latin typeface="TimesNewRomanPS-ItalicMT"/>
              </a:rPr>
              <a:t> </a:t>
            </a:r>
            <a:r>
              <a:rPr lang="it-IT" sz="1200" i="1" dirty="0" err="1">
                <a:solidFill>
                  <a:srgbClr val="000000"/>
                </a:solidFill>
                <a:latin typeface="TimesNewRomanPS-ItalicMT"/>
              </a:rPr>
              <a:t>values</a:t>
            </a:r>
            <a:r>
              <a:rPr lang="it-IT" sz="1200" i="1" dirty="0" smtClean="0">
                <a:solidFill>
                  <a:srgbClr val="000000"/>
                </a:solidFill>
                <a:latin typeface="TimesNewRomanPS-ItalicMT"/>
              </a:rPr>
              <a:t>.(Dionisi et al. 2012)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347401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6470" y="685713"/>
            <a:ext cx="4947530" cy="5555129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0757" y="-261189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S</a:t>
            </a:r>
            <a:r>
              <a:rPr lang="en-US" b="1" dirty="0" smtClean="0">
                <a:solidFill>
                  <a:srgbClr val="FF0000"/>
                </a:solidFill>
              </a:rPr>
              <a:t>cientific issues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-3385" y="818106"/>
            <a:ext cx="4584812" cy="571109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Impact of the urban environment and of its spatial inhomogeneity in terms of both surface and atmospheric properties.</a:t>
            </a:r>
            <a:endParaRPr lang="it-IT" dirty="0"/>
          </a:p>
          <a:p>
            <a:r>
              <a:rPr lang="en-US" dirty="0" smtClean="0"/>
              <a:t>Adequacy  of </a:t>
            </a:r>
            <a:r>
              <a:rPr lang="en-US" dirty="0"/>
              <a:t>adopted aerosols models with emphasis on contribution of desert dust and biomass burning </a:t>
            </a:r>
            <a:r>
              <a:rPr lang="en-US" dirty="0" smtClean="0"/>
              <a:t>aerosols </a:t>
            </a:r>
            <a:r>
              <a:rPr lang="en-US" dirty="0"/>
              <a:t>(Barnaba &amp; </a:t>
            </a:r>
            <a:r>
              <a:rPr lang="en-US" dirty="0" err="1"/>
              <a:t>Gobbi</a:t>
            </a:r>
            <a:r>
              <a:rPr lang="en-US" dirty="0"/>
              <a:t> 2004</a:t>
            </a:r>
            <a:r>
              <a:rPr lang="en-US" dirty="0" smtClean="0"/>
              <a:t>);</a:t>
            </a:r>
            <a:endParaRPr lang="it-IT" dirty="0"/>
          </a:p>
          <a:p>
            <a:pPr lvl="0"/>
            <a:r>
              <a:rPr lang="en-US" dirty="0" smtClean="0"/>
              <a:t>Importance </a:t>
            </a:r>
            <a:r>
              <a:rPr lang="en-US" dirty="0"/>
              <a:t>of the relative impact of different aerosol types at the different levels within the atmosphere by synergism between co-located in situ (surface), vertical-resolved and total column measurements</a:t>
            </a:r>
            <a:endParaRPr lang="it-IT" dirty="0"/>
          </a:p>
          <a:p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6182841" y="6240842"/>
            <a:ext cx="1858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Dionisi et al. 2018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1032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0554672"/>
              </p:ext>
            </p:extLst>
          </p:nvPr>
        </p:nvGraphicFramePr>
        <p:xfrm>
          <a:off x="61781" y="-74153"/>
          <a:ext cx="9008080" cy="6903396"/>
        </p:xfrm>
        <a:graphic>
          <a:graphicData uri="http://schemas.openxmlformats.org/drawingml/2006/table">
            <a:tbl>
              <a:tblPr/>
              <a:tblGrid>
                <a:gridCol w="3290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634">
                  <a:extLst>
                    <a:ext uri="{9D8B030D-6E8A-4147-A177-3AD203B41FA5}">
                      <a16:colId xmlns:a16="http://schemas.microsoft.com/office/drawing/2014/main" val="2056377922"/>
                    </a:ext>
                  </a:extLst>
                </a:gridCol>
                <a:gridCol w="296213">
                  <a:extLst>
                    <a:ext uri="{9D8B030D-6E8A-4147-A177-3AD203B41FA5}">
                      <a16:colId xmlns:a16="http://schemas.microsoft.com/office/drawing/2014/main" val="3349249584"/>
                    </a:ext>
                  </a:extLst>
                </a:gridCol>
                <a:gridCol w="275056">
                  <a:extLst>
                    <a:ext uri="{9D8B030D-6E8A-4147-A177-3AD203B41FA5}">
                      <a16:colId xmlns:a16="http://schemas.microsoft.com/office/drawing/2014/main" val="1589444224"/>
                    </a:ext>
                  </a:extLst>
                </a:gridCol>
                <a:gridCol w="2962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6792">
                  <a:extLst>
                    <a:ext uri="{9D8B030D-6E8A-4147-A177-3AD203B41FA5}">
                      <a16:colId xmlns:a16="http://schemas.microsoft.com/office/drawing/2014/main" val="4199825302"/>
                    </a:ext>
                  </a:extLst>
                </a:gridCol>
                <a:gridCol w="306793">
                  <a:extLst>
                    <a:ext uri="{9D8B030D-6E8A-4147-A177-3AD203B41FA5}">
                      <a16:colId xmlns:a16="http://schemas.microsoft.com/office/drawing/2014/main" val="2192339579"/>
                    </a:ext>
                  </a:extLst>
                </a:gridCol>
                <a:gridCol w="306792">
                  <a:extLst>
                    <a:ext uri="{9D8B030D-6E8A-4147-A177-3AD203B41FA5}">
                      <a16:colId xmlns:a16="http://schemas.microsoft.com/office/drawing/2014/main" val="483774256"/>
                    </a:ext>
                  </a:extLst>
                </a:gridCol>
                <a:gridCol w="285634">
                  <a:extLst>
                    <a:ext uri="{9D8B030D-6E8A-4147-A177-3AD203B41FA5}">
                      <a16:colId xmlns:a16="http://schemas.microsoft.com/office/drawing/2014/main" val="2766041547"/>
                    </a:ext>
                  </a:extLst>
                </a:gridCol>
                <a:gridCol w="275054">
                  <a:extLst>
                    <a:ext uri="{9D8B030D-6E8A-4147-A177-3AD203B41FA5}">
                      <a16:colId xmlns:a16="http://schemas.microsoft.com/office/drawing/2014/main" val="1742793688"/>
                    </a:ext>
                  </a:extLst>
                </a:gridCol>
                <a:gridCol w="253897">
                  <a:extLst>
                    <a:ext uri="{9D8B030D-6E8A-4147-A177-3AD203B41FA5}">
                      <a16:colId xmlns:a16="http://schemas.microsoft.com/office/drawing/2014/main" val="878873669"/>
                    </a:ext>
                  </a:extLst>
                </a:gridCol>
                <a:gridCol w="253897">
                  <a:extLst>
                    <a:ext uri="{9D8B030D-6E8A-4147-A177-3AD203B41FA5}">
                      <a16:colId xmlns:a16="http://schemas.microsoft.com/office/drawing/2014/main" val="1740769099"/>
                    </a:ext>
                  </a:extLst>
                </a:gridCol>
                <a:gridCol w="253897">
                  <a:extLst>
                    <a:ext uri="{9D8B030D-6E8A-4147-A177-3AD203B41FA5}">
                      <a16:colId xmlns:a16="http://schemas.microsoft.com/office/drawing/2014/main" val="1466700413"/>
                    </a:ext>
                  </a:extLst>
                </a:gridCol>
                <a:gridCol w="296213">
                  <a:extLst>
                    <a:ext uri="{9D8B030D-6E8A-4147-A177-3AD203B41FA5}">
                      <a16:colId xmlns:a16="http://schemas.microsoft.com/office/drawing/2014/main" val="3987960058"/>
                    </a:ext>
                  </a:extLst>
                </a:gridCol>
                <a:gridCol w="285633">
                  <a:extLst>
                    <a:ext uri="{9D8B030D-6E8A-4147-A177-3AD203B41FA5}">
                      <a16:colId xmlns:a16="http://schemas.microsoft.com/office/drawing/2014/main" val="3872763173"/>
                    </a:ext>
                  </a:extLst>
                </a:gridCol>
                <a:gridCol w="264476">
                  <a:extLst>
                    <a:ext uri="{9D8B030D-6E8A-4147-A177-3AD203B41FA5}">
                      <a16:colId xmlns:a16="http://schemas.microsoft.com/office/drawing/2014/main" val="2977787541"/>
                    </a:ext>
                  </a:extLst>
                </a:gridCol>
                <a:gridCol w="264476">
                  <a:extLst>
                    <a:ext uri="{9D8B030D-6E8A-4147-A177-3AD203B41FA5}">
                      <a16:colId xmlns:a16="http://schemas.microsoft.com/office/drawing/2014/main" val="2296599308"/>
                    </a:ext>
                  </a:extLst>
                </a:gridCol>
                <a:gridCol w="253896">
                  <a:extLst>
                    <a:ext uri="{9D8B030D-6E8A-4147-A177-3AD203B41FA5}">
                      <a16:colId xmlns:a16="http://schemas.microsoft.com/office/drawing/2014/main" val="3963624883"/>
                    </a:ext>
                  </a:extLst>
                </a:gridCol>
                <a:gridCol w="211580">
                  <a:extLst>
                    <a:ext uri="{9D8B030D-6E8A-4147-A177-3AD203B41FA5}">
                      <a16:colId xmlns:a16="http://schemas.microsoft.com/office/drawing/2014/main" val="1857021935"/>
                    </a:ext>
                  </a:extLst>
                </a:gridCol>
                <a:gridCol w="232739">
                  <a:extLst>
                    <a:ext uri="{9D8B030D-6E8A-4147-A177-3AD203B41FA5}">
                      <a16:colId xmlns:a16="http://schemas.microsoft.com/office/drawing/2014/main" val="3364741981"/>
                    </a:ext>
                  </a:extLst>
                </a:gridCol>
                <a:gridCol w="243319">
                  <a:extLst>
                    <a:ext uri="{9D8B030D-6E8A-4147-A177-3AD203B41FA5}">
                      <a16:colId xmlns:a16="http://schemas.microsoft.com/office/drawing/2014/main" val="3736136128"/>
                    </a:ext>
                  </a:extLst>
                </a:gridCol>
                <a:gridCol w="269796">
                  <a:extLst>
                    <a:ext uri="{9D8B030D-6E8A-4147-A177-3AD203B41FA5}">
                      <a16:colId xmlns:a16="http://schemas.microsoft.com/office/drawing/2014/main" val="4036413606"/>
                    </a:ext>
                  </a:extLst>
                </a:gridCol>
              </a:tblGrid>
              <a:tr h="560811">
                <a:tc>
                  <a:txBody>
                    <a:bodyPr/>
                    <a:lstStyle/>
                    <a:p>
                      <a:pPr algn="ctr" fontAlgn="t"/>
                      <a:r>
                        <a:rPr lang="it-IT" sz="2000" b="1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Instrument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Site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18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1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EarthCARE</a:t>
                      </a:r>
                      <a:r>
                        <a:rPr lang="it-IT" sz="2000" b="1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L2 Product</a:t>
                      </a:r>
                      <a:endParaRPr lang="it-IT" sz="2000" b="1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108000" marB="72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i="0" u="none" strike="noStrike" dirty="0">
                        <a:ln>
                          <a:noFill/>
                        </a:ln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1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5301173"/>
                  </a:ext>
                </a:extLst>
              </a:tr>
              <a:tr h="481221"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 i="0" u="none" strike="noStrike" dirty="0" smtClean="0">
                          <a:solidFill>
                            <a:srgbClr val="FF0000"/>
                          </a:solidFill>
                          <a:latin typeface="+mn-lt"/>
                        </a:rPr>
                        <a:t>D=DIRECT</a:t>
                      </a:r>
                    </a:p>
                    <a:p>
                      <a:pPr algn="l" fontAlgn="t"/>
                      <a:r>
                        <a:rPr lang="it-IT" sz="1100" b="1" i="0" u="none" strike="noStrike" dirty="0" smtClean="0">
                          <a:solidFill>
                            <a:srgbClr val="00B050"/>
                          </a:solidFill>
                          <a:latin typeface="+mn-lt"/>
                        </a:rPr>
                        <a:t>A=ANCILLARY</a:t>
                      </a:r>
                    </a:p>
                    <a:p>
                      <a:pPr algn="l" fontAlgn="t"/>
                      <a:r>
                        <a:rPr lang="it-IT" sz="1100" b="1" i="0" u="none" strike="noStrike" dirty="0" smtClean="0">
                          <a:solidFill>
                            <a:srgbClr val="00B0F0"/>
                          </a:solidFill>
                          <a:latin typeface="+mn-lt"/>
                        </a:rPr>
                        <a:t>P=PARAMETRIC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1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RMC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RMB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LMP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A-FM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M-CM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C-FMR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A-AER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A-EBD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A-ALD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M-AOT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AM-ACD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+mn-lt"/>
                        </a:rPr>
                        <a:t>A-TC</a:t>
                      </a:r>
                      <a:endParaRPr lang="it-IT" sz="1200" b="1" i="0" u="none" strike="noStrike" dirty="0">
                        <a:ln>
                          <a:noFill/>
                        </a:ln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C-TC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AC-TC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A-ICE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A-CTH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AM-CTH</a:t>
                      </a:r>
                    </a:p>
                  </a:txBody>
                  <a:tcPr marL="36000" marR="36000" marT="7200" marB="72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M-COP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C-CD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C-CLD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ACM-CAP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9115412"/>
                  </a:ext>
                </a:extLst>
              </a:tr>
              <a:tr h="268573"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Raman</a:t>
                      </a:r>
                      <a:r>
                        <a:rPr lang="it-IT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-Mie-</a:t>
                      </a:r>
                      <a:r>
                        <a:rPr lang="it-IT" sz="18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Rayleigh</a:t>
                      </a:r>
                      <a:r>
                        <a:rPr lang="it-IT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Lidar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8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 lang="it-IT" sz="1800" b="1" i="0" u="none" strike="noStrike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it-IT" sz="1600" b="0" i="0" u="none" strike="noStrike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+mn-lt"/>
                        </a:rPr>
                        <a:t>D</a:t>
                      </a:r>
                      <a:endParaRPr lang="it-IT" sz="1600" b="0" i="0" u="none" strike="noStrike" dirty="0">
                        <a:ln>
                          <a:noFill/>
                        </a:ln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573"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CHM15k lidar </a:t>
                      </a:r>
                      <a:r>
                        <a:rPr lang="it-IT" sz="18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ceilometer</a:t>
                      </a:r>
                      <a:endParaRPr lang="it-IT" sz="18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x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+mn-lt"/>
                        </a:rPr>
                        <a:t>D</a:t>
                      </a:r>
                      <a:endParaRPr lang="it-IT" sz="1600" b="0" i="0" u="none" strike="noStrike" dirty="0">
                        <a:ln>
                          <a:noFill/>
                        </a:ln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9944800"/>
                  </a:ext>
                </a:extLst>
              </a:tr>
              <a:tr h="523751"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Weather Radar C-band Doppler Dual-</a:t>
                      </a:r>
                      <a:r>
                        <a:rPr lang="it-IT" sz="18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Pol</a:t>
                      </a:r>
                      <a:endParaRPr lang="it-IT" sz="18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it-IT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it-IT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+mn-lt"/>
                        </a:rPr>
                        <a:t>D</a:t>
                      </a:r>
                      <a:endParaRPr lang="it-IT" sz="1600" b="0" i="0" u="none" strike="noStrike" dirty="0">
                        <a:ln>
                          <a:noFill/>
                        </a:ln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573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n-NO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Metek Micro Rain Radar-2 profiler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it-IT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it-IT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+mn-lt"/>
                        </a:rPr>
                        <a:t>D</a:t>
                      </a:r>
                      <a:endParaRPr lang="it-IT" sz="1600" b="0" i="0" u="none" strike="noStrike" dirty="0">
                        <a:ln>
                          <a:noFill/>
                        </a:ln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717968"/>
                  </a:ext>
                </a:extLst>
              </a:tr>
              <a:tr h="268573"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Laser </a:t>
                      </a:r>
                      <a:r>
                        <a:rPr lang="it-IT" sz="18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disdrometers</a:t>
                      </a:r>
                      <a:endParaRPr lang="it-IT" sz="18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1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1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573"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Pandora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x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x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1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8573"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Brewer MKII </a:t>
                      </a:r>
                      <a:r>
                        <a:rPr lang="it-IT" sz="18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spectrophotometer</a:t>
                      </a:r>
                      <a:endParaRPr lang="it-IT" sz="18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it-IT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it-IT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x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ln>
                          <a:noFill/>
                        </a:ln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2173414"/>
                  </a:ext>
                </a:extLst>
              </a:tr>
              <a:tr h="280668"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SKYNET</a:t>
                      </a:r>
                      <a:r>
                        <a:rPr lang="it-IT" sz="18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- </a:t>
                      </a:r>
                      <a:r>
                        <a:rPr lang="it-IT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PREDE-POM 01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it-IT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x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it-IT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+mn-lt"/>
                        </a:rPr>
                        <a:t>D</a:t>
                      </a:r>
                      <a:endParaRPr lang="it-IT" sz="1600" b="0" i="0" u="none" strike="noStrike" dirty="0">
                        <a:ln>
                          <a:noFill/>
                        </a:ln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8573"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AERONET -</a:t>
                      </a:r>
                      <a:r>
                        <a:rPr lang="it-IT" sz="18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it-IT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CIMEL-318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x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x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x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kern="12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8573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MFRSR-VIS</a:t>
                      </a:r>
                      <a:endParaRPr lang="it-IT" sz="18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it-IT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x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x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kern="12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131864"/>
                  </a:ext>
                </a:extLst>
              </a:tr>
              <a:tr h="268573"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MWR  HATPRO RPG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it-IT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it-IT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x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kern="12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2518838"/>
                  </a:ext>
                </a:extLst>
              </a:tr>
              <a:tr h="523751"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Scanning </a:t>
                      </a:r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mobility particle </a:t>
                      </a:r>
                      <a:r>
                        <a:rPr lang="it-IT" sz="18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sampler</a:t>
                      </a:r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it-IT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(</a:t>
                      </a:r>
                      <a:r>
                        <a:rPr lang="it-IT" sz="18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Tropos</a:t>
                      </a:r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) </a:t>
                      </a:r>
                      <a:endParaRPr lang="it-IT" sz="18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x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1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1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6316"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Aerodynamic</a:t>
                      </a:r>
                      <a:r>
                        <a:rPr lang="it-IT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Particle </a:t>
                      </a:r>
                      <a:r>
                        <a:rPr lang="it-IT" sz="18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Sizer</a:t>
                      </a:r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it-IT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(TSI</a:t>
                      </a:r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) 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x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>
                        <a:ln>
                          <a:noFill/>
                        </a:ln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8573"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 Nephelometer (</a:t>
                      </a:r>
                      <a:r>
                        <a:rPr lang="it-IT" sz="18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Ecotech</a:t>
                      </a:r>
                      <a:r>
                        <a:rPr lang="it-IT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)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x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1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1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8573"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Aethalometer (</a:t>
                      </a:r>
                      <a:r>
                        <a:rPr lang="it-IT" sz="18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Magee</a:t>
                      </a:r>
                      <a:r>
                        <a:rPr lang="it-IT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)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x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>
                        <a:ln>
                          <a:noFill/>
                        </a:ln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8573"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 Optical </a:t>
                      </a:r>
                      <a:r>
                        <a:rPr lang="it-IT" sz="18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Particle</a:t>
                      </a:r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it-IT" sz="18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Counter</a:t>
                      </a:r>
                      <a:r>
                        <a:rPr lang="it-IT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(Grimm)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x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1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1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8573"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All </a:t>
                      </a:r>
                      <a:r>
                        <a:rPr lang="it-IT" sz="18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Sky</a:t>
                      </a:r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it-IT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Camera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it-IT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x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x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smtClean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kern="12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68573"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Meteo</a:t>
                      </a:r>
                      <a:r>
                        <a:rPr lang="it-IT" sz="18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Station</a:t>
                      </a:r>
                      <a:endParaRPr lang="it-IT" sz="18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x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it-IT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x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ln>
                          <a:noFill/>
                        </a:ln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 marT="7200" marB="7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49800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444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-133589" y="-1062685"/>
            <a:ext cx="9408221" cy="23876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Status of the project &amp;</a:t>
            </a:r>
            <a:r>
              <a:rPr lang="en-US" sz="4400" dirty="0"/>
              <a:t> 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pre-launch preparatory activities</a:t>
            </a:r>
            <a:endParaRPr lang="it-IT" sz="44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431074" y="3602038"/>
            <a:ext cx="8556172" cy="1655762"/>
          </a:xfrm>
        </p:spPr>
        <p:txBody>
          <a:bodyPr>
            <a:normAutofit/>
          </a:bodyPr>
          <a:lstStyle/>
          <a:p>
            <a:r>
              <a:rPr lang="en-US" dirty="0"/>
              <a:t/>
            </a:r>
            <a:br>
              <a:rPr lang="en-US" dirty="0"/>
            </a:b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18753" y="1379522"/>
            <a:ext cx="8989621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400" dirty="0" err="1" smtClean="0"/>
              <a:t>Practically</a:t>
            </a:r>
            <a:r>
              <a:rPr lang="it-IT" sz="3400" dirty="0" smtClean="0"/>
              <a:t> in standby (no </a:t>
            </a:r>
            <a:r>
              <a:rPr lang="az-Cyrl-AZ" sz="3400" dirty="0" smtClean="0"/>
              <a:t>Є</a:t>
            </a:r>
            <a:r>
              <a:rPr lang="it-IT" sz="3400" dirty="0" smtClean="0"/>
              <a:t>, </a:t>
            </a:r>
            <a:r>
              <a:rPr lang="it-IT" sz="3400" dirty="0" err="1" smtClean="0"/>
              <a:t>launch</a:t>
            </a:r>
            <a:r>
              <a:rPr lang="it-IT" sz="3400" dirty="0" smtClean="0"/>
              <a:t> 2021)…..</a:t>
            </a:r>
            <a:r>
              <a:rPr lang="it-IT" sz="3400" dirty="0" err="1" smtClean="0"/>
              <a:t>but</a:t>
            </a:r>
            <a:r>
              <a:rPr lang="it-IT" sz="3400" dirty="0" smtClean="0"/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 dirty="0" err="1" smtClean="0"/>
              <a:t>Search</a:t>
            </a:r>
            <a:r>
              <a:rPr lang="it-IT" sz="2800" dirty="0" smtClean="0"/>
              <a:t> for </a:t>
            </a:r>
            <a:r>
              <a:rPr lang="it-IT" sz="2800" dirty="0" err="1" smtClean="0"/>
              <a:t>fundings</a:t>
            </a:r>
            <a:r>
              <a:rPr lang="it-IT" sz="2800" dirty="0" smtClean="0"/>
              <a:t>: </a:t>
            </a:r>
            <a:r>
              <a:rPr lang="it-IT" sz="2800" dirty="0" err="1" smtClean="0"/>
              <a:t>Please</a:t>
            </a:r>
            <a:r>
              <a:rPr lang="it-IT" sz="2800" dirty="0" smtClean="0"/>
              <a:t>, the </a:t>
            </a:r>
            <a:r>
              <a:rPr lang="it-IT" sz="2800" dirty="0" err="1" smtClean="0"/>
              <a:t>letter</a:t>
            </a:r>
            <a:r>
              <a:rPr lang="it-IT" sz="2800" dirty="0" smtClean="0"/>
              <a:t> ASAP!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 dirty="0" smtClean="0"/>
              <a:t>Format and data processing: S5P </a:t>
            </a:r>
            <a:r>
              <a:rPr lang="it-IT" sz="2800" dirty="0" err="1" smtClean="0"/>
              <a:t>Validation</a:t>
            </a:r>
            <a:endParaRPr lang="it-IT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 dirty="0" err="1" smtClean="0"/>
              <a:t>Algorithms</a:t>
            </a:r>
            <a:r>
              <a:rPr lang="it-IT" sz="2800" dirty="0" smtClean="0"/>
              <a:t> &amp; Tools: GRASP, </a:t>
            </a:r>
            <a:r>
              <a:rPr lang="it-IT" sz="2800" dirty="0" err="1" smtClean="0"/>
              <a:t>EartCARE</a:t>
            </a:r>
            <a:r>
              <a:rPr lang="it-IT" sz="2800" dirty="0" smtClean="0"/>
              <a:t> Simulator (</a:t>
            </a:r>
            <a:r>
              <a:rPr lang="it-IT" sz="2800" dirty="0" err="1" smtClean="0"/>
              <a:t>students</a:t>
            </a:r>
            <a:r>
              <a:rPr lang="it-IT" sz="2800" dirty="0" smtClean="0"/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 dirty="0" smtClean="0"/>
              <a:t>Instruments upgrade (e.g. RMR-CIRAS lidar -&gt; 532nm </a:t>
            </a:r>
            <a:r>
              <a:rPr lang="it-IT" sz="2800" dirty="0" err="1" smtClean="0"/>
              <a:t>pol</a:t>
            </a:r>
            <a:r>
              <a:rPr lang="it-IT" sz="2800" dirty="0" smtClean="0"/>
              <a:t> (end 2018) 1064nm (end of 2019))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 dirty="0" err="1" smtClean="0"/>
              <a:t>Validation</a:t>
            </a:r>
            <a:r>
              <a:rPr lang="it-IT" sz="2800" dirty="0" smtClean="0"/>
              <a:t> </a:t>
            </a:r>
            <a:r>
              <a:rPr lang="it-IT" sz="2800" dirty="0" err="1" smtClean="0"/>
              <a:t>strategies</a:t>
            </a:r>
            <a:r>
              <a:rPr lang="it-IT" sz="2800" dirty="0" smtClean="0"/>
              <a:t>: 3MI-SAG, S3VT, C3S (</a:t>
            </a:r>
            <a:r>
              <a:rPr lang="it-IT" sz="2800" dirty="0" err="1" smtClean="0"/>
              <a:t>Copernicus</a:t>
            </a:r>
            <a:r>
              <a:rPr lang="it-IT" sz="2800" dirty="0" smtClean="0"/>
              <a:t> </a:t>
            </a:r>
            <a:r>
              <a:rPr lang="it-IT" sz="2800" dirty="0" err="1" smtClean="0"/>
              <a:t>Climate</a:t>
            </a:r>
            <a:r>
              <a:rPr lang="it-IT" sz="2800" dirty="0" smtClean="0"/>
              <a:t> </a:t>
            </a:r>
            <a:r>
              <a:rPr lang="it-IT" sz="2800" dirty="0" err="1" smtClean="0"/>
              <a:t>Change</a:t>
            </a:r>
            <a:r>
              <a:rPr lang="it-IT" sz="2800" dirty="0" smtClean="0"/>
              <a:t> Services)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 dirty="0" smtClean="0"/>
              <a:t>Site </a:t>
            </a:r>
            <a:r>
              <a:rPr lang="it-IT" sz="2800" dirty="0" err="1" smtClean="0"/>
              <a:t>spatio</a:t>
            </a:r>
            <a:r>
              <a:rPr lang="it-IT" sz="2800" dirty="0" smtClean="0"/>
              <a:t>/</a:t>
            </a:r>
            <a:r>
              <a:rPr lang="it-IT" sz="2800" dirty="0" err="1" smtClean="0"/>
              <a:t>temporal</a:t>
            </a:r>
            <a:r>
              <a:rPr lang="it-IT" sz="2800" dirty="0" smtClean="0"/>
              <a:t> </a:t>
            </a:r>
            <a:r>
              <a:rPr lang="it-IT" sz="2800" dirty="0" err="1" smtClean="0"/>
              <a:t>variability</a:t>
            </a:r>
            <a:r>
              <a:rPr lang="it-IT" sz="2800" dirty="0" smtClean="0"/>
              <a:t> </a:t>
            </a:r>
            <a:r>
              <a:rPr lang="it-IT" sz="2800" dirty="0" err="1" smtClean="0"/>
              <a:t>characterization</a:t>
            </a:r>
            <a:r>
              <a:rPr lang="it-IT" sz="2800" dirty="0" smtClean="0"/>
              <a:t>:</a:t>
            </a:r>
            <a:r>
              <a:rPr lang="it-IT" sz="2800" dirty="0"/>
              <a:t> </a:t>
            </a:r>
            <a:r>
              <a:rPr lang="it-IT" sz="2800" dirty="0" smtClean="0"/>
              <a:t>OC </a:t>
            </a:r>
            <a:r>
              <a:rPr lang="it-IT" sz="2800" dirty="0" err="1" smtClean="0"/>
              <a:t>vicarious</a:t>
            </a:r>
            <a:r>
              <a:rPr lang="it-IT" sz="2800" dirty="0" smtClean="0"/>
              <a:t> </a:t>
            </a:r>
            <a:r>
              <a:rPr lang="it-IT" sz="2800" dirty="0" err="1" smtClean="0"/>
              <a:t>calibration</a:t>
            </a:r>
            <a:r>
              <a:rPr lang="it-IT" sz="2800" dirty="0" smtClean="0"/>
              <a:t> </a:t>
            </a:r>
            <a:r>
              <a:rPr lang="it-IT" sz="2800" dirty="0" err="1" smtClean="0"/>
              <a:t>infrastructure</a:t>
            </a:r>
            <a:r>
              <a:rPr lang="it-IT" sz="2800" dirty="0" smtClean="0"/>
              <a:t> </a:t>
            </a:r>
            <a:r>
              <a:rPr lang="it-IT" sz="2800" dirty="0" err="1" smtClean="0"/>
              <a:t>proposal</a:t>
            </a:r>
            <a:r>
              <a:rPr lang="it-IT" sz="2800" dirty="0" smtClean="0"/>
              <a:t> </a:t>
            </a:r>
            <a:r>
              <a:rPr lang="it-IT" sz="2800" dirty="0" err="1" smtClean="0"/>
              <a:t>submitted</a:t>
            </a:r>
            <a:r>
              <a:rPr lang="it-IT" sz="2800" dirty="0" smtClean="0"/>
              <a:t> to EUMETSAT (4/6/2018)</a:t>
            </a:r>
          </a:p>
        </p:txBody>
      </p:sp>
    </p:spTree>
    <p:extLst>
      <p:ext uri="{BB962C8B-B14F-4D97-AF65-F5344CB8AC3E}">
        <p14:creationId xmlns:p14="http://schemas.microsoft.com/office/powerpoint/2010/main" val="420022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D0428-567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33350" y="-7390061"/>
            <a:ext cx="9277350" cy="14514513"/>
          </a:xfrm>
          <a:prstGeom prst="rect">
            <a:avLst/>
          </a:prstGeom>
          <a:noFill/>
        </p:spPr>
      </p:pic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018F2-6DEC-49AF-9F1D-FF160A40CDA5}" type="slidenum">
              <a:rPr lang="en-US">
                <a:solidFill>
                  <a:srgbClr val="000000"/>
                </a:solidFill>
              </a:rPr>
              <a:pPr/>
              <a:t>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070" name="Rectangle 22"/>
          <p:cNvSpPr>
            <a:spLocks noGrp="1" noChangeArrowheads="1"/>
          </p:cNvSpPr>
          <p:nvPr>
            <p:ph type="body" idx="1"/>
          </p:nvPr>
        </p:nvSpPr>
        <p:spPr>
          <a:xfrm>
            <a:off x="971600" y="-237728"/>
            <a:ext cx="7315200" cy="1544014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FontTx/>
              <a:buNone/>
            </a:pPr>
            <a:endParaRPr lang="en-US" sz="2800" dirty="0">
              <a:solidFill>
                <a:schemeClr val="bg1"/>
              </a:solidFill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3200" b="1" cap="all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GRAZIE (</a:t>
            </a:r>
            <a:r>
              <a:rPr lang="en-US" sz="3200" b="1" cap="all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THank</a:t>
            </a:r>
            <a:r>
              <a:rPr lang="en-US" sz="3200" b="1" cap="all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en-US" sz="3200" b="1" cap="all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YOU)!</a:t>
            </a:r>
            <a:endParaRPr lang="en-US" sz="3200" b="1" cap="all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algn="ctr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it-IT" sz="1600" i="1" dirty="0" smtClean="0"/>
          </a:p>
          <a:p>
            <a:pPr algn="ctr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it-IT" sz="1800" i="1" dirty="0" smtClean="0">
                <a:solidFill>
                  <a:srgbClr val="FFFF00"/>
                </a:solidFill>
              </a:rPr>
              <a:t>g.liberti@isac.cnr.it</a:t>
            </a:r>
            <a:endParaRPr lang="en-US" sz="1800" i="1" baseline="30000" dirty="0">
              <a:solidFill>
                <a:srgbClr val="FFFF00"/>
              </a:solidFill>
            </a:endParaRPr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-23659" y="1400370"/>
            <a:ext cx="8987268" cy="387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FFFF00"/>
                </a:solidFill>
                <a:cs typeface="Calibri" pitchFamily="34" charset="0"/>
              </a:rPr>
              <a:t>CIRAS:</a:t>
            </a:r>
            <a:r>
              <a:rPr lang="en-US" sz="2000" dirty="0">
                <a:cs typeface="Calibri" pitchFamily="34" charset="0"/>
              </a:rPr>
              <a:t> </a:t>
            </a:r>
            <a:r>
              <a:rPr lang="en-US" sz="2000" dirty="0" smtClean="0">
                <a:cs typeface="Calibri" pitchFamily="34" charset="0"/>
                <a:hlinkClick r:id="rId4"/>
              </a:rPr>
              <a:t>www.isac.cnr.it/en/infrastructures/ciras-cnr-isac-rome-atmospheric-supersite</a:t>
            </a:r>
            <a:endParaRPr lang="en-US" sz="2000" dirty="0">
              <a:cs typeface="Calibri" pitchFamily="34" charset="0"/>
              <a:hlinkClick r:id="rId4"/>
            </a:endParaRPr>
          </a:p>
          <a:p>
            <a:r>
              <a:rPr lang="en-US" sz="2000" dirty="0">
                <a:cs typeface="Calibri" pitchFamily="34" charset="0"/>
                <a:hlinkClick r:id="rId4"/>
              </a:rPr>
              <a:t>http://</a:t>
            </a:r>
            <a:r>
              <a:rPr lang="en-US" sz="2000" dirty="0" smtClean="0">
                <a:cs typeface="Calibri" pitchFamily="34" charset="0"/>
                <a:hlinkClick r:id="rId4"/>
              </a:rPr>
              <a:t>oplam.artov.isac.cnr.it/oplam/open-database</a:t>
            </a:r>
          </a:p>
          <a:p>
            <a:r>
              <a:rPr lang="it-IT" sz="2000" dirty="0">
                <a:solidFill>
                  <a:srgbClr val="000000"/>
                </a:solidFill>
                <a:hlinkClick r:id="rId5"/>
              </a:rPr>
              <a:t>http://lidar.ifa.rm.cnr.it</a:t>
            </a:r>
            <a:r>
              <a:rPr lang="it-IT" sz="2000" dirty="0" smtClean="0">
                <a:solidFill>
                  <a:srgbClr val="000000"/>
                </a:solidFill>
                <a:hlinkClick r:id="rId5"/>
              </a:rPr>
              <a:t>/</a:t>
            </a:r>
            <a:endParaRPr lang="it-IT" sz="2000" dirty="0" smtClean="0">
              <a:solidFill>
                <a:srgbClr val="000000"/>
              </a:solidFill>
            </a:endParaRPr>
          </a:p>
          <a:p>
            <a:r>
              <a:rPr lang="it-IT" sz="2000" dirty="0" smtClean="0">
                <a:solidFill>
                  <a:srgbClr val="FFFF00"/>
                </a:solidFill>
                <a:cs typeface="Calibri" pitchFamily="34" charset="0"/>
              </a:rPr>
              <a:t>LAMPEDUSA: </a:t>
            </a:r>
            <a:r>
              <a:rPr lang="en-GB" sz="2000" dirty="0">
                <a:ea typeface="Verdana" panose="020B0604030504040204" pitchFamily="34" charset="0"/>
                <a:cs typeface="Verdana" panose="020B0604030504040204" pitchFamily="34" charset="0"/>
                <a:hlinkClick r:id="rId6"/>
              </a:rPr>
              <a:t>www.lampedusa.enea.it</a:t>
            </a:r>
            <a:endParaRPr lang="en-US" sz="2000" dirty="0">
              <a:solidFill>
                <a:srgbClr val="FFFF00"/>
              </a:solidFill>
              <a:cs typeface="Calibri" pitchFamily="34" charset="0"/>
              <a:hlinkClick r:id="rId4"/>
            </a:endParaRPr>
          </a:p>
          <a:p>
            <a:r>
              <a:rPr lang="en-US" sz="2000" dirty="0">
                <a:solidFill>
                  <a:srgbClr val="FFFF00"/>
                </a:solidFill>
              </a:rPr>
              <a:t>CEILOMETERS NETWORK:</a:t>
            </a:r>
            <a:r>
              <a:rPr lang="en-US" sz="2000" dirty="0"/>
              <a:t> </a:t>
            </a:r>
            <a:r>
              <a:rPr lang="en-US" sz="2000" u="sng" dirty="0">
                <a:hlinkClick r:id="rId7"/>
              </a:rPr>
              <a:t>www.Alice-net.eu</a:t>
            </a:r>
            <a:r>
              <a:rPr lang="en-US" sz="2000" u="sng" dirty="0"/>
              <a:t> , </a:t>
            </a:r>
            <a:r>
              <a:rPr lang="en-US" sz="2000" u="sng" dirty="0">
                <a:hlinkClick r:id="rId8"/>
              </a:rPr>
              <a:t>https://ceilometer.e-profile.eu/</a:t>
            </a:r>
            <a:r>
              <a:rPr lang="en-US" sz="2000" u="sng" dirty="0"/>
              <a:t> </a:t>
            </a:r>
          </a:p>
          <a:p>
            <a:r>
              <a:rPr lang="en-US" sz="2000" dirty="0">
                <a:solidFill>
                  <a:srgbClr val="FFFF00"/>
                </a:solidFill>
                <a:cs typeface="Calibri" pitchFamily="34" charset="0"/>
              </a:rPr>
              <a:t>NDACC: </a:t>
            </a:r>
            <a:r>
              <a:rPr lang="it-IT" sz="2000" dirty="0">
                <a:solidFill>
                  <a:srgbClr val="000000"/>
                </a:solidFill>
                <a:hlinkClick r:id="rId9"/>
              </a:rPr>
              <a:t>http://</a:t>
            </a:r>
            <a:r>
              <a:rPr lang="it-IT" sz="2000" dirty="0" smtClean="0">
                <a:solidFill>
                  <a:srgbClr val="000000"/>
                </a:solidFill>
                <a:hlinkClick r:id="rId9"/>
              </a:rPr>
              <a:t>ndacc-lidar.org/index.php?id=105/Rome-Tor+Vergata.htm</a:t>
            </a:r>
            <a:endParaRPr lang="en-US" sz="2000" dirty="0">
              <a:cs typeface="Calibri" pitchFamily="34" charset="0"/>
              <a:hlinkClick r:id="rId4"/>
            </a:endParaRPr>
          </a:p>
          <a:p>
            <a:r>
              <a:rPr lang="en-US" sz="2000" dirty="0">
                <a:solidFill>
                  <a:srgbClr val="FFFF00"/>
                </a:solidFill>
                <a:cs typeface="Calibri" pitchFamily="34" charset="0"/>
              </a:rPr>
              <a:t>PANDONIA: </a:t>
            </a:r>
            <a:r>
              <a:rPr lang="en-US" sz="2000" dirty="0">
                <a:cs typeface="Calibri" pitchFamily="34" charset="0"/>
                <a:hlinkClick r:id="rId10"/>
              </a:rPr>
              <a:t>http://pandonia.net/</a:t>
            </a:r>
          </a:p>
          <a:p>
            <a:r>
              <a:rPr lang="en-US" sz="2000" dirty="0">
                <a:solidFill>
                  <a:srgbClr val="FFFF00"/>
                </a:solidFill>
                <a:cs typeface="Calibri" pitchFamily="34" charset="0"/>
              </a:rPr>
              <a:t>AERONET: </a:t>
            </a:r>
            <a:r>
              <a:rPr lang="en-US" sz="2000" dirty="0">
                <a:cs typeface="Calibri" pitchFamily="34" charset="0"/>
                <a:hlinkClick r:id="rId11"/>
              </a:rPr>
              <a:t>https://aeronet.gsfc.nasa.gov/new_web/index.html</a:t>
            </a:r>
          </a:p>
          <a:p>
            <a:r>
              <a:rPr lang="en-US" sz="2000" dirty="0">
                <a:solidFill>
                  <a:srgbClr val="FFFF00"/>
                </a:solidFill>
                <a:cs typeface="Calibri" pitchFamily="34" charset="0"/>
              </a:rPr>
              <a:t>EUROSKYRAD: </a:t>
            </a:r>
            <a:r>
              <a:rPr lang="en-US" sz="2000" dirty="0">
                <a:cs typeface="Calibri" pitchFamily="34" charset="0"/>
                <a:hlinkClick r:id="rId12"/>
              </a:rPr>
              <a:t>http://www.euroskyrad.net/</a:t>
            </a:r>
          </a:p>
          <a:p>
            <a:r>
              <a:rPr lang="en-US" sz="2000" dirty="0">
                <a:solidFill>
                  <a:srgbClr val="FFFF00"/>
                </a:solidFill>
                <a:cs typeface="Calibri" pitchFamily="34" charset="0"/>
              </a:rPr>
              <a:t>EUBREWNET: </a:t>
            </a:r>
            <a:r>
              <a:rPr lang="en-US" sz="2000" dirty="0">
                <a:cs typeface="Calibri" pitchFamily="34" charset="0"/>
                <a:hlinkClick r:id="rId13"/>
              </a:rPr>
              <a:t>http://www.eubrewnet.org/cost1207/</a:t>
            </a:r>
          </a:p>
          <a:p>
            <a:pPr algn="ctr" fontAlgn="base">
              <a:spcBef>
                <a:spcPct val="20000"/>
              </a:spcBef>
              <a:spcAft>
                <a:spcPct val="0"/>
              </a:spcAft>
            </a:pPr>
            <a:endParaRPr lang="it-IT" sz="2000" dirty="0" smtClean="0">
              <a:solidFill>
                <a:srgbClr val="000000"/>
              </a:solidFill>
              <a:hlinkClick r:id="rId5"/>
            </a:endParaRPr>
          </a:p>
          <a:p>
            <a:pPr algn="ctr" fontAlgn="base">
              <a:spcBef>
                <a:spcPct val="20000"/>
              </a:spcBef>
              <a:spcAft>
                <a:spcPct val="0"/>
              </a:spcAft>
            </a:pPr>
            <a:endParaRPr lang="it-IT" dirty="0" smtClean="0">
              <a:solidFill>
                <a:srgbClr val="0000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170192" y="-65217"/>
            <a:ext cx="694783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3200" dirty="0" smtClean="0">
                <a:solidFill>
                  <a:srgbClr val="FF0000"/>
                </a:solidFill>
              </a:rPr>
              <a:t>78</a:t>
            </a:r>
            <a:endParaRPr lang="it-IT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45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/>
          <a:srcRect b="7805"/>
          <a:stretch/>
        </p:blipFill>
        <p:spPr>
          <a:xfrm>
            <a:off x="262443" y="1742851"/>
            <a:ext cx="8502531" cy="180000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398" y="0"/>
            <a:ext cx="8411203" cy="180000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48692"/>
          </a:xfrm>
          <a:ln w="50800"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Lampedusa</a:t>
            </a:r>
            <a:endParaRPr lang="it-IT" b="1" dirty="0">
              <a:solidFill>
                <a:srgbClr val="FF0000"/>
              </a:solidFill>
            </a:endParaRPr>
          </a:p>
        </p:txBody>
      </p:sp>
      <p:grpSp>
        <p:nvGrpSpPr>
          <p:cNvPr id="7" name="Group 9529"/>
          <p:cNvGrpSpPr>
            <a:grpSpLocks noChangeAspect="1"/>
          </p:cNvGrpSpPr>
          <p:nvPr/>
        </p:nvGrpSpPr>
        <p:grpSpPr bwMode="auto">
          <a:xfrm>
            <a:off x="6694804" y="5239140"/>
            <a:ext cx="2452703" cy="1620000"/>
            <a:chOff x="9459" y="6267"/>
            <a:chExt cx="3469" cy="2495"/>
          </a:xfrm>
        </p:grpSpPr>
        <p:pic>
          <p:nvPicPr>
            <p:cNvPr id="8" name="Picture 953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59" y="6267"/>
              <a:ext cx="3469" cy="24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AutoShape 9531"/>
            <p:cNvSpPr>
              <a:spLocks noChangeArrowheads="1"/>
            </p:cNvSpPr>
            <p:nvPr/>
          </p:nvSpPr>
          <p:spPr bwMode="auto">
            <a:xfrm rot="6912225" flipV="1">
              <a:off x="10689" y="6017"/>
              <a:ext cx="306" cy="987"/>
            </a:xfrm>
            <a:prstGeom prst="downArrow">
              <a:avLst>
                <a:gd name="adj1" fmla="val 50000"/>
                <a:gd name="adj2" fmla="val 80637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15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133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11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9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9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9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9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9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9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  <p:sp>
          <p:nvSpPr>
            <p:cNvPr id="10" name="Oval 9532"/>
            <p:cNvSpPr>
              <a:spLocks noChangeArrowheads="1"/>
            </p:cNvSpPr>
            <p:nvPr/>
          </p:nvSpPr>
          <p:spPr bwMode="auto">
            <a:xfrm>
              <a:off x="11346" y="6675"/>
              <a:ext cx="283" cy="277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15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133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11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9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9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9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9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9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9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/>
            </a:p>
          </p:txBody>
        </p:sp>
      </p:grpSp>
      <p:sp>
        <p:nvSpPr>
          <p:cNvPr id="11" name="TextBox 6"/>
          <p:cNvSpPr txBox="1"/>
          <p:nvPr/>
        </p:nvSpPr>
        <p:spPr>
          <a:xfrm>
            <a:off x="7761890" y="6326154"/>
            <a:ext cx="13821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Lampedusa</a:t>
            </a:r>
          </a:p>
          <a:p>
            <a:r>
              <a:rPr lang="en-US" altLang="en-US" sz="1400" dirty="0" err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35.5°N</a:t>
            </a:r>
            <a:r>
              <a:rPr lang="en-US" altLang="en-US" sz="14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altLang="en-US" sz="1400" dirty="0" err="1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12.6°E</a:t>
            </a:r>
            <a:endParaRPr lang="en-US" altLang="en-US" sz="14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Segnaposto contenuto 2"/>
          <p:cNvSpPr>
            <a:spLocks noGrp="1"/>
          </p:cNvSpPr>
          <p:nvPr>
            <p:ph idx="1"/>
          </p:nvPr>
        </p:nvSpPr>
        <p:spPr>
          <a:xfrm>
            <a:off x="0" y="3527456"/>
            <a:ext cx="9144000" cy="2988367"/>
          </a:xfrm>
        </p:spPr>
        <p:txBody>
          <a:bodyPr lIns="36000" tIns="36000" rIns="36000" bIns="36000">
            <a:noAutofit/>
          </a:bodyPr>
          <a:lstStyle/>
          <a:p>
            <a:pPr marL="144000" indent="-144000" fontAlgn="base">
              <a:lnSpc>
                <a:spcPct val="100000"/>
              </a:lnSpc>
              <a:spcBef>
                <a:spcPts val="300"/>
              </a:spcBef>
            </a:pPr>
            <a:r>
              <a:rPr lang="en-US" sz="1500" dirty="0">
                <a:hlinkClick r:id="rId5"/>
              </a:rPr>
              <a:t>Meteorological </a:t>
            </a:r>
            <a:r>
              <a:rPr lang="en-US" sz="1500" dirty="0" smtClean="0">
                <a:hlinkClick r:id="rId5"/>
              </a:rPr>
              <a:t>and </a:t>
            </a:r>
            <a:r>
              <a:rPr lang="en-US" sz="1500" dirty="0" err="1" smtClean="0">
                <a:hlinkClick r:id="rId5"/>
              </a:rPr>
              <a:t>radiosounging</a:t>
            </a:r>
            <a:r>
              <a:rPr lang="en-US" sz="1500" dirty="0" smtClean="0">
                <a:hlinkClick r:id="rId5"/>
              </a:rPr>
              <a:t> station</a:t>
            </a:r>
            <a:r>
              <a:rPr lang="en-US" sz="1500" dirty="0" smtClean="0"/>
              <a:t> </a:t>
            </a:r>
            <a:r>
              <a:rPr lang="it-IT" sz="1500" dirty="0" smtClean="0"/>
              <a:t>(temperature</a:t>
            </a:r>
            <a:r>
              <a:rPr lang="it-IT" sz="1500" dirty="0"/>
              <a:t>, pressure, </a:t>
            </a:r>
            <a:r>
              <a:rPr lang="it-IT" sz="1500" dirty="0" err="1"/>
              <a:t>humidity</a:t>
            </a:r>
            <a:r>
              <a:rPr lang="it-IT" sz="1500" dirty="0"/>
              <a:t>, </a:t>
            </a:r>
            <a:r>
              <a:rPr lang="it-IT" sz="1500" dirty="0" err="1" smtClean="0"/>
              <a:t>wind</a:t>
            </a:r>
            <a:r>
              <a:rPr lang="it-IT" sz="1500" dirty="0" smtClean="0"/>
              <a:t>, </a:t>
            </a:r>
            <a:r>
              <a:rPr lang="it-IT" sz="1500" dirty="0" err="1" smtClean="0"/>
              <a:t>Vaisala</a:t>
            </a:r>
            <a:r>
              <a:rPr lang="it-IT" sz="1500" dirty="0" smtClean="0"/>
              <a:t> </a:t>
            </a:r>
            <a:r>
              <a:rPr lang="it-IT" sz="1500" dirty="0" err="1"/>
              <a:t>Digicora</a:t>
            </a:r>
            <a:r>
              <a:rPr lang="it-IT" sz="1500" dirty="0"/>
              <a:t> III) </a:t>
            </a:r>
          </a:p>
          <a:p>
            <a:pPr marL="144000" lvl="0" indent="-144000" fontAlgn="base">
              <a:lnSpc>
                <a:spcPct val="100000"/>
              </a:lnSpc>
              <a:spcBef>
                <a:spcPts val="300"/>
              </a:spcBef>
            </a:pPr>
            <a:r>
              <a:rPr lang="en-US" sz="1500" dirty="0" smtClean="0">
                <a:hlinkClick r:id="rId6"/>
              </a:rPr>
              <a:t>Aerosol </a:t>
            </a:r>
            <a:r>
              <a:rPr lang="en-US" sz="1500" dirty="0">
                <a:hlinkClick r:id="rId6"/>
              </a:rPr>
              <a:t>Raman </a:t>
            </a:r>
            <a:r>
              <a:rPr lang="en-US" sz="1500" dirty="0" err="1">
                <a:hlinkClick r:id="rId6"/>
              </a:rPr>
              <a:t>lidar</a:t>
            </a:r>
            <a:r>
              <a:rPr lang="en-US" sz="1500" dirty="0"/>
              <a:t> </a:t>
            </a:r>
            <a:r>
              <a:rPr lang="en-US" sz="1500" dirty="0" smtClean="0"/>
              <a:t>(together </a:t>
            </a:r>
            <a:r>
              <a:rPr lang="en-US" sz="1500" dirty="0"/>
              <a:t>with University of Rome; aerosol backscattering and depolarization profiles) </a:t>
            </a:r>
            <a:endParaRPr lang="en-US" sz="1500" dirty="0" smtClean="0"/>
          </a:p>
          <a:p>
            <a:pPr marL="144000" indent="-144000" fontAlgn="base">
              <a:lnSpc>
                <a:spcPct val="100000"/>
              </a:lnSpc>
              <a:spcBef>
                <a:spcPts val="300"/>
              </a:spcBef>
            </a:pPr>
            <a:r>
              <a:rPr lang="en-US" sz="1500" dirty="0"/>
              <a:t>CGR4 </a:t>
            </a:r>
            <a:r>
              <a:rPr lang="en-US" sz="1500" dirty="0" err="1">
                <a:hlinkClick r:id="rId7"/>
              </a:rPr>
              <a:t>pyrgeometer</a:t>
            </a:r>
            <a:r>
              <a:rPr lang="en-US" sz="1500" dirty="0"/>
              <a:t> and CMP21 </a:t>
            </a:r>
            <a:r>
              <a:rPr lang="en-US" sz="1500" dirty="0" err="1">
                <a:hlinkClick r:id="rId7"/>
              </a:rPr>
              <a:t>pyranometer</a:t>
            </a:r>
            <a:r>
              <a:rPr lang="en-US" sz="1500" dirty="0"/>
              <a:t> </a:t>
            </a:r>
            <a:r>
              <a:rPr lang="en-US" sz="1500" dirty="0" smtClean="0"/>
              <a:t>(downward </a:t>
            </a:r>
            <a:r>
              <a:rPr lang="en-US" sz="1500" dirty="0"/>
              <a:t>longwave and shortwave </a:t>
            </a:r>
            <a:r>
              <a:rPr lang="en-US" sz="1500" dirty="0" smtClean="0"/>
              <a:t>irradiance, </a:t>
            </a:r>
            <a:r>
              <a:rPr lang="en-US" sz="1500" dirty="0" err="1" smtClean="0"/>
              <a:t>Kipp</a:t>
            </a:r>
            <a:r>
              <a:rPr lang="en-US" sz="1500" dirty="0" smtClean="0"/>
              <a:t> </a:t>
            </a:r>
            <a:r>
              <a:rPr lang="en-US" sz="1500" dirty="0"/>
              <a:t>&amp; </a:t>
            </a:r>
            <a:r>
              <a:rPr lang="en-US" sz="1500" dirty="0" err="1"/>
              <a:t>Zonen</a:t>
            </a:r>
            <a:r>
              <a:rPr lang="en-US" sz="1500" dirty="0"/>
              <a:t>) </a:t>
            </a:r>
            <a:endParaRPr lang="it-IT" sz="1500" dirty="0"/>
          </a:p>
          <a:p>
            <a:pPr marL="144000" lvl="0" indent="-144000" fontAlgn="base">
              <a:lnSpc>
                <a:spcPct val="100000"/>
              </a:lnSpc>
              <a:spcBef>
                <a:spcPts val="300"/>
              </a:spcBef>
            </a:pPr>
            <a:r>
              <a:rPr lang="en-US" sz="1500" dirty="0" smtClean="0">
                <a:hlinkClick r:id="rId8"/>
              </a:rPr>
              <a:t>VIS Multi </a:t>
            </a:r>
            <a:r>
              <a:rPr lang="en-US" sz="1500" dirty="0">
                <a:hlinkClick r:id="rId8"/>
              </a:rPr>
              <a:t>Filter Rotating </a:t>
            </a:r>
            <a:r>
              <a:rPr lang="en-US" sz="1500" dirty="0" err="1">
                <a:hlinkClick r:id="rId8"/>
              </a:rPr>
              <a:t>Shadowband</a:t>
            </a:r>
            <a:r>
              <a:rPr lang="en-US" sz="1500" dirty="0">
                <a:hlinkClick r:id="rId8"/>
              </a:rPr>
              <a:t> Radiometer</a:t>
            </a:r>
            <a:r>
              <a:rPr lang="en-US" sz="1500" dirty="0"/>
              <a:t> (VIS-MFRSR; AOD, column water vapor, aerosol </a:t>
            </a:r>
            <a:r>
              <a:rPr lang="en-US" sz="1500" dirty="0" smtClean="0"/>
              <a:t>SSA)</a:t>
            </a:r>
          </a:p>
          <a:p>
            <a:pPr marL="144000" lvl="0" indent="-144000" fontAlgn="base">
              <a:lnSpc>
                <a:spcPct val="100000"/>
              </a:lnSpc>
              <a:spcBef>
                <a:spcPts val="300"/>
              </a:spcBef>
            </a:pPr>
            <a:r>
              <a:rPr lang="it-IT" sz="1500" dirty="0">
                <a:hlinkClick r:id="rId9"/>
              </a:rPr>
              <a:t>CE-318 </a:t>
            </a:r>
            <a:r>
              <a:rPr lang="it-IT" sz="1500" dirty="0" err="1">
                <a:hlinkClick r:id="rId9"/>
              </a:rPr>
              <a:t>sun-photometer</a:t>
            </a:r>
            <a:r>
              <a:rPr lang="it-IT" sz="1500" dirty="0"/>
              <a:t> </a:t>
            </a:r>
            <a:r>
              <a:rPr lang="it-IT" sz="1500" dirty="0" smtClean="0"/>
              <a:t>(</a:t>
            </a:r>
            <a:r>
              <a:rPr lang="en-US" sz="1500" dirty="0" smtClean="0"/>
              <a:t>AOD</a:t>
            </a:r>
            <a:r>
              <a:rPr lang="en-US" sz="1500" dirty="0"/>
              <a:t>, diffuse-to-direct ratio, size distribution, aerosol </a:t>
            </a:r>
            <a:r>
              <a:rPr lang="en-US" sz="1500" dirty="0" smtClean="0"/>
              <a:t>SSA, </a:t>
            </a:r>
            <a:r>
              <a:rPr lang="it-IT" sz="1500" dirty="0" err="1"/>
              <a:t>Cimel</a:t>
            </a:r>
            <a:r>
              <a:rPr lang="it-IT" sz="1500" dirty="0"/>
              <a:t>, </a:t>
            </a:r>
            <a:r>
              <a:rPr lang="it-IT" sz="1500" dirty="0" smtClean="0"/>
              <a:t>AERONET) </a:t>
            </a:r>
          </a:p>
          <a:p>
            <a:pPr marL="144000" indent="-144000" fontAlgn="base">
              <a:lnSpc>
                <a:spcPct val="100000"/>
              </a:lnSpc>
              <a:spcBef>
                <a:spcPts val="300"/>
              </a:spcBef>
            </a:pPr>
            <a:r>
              <a:rPr lang="en-US" sz="1500" dirty="0">
                <a:hlinkClick r:id="rId8"/>
              </a:rPr>
              <a:t>UV Multi Filter Rotating </a:t>
            </a:r>
            <a:r>
              <a:rPr lang="en-US" sz="1500" dirty="0" err="1">
                <a:hlinkClick r:id="rId8"/>
              </a:rPr>
              <a:t>Shadowband</a:t>
            </a:r>
            <a:r>
              <a:rPr lang="en-US" sz="1500" dirty="0">
                <a:hlinkClick r:id="rId8"/>
              </a:rPr>
              <a:t> Radiometer</a:t>
            </a:r>
            <a:r>
              <a:rPr lang="en-US" sz="1500" dirty="0"/>
              <a:t> (UV-MFRSR; AOD, diffuse-to-direct ratio</a:t>
            </a:r>
            <a:r>
              <a:rPr lang="en-US" sz="1500" dirty="0" smtClean="0"/>
              <a:t>)</a:t>
            </a:r>
            <a:endParaRPr lang="it-IT" sz="1500" dirty="0" smtClean="0"/>
          </a:p>
          <a:p>
            <a:pPr marL="144000" lvl="0" indent="-144000" fontAlgn="base">
              <a:lnSpc>
                <a:spcPct val="100000"/>
              </a:lnSpc>
              <a:spcBef>
                <a:spcPts val="300"/>
              </a:spcBef>
            </a:pPr>
            <a:r>
              <a:rPr lang="en-US" sz="1500" dirty="0" smtClean="0">
                <a:hlinkClick r:id="rId10"/>
              </a:rPr>
              <a:t>SP02 (SP02-L) sun-photometer </a:t>
            </a:r>
            <a:r>
              <a:rPr lang="en-US" sz="1500" dirty="0" smtClean="0"/>
              <a:t>(wide (narrow ) FOV, AOD , </a:t>
            </a:r>
            <a:r>
              <a:rPr lang="en-US" sz="1500" dirty="0"/>
              <a:t>water </a:t>
            </a:r>
            <a:r>
              <a:rPr lang="en-US" sz="1500" dirty="0" err="1" smtClean="0"/>
              <a:t>vapour</a:t>
            </a:r>
            <a:r>
              <a:rPr lang="en-US" sz="1500" dirty="0" smtClean="0"/>
              <a:t>, Middleton</a:t>
            </a:r>
            <a:r>
              <a:rPr lang="en-US" sz="1500" dirty="0"/>
              <a:t>) </a:t>
            </a:r>
            <a:endParaRPr lang="it-IT" sz="1500" dirty="0"/>
          </a:p>
          <a:p>
            <a:pPr marL="144000" indent="-144000" fontAlgn="base">
              <a:lnSpc>
                <a:spcPct val="100000"/>
              </a:lnSpc>
              <a:spcBef>
                <a:spcPts val="300"/>
              </a:spcBef>
            </a:pPr>
            <a:r>
              <a:rPr lang="en-US" sz="1500" dirty="0" smtClean="0">
                <a:hlinkClick r:id="rId10"/>
              </a:rPr>
              <a:t>Brewer </a:t>
            </a:r>
            <a:r>
              <a:rPr lang="en-US" sz="1500" dirty="0">
                <a:hlinkClick r:id="rId10"/>
              </a:rPr>
              <a:t>MK III spectrophotometer</a:t>
            </a:r>
            <a:r>
              <a:rPr lang="en-US" sz="1500" dirty="0"/>
              <a:t> (total ozone, spectral UV irradiance, AOD) </a:t>
            </a:r>
            <a:endParaRPr lang="it-IT" sz="1500" dirty="0" smtClean="0"/>
          </a:p>
          <a:p>
            <a:pPr marL="144000" lvl="0" indent="-144000" fontAlgn="base">
              <a:lnSpc>
                <a:spcPct val="100000"/>
              </a:lnSpc>
              <a:spcBef>
                <a:spcPts val="300"/>
              </a:spcBef>
            </a:pPr>
            <a:r>
              <a:rPr lang="en-US" sz="1500" dirty="0" smtClean="0">
                <a:hlinkClick r:id="rId10"/>
              </a:rPr>
              <a:t>CHP1 </a:t>
            </a:r>
            <a:r>
              <a:rPr lang="en-US" sz="1500" dirty="0" err="1" smtClean="0">
                <a:hlinkClick r:id="rId10"/>
              </a:rPr>
              <a:t>pyrheliometer</a:t>
            </a:r>
            <a:r>
              <a:rPr lang="en-US" sz="1500" dirty="0" smtClean="0">
                <a:hlinkClick r:id="rId10"/>
              </a:rPr>
              <a:t> </a:t>
            </a:r>
            <a:r>
              <a:rPr lang="en-US" sz="1500" dirty="0" smtClean="0"/>
              <a:t>direct </a:t>
            </a:r>
            <a:r>
              <a:rPr lang="en-US" sz="1500" dirty="0"/>
              <a:t>normal irradiance (</a:t>
            </a:r>
            <a:r>
              <a:rPr lang="en-US" sz="1500" dirty="0" err="1" smtClean="0"/>
              <a:t>Kipp</a:t>
            </a:r>
            <a:r>
              <a:rPr lang="en-US" sz="1500" dirty="0" smtClean="0"/>
              <a:t> &amp; </a:t>
            </a:r>
            <a:r>
              <a:rPr lang="en-US" sz="1500" dirty="0" err="1" smtClean="0"/>
              <a:t>Zonen</a:t>
            </a:r>
            <a:r>
              <a:rPr lang="en-US" sz="1500" dirty="0"/>
              <a:t>) </a:t>
            </a:r>
            <a:endParaRPr lang="it-IT" sz="1500" dirty="0"/>
          </a:p>
          <a:p>
            <a:pPr marL="144000" lvl="0" indent="-144000" fontAlgn="base">
              <a:lnSpc>
                <a:spcPct val="100000"/>
              </a:lnSpc>
              <a:spcBef>
                <a:spcPts val="300"/>
              </a:spcBef>
            </a:pPr>
            <a:r>
              <a:rPr lang="en-US" sz="1500" dirty="0">
                <a:hlinkClick r:id="rId11"/>
              </a:rPr>
              <a:t>Total sky </a:t>
            </a:r>
            <a:r>
              <a:rPr lang="en-US" sz="1500" dirty="0" smtClean="0">
                <a:hlinkClick r:id="rId11"/>
              </a:rPr>
              <a:t>imager</a:t>
            </a:r>
            <a:r>
              <a:rPr lang="en-US" sz="1500" dirty="0"/>
              <a:t> cloud cover </a:t>
            </a:r>
            <a:endParaRPr lang="it-IT" sz="1500" dirty="0"/>
          </a:p>
          <a:p>
            <a:pPr marL="144000" lvl="0" indent="-144000" fontAlgn="base">
              <a:lnSpc>
                <a:spcPct val="100000"/>
              </a:lnSpc>
              <a:spcBef>
                <a:spcPts val="300"/>
              </a:spcBef>
            </a:pPr>
            <a:r>
              <a:rPr lang="en-US" sz="1500" dirty="0" smtClean="0">
                <a:hlinkClick r:id="rId11"/>
              </a:rPr>
              <a:t>HATPRO MWR </a:t>
            </a:r>
            <a:r>
              <a:rPr lang="en-US" sz="1500" dirty="0" smtClean="0"/>
              <a:t>, temperature profiles, LWP, IWV (</a:t>
            </a:r>
            <a:r>
              <a:rPr lang="en-US" sz="1500" dirty="0"/>
              <a:t>RPG</a:t>
            </a:r>
            <a:r>
              <a:rPr lang="en-US" sz="1500" dirty="0" smtClean="0"/>
              <a:t>)</a:t>
            </a:r>
          </a:p>
          <a:p>
            <a:pPr marL="0" lvl="0" indent="0" fontAlgn="base">
              <a:lnSpc>
                <a:spcPct val="100000"/>
              </a:lnSpc>
              <a:spcBef>
                <a:spcPts val="300"/>
              </a:spcBef>
              <a:buNone/>
            </a:pPr>
            <a:r>
              <a:rPr lang="en-GB" sz="1600" dirty="0" smtClean="0">
                <a:ea typeface="Verdana" panose="020B0604030504040204" pitchFamily="34" charset="0"/>
                <a:cs typeface="Verdana" panose="020B0604030504040204" pitchFamily="34" charset="0"/>
              </a:rPr>
              <a:t>  &gt; 150 ISI papers using Lampedusa observations -&gt; </a:t>
            </a:r>
            <a:r>
              <a:rPr lang="en-GB" sz="1600" dirty="0" smtClean="0">
                <a:ea typeface="Verdana" panose="020B0604030504040204" pitchFamily="34" charset="0"/>
                <a:cs typeface="Verdana" panose="020B0604030504040204" pitchFamily="34" charset="0"/>
                <a:hlinkClick r:id="rId12"/>
              </a:rPr>
              <a:t>www.lampedusa.enea.it</a:t>
            </a:r>
            <a:r>
              <a:rPr lang="en-GB" sz="1600" dirty="0" smtClean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it-IT" sz="1500" dirty="0"/>
          </a:p>
        </p:txBody>
      </p:sp>
    </p:spTree>
    <p:extLst>
      <p:ext uri="{BB962C8B-B14F-4D97-AF65-F5344CB8AC3E}">
        <p14:creationId xmlns:p14="http://schemas.microsoft.com/office/powerpoint/2010/main" val="354694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4" descr="ciras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405"/>
            <a:ext cx="3543024" cy="1961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magine 5" descr="Lidar_rmr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71485" y="27050"/>
            <a:ext cx="2325603" cy="1961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magine 7" descr="ciras_meteo_tower.png"/>
          <p:cNvPicPr>
            <a:picLocks noChangeAspect="1"/>
          </p:cNvPicPr>
          <p:nvPr/>
        </p:nvPicPr>
        <p:blipFill>
          <a:blip r:embed="rId4"/>
          <a:srcRect r="2806" b="1929"/>
          <a:stretch>
            <a:fillRect/>
          </a:stretch>
        </p:blipFill>
        <p:spPr bwMode="auto">
          <a:xfrm>
            <a:off x="4516940" y="27050"/>
            <a:ext cx="1252957" cy="1961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magine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9897" y="9965"/>
            <a:ext cx="1459560" cy="1945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magine 6" descr="ciras_radar.png"/>
          <p:cNvPicPr>
            <a:picLocks noChangeAspect="1"/>
          </p:cNvPicPr>
          <p:nvPr/>
        </p:nvPicPr>
        <p:blipFill>
          <a:blip r:embed="rId6"/>
          <a:srcRect l="826" t="2242" r="4958"/>
          <a:stretch>
            <a:fillRect/>
          </a:stretch>
        </p:blipFill>
        <p:spPr bwMode="auto">
          <a:xfrm>
            <a:off x="2476937" y="27050"/>
            <a:ext cx="2040003" cy="1961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76"/>
          <p:cNvSpPr>
            <a:spLocks noChangeArrowheads="1"/>
          </p:cNvSpPr>
          <p:nvPr/>
        </p:nvSpPr>
        <p:spPr bwMode="auto">
          <a:xfrm>
            <a:off x="0" y="9965"/>
            <a:ext cx="9097088" cy="1964110"/>
          </a:xfrm>
          <a:prstGeom prst="rect">
            <a:avLst/>
          </a:prstGeom>
          <a:noFill/>
          <a:ln w="57150">
            <a:solidFill>
              <a:srgbClr val="21C910"/>
            </a:solidFill>
            <a:round/>
            <a:headEnd/>
            <a:tailEnd/>
          </a:ln>
        </p:spPr>
        <p:txBody>
          <a:bodyPr/>
          <a:lstStyle/>
          <a:p>
            <a:pPr defTabSz="4232275"/>
            <a:endParaRPr lang="it-IT" b="1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7636" y="-197580"/>
            <a:ext cx="8515350" cy="1325563"/>
          </a:xfrm>
        </p:spPr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Rome Tor Vergata: CIRAS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2" name="Text Box 4"/>
          <p:cNvSpPr txBox="1">
            <a:spLocks noGrp="1" noChangeArrowheads="1"/>
          </p:cNvSpPr>
          <p:nvPr>
            <p:ph idx="1"/>
          </p:nvPr>
        </p:nvSpPr>
        <p:spPr bwMode="auto">
          <a:xfrm>
            <a:off x="102168" y="1240554"/>
            <a:ext cx="7886700" cy="5405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>
            <a:spAutoFit/>
          </a:bodyPr>
          <a:lstStyle/>
          <a:p>
            <a:pPr algn="just"/>
            <a:endParaRPr lang="en-US" sz="800" b="1" dirty="0" smtClean="0">
              <a:latin typeface="Calibri" pitchFamily="34" charset="0"/>
            </a:endParaRPr>
          </a:p>
          <a:p>
            <a:pPr algn="just"/>
            <a:endParaRPr lang="en-US" sz="800" b="1" dirty="0">
              <a:latin typeface="Calibri" pitchFamily="34" charset="0"/>
            </a:endParaRPr>
          </a:p>
          <a:p>
            <a:pPr algn="just"/>
            <a:endParaRPr lang="en-US" sz="800" b="1" dirty="0" smtClean="0">
              <a:latin typeface="Calibri" pitchFamily="34" charset="0"/>
            </a:endParaRPr>
          </a:p>
          <a:p>
            <a:pPr algn="just"/>
            <a:endParaRPr lang="en-US" sz="800" b="1" dirty="0">
              <a:latin typeface="Calibri" pitchFamily="34" charset="0"/>
            </a:endParaRPr>
          </a:p>
          <a:p>
            <a:r>
              <a:rPr lang="en-US" sz="2000" b="1" dirty="0" smtClean="0">
                <a:solidFill>
                  <a:srgbClr val="A50021"/>
                </a:solidFill>
                <a:latin typeface="Times New Roman" pitchFamily="18" charset="0"/>
              </a:rPr>
              <a:t>CIMEL </a:t>
            </a:r>
            <a:r>
              <a:rPr lang="en-US" sz="2000" b="1" dirty="0" smtClean="0">
                <a:latin typeface="Times New Roman" pitchFamily="18" charset="0"/>
              </a:rPr>
              <a:t>photometer</a:t>
            </a:r>
            <a:r>
              <a:rPr lang="en-US" sz="2000" b="1" dirty="0" smtClean="0">
                <a:solidFill>
                  <a:srgbClr val="A50021"/>
                </a:solidFill>
                <a:latin typeface="Times New Roman" pitchFamily="18" charset="0"/>
              </a:rPr>
              <a:t> </a:t>
            </a:r>
            <a:r>
              <a:rPr lang="en-US" sz="2000" b="1" dirty="0" smtClean="0">
                <a:latin typeface="Times New Roman" pitchFamily="18" charset="0"/>
              </a:rPr>
              <a:t>(aerosols)</a:t>
            </a:r>
          </a:p>
          <a:p>
            <a:r>
              <a:rPr lang="en-US" sz="2000" b="1" dirty="0" smtClean="0">
                <a:solidFill>
                  <a:srgbClr val="A50021"/>
                </a:solidFill>
                <a:latin typeface="Times New Roman" pitchFamily="18" charset="0"/>
              </a:rPr>
              <a:t>PANDORA</a:t>
            </a:r>
            <a:r>
              <a:rPr lang="en-US" sz="2000" b="1" dirty="0" smtClean="0">
                <a:latin typeface="Times New Roman" pitchFamily="18" charset="0"/>
              </a:rPr>
              <a:t> </a:t>
            </a:r>
            <a:r>
              <a:rPr lang="en-US" sz="2000" b="1" dirty="0">
                <a:latin typeface="Times New Roman" pitchFamily="18" charset="0"/>
              </a:rPr>
              <a:t>Spectrometer (O3, NO</a:t>
            </a:r>
            <a:r>
              <a:rPr lang="en-US" sz="2000" b="1" baseline="-25000" dirty="0">
                <a:latin typeface="Times New Roman" pitchFamily="18" charset="0"/>
              </a:rPr>
              <a:t>2</a:t>
            </a:r>
            <a:r>
              <a:rPr lang="en-US" sz="2000" b="1" dirty="0" smtClean="0">
                <a:latin typeface="Times New Roman" pitchFamily="18" charset="0"/>
              </a:rPr>
              <a:t>)</a:t>
            </a:r>
          </a:p>
          <a:p>
            <a:r>
              <a:rPr lang="en-US" sz="2000" b="1" dirty="0" smtClean="0">
                <a:solidFill>
                  <a:srgbClr val="A50021"/>
                </a:solidFill>
                <a:latin typeface="Times New Roman" pitchFamily="18" charset="0"/>
              </a:rPr>
              <a:t>RAMAN-MIE-RAYLEIGH </a:t>
            </a:r>
            <a:r>
              <a:rPr lang="en-US" sz="2000" b="1" dirty="0">
                <a:solidFill>
                  <a:srgbClr val="A50021"/>
                </a:solidFill>
                <a:latin typeface="Times New Roman" pitchFamily="18" charset="0"/>
              </a:rPr>
              <a:t>LIDAR</a:t>
            </a:r>
            <a:r>
              <a:rPr lang="en-US" sz="2000" b="1" dirty="0">
                <a:latin typeface="Times New Roman" pitchFamily="18" charset="0"/>
              </a:rPr>
              <a:t>, (aerosols, </a:t>
            </a:r>
            <a:r>
              <a:rPr lang="en-US" sz="2000" b="1" dirty="0" smtClean="0">
                <a:latin typeface="Times New Roman" pitchFamily="18" charset="0"/>
              </a:rPr>
              <a:t>H</a:t>
            </a:r>
            <a:r>
              <a:rPr lang="en-US" sz="2000" b="1" baseline="-25000" dirty="0" smtClean="0">
                <a:latin typeface="Times New Roman" pitchFamily="18" charset="0"/>
              </a:rPr>
              <a:t>2</a:t>
            </a:r>
            <a:r>
              <a:rPr lang="en-US" sz="2000" b="1" dirty="0" smtClean="0">
                <a:latin typeface="Times New Roman" pitchFamily="18" charset="0"/>
              </a:rPr>
              <a:t>0, clouds)</a:t>
            </a:r>
            <a:endParaRPr lang="en-US" sz="2000" b="1" dirty="0">
              <a:solidFill>
                <a:srgbClr val="A50021"/>
              </a:solidFill>
              <a:latin typeface="Times New Roman" pitchFamily="18" charset="0"/>
            </a:endParaRPr>
          </a:p>
          <a:p>
            <a:r>
              <a:rPr lang="en-US" sz="2000" b="1" dirty="0" smtClean="0">
                <a:solidFill>
                  <a:srgbClr val="A50021"/>
                </a:solidFill>
                <a:latin typeface="Times New Roman" pitchFamily="18" charset="0"/>
              </a:rPr>
              <a:t>ELASTIC </a:t>
            </a:r>
            <a:r>
              <a:rPr lang="en-US" sz="2000" b="1" dirty="0">
                <a:solidFill>
                  <a:srgbClr val="A50021"/>
                </a:solidFill>
                <a:latin typeface="Times New Roman" pitchFamily="18" charset="0"/>
              </a:rPr>
              <a:t>LIDAR/</a:t>
            </a:r>
            <a:r>
              <a:rPr lang="en-US" sz="2000" b="1" dirty="0" smtClean="0">
                <a:solidFill>
                  <a:srgbClr val="A50021"/>
                </a:solidFill>
                <a:latin typeface="Times New Roman" pitchFamily="18" charset="0"/>
              </a:rPr>
              <a:t>CEILOMETER </a:t>
            </a:r>
            <a:r>
              <a:rPr lang="en-US" sz="2000" b="1" dirty="0" smtClean="0">
                <a:solidFill>
                  <a:srgbClr val="000000"/>
                </a:solidFill>
                <a:latin typeface="Times New Roman" pitchFamily="18" charset="0"/>
              </a:rPr>
              <a:t>(aerosols)</a:t>
            </a:r>
            <a:endParaRPr lang="en-US" sz="2000" b="1" dirty="0">
              <a:latin typeface="Times New Roman" pitchFamily="18" charset="0"/>
            </a:endParaRPr>
          </a:p>
          <a:p>
            <a:r>
              <a:rPr lang="en-US" sz="2000" b="1" dirty="0">
                <a:solidFill>
                  <a:srgbClr val="A50021"/>
                </a:solidFill>
                <a:latin typeface="Times New Roman" pitchFamily="18" charset="0"/>
              </a:rPr>
              <a:t>R</a:t>
            </a:r>
            <a:r>
              <a:rPr lang="en-US" sz="2000" b="1" dirty="0" smtClean="0">
                <a:solidFill>
                  <a:srgbClr val="A50021"/>
                </a:solidFill>
                <a:latin typeface="Times New Roman" pitchFamily="18" charset="0"/>
              </a:rPr>
              <a:t>ADARS</a:t>
            </a:r>
            <a:r>
              <a:rPr lang="en-US" sz="2000" b="1" dirty="0" smtClean="0">
                <a:latin typeface="Times New Roman" pitchFamily="18" charset="0"/>
              </a:rPr>
              <a:t> (precipitation &amp; cloud)</a:t>
            </a:r>
          </a:p>
          <a:p>
            <a:r>
              <a:rPr lang="en-US" sz="2000" b="1" dirty="0" smtClean="0">
                <a:solidFill>
                  <a:srgbClr val="A50021"/>
                </a:solidFill>
                <a:latin typeface="Times New Roman" pitchFamily="18" charset="0"/>
              </a:rPr>
              <a:t>LASER DISDROMETERS</a:t>
            </a:r>
            <a:r>
              <a:rPr lang="en-US" sz="2000" b="1" dirty="0" smtClean="0">
                <a:latin typeface="Times New Roman" pitchFamily="18" charset="0"/>
              </a:rPr>
              <a:t> (precipitation)</a:t>
            </a:r>
            <a:r>
              <a:rPr lang="en-US" sz="2000" b="1" dirty="0" smtClean="0">
                <a:solidFill>
                  <a:srgbClr val="A50021"/>
                </a:solidFill>
                <a:latin typeface="Times New Roman" pitchFamily="18" charset="0"/>
              </a:rPr>
              <a:t> </a:t>
            </a:r>
          </a:p>
          <a:p>
            <a:r>
              <a:rPr lang="en-US" sz="2000" b="1" dirty="0" smtClean="0">
                <a:solidFill>
                  <a:srgbClr val="A50021"/>
                </a:solidFill>
                <a:latin typeface="Times New Roman" pitchFamily="18" charset="0"/>
              </a:rPr>
              <a:t>SODAR</a:t>
            </a:r>
            <a:r>
              <a:rPr lang="en-US" sz="2000" b="1" dirty="0" smtClean="0">
                <a:latin typeface="Times New Roman" pitchFamily="18" charset="0"/>
              </a:rPr>
              <a:t> </a:t>
            </a:r>
            <a:r>
              <a:rPr lang="en-US" sz="2000" b="1" dirty="0">
                <a:latin typeface="Times New Roman" pitchFamily="18" charset="0"/>
              </a:rPr>
              <a:t>(wind profiles in PBL)</a:t>
            </a:r>
            <a:r>
              <a:rPr lang="en-US" sz="2000" b="1" dirty="0" smtClean="0">
                <a:latin typeface="Times New Roman" pitchFamily="18" charset="0"/>
              </a:rPr>
              <a:t> </a:t>
            </a:r>
          </a:p>
          <a:p>
            <a:r>
              <a:rPr lang="en-US" sz="2000" b="1" dirty="0" smtClean="0">
                <a:solidFill>
                  <a:srgbClr val="A50021"/>
                </a:solidFill>
                <a:latin typeface="Times New Roman" pitchFamily="18" charset="0"/>
              </a:rPr>
              <a:t>METEO STATION</a:t>
            </a:r>
            <a:r>
              <a:rPr lang="en-US" sz="2000" b="1" dirty="0" smtClean="0">
                <a:latin typeface="Times New Roman" pitchFamily="18" charset="0"/>
              </a:rPr>
              <a:t> </a:t>
            </a:r>
            <a:r>
              <a:rPr lang="en-US" sz="2000" b="1" dirty="0">
                <a:latin typeface="Times New Roman" pitchFamily="18" charset="0"/>
              </a:rPr>
              <a:t>(T, P, RH, wind</a:t>
            </a:r>
            <a:r>
              <a:rPr lang="en-US" sz="2000" b="1" dirty="0" smtClean="0">
                <a:latin typeface="Times New Roman" pitchFamily="18" charset="0"/>
              </a:rPr>
              <a:t>)</a:t>
            </a:r>
          </a:p>
          <a:p>
            <a:pPr marL="0" indent="0" algn="just">
              <a:buNone/>
            </a:pPr>
            <a:endParaRPr lang="en-US" sz="1400" b="1" dirty="0">
              <a:solidFill>
                <a:srgbClr val="990033"/>
              </a:solidFill>
              <a:latin typeface="Times New Roman" pitchFamily="18" charset="0"/>
            </a:endParaRPr>
          </a:p>
          <a:p>
            <a:pPr algn="just"/>
            <a:endParaRPr lang="en-US" b="1" dirty="0">
              <a:latin typeface="Calibri" pitchFamily="34" charset="0"/>
            </a:endParaRPr>
          </a:p>
          <a:p>
            <a:pPr algn="just"/>
            <a:endParaRPr lang="en-US" sz="2000" b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06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1"/>
          <p:cNvGrpSpPr>
            <a:grpSpLocks/>
          </p:cNvGrpSpPr>
          <p:nvPr/>
        </p:nvGrpSpPr>
        <p:grpSpPr bwMode="auto">
          <a:xfrm>
            <a:off x="23423" y="25994"/>
            <a:ext cx="9120577" cy="2084160"/>
            <a:chOff x="6781800" y="8305800"/>
            <a:chExt cx="10872788" cy="2576513"/>
          </a:xfrm>
        </p:grpSpPr>
        <p:pic>
          <p:nvPicPr>
            <p:cNvPr id="8" name="Picture 6" descr="F:\WORK\Foto\Terrazzo\WP_20160506_16_44_16_Pro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134600" y="8329613"/>
              <a:ext cx="3435350" cy="2552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5" descr="F:\WORK\Foto\Terrazzo\WP_20170526_12_13_03_Pro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3563600" y="8329613"/>
              <a:ext cx="4076700" cy="2552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2" descr="F:\WORK\Foto\Strumenti\Brewer\WP_20160506_16_43_52_Pro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458200" y="8329613"/>
              <a:ext cx="1701800" cy="2552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3" descr="F:\WORK\Foto\Strumenti\Lidar\laser cupola.pn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781800" y="8329613"/>
              <a:ext cx="1689100" cy="2552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75"/>
            <p:cNvSpPr>
              <a:spLocks noChangeArrowheads="1"/>
            </p:cNvSpPr>
            <p:nvPr/>
          </p:nvSpPr>
          <p:spPr bwMode="auto">
            <a:xfrm>
              <a:off x="6781800" y="8305800"/>
              <a:ext cx="10872788" cy="2555875"/>
            </a:xfrm>
            <a:prstGeom prst="rect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423227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365127"/>
            <a:ext cx="9132015" cy="1072258"/>
          </a:xfrm>
        </p:spPr>
        <p:txBody>
          <a:bodyPr>
            <a:norm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Rome ‘La Sapienza’: BAQUNIN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9" name="Rectangle 10"/>
          <p:cNvSpPr/>
          <p:nvPr/>
        </p:nvSpPr>
        <p:spPr>
          <a:xfrm>
            <a:off x="176484" y="2520713"/>
            <a:ext cx="8643998" cy="3884140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Pandora 2S 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Spectrometer  #115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Pandora 2S 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Spectrometer #117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Cimel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  </a:t>
            </a:r>
            <a:r>
              <a:rPr kumimoji="0" lang="it-IT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Photomer  </a:t>
            </a: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Book Antiqua" pitchFamily="18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Prede Pom 01 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Sun-sky radiometer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MFRSR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Radiometer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Pyranometer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Radiometer</a:t>
            </a: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Book Antiqua" pitchFamily="18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Sky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Cam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Day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night vis pictures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Brewer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 Spectrophotometer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Yes Broad-band UV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 Radiometer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Meteorological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 Sensors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All Sky Camera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LIDAR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Raman and elastic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SODAR </a:t>
            </a:r>
            <a:r>
              <a:rPr kumimoji="0" 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triaxial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rPr>
              <a:t> Doppler</a:t>
            </a:r>
          </a:p>
        </p:txBody>
      </p:sp>
      <p:cxnSp>
        <p:nvCxnSpPr>
          <p:cNvPr id="21" name="Straight Connector 12"/>
          <p:cNvCxnSpPr/>
          <p:nvPr/>
        </p:nvCxnSpPr>
        <p:spPr>
          <a:xfrm>
            <a:off x="-11985" y="1347690"/>
            <a:ext cx="9144000" cy="1588"/>
          </a:xfrm>
          <a:prstGeom prst="line">
            <a:avLst/>
          </a:prstGeom>
          <a:ln w="12700">
            <a:solidFill>
              <a:srgbClr val="45454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" name="Immagine 9" descr="SRTM_Tiber_Valley_transect_new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03633" y="5346362"/>
            <a:ext cx="5013609" cy="1527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Oval 106"/>
          <p:cNvSpPr/>
          <p:nvPr/>
        </p:nvSpPr>
        <p:spPr bwMode="auto">
          <a:xfrm>
            <a:off x="6005446" y="2744665"/>
            <a:ext cx="1369633" cy="1004968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2322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83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26" name="Straight Arrow Connector 108"/>
          <p:cNvCxnSpPr/>
          <p:nvPr/>
        </p:nvCxnSpPr>
        <p:spPr bwMode="auto">
          <a:xfrm>
            <a:off x="5243446" y="2454233"/>
            <a:ext cx="762000" cy="4572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Rectangle 109"/>
          <p:cNvSpPr/>
          <p:nvPr/>
        </p:nvSpPr>
        <p:spPr>
          <a:xfrm>
            <a:off x="4320373" y="2001955"/>
            <a:ext cx="921750" cy="461665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Rome</a:t>
            </a:r>
            <a:endParaRPr lang="en-US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4" name="Immagine 12" descr="SRTM_Tiber_Valley_transect_map_new_2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79834" y="1301134"/>
            <a:ext cx="4887912" cy="4442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24128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2" descr="IMG_20160509_14024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14" y="-486878"/>
            <a:ext cx="7319640" cy="254724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8614" y="23609"/>
            <a:ext cx="9055385" cy="1705782"/>
          </a:xfrm>
        </p:spPr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Site </a:t>
            </a:r>
            <a:r>
              <a:rPr lang="it-IT" b="1" dirty="0" err="1" smtClean="0">
                <a:solidFill>
                  <a:srgbClr val="FF0000"/>
                </a:solidFill>
              </a:rPr>
              <a:t>description</a:t>
            </a:r>
            <a:r>
              <a:rPr lang="it-IT" b="1" dirty="0" smtClean="0">
                <a:solidFill>
                  <a:srgbClr val="FF0000"/>
                </a:solidFill>
              </a:rPr>
              <a:t> 4: AEROLAB </a:t>
            </a:r>
            <a:endParaRPr lang="it-IT" b="1" dirty="0">
              <a:solidFill>
                <a:srgbClr val="FF0000"/>
              </a:solidFill>
            </a:endParaRP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32082" y="0"/>
            <a:ext cx="2611918" cy="1894712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</p:pic>
      <p:graphicFrame>
        <p:nvGraphicFramePr>
          <p:cNvPr id="12" name="Group 9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7897538"/>
              </p:ext>
            </p:extLst>
          </p:nvPr>
        </p:nvGraphicFramePr>
        <p:xfrm>
          <a:off x="52100" y="1894712"/>
          <a:ext cx="8761131" cy="4568479"/>
        </p:xfrm>
        <a:graphic>
          <a:graphicData uri="http://schemas.openxmlformats.org/drawingml/2006/table">
            <a:tbl>
              <a:tblPr/>
              <a:tblGrid>
                <a:gridCol w="21237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852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72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149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4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it-IT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Instrument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it-IT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Measured Variable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it-IT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Time Res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it-IT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8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APS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Aerosol number size Distribution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(aerodynamic diameter 500-20000 nm)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5 min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it-IT" sz="9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6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SMPS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Aerosol number size Distribution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(dm 10-800 nm)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5 min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it-IT" sz="9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7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Nephelometer</a:t>
                      </a:r>
                      <a:endParaRPr kumimoji="0" lang="en-US" alt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Aerosol Scattering Coefficient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@  3 wavelengths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 min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it-IT" sz="9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7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Aethalometer</a:t>
                      </a:r>
                      <a:endParaRPr kumimoji="0" lang="en-US" alt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Aerosol Absorption Coefficient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@  7 wavelengths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 min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it-IT" sz="9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27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OPC</a:t>
                      </a:r>
                      <a:endParaRPr kumimoji="0" lang="en-US" alt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Aerosol  (optical) size Distribution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250-20000 nm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+ derived PM10, PM2.5, PM1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 min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it-IT" sz="9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38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CHM15K Lidar-Ceilometer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Range-resolved Aerosol Backscatter, MLH, Clouds, Fog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5 min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it-IT" sz="9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Meteo</a:t>
                      </a:r>
                      <a:r>
                        <a:rPr kumimoji="0" lang="en-US" alt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&amp; Radiation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Meteo Station + Pyranometer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 min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it-IT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39186" y="3052818"/>
            <a:ext cx="1401763" cy="612775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9143" y="3684444"/>
            <a:ext cx="868362" cy="658812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65380" y="2236691"/>
            <a:ext cx="917575" cy="533400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916293" y="2352578"/>
            <a:ext cx="849312" cy="1084263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26" name="Picture 8" descr="POEMHA_General_03_PLC_TV_20140331_RCSpar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57455" y="5907143"/>
            <a:ext cx="170815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984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/>
          <p:cNvSpPr txBox="1"/>
          <p:nvPr/>
        </p:nvSpPr>
        <p:spPr>
          <a:xfrm>
            <a:off x="615574" y="1618922"/>
            <a:ext cx="654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smtClean="0">
                <a:solidFill>
                  <a:schemeClr val="bg1"/>
                </a:solidFill>
                <a:latin typeface="+mn-lt"/>
              </a:rPr>
              <a:t>PRF 1</a:t>
            </a:r>
            <a:endParaRPr lang="it-IT" sz="1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2" name="Line 12"/>
          <p:cNvSpPr>
            <a:spLocks noChangeShapeType="1"/>
          </p:cNvSpPr>
          <p:nvPr/>
        </p:nvSpPr>
        <p:spPr bwMode="auto">
          <a:xfrm>
            <a:off x="-2" y="644188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grpSp>
        <p:nvGrpSpPr>
          <p:cNvPr id="32" name="Gruppo 31"/>
          <p:cNvGrpSpPr/>
          <p:nvPr/>
        </p:nvGrpSpPr>
        <p:grpSpPr>
          <a:xfrm>
            <a:off x="-158880" y="728455"/>
            <a:ext cx="7043380" cy="3929063"/>
            <a:chOff x="-356830" y="-61913"/>
            <a:chExt cx="7043380" cy="3929063"/>
          </a:xfrm>
        </p:grpSpPr>
        <p:pic>
          <p:nvPicPr>
            <p:cNvPr id="33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56830" y="0"/>
              <a:ext cx="3862030" cy="304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4" name="Picture 4" descr="mappa_3000_900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9400" y="0"/>
              <a:ext cx="3867150" cy="38671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Text Box 9"/>
            <p:cNvSpPr txBox="1">
              <a:spLocks noChangeArrowheads="1"/>
            </p:cNvSpPr>
            <p:nvPr/>
          </p:nvSpPr>
          <p:spPr bwMode="auto">
            <a:xfrm>
              <a:off x="3873500" y="914400"/>
              <a:ext cx="7556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it-IT" altLang="it-IT" b="1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Rome</a:t>
              </a:r>
            </a:p>
          </p:txBody>
        </p:sp>
        <p:sp>
          <p:nvSpPr>
            <p:cNvPr id="36" name="AutoShape 10"/>
            <p:cNvSpPr>
              <a:spLocks noChangeArrowheads="1"/>
            </p:cNvSpPr>
            <p:nvPr/>
          </p:nvSpPr>
          <p:spPr bwMode="auto">
            <a:xfrm>
              <a:off x="4857750" y="1066800"/>
              <a:ext cx="457200" cy="457200"/>
            </a:xfrm>
            <a:prstGeom prst="hexagon">
              <a:avLst>
                <a:gd name="adj" fmla="val 25000"/>
                <a:gd name="vf" fmla="val 115470"/>
              </a:avLst>
            </a:prstGeom>
            <a:noFill/>
            <a:ln w="25400">
              <a:solidFill>
                <a:srgbClr val="FFCC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7" name="Text Box 12"/>
            <p:cNvSpPr txBox="1">
              <a:spLocks noChangeArrowheads="1"/>
            </p:cNvSpPr>
            <p:nvPr/>
          </p:nvSpPr>
          <p:spPr bwMode="auto">
            <a:xfrm>
              <a:off x="4933950" y="1919288"/>
              <a:ext cx="14922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it-IT" altLang="it-IT" b="1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WMO#16245</a:t>
              </a:r>
            </a:p>
          </p:txBody>
        </p:sp>
        <p:sp>
          <p:nvSpPr>
            <p:cNvPr id="38" name="Text Box 13"/>
            <p:cNvSpPr txBox="1">
              <a:spLocks noChangeArrowheads="1"/>
            </p:cNvSpPr>
            <p:nvPr/>
          </p:nvSpPr>
          <p:spPr bwMode="auto">
            <a:xfrm>
              <a:off x="5467350" y="1157288"/>
              <a:ext cx="7302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it-IT" altLang="it-IT" b="1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RMR</a:t>
              </a:r>
            </a:p>
          </p:txBody>
        </p:sp>
        <p:sp>
          <p:nvSpPr>
            <p:cNvPr id="40" name="Text Box 16"/>
            <p:cNvSpPr txBox="1">
              <a:spLocks noChangeArrowheads="1"/>
            </p:cNvSpPr>
            <p:nvPr/>
          </p:nvSpPr>
          <p:spPr bwMode="auto">
            <a:xfrm>
              <a:off x="3656013" y="-61913"/>
              <a:ext cx="2649537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it-IT" altLang="it-IT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RDS (&gt;7500) traj 3</a:t>
              </a:r>
              <a:r>
                <a:rPr lang="en-US" altLang="it-IT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÷</a:t>
              </a:r>
              <a:r>
                <a:rPr lang="it-IT" altLang="it-IT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9 km</a:t>
              </a:r>
            </a:p>
          </p:txBody>
        </p:sp>
      </p:grpSp>
      <p:sp>
        <p:nvSpPr>
          <p:cNvPr id="19" name="CasellaDiTesto 18"/>
          <p:cNvSpPr txBox="1"/>
          <p:nvPr/>
        </p:nvSpPr>
        <p:spPr>
          <a:xfrm>
            <a:off x="412254" y="3764922"/>
            <a:ext cx="26050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Histogram of distribution of the distance </a:t>
            </a:r>
            <a:r>
              <a:rPr lang="en-US" sz="1200" dirty="0" smtClean="0"/>
              <a:t>between WMO/RMR </a:t>
            </a:r>
            <a:r>
              <a:rPr lang="en-US" sz="1200" dirty="0"/>
              <a:t>site (</a:t>
            </a:r>
            <a:r>
              <a:rPr lang="en-US" sz="1200" dirty="0" smtClean="0"/>
              <a:t>continuous/dashed </a:t>
            </a:r>
            <a:r>
              <a:rPr lang="en-US" sz="1200" dirty="0"/>
              <a:t>lines) and the position at the </a:t>
            </a:r>
            <a:r>
              <a:rPr lang="en-US" sz="1200" dirty="0" smtClean="0"/>
              <a:t>surface when </a:t>
            </a:r>
            <a:r>
              <a:rPr lang="en-US" sz="1200" dirty="0"/>
              <a:t>the radiosonde reaches the </a:t>
            </a:r>
            <a:r>
              <a:rPr lang="en-US" sz="1200" dirty="0" smtClean="0"/>
              <a:t>3 </a:t>
            </a:r>
            <a:r>
              <a:rPr lang="en-US" sz="1200" dirty="0"/>
              <a:t>(thick) and </a:t>
            </a:r>
            <a:r>
              <a:rPr lang="en-US" sz="1200" dirty="0" smtClean="0"/>
              <a:t>9 </a:t>
            </a:r>
            <a:r>
              <a:rPr lang="en-US" sz="1200" dirty="0"/>
              <a:t>(thin) km levels</a:t>
            </a:r>
            <a:r>
              <a:rPr lang="en-US" sz="1200" dirty="0" smtClean="0"/>
              <a:t>.(</a:t>
            </a:r>
            <a:r>
              <a:rPr lang="en-US" sz="1200" dirty="0" err="1" smtClean="0"/>
              <a:t>Dionisi</a:t>
            </a:r>
            <a:r>
              <a:rPr lang="en-US" sz="1200" dirty="0" smtClean="0"/>
              <a:t> et al. 2010)</a:t>
            </a:r>
            <a:endParaRPr lang="en-US" sz="1200" dirty="0"/>
          </a:p>
        </p:txBody>
      </p:sp>
      <p:sp>
        <p:nvSpPr>
          <p:cNvPr id="2" name="CasellaDiTesto 1"/>
          <p:cNvSpPr txBox="1"/>
          <p:nvPr/>
        </p:nvSpPr>
        <p:spPr>
          <a:xfrm>
            <a:off x="1150377" y="117985"/>
            <a:ext cx="6057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ROME ANCILLARY MEASUREMENTS 1: WMO RADIOSOUNDING 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1356853" y="5282649"/>
            <a:ext cx="33394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Since</a:t>
            </a:r>
            <a:r>
              <a:rPr lang="it-IT" dirty="0" smtClean="0"/>
              <a:t> 1995</a:t>
            </a:r>
          </a:p>
          <a:p>
            <a:r>
              <a:rPr lang="it-IT" dirty="0" smtClean="0"/>
              <a:t>00,(06),12,(18) UTC</a:t>
            </a:r>
          </a:p>
          <a:p>
            <a:r>
              <a:rPr lang="it-IT" dirty="0" err="1" smtClean="0"/>
              <a:t>Current</a:t>
            </a:r>
            <a:r>
              <a:rPr lang="it-IT" dirty="0"/>
              <a:t>: </a:t>
            </a:r>
            <a:r>
              <a:rPr lang="it-IT" dirty="0" smtClean="0"/>
              <a:t>RS41-SG 1’’ </a:t>
            </a:r>
            <a:r>
              <a:rPr lang="it-IT" dirty="0" err="1" smtClean="0"/>
              <a:t>sampling</a:t>
            </a:r>
            <a:endParaRPr lang="it-IT" dirty="0"/>
          </a:p>
        </p:txBody>
      </p:sp>
      <p:pic>
        <p:nvPicPr>
          <p:cNvPr id="27" name="Picture 13" descr="derivWV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3580" y="3669507"/>
            <a:ext cx="2906269" cy="2808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6548282" y="3589645"/>
            <a:ext cx="2159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Temporal</a:t>
            </a:r>
            <a:r>
              <a:rPr lang="it-IT" dirty="0" smtClean="0"/>
              <a:t> </a:t>
            </a:r>
            <a:r>
              <a:rPr lang="it-IT" dirty="0" err="1" smtClean="0"/>
              <a:t>variability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5153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/>
          <p:cNvSpPr txBox="1"/>
          <p:nvPr/>
        </p:nvSpPr>
        <p:spPr>
          <a:xfrm>
            <a:off x="1618462" y="2326848"/>
            <a:ext cx="654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smtClean="0">
                <a:solidFill>
                  <a:schemeClr val="bg1"/>
                </a:solidFill>
                <a:latin typeface="+mn-lt"/>
              </a:rPr>
              <a:t>PRF 1</a:t>
            </a:r>
            <a:endParaRPr lang="it-IT" sz="1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585052" y="3108242"/>
            <a:ext cx="654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smtClean="0">
                <a:solidFill>
                  <a:schemeClr val="bg1"/>
                </a:solidFill>
                <a:latin typeface="+mn-lt"/>
              </a:rPr>
              <a:t>PRF 2</a:t>
            </a:r>
            <a:endParaRPr lang="it-IT" sz="1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3878307" y="3561935"/>
            <a:ext cx="654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smtClean="0">
                <a:solidFill>
                  <a:schemeClr val="bg1"/>
                </a:solidFill>
                <a:latin typeface="+mn-lt"/>
              </a:rPr>
              <a:t>PRF 3</a:t>
            </a:r>
            <a:endParaRPr lang="it-IT" sz="1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2" name="Line 12"/>
          <p:cNvSpPr>
            <a:spLocks noChangeShapeType="1"/>
          </p:cNvSpPr>
          <p:nvPr/>
        </p:nvSpPr>
        <p:spPr bwMode="auto">
          <a:xfrm>
            <a:off x="0" y="644188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3" y="686143"/>
            <a:ext cx="6096378" cy="4373915"/>
          </a:xfrm>
          <a:prstGeom prst="rect">
            <a:avLst/>
          </a:prstGeom>
        </p:spPr>
      </p:pic>
      <p:sp>
        <p:nvSpPr>
          <p:cNvPr id="16" name="CasellaDiTesto 15"/>
          <p:cNvSpPr txBox="1"/>
          <p:nvPr/>
        </p:nvSpPr>
        <p:spPr>
          <a:xfrm>
            <a:off x="648939" y="147481"/>
            <a:ext cx="6577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ANCILLARY MEASUREMENTS 2: ARPA-LAZIO AIR QUALITY NETWORK 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1138" y="771563"/>
            <a:ext cx="4472862" cy="3128926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8764" y="4123438"/>
            <a:ext cx="4835236" cy="2251223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4" y="6446762"/>
            <a:ext cx="68579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>
                <a:hlinkClick r:id="rId5"/>
              </a:rPr>
              <a:t>www.arpalazio.net/main/aria/sci/basedati/chimici/chimici.php</a:t>
            </a:r>
            <a:endParaRPr lang="it-IT" dirty="0" smtClean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574" y="699404"/>
            <a:ext cx="883488" cy="883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16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25353"/>
            <a:ext cx="9184163" cy="11108503"/>
          </a:xfrm>
          <a:prstGeom prst="rect">
            <a:avLst/>
          </a:prstGeom>
          <a:noFill/>
        </p:spPr>
      </p:pic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5410200" y="188640"/>
            <a:ext cx="3482280" cy="1985159"/>
          </a:xfrm>
          <a:prstGeom prst="rect">
            <a:avLst/>
          </a:prstGeom>
          <a:noFill/>
          <a:ln w="47625" cmpd="dbl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rgbClr val="FFFF00"/>
                </a:solidFill>
              </a:rPr>
              <a:t>TRANSMITTER</a:t>
            </a:r>
          </a:p>
          <a:p>
            <a:pPr algn="l"/>
            <a:r>
              <a:rPr lang="en-US" sz="1500" b="0" dirty="0">
                <a:solidFill>
                  <a:srgbClr val="FFFF00"/>
                </a:solidFill>
              </a:rPr>
              <a:t>Laser </a:t>
            </a:r>
            <a:r>
              <a:rPr lang="en-US" sz="1500" b="0" dirty="0" err="1">
                <a:solidFill>
                  <a:srgbClr val="FFFF00"/>
                </a:solidFill>
              </a:rPr>
              <a:t>Nd:YAG</a:t>
            </a:r>
            <a:r>
              <a:rPr lang="en-US" sz="1500" b="0" dirty="0">
                <a:solidFill>
                  <a:srgbClr val="FFFF00"/>
                </a:solidFill>
              </a:rPr>
              <a:t>  Continuum </a:t>
            </a:r>
            <a:r>
              <a:rPr lang="en-US" sz="1500" b="0" dirty="0" err="1">
                <a:solidFill>
                  <a:srgbClr val="FFFF00"/>
                </a:solidFill>
              </a:rPr>
              <a:t>Powerlite</a:t>
            </a:r>
            <a:r>
              <a:rPr lang="en-US" sz="1500" b="0" dirty="0">
                <a:solidFill>
                  <a:srgbClr val="FFFF00"/>
                </a:solidFill>
              </a:rPr>
              <a:t> 8010 </a:t>
            </a:r>
          </a:p>
          <a:p>
            <a:pPr algn="l"/>
            <a:r>
              <a:rPr lang="en-US" sz="1500" b="0" dirty="0">
                <a:solidFill>
                  <a:srgbClr val="FFFF00"/>
                </a:solidFill>
              </a:rPr>
              <a:t>2 beams:   </a:t>
            </a:r>
            <a:r>
              <a:rPr lang="en-US" sz="1500" b="0" dirty="0" smtClean="0">
                <a:solidFill>
                  <a:srgbClr val="FFFF00"/>
                </a:solidFill>
              </a:rPr>
              <a:t>                    </a:t>
            </a:r>
            <a:r>
              <a:rPr lang="en-US" sz="1500" b="0" dirty="0">
                <a:solidFill>
                  <a:srgbClr val="FFFF00"/>
                </a:solidFill>
              </a:rPr>
              <a:t>532 nm,  355 nm</a:t>
            </a:r>
          </a:p>
          <a:p>
            <a:pPr algn="l"/>
            <a:r>
              <a:rPr lang="en-US" sz="1500" b="0" dirty="0">
                <a:solidFill>
                  <a:srgbClr val="FFFF00"/>
                </a:solidFill>
              </a:rPr>
              <a:t>Energy:   </a:t>
            </a:r>
            <a:r>
              <a:rPr lang="en-US" sz="1500" b="0" dirty="0" smtClean="0">
                <a:solidFill>
                  <a:srgbClr val="FFFF00"/>
                </a:solidFill>
              </a:rPr>
              <a:t>                       200 </a:t>
            </a:r>
            <a:r>
              <a:rPr lang="en-US" sz="1500" b="0" dirty="0" err="1">
                <a:solidFill>
                  <a:srgbClr val="FFFF00"/>
                </a:solidFill>
              </a:rPr>
              <a:t>mJ</a:t>
            </a:r>
            <a:r>
              <a:rPr lang="en-US" sz="1500" b="0" dirty="0">
                <a:solidFill>
                  <a:srgbClr val="FFFF00"/>
                </a:solidFill>
              </a:rPr>
              <a:t>,  400 </a:t>
            </a:r>
            <a:r>
              <a:rPr lang="en-US" sz="1500" b="0" dirty="0" err="1">
                <a:solidFill>
                  <a:srgbClr val="FFFF00"/>
                </a:solidFill>
              </a:rPr>
              <a:t>mJ</a:t>
            </a:r>
            <a:r>
              <a:rPr lang="en-US" sz="1500" b="0" dirty="0">
                <a:solidFill>
                  <a:srgbClr val="FFFF00"/>
                </a:solidFill>
              </a:rPr>
              <a:t> </a:t>
            </a:r>
          </a:p>
          <a:p>
            <a:pPr algn="l"/>
            <a:r>
              <a:rPr lang="en-US" sz="1500" b="0" dirty="0">
                <a:solidFill>
                  <a:srgbClr val="FFFF00"/>
                </a:solidFill>
              </a:rPr>
              <a:t>Pulse repetition rate:  </a:t>
            </a:r>
            <a:r>
              <a:rPr lang="en-US" sz="1500" b="0" dirty="0" smtClean="0">
                <a:solidFill>
                  <a:srgbClr val="FFFF00"/>
                </a:solidFill>
              </a:rPr>
              <a:t>  10 </a:t>
            </a:r>
            <a:r>
              <a:rPr lang="en-US" sz="1500" b="0" dirty="0">
                <a:solidFill>
                  <a:srgbClr val="FFFF00"/>
                </a:solidFill>
              </a:rPr>
              <a:t>Hz </a:t>
            </a:r>
          </a:p>
          <a:p>
            <a:pPr algn="l"/>
            <a:r>
              <a:rPr lang="en-US" sz="1500" b="0" dirty="0">
                <a:solidFill>
                  <a:srgbClr val="FFFF00"/>
                </a:solidFill>
              </a:rPr>
              <a:t>Pulse duration: </a:t>
            </a:r>
            <a:r>
              <a:rPr lang="en-US" sz="1500" dirty="0" smtClean="0">
                <a:solidFill>
                  <a:srgbClr val="FFFF00"/>
                </a:solidFill>
              </a:rPr>
              <a:t>                </a:t>
            </a:r>
            <a:r>
              <a:rPr lang="en-US" sz="1500" b="0" dirty="0" smtClean="0">
                <a:solidFill>
                  <a:srgbClr val="FFFF00"/>
                </a:solidFill>
              </a:rPr>
              <a:t>7 </a:t>
            </a:r>
            <a:r>
              <a:rPr lang="en-US" sz="1500" b="0" dirty="0">
                <a:solidFill>
                  <a:srgbClr val="FFFF00"/>
                </a:solidFill>
              </a:rPr>
              <a:t>ns</a:t>
            </a:r>
          </a:p>
          <a:p>
            <a:pPr algn="l"/>
            <a:r>
              <a:rPr lang="en-US" sz="1500" b="0" dirty="0">
                <a:solidFill>
                  <a:srgbClr val="FFFF00"/>
                </a:solidFill>
              </a:rPr>
              <a:t>Beam diameter:             45 mm</a:t>
            </a:r>
          </a:p>
          <a:p>
            <a:pPr algn="l"/>
            <a:r>
              <a:rPr lang="en-US" sz="1500" b="0" dirty="0">
                <a:solidFill>
                  <a:srgbClr val="FFFF00"/>
                </a:solidFill>
              </a:rPr>
              <a:t>Beam divergence:         </a:t>
            </a:r>
            <a:r>
              <a:rPr lang="en-US" sz="1500" b="0" dirty="0" smtClean="0">
                <a:solidFill>
                  <a:srgbClr val="FFFF00"/>
                </a:solidFill>
              </a:rPr>
              <a:t>0.1 </a:t>
            </a:r>
            <a:r>
              <a:rPr lang="en-US" sz="1500" b="0" dirty="0" err="1">
                <a:solidFill>
                  <a:srgbClr val="FFFF00"/>
                </a:solidFill>
              </a:rPr>
              <a:t>mrad</a:t>
            </a:r>
            <a:r>
              <a:rPr lang="en-US" sz="1500" b="0" dirty="0">
                <a:solidFill>
                  <a:srgbClr val="FFFF00"/>
                </a:solidFill>
              </a:rPr>
              <a:t> </a:t>
            </a:r>
            <a:r>
              <a:rPr lang="en-US" sz="1200" b="0" dirty="0">
                <a:solidFill>
                  <a:srgbClr val="FFFF00"/>
                </a:solidFill>
              </a:rPr>
              <a:t>	</a:t>
            </a:r>
            <a:endParaRPr lang="it-IT" sz="1200" b="0" dirty="0">
              <a:solidFill>
                <a:srgbClr val="FFFF00"/>
              </a:solidFill>
            </a:endParaRPr>
          </a:p>
        </p:txBody>
      </p:sp>
      <p:sp>
        <p:nvSpPr>
          <p:cNvPr id="44" name="CasellaDiTesto 43"/>
          <p:cNvSpPr txBox="1"/>
          <p:nvPr/>
        </p:nvSpPr>
        <p:spPr>
          <a:xfrm>
            <a:off x="23144" y="931947"/>
            <a:ext cx="5196928" cy="1938992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2000" dirty="0" smtClean="0">
                <a:solidFill>
                  <a:srgbClr val="FFFF00"/>
                </a:solidFill>
              </a:rPr>
              <a:t>PRODUCTS</a:t>
            </a:r>
          </a:p>
          <a:p>
            <a:r>
              <a:rPr lang="it-IT" sz="2000" dirty="0" smtClean="0">
                <a:solidFill>
                  <a:srgbClr val="FFFF00"/>
                </a:solidFill>
              </a:rPr>
              <a:t>Water </a:t>
            </a:r>
            <a:r>
              <a:rPr lang="it-IT" sz="2000" dirty="0" err="1" smtClean="0">
                <a:solidFill>
                  <a:srgbClr val="FFFF00"/>
                </a:solidFill>
              </a:rPr>
              <a:t>vapour</a:t>
            </a:r>
            <a:r>
              <a:rPr lang="it-IT" sz="2000" dirty="0" smtClean="0">
                <a:solidFill>
                  <a:srgbClr val="FFFF00"/>
                </a:solidFill>
              </a:rPr>
              <a:t> mixing ratio  </a:t>
            </a:r>
            <a:r>
              <a:rPr lang="it-IT" sz="2000" dirty="0" err="1" smtClean="0">
                <a:solidFill>
                  <a:srgbClr val="FFFF00"/>
                </a:solidFill>
              </a:rPr>
              <a:t>profile</a:t>
            </a:r>
            <a:endParaRPr lang="it-IT" sz="2000" dirty="0" smtClean="0">
              <a:solidFill>
                <a:srgbClr val="FFFF00"/>
              </a:solidFill>
            </a:endParaRPr>
          </a:p>
          <a:p>
            <a:r>
              <a:rPr lang="it-IT" sz="2000" dirty="0" err="1" smtClean="0">
                <a:solidFill>
                  <a:srgbClr val="FFFF00"/>
                </a:solidFill>
              </a:rPr>
              <a:t>Cirrus</a:t>
            </a:r>
            <a:r>
              <a:rPr lang="it-IT" sz="2000" dirty="0" smtClean="0">
                <a:solidFill>
                  <a:srgbClr val="FFFF00"/>
                </a:solidFill>
              </a:rPr>
              <a:t> </a:t>
            </a:r>
            <a:r>
              <a:rPr lang="it-IT" sz="2000" dirty="0" err="1" smtClean="0">
                <a:solidFill>
                  <a:srgbClr val="FFFF00"/>
                </a:solidFill>
              </a:rPr>
              <a:t>Cloud</a:t>
            </a:r>
            <a:r>
              <a:rPr lang="it-IT" sz="2000" dirty="0" smtClean="0">
                <a:solidFill>
                  <a:srgbClr val="FFFF00"/>
                </a:solidFill>
              </a:rPr>
              <a:t> base </a:t>
            </a:r>
            <a:r>
              <a:rPr lang="it-IT" sz="2000" dirty="0" err="1" smtClean="0">
                <a:solidFill>
                  <a:srgbClr val="FFFF00"/>
                </a:solidFill>
              </a:rPr>
              <a:t>detection</a:t>
            </a:r>
            <a:r>
              <a:rPr lang="it-IT" sz="2000" dirty="0" smtClean="0">
                <a:solidFill>
                  <a:srgbClr val="FFFF00"/>
                </a:solidFill>
              </a:rPr>
              <a:t> </a:t>
            </a:r>
            <a:r>
              <a:rPr lang="it-IT" sz="2000" dirty="0">
                <a:solidFill>
                  <a:srgbClr val="FFFF00"/>
                </a:solidFill>
              </a:rPr>
              <a:t>&amp;</a:t>
            </a:r>
            <a:r>
              <a:rPr lang="it-IT" sz="2000" dirty="0" smtClean="0">
                <a:solidFill>
                  <a:srgbClr val="FFFF00"/>
                </a:solidFill>
              </a:rPr>
              <a:t> </a:t>
            </a:r>
            <a:r>
              <a:rPr lang="it-IT" sz="2000" dirty="0" err="1" smtClean="0">
                <a:solidFill>
                  <a:srgbClr val="FFFF00"/>
                </a:solidFill>
              </a:rPr>
              <a:t>optical</a:t>
            </a:r>
            <a:r>
              <a:rPr lang="it-IT" sz="2000" dirty="0" smtClean="0">
                <a:solidFill>
                  <a:srgbClr val="FFFF00"/>
                </a:solidFill>
              </a:rPr>
              <a:t> </a:t>
            </a:r>
            <a:r>
              <a:rPr lang="it-IT" sz="2000" dirty="0" err="1" smtClean="0">
                <a:solidFill>
                  <a:srgbClr val="FFFF00"/>
                </a:solidFill>
              </a:rPr>
              <a:t>thickness</a:t>
            </a:r>
            <a:r>
              <a:rPr lang="it-IT" sz="2000" dirty="0" smtClean="0">
                <a:solidFill>
                  <a:srgbClr val="FFFF00"/>
                </a:solidFill>
              </a:rPr>
              <a:t>        </a:t>
            </a:r>
          </a:p>
          <a:p>
            <a:r>
              <a:rPr lang="it-IT" sz="2000" dirty="0" smtClean="0">
                <a:solidFill>
                  <a:srgbClr val="FFFF00"/>
                </a:solidFill>
              </a:rPr>
              <a:t>Temperature (</a:t>
            </a:r>
            <a:r>
              <a:rPr lang="it-IT" sz="2000" dirty="0" err="1" smtClean="0">
                <a:solidFill>
                  <a:srgbClr val="FFFF00"/>
                </a:solidFill>
              </a:rPr>
              <a:t>Raman</a:t>
            </a:r>
            <a:r>
              <a:rPr lang="it-IT" sz="2000" dirty="0" smtClean="0">
                <a:solidFill>
                  <a:srgbClr val="FFFF00"/>
                </a:solidFill>
              </a:rPr>
              <a:t> + </a:t>
            </a:r>
            <a:r>
              <a:rPr lang="it-IT" sz="2000" dirty="0" err="1" smtClean="0">
                <a:solidFill>
                  <a:srgbClr val="FFFF00"/>
                </a:solidFill>
              </a:rPr>
              <a:t>Rayleigh</a:t>
            </a:r>
            <a:r>
              <a:rPr lang="it-IT" sz="2000" dirty="0" smtClean="0">
                <a:solidFill>
                  <a:srgbClr val="FFFF00"/>
                </a:solidFill>
              </a:rPr>
              <a:t>) 15-75 km</a:t>
            </a:r>
          </a:p>
          <a:p>
            <a:r>
              <a:rPr lang="it-IT" sz="2000" dirty="0" err="1" smtClean="0">
                <a:solidFill>
                  <a:srgbClr val="FFFF00"/>
                </a:solidFill>
              </a:rPr>
              <a:t>Aerosols</a:t>
            </a:r>
            <a:r>
              <a:rPr lang="it-IT" sz="2000" dirty="0" smtClean="0">
                <a:solidFill>
                  <a:srgbClr val="FFFF00"/>
                </a:solidFill>
              </a:rPr>
              <a:t> </a:t>
            </a:r>
            <a:r>
              <a:rPr lang="it-IT" sz="2000" dirty="0" err="1" smtClean="0">
                <a:solidFill>
                  <a:srgbClr val="FFFF00"/>
                </a:solidFill>
              </a:rPr>
              <a:t>properties</a:t>
            </a:r>
            <a:r>
              <a:rPr lang="it-IT" sz="2000" dirty="0" smtClean="0">
                <a:solidFill>
                  <a:srgbClr val="FFFF00"/>
                </a:solidFill>
              </a:rPr>
              <a:t> (</a:t>
            </a:r>
            <a:r>
              <a:rPr lang="it-IT" sz="2000" dirty="0" err="1" smtClean="0">
                <a:solidFill>
                  <a:srgbClr val="FFFF00"/>
                </a:solidFill>
              </a:rPr>
              <a:t>backscatter</a:t>
            </a:r>
            <a:r>
              <a:rPr lang="it-IT" sz="2000" dirty="0">
                <a:solidFill>
                  <a:srgbClr val="FFFF00"/>
                </a:solidFill>
              </a:rPr>
              <a:t> </a:t>
            </a:r>
            <a:r>
              <a:rPr lang="it-IT" sz="2000" dirty="0" smtClean="0">
                <a:solidFill>
                  <a:srgbClr val="FFFF00"/>
                </a:solidFill>
              </a:rPr>
              <a:t>@ 532 &amp; 355 nm, </a:t>
            </a:r>
            <a:r>
              <a:rPr lang="it-IT" sz="2000" dirty="0" err="1" smtClean="0">
                <a:solidFill>
                  <a:srgbClr val="FFFF00"/>
                </a:solidFill>
              </a:rPr>
              <a:t>extinction</a:t>
            </a:r>
            <a:r>
              <a:rPr lang="it-IT" sz="2000" dirty="0" smtClean="0">
                <a:solidFill>
                  <a:srgbClr val="FFFF00"/>
                </a:solidFill>
              </a:rPr>
              <a:t> @ 387 nm)</a:t>
            </a:r>
            <a:endParaRPr lang="it-IT" sz="2000" dirty="0">
              <a:solidFill>
                <a:srgbClr val="FFFF00"/>
              </a:solidFill>
            </a:endParaRPr>
          </a:p>
        </p:txBody>
      </p:sp>
      <p:sp>
        <p:nvSpPr>
          <p:cNvPr id="80" name="CasellaDiTesto 79"/>
          <p:cNvSpPr txBox="1"/>
          <p:nvPr/>
        </p:nvSpPr>
        <p:spPr>
          <a:xfrm>
            <a:off x="130433" y="3071987"/>
            <a:ext cx="4832050" cy="156966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FFFF00"/>
                </a:solidFill>
              </a:rPr>
              <a:t>SAMPLING </a:t>
            </a:r>
          </a:p>
          <a:p>
            <a:r>
              <a:rPr lang="it-IT" sz="2400" dirty="0" err="1" smtClean="0">
                <a:solidFill>
                  <a:srgbClr val="FFFF00"/>
                </a:solidFill>
              </a:rPr>
              <a:t>Range</a:t>
            </a:r>
            <a:r>
              <a:rPr lang="it-IT" sz="2400" dirty="0" smtClean="0">
                <a:solidFill>
                  <a:srgbClr val="FFFF00"/>
                </a:solidFill>
              </a:rPr>
              <a:t>: ~100 m÷75 km</a:t>
            </a:r>
          </a:p>
          <a:p>
            <a:r>
              <a:rPr lang="it-IT" sz="2400" dirty="0" smtClean="0">
                <a:solidFill>
                  <a:srgbClr val="FFFF00"/>
                </a:solidFill>
              </a:rPr>
              <a:t>Δt: Standard 1’ (600 </a:t>
            </a:r>
            <a:r>
              <a:rPr lang="it-IT" sz="2400" dirty="0" err="1" smtClean="0">
                <a:solidFill>
                  <a:srgbClr val="FFFF00"/>
                </a:solidFill>
              </a:rPr>
              <a:t>profiles</a:t>
            </a:r>
            <a:r>
              <a:rPr lang="it-IT" sz="2400" dirty="0" smtClean="0">
                <a:solidFill>
                  <a:srgbClr val="FFFF00"/>
                </a:solidFill>
              </a:rPr>
              <a:t>)</a:t>
            </a:r>
          </a:p>
          <a:p>
            <a:r>
              <a:rPr lang="it-IT" sz="2400" dirty="0" smtClean="0">
                <a:solidFill>
                  <a:srgbClr val="FFFF00"/>
                </a:solidFill>
              </a:rPr>
              <a:t>Δz: Standard 75 m - 7.5 m</a:t>
            </a:r>
          </a:p>
        </p:txBody>
      </p:sp>
      <p:sp>
        <p:nvSpPr>
          <p:cNvPr id="43" name="CasellaDiTesto 42"/>
          <p:cNvSpPr txBox="1"/>
          <p:nvPr/>
        </p:nvSpPr>
        <p:spPr>
          <a:xfrm>
            <a:off x="80392" y="188640"/>
            <a:ext cx="5139680" cy="584775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3200" dirty="0" smtClean="0">
                <a:solidFill>
                  <a:srgbClr val="FFFF00"/>
                </a:solidFill>
              </a:rPr>
              <a:t>CIRAS RMR LIDAR</a:t>
            </a:r>
          </a:p>
        </p:txBody>
      </p:sp>
      <p:graphicFrame>
        <p:nvGraphicFramePr>
          <p:cNvPr id="45" name="Tabella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1725185"/>
              </p:ext>
            </p:extLst>
          </p:nvPr>
        </p:nvGraphicFramePr>
        <p:xfrm>
          <a:off x="5410199" y="4221120"/>
          <a:ext cx="3390409" cy="25773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92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88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88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88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615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5011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dirty="0" smtClean="0">
                          <a:solidFill>
                            <a:srgbClr val="FFFF00"/>
                          </a:solidFill>
                        </a:rPr>
                        <a:t>DATA ACQUISITION (channels#)</a:t>
                      </a: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sz="1400" b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it-IT" sz="1400" b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it-IT" sz="1400" b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it-IT" sz="1400" b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3910458"/>
                  </a:ext>
                </a:extLst>
              </a:tr>
              <a:tr h="325011">
                <a:tc>
                  <a:txBody>
                    <a:bodyPr/>
                    <a:lstStyle/>
                    <a:p>
                      <a:pPr algn="ctr"/>
                      <a:endParaRPr lang="it-IT" sz="18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FFFF00"/>
                          </a:solidFill>
                        </a:rPr>
                        <a:t>355 </a:t>
                      </a:r>
                      <a:endParaRPr lang="it-IT" sz="18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FFFF00"/>
                          </a:solidFill>
                        </a:rPr>
                        <a:t>387</a:t>
                      </a:r>
                      <a:endParaRPr lang="it-IT" sz="18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FFFF00"/>
                          </a:solidFill>
                        </a:rPr>
                        <a:t>407</a:t>
                      </a:r>
                      <a:endParaRPr lang="it-IT" sz="18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FFFF00"/>
                          </a:solidFill>
                        </a:rPr>
                        <a:t>532</a:t>
                      </a:r>
                      <a:endParaRPr lang="it-IT" sz="18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011"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FFFF00"/>
                          </a:solidFill>
                        </a:rPr>
                        <a:t>T3</a:t>
                      </a:r>
                      <a:endParaRPr lang="it-IT" sz="18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8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8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8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FFFF00"/>
                          </a:solidFill>
                        </a:rPr>
                        <a:t>1</a:t>
                      </a:r>
                      <a:endParaRPr lang="it-IT" sz="18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5011"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FFFF00"/>
                          </a:solidFill>
                        </a:rPr>
                        <a:t>T2</a:t>
                      </a:r>
                      <a:endParaRPr lang="it-IT" sz="18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FFFF00"/>
                          </a:solidFill>
                        </a:rPr>
                        <a:t>8</a:t>
                      </a:r>
                      <a:endParaRPr lang="it-IT" sz="18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FFFF00"/>
                          </a:solidFill>
                        </a:rPr>
                        <a:t>5</a:t>
                      </a:r>
                      <a:endParaRPr lang="it-IT" sz="18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FFFF00"/>
                          </a:solidFill>
                        </a:rPr>
                        <a:t>4</a:t>
                      </a:r>
                      <a:endParaRPr lang="it-IT" sz="18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FFFF00"/>
                          </a:solidFill>
                        </a:rPr>
                        <a:t>2</a:t>
                      </a:r>
                      <a:endParaRPr lang="it-IT" sz="18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5011"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FFFF00"/>
                          </a:solidFill>
                        </a:rPr>
                        <a:t>T1*</a:t>
                      </a:r>
                      <a:endParaRPr lang="it-IT" sz="18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8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FFFF00"/>
                          </a:solidFill>
                        </a:rPr>
                        <a:t>7</a:t>
                      </a:r>
                      <a:endParaRPr lang="it-IT" sz="18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FFFF00"/>
                          </a:solidFill>
                        </a:rPr>
                        <a:t>6</a:t>
                      </a:r>
                      <a:endParaRPr lang="it-IT" sz="18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rgbClr val="FFFF00"/>
                          </a:solidFill>
                        </a:rPr>
                        <a:t>3</a:t>
                      </a:r>
                      <a:endParaRPr lang="it-IT" sz="18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8575">
                <a:tc gridSpan="5"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rgbClr val="FFFF00"/>
                          </a:solidFill>
                        </a:rPr>
                        <a:t>PCM: 200 MHz Bandwidth </a:t>
                      </a:r>
                    </a:p>
                    <a:p>
                      <a:pPr algn="l"/>
                      <a:r>
                        <a:rPr lang="en-US" sz="1400" b="0" baseline="0" dirty="0" smtClean="0">
                          <a:solidFill>
                            <a:srgbClr val="FFFF00"/>
                          </a:solidFill>
                        </a:rPr>
                        <a:t>           </a:t>
                      </a:r>
                      <a:r>
                        <a:rPr lang="en-US" sz="1400" b="0" dirty="0" smtClean="0">
                          <a:solidFill>
                            <a:srgbClr val="FFFF00"/>
                          </a:solidFill>
                        </a:rPr>
                        <a:t>500 ns max. resolution</a:t>
                      </a:r>
                    </a:p>
                    <a:p>
                      <a:pPr algn="l"/>
                      <a:r>
                        <a:rPr lang="en-US" sz="1400" b="0" dirty="0" smtClean="0">
                          <a:solidFill>
                            <a:srgbClr val="FFFF00"/>
                          </a:solidFill>
                        </a:rPr>
                        <a:t>ADC: 12 bit, 20 </a:t>
                      </a:r>
                      <a:r>
                        <a:rPr lang="en-US" sz="1400" b="0" dirty="0" err="1" smtClean="0">
                          <a:solidFill>
                            <a:srgbClr val="FFFF00"/>
                          </a:solidFill>
                        </a:rPr>
                        <a:t>Msample</a:t>
                      </a:r>
                      <a:r>
                        <a:rPr lang="en-US" sz="1400" b="0" dirty="0" smtClean="0">
                          <a:solidFill>
                            <a:srgbClr val="FFFF00"/>
                          </a:solidFill>
                        </a:rPr>
                        <a:t>/s</a:t>
                      </a: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sz="14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sz="14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sz="14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sz="14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7764156"/>
                  </a:ext>
                </a:extLst>
              </a:tr>
            </a:tbl>
          </a:graphicData>
        </a:graphic>
      </p:graphicFrame>
      <p:sp>
        <p:nvSpPr>
          <p:cNvPr id="20" name="CasellaDiTesto 19"/>
          <p:cNvSpPr txBox="1"/>
          <p:nvPr/>
        </p:nvSpPr>
        <p:spPr>
          <a:xfrm>
            <a:off x="107504" y="4812054"/>
            <a:ext cx="5112568" cy="2062103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FFFF00"/>
                </a:solidFill>
              </a:rPr>
              <a:t>PROJECTS/NETWORKS:</a:t>
            </a:r>
          </a:p>
          <a:p>
            <a:r>
              <a:rPr lang="it-IT" sz="2400" dirty="0" smtClean="0">
                <a:solidFill>
                  <a:srgbClr val="FFFF00"/>
                </a:solidFill>
              </a:rPr>
              <a:t>NDACC (2008, EARLINET</a:t>
            </a:r>
          </a:p>
          <a:p>
            <a:r>
              <a:rPr lang="it-IT" sz="2400" dirty="0" smtClean="0">
                <a:solidFill>
                  <a:srgbClr val="FFFF00"/>
                </a:solidFill>
              </a:rPr>
              <a:t>ESA-S5p CAL/VAL </a:t>
            </a:r>
            <a:r>
              <a:rPr lang="it-IT" sz="2400" dirty="0" err="1" smtClean="0">
                <a:solidFill>
                  <a:srgbClr val="FFFF00"/>
                </a:solidFill>
              </a:rPr>
              <a:t>Activities</a:t>
            </a:r>
            <a:endParaRPr lang="it-IT" sz="2400" dirty="0">
              <a:solidFill>
                <a:srgbClr val="FFFF00"/>
              </a:solidFill>
            </a:endParaRPr>
          </a:p>
          <a:p>
            <a:r>
              <a:rPr lang="it-IT" sz="1600" dirty="0" smtClean="0">
                <a:solidFill>
                  <a:srgbClr val="000000"/>
                </a:solidFill>
                <a:hlinkClick r:id="rId3"/>
              </a:rPr>
              <a:t>lidar.ifa.rm.cnr.it/</a:t>
            </a:r>
            <a:endParaRPr lang="it-IT" sz="1600" dirty="0" smtClean="0">
              <a:solidFill>
                <a:srgbClr val="000000"/>
              </a:solidFill>
            </a:endParaRPr>
          </a:p>
          <a:p>
            <a:r>
              <a:rPr lang="it-IT" sz="1600" dirty="0" smtClean="0">
                <a:solidFill>
                  <a:srgbClr val="000000"/>
                </a:solidFill>
                <a:hlinkClick r:id="rId4"/>
              </a:rPr>
              <a:t>ndacc-lidar.org/</a:t>
            </a:r>
            <a:r>
              <a:rPr lang="it-IT" sz="1600" dirty="0" err="1" smtClean="0">
                <a:solidFill>
                  <a:srgbClr val="000000"/>
                </a:solidFill>
                <a:hlinkClick r:id="rId4"/>
              </a:rPr>
              <a:t>index.php?id</a:t>
            </a:r>
            <a:r>
              <a:rPr lang="it-IT" sz="1600" dirty="0" smtClean="0">
                <a:solidFill>
                  <a:srgbClr val="000000"/>
                </a:solidFill>
                <a:hlinkClick r:id="rId4"/>
              </a:rPr>
              <a:t>=105/Rome-Tor+Vergata.htm</a:t>
            </a:r>
            <a:endParaRPr lang="it-IT" sz="1600" dirty="0">
              <a:solidFill>
                <a:srgbClr val="000000"/>
              </a:solidFill>
            </a:endParaRPr>
          </a:p>
          <a:p>
            <a:endParaRPr lang="it-IT" sz="2400" dirty="0" smtClean="0">
              <a:solidFill>
                <a:srgbClr val="FFFF00"/>
              </a:solidFill>
            </a:endParaRPr>
          </a:p>
        </p:txBody>
      </p:sp>
      <p:graphicFrame>
        <p:nvGraphicFramePr>
          <p:cNvPr id="21" name="Tabella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4667757"/>
              </p:ext>
            </p:extLst>
          </p:nvPr>
        </p:nvGraphicFramePr>
        <p:xfrm>
          <a:off x="5409042" y="2278518"/>
          <a:ext cx="3427190" cy="18062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679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53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46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92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7606">
                <a:tc gridSpan="4"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solidFill>
                            <a:srgbClr val="FFFF00"/>
                          </a:solidFill>
                        </a:rPr>
                        <a:t>RECEIVER (11 </a:t>
                      </a:r>
                      <a:r>
                        <a:rPr lang="it-IT" sz="1600" dirty="0" err="1" smtClean="0">
                          <a:solidFill>
                            <a:srgbClr val="FFFF00"/>
                          </a:solidFill>
                        </a:rPr>
                        <a:t>Newtonian</a:t>
                      </a:r>
                      <a:r>
                        <a:rPr lang="it-IT" sz="160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lang="it-IT" sz="1600" dirty="0" err="1" smtClean="0">
                          <a:solidFill>
                            <a:srgbClr val="FFFF00"/>
                          </a:solidFill>
                        </a:rPr>
                        <a:t>Telescopes</a:t>
                      </a:r>
                      <a:r>
                        <a:rPr lang="it-IT" sz="1600" dirty="0" smtClean="0">
                          <a:solidFill>
                            <a:srgbClr val="FFFF00"/>
                          </a:solidFill>
                        </a:rPr>
                        <a:t>)</a:t>
                      </a:r>
                      <a:endParaRPr lang="it-IT" sz="14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7696924"/>
                  </a:ext>
                </a:extLst>
              </a:tr>
              <a:tr h="317606">
                <a:tc>
                  <a:txBody>
                    <a:bodyPr/>
                    <a:lstStyle/>
                    <a:p>
                      <a:endParaRPr lang="it-IT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 smtClean="0">
                          <a:solidFill>
                            <a:srgbClr val="FFFF00"/>
                          </a:solidFill>
                        </a:rPr>
                        <a:t>T1*</a:t>
                      </a:r>
                      <a:endParaRPr lang="it-IT" sz="14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 smtClean="0">
                          <a:solidFill>
                            <a:srgbClr val="FFFF00"/>
                          </a:solidFill>
                        </a:rPr>
                        <a:t>T2</a:t>
                      </a:r>
                      <a:endParaRPr lang="it-IT" sz="14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 smtClean="0">
                          <a:solidFill>
                            <a:srgbClr val="FFFF00"/>
                          </a:solidFill>
                        </a:rPr>
                        <a:t>T3</a:t>
                      </a:r>
                      <a:endParaRPr lang="it-IT" sz="14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7606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solidFill>
                            <a:srgbClr val="FFFF00"/>
                          </a:solidFill>
                        </a:rPr>
                        <a:t>Ø [mm]</a:t>
                      </a:r>
                      <a:endParaRPr lang="it-IT" sz="14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 smtClean="0">
                          <a:solidFill>
                            <a:srgbClr val="FFFF00"/>
                          </a:solidFill>
                        </a:rPr>
                        <a:t>9x500</a:t>
                      </a:r>
                    </a:p>
                    <a:p>
                      <a:pPr algn="ctr"/>
                      <a:r>
                        <a:rPr lang="it-IT" sz="1400" b="1" dirty="0" smtClean="0">
                          <a:solidFill>
                            <a:srgbClr val="FFFF00"/>
                          </a:solidFill>
                        </a:rPr>
                        <a:t> Array</a:t>
                      </a:r>
                      <a:endParaRPr lang="it-IT" sz="14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 smtClean="0">
                          <a:solidFill>
                            <a:srgbClr val="FFFF00"/>
                          </a:solidFill>
                        </a:rPr>
                        <a:t>300 </a:t>
                      </a:r>
                    </a:p>
                    <a:p>
                      <a:pPr algn="ctr"/>
                      <a:r>
                        <a:rPr lang="it-IT" sz="1400" b="1" dirty="0" smtClean="0">
                          <a:solidFill>
                            <a:srgbClr val="FFFF00"/>
                          </a:solidFill>
                        </a:rPr>
                        <a:t>Single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 smtClean="0">
                          <a:solidFill>
                            <a:srgbClr val="FFFF00"/>
                          </a:solidFill>
                        </a:rPr>
                        <a:t>150</a:t>
                      </a:r>
                    </a:p>
                    <a:p>
                      <a:pPr algn="ctr"/>
                      <a:r>
                        <a:rPr lang="it-IT" sz="1400" b="1" dirty="0" smtClean="0">
                          <a:solidFill>
                            <a:srgbClr val="FFFF00"/>
                          </a:solidFill>
                        </a:rPr>
                        <a:t>Single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7606"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>
                          <a:solidFill>
                            <a:srgbClr val="FFFF00"/>
                          </a:solidFill>
                        </a:rPr>
                        <a:t>F-</a:t>
                      </a:r>
                      <a:r>
                        <a:rPr lang="it-IT" sz="1400" dirty="0" err="1" smtClean="0">
                          <a:solidFill>
                            <a:srgbClr val="FFFF00"/>
                          </a:solidFill>
                        </a:rPr>
                        <a:t>number</a:t>
                      </a:r>
                      <a:endParaRPr lang="it-IT" sz="14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 smtClean="0">
                          <a:solidFill>
                            <a:srgbClr val="FFFF00"/>
                          </a:solidFill>
                        </a:rPr>
                        <a:t>F3</a:t>
                      </a:r>
                      <a:endParaRPr lang="it-IT" sz="14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 smtClean="0">
                          <a:solidFill>
                            <a:srgbClr val="FFFF00"/>
                          </a:solidFill>
                        </a:rPr>
                        <a:t>F3</a:t>
                      </a:r>
                      <a:endParaRPr lang="it-IT" sz="14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 smtClean="0">
                          <a:solidFill>
                            <a:srgbClr val="FFFF00"/>
                          </a:solidFill>
                        </a:rPr>
                        <a:t>F3</a:t>
                      </a:r>
                      <a:endParaRPr lang="it-IT" sz="14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7606"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>
                          <a:solidFill>
                            <a:srgbClr val="FFFF00"/>
                          </a:solidFill>
                        </a:rPr>
                        <a:t>FOV [</a:t>
                      </a:r>
                      <a:r>
                        <a:rPr lang="it-IT" sz="1400" dirty="0" err="1" smtClean="0">
                          <a:solidFill>
                            <a:srgbClr val="FFFF00"/>
                          </a:solidFill>
                        </a:rPr>
                        <a:t>mrad</a:t>
                      </a:r>
                      <a:r>
                        <a:rPr lang="it-IT" sz="1400" dirty="0" smtClean="0">
                          <a:solidFill>
                            <a:srgbClr val="FFFF00"/>
                          </a:solidFill>
                        </a:rPr>
                        <a:t>]</a:t>
                      </a:r>
                      <a:endParaRPr lang="it-IT" sz="14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 smtClean="0">
                          <a:solidFill>
                            <a:srgbClr val="FFFF00"/>
                          </a:solidFill>
                        </a:rPr>
                        <a:t>0.6</a:t>
                      </a:r>
                      <a:endParaRPr lang="it-IT" sz="14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 smtClean="0">
                          <a:solidFill>
                            <a:srgbClr val="FFFF00"/>
                          </a:solidFill>
                        </a:rPr>
                        <a:t>0.9</a:t>
                      </a:r>
                      <a:endParaRPr lang="it-IT" sz="14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 smtClean="0">
                          <a:solidFill>
                            <a:srgbClr val="FFFF00"/>
                          </a:solidFill>
                        </a:rPr>
                        <a:t>1.8</a:t>
                      </a:r>
                      <a:endParaRPr lang="it-IT" sz="14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015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Baldini\Desktop\Elisa\immagini\MRR_ISAC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43" t="26321" r="33749"/>
          <a:stretch/>
        </p:blipFill>
        <p:spPr bwMode="auto">
          <a:xfrm>
            <a:off x="7802347" y="5359239"/>
            <a:ext cx="1313456" cy="175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asellaDiTesto 6"/>
          <p:cNvSpPr txBox="1"/>
          <p:nvPr/>
        </p:nvSpPr>
        <p:spPr>
          <a:xfrm>
            <a:off x="7714821" y="6008545"/>
            <a:ext cx="1393120" cy="276999"/>
          </a:xfrm>
          <a:prstGeom prst="rect">
            <a:avLst/>
          </a:prstGeom>
          <a:solidFill>
            <a:schemeClr val="bg1">
              <a:alpha val="5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 smtClean="0"/>
              <a:t>Micro </a:t>
            </a:r>
            <a:r>
              <a:rPr lang="it-IT" sz="1200" b="1" dirty="0" err="1" smtClean="0"/>
              <a:t>Rain</a:t>
            </a:r>
            <a:r>
              <a:rPr lang="it-IT" sz="1200" b="1" dirty="0" smtClean="0"/>
              <a:t> Radar</a:t>
            </a:r>
            <a:endParaRPr lang="en-US" sz="1200" b="1" dirty="0"/>
          </a:p>
        </p:txBody>
      </p:sp>
      <p:pic>
        <p:nvPicPr>
          <p:cNvPr id="18" name="Immagin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3081" y="-5926"/>
            <a:ext cx="4689628" cy="2637915"/>
          </a:xfrm>
          <a:prstGeom prst="rect">
            <a:avLst/>
          </a:prstGeom>
        </p:spPr>
      </p:pic>
      <p:pic>
        <p:nvPicPr>
          <p:cNvPr id="21" name="Immagine 2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6" r="6337"/>
          <a:stretch/>
        </p:blipFill>
        <p:spPr>
          <a:xfrm>
            <a:off x="-14555" y="3449702"/>
            <a:ext cx="4541717" cy="1455396"/>
          </a:xfrm>
          <a:prstGeom prst="rect">
            <a:avLst/>
          </a:prstGeom>
        </p:spPr>
      </p:pic>
      <p:pic>
        <p:nvPicPr>
          <p:cNvPr id="22" name="Immagine 2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7" r="6570"/>
          <a:stretch/>
        </p:blipFill>
        <p:spPr>
          <a:xfrm>
            <a:off x="-62622" y="4859264"/>
            <a:ext cx="4559287" cy="1455396"/>
          </a:xfrm>
          <a:prstGeom prst="rect">
            <a:avLst/>
          </a:prstGeom>
        </p:spPr>
      </p:pic>
      <p:pic>
        <p:nvPicPr>
          <p:cNvPr id="23" name="Picture 2" descr="C:\Users\Baldini\Desktop\Elisa\immagini\disdrometro_michele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4721" y="5358765"/>
            <a:ext cx="2324901" cy="174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CasellaDiTesto 23"/>
          <p:cNvSpPr txBox="1"/>
          <p:nvPr/>
        </p:nvSpPr>
        <p:spPr>
          <a:xfrm>
            <a:off x="4546288" y="5375067"/>
            <a:ext cx="871490" cy="430887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100" dirty="0"/>
              <a:t>OTT </a:t>
            </a:r>
            <a:r>
              <a:rPr lang="it-IT" sz="1100" dirty="0" err="1"/>
              <a:t>Parsivel</a:t>
            </a:r>
            <a:r>
              <a:rPr lang="it-IT" sz="1100" dirty="0"/>
              <a:t> </a:t>
            </a:r>
            <a:endParaRPr lang="en-US" sz="1100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6130703" y="5397032"/>
            <a:ext cx="497742" cy="430887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100" dirty="0" err="1"/>
              <a:t>Thies</a:t>
            </a:r>
            <a:r>
              <a:rPr lang="it-IT" sz="1100" dirty="0"/>
              <a:t> clima</a:t>
            </a:r>
            <a:endParaRPr lang="en-US" sz="9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4953486" y="6494654"/>
            <a:ext cx="1084289" cy="261610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100" dirty="0"/>
              <a:t>OTT </a:t>
            </a:r>
            <a:r>
              <a:rPr lang="it-IT" sz="1100" dirty="0" err="1"/>
              <a:t>Parsivel</a:t>
            </a:r>
            <a:r>
              <a:rPr lang="it-IT" sz="1100" dirty="0"/>
              <a:t> 2</a:t>
            </a:r>
            <a:endParaRPr lang="en-US" sz="9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Rettangolo 27"/>
          <p:cNvSpPr/>
          <p:nvPr/>
        </p:nvSpPr>
        <p:spPr>
          <a:xfrm>
            <a:off x="6812485" y="5678980"/>
            <a:ext cx="10340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 err="1" smtClean="0"/>
              <a:t>Additional</a:t>
            </a:r>
            <a:endParaRPr lang="it-IT" sz="1200" b="1" dirty="0" smtClean="0"/>
          </a:p>
          <a:p>
            <a:r>
              <a:rPr lang="it-IT" sz="1200" b="1" dirty="0" err="1" smtClean="0"/>
              <a:t>precipitation</a:t>
            </a:r>
            <a:r>
              <a:rPr lang="it-IT" sz="1200" b="1" dirty="0" smtClean="0"/>
              <a:t> </a:t>
            </a:r>
            <a:r>
              <a:rPr lang="it-IT" sz="1200" b="1" dirty="0" err="1" smtClean="0"/>
              <a:t>measuring</a:t>
            </a:r>
            <a:r>
              <a:rPr lang="it-IT" sz="1200" b="1" dirty="0" smtClean="0"/>
              <a:t> </a:t>
            </a:r>
            <a:r>
              <a:rPr lang="it-IT" sz="1200" b="1" dirty="0" err="1" smtClean="0"/>
              <a:t>instruments</a:t>
            </a:r>
            <a:endParaRPr lang="it-IT" sz="1200" b="1" dirty="0"/>
          </a:p>
        </p:txBody>
      </p:sp>
      <p:sp>
        <p:nvSpPr>
          <p:cNvPr id="29" name="Rettangolo 28"/>
          <p:cNvSpPr/>
          <p:nvPr/>
        </p:nvSpPr>
        <p:spPr>
          <a:xfrm>
            <a:off x="-9512" y="2445915"/>
            <a:ext cx="450617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sz="1400" dirty="0" smtClean="0"/>
          </a:p>
          <a:p>
            <a:r>
              <a:rPr lang="it-IT" sz="1300" dirty="0" err="1"/>
              <a:t>U</a:t>
            </a:r>
            <a:r>
              <a:rPr lang="it-IT" sz="1300" dirty="0" err="1" smtClean="0"/>
              <a:t>sed</a:t>
            </a:r>
            <a:r>
              <a:rPr lang="it-IT" sz="1300" dirty="0" smtClean="0"/>
              <a:t> </a:t>
            </a:r>
            <a:r>
              <a:rPr lang="it-IT" sz="1300" dirty="0" err="1" smtClean="0"/>
              <a:t>as</a:t>
            </a:r>
            <a:r>
              <a:rPr lang="it-IT" sz="1300" dirty="0" smtClean="0"/>
              <a:t> </a:t>
            </a:r>
            <a:r>
              <a:rPr lang="it-IT" sz="1300" dirty="0" err="1" smtClean="0"/>
              <a:t>profiler</a:t>
            </a:r>
            <a:r>
              <a:rPr lang="it-IT" sz="1300" dirty="0" smtClean="0"/>
              <a:t> (</a:t>
            </a:r>
            <a:r>
              <a:rPr lang="it-IT" sz="1300" dirty="0" smtClean="0">
                <a:sym typeface="Symbol" panose="05050102010706020507" pitchFamily="18" charset="2"/>
              </a:rPr>
              <a:t></a:t>
            </a:r>
            <a:r>
              <a:rPr lang="it-IT" sz="1300" dirty="0" smtClean="0"/>
              <a:t>45° </a:t>
            </a:r>
            <a:r>
              <a:rPr lang="it-IT" sz="1300" dirty="0" err="1" smtClean="0"/>
              <a:t>elevation</a:t>
            </a:r>
            <a:r>
              <a:rPr lang="it-IT" sz="1300" dirty="0" smtClean="0"/>
              <a:t>) or for volume scanning for </a:t>
            </a:r>
            <a:r>
              <a:rPr lang="it-IT" sz="1300" dirty="0" err="1" smtClean="0"/>
              <a:t>precipitation</a:t>
            </a:r>
            <a:r>
              <a:rPr lang="it-IT" sz="1300" dirty="0" smtClean="0"/>
              <a:t> </a:t>
            </a:r>
            <a:r>
              <a:rPr lang="it-IT" sz="1300" dirty="0" err="1" smtClean="0"/>
              <a:t>estimation</a:t>
            </a:r>
            <a:r>
              <a:rPr lang="it-IT" sz="1300" dirty="0" smtClean="0"/>
              <a:t>, </a:t>
            </a:r>
            <a:r>
              <a:rPr lang="it-IT" sz="1300" dirty="0" err="1" smtClean="0"/>
              <a:t>melting</a:t>
            </a:r>
            <a:r>
              <a:rPr lang="it-IT" sz="1300" dirty="0" smtClean="0"/>
              <a:t> </a:t>
            </a:r>
            <a:r>
              <a:rPr lang="it-IT" sz="1300" dirty="0" err="1" smtClean="0"/>
              <a:t>layer</a:t>
            </a:r>
            <a:r>
              <a:rPr lang="it-IT" sz="1300" dirty="0" smtClean="0"/>
              <a:t> </a:t>
            </a:r>
            <a:r>
              <a:rPr lang="it-IT" sz="1300" dirty="0" err="1" smtClean="0"/>
              <a:t>detection</a:t>
            </a:r>
            <a:r>
              <a:rPr lang="it-IT" sz="1300" dirty="0" smtClean="0"/>
              <a:t> and </a:t>
            </a:r>
            <a:r>
              <a:rPr lang="it-IT" sz="1300" dirty="0" err="1" smtClean="0"/>
              <a:t>hydrometeor</a:t>
            </a:r>
            <a:r>
              <a:rPr lang="it-IT" sz="1300" dirty="0" smtClean="0"/>
              <a:t> </a:t>
            </a:r>
            <a:r>
              <a:rPr lang="it-IT" sz="1300" dirty="0" err="1" smtClean="0"/>
              <a:t>classification</a:t>
            </a:r>
            <a:endParaRPr lang="it-IT" sz="1300" dirty="0"/>
          </a:p>
        </p:txBody>
      </p:sp>
      <p:sp>
        <p:nvSpPr>
          <p:cNvPr id="16" name="Titolo 1"/>
          <p:cNvSpPr txBox="1">
            <a:spLocks/>
          </p:cNvSpPr>
          <p:nvPr/>
        </p:nvSpPr>
        <p:spPr>
          <a:xfrm>
            <a:off x="-34225" y="2524"/>
            <a:ext cx="459391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400" b="1" dirty="0" smtClean="0">
                <a:solidFill>
                  <a:srgbClr val="FF0000"/>
                </a:solidFill>
              </a:rPr>
              <a:t>CIRAS: C-Band Dual </a:t>
            </a:r>
            <a:r>
              <a:rPr lang="it-IT" sz="2400" b="1" dirty="0" err="1" smtClean="0">
                <a:solidFill>
                  <a:srgbClr val="FF0000"/>
                </a:solidFill>
              </a:rPr>
              <a:t>Pol</a:t>
            </a:r>
            <a:endParaRPr lang="it-IT" sz="2400" b="1" dirty="0" smtClean="0">
              <a:solidFill>
                <a:srgbClr val="FF0000"/>
              </a:solidFill>
            </a:endParaRPr>
          </a:p>
          <a:p>
            <a:r>
              <a:rPr lang="it-IT" sz="2400" b="1" dirty="0" smtClean="0">
                <a:solidFill>
                  <a:srgbClr val="FF0000"/>
                </a:solidFill>
              </a:rPr>
              <a:t>Doppler radar </a:t>
            </a:r>
          </a:p>
          <a:p>
            <a:r>
              <a:rPr lang="it-IT" sz="2400" b="1" dirty="0" smtClean="0">
                <a:solidFill>
                  <a:srgbClr val="FF0000"/>
                </a:solidFill>
              </a:rPr>
              <a:t>(POLAR 55C)</a:t>
            </a:r>
            <a:r>
              <a:rPr lang="it-IT" sz="2800" b="1" dirty="0" smtClean="0">
                <a:solidFill>
                  <a:srgbClr val="FF0000"/>
                </a:solidFill>
              </a:rPr>
              <a:t> </a:t>
            </a:r>
          </a:p>
        </p:txBody>
      </p:sp>
      <p:graphicFrame>
        <p:nvGraphicFramePr>
          <p:cNvPr id="39" name="Tabella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7703669"/>
              </p:ext>
            </p:extLst>
          </p:nvPr>
        </p:nvGraphicFramePr>
        <p:xfrm>
          <a:off x="4610915" y="-121257"/>
          <a:ext cx="4941524" cy="5560890"/>
        </p:xfrm>
        <a:graphic>
          <a:graphicData uri="http://schemas.openxmlformats.org/drawingml/2006/table">
            <a:tbl>
              <a:tblPr/>
              <a:tblGrid>
                <a:gridCol w="14409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0605">
                  <a:extLst>
                    <a:ext uri="{9D8B030D-6E8A-4147-A177-3AD203B41FA5}">
                      <a16:colId xmlns:a16="http://schemas.microsoft.com/office/drawing/2014/main" val="4183207166"/>
                    </a:ext>
                  </a:extLst>
                </a:gridCol>
              </a:tblGrid>
              <a:tr h="133812">
                <a:tc gridSpan="2">
                  <a:txBody>
                    <a:bodyPr/>
                    <a:lstStyle/>
                    <a:p>
                      <a:endParaRPr lang="it-IT" sz="700" dirty="0"/>
                    </a:p>
                  </a:txBody>
                  <a:tcPr marL="37191" marR="37191" marT="18595" marB="1859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4685">
                <a:tc gridSpan="2">
                  <a:txBody>
                    <a:bodyPr/>
                    <a:lstStyle/>
                    <a:p>
                      <a:pPr algn="l"/>
                      <a:r>
                        <a:rPr lang="it-IT" sz="1100" b="1" dirty="0">
                          <a:effectLst/>
                          <a:latin typeface="Verdana" panose="020B0604030504040204" pitchFamily="34" charset="0"/>
                        </a:rPr>
                        <a:t>Antenna</a:t>
                      </a:r>
                      <a:r>
                        <a:rPr lang="it-IT" sz="1200" b="1" dirty="0">
                          <a:effectLst/>
                          <a:latin typeface="Verdana" panose="020B0604030504040204" pitchFamily="34" charset="0"/>
                        </a:rPr>
                        <a:t> </a:t>
                      </a:r>
                      <a:endParaRPr lang="it-IT" sz="1200" dirty="0">
                        <a:effectLst/>
                      </a:endParaRPr>
                    </a:p>
                  </a:txBody>
                  <a:tcPr marL="37191" marR="37191" marT="18595" marB="18595">
                    <a:lnL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algn="l"/>
                      <a:r>
                        <a:rPr lang="it-IT" sz="1000" dirty="0" err="1">
                          <a:effectLst/>
                          <a:latin typeface="Verdana" panose="020B0604030504040204" pitchFamily="34" charset="0"/>
                        </a:rPr>
                        <a:t>Type</a:t>
                      </a:r>
                      <a:endParaRPr lang="it-IT" sz="1000" dirty="0">
                        <a:effectLst/>
                      </a:endParaRPr>
                    </a:p>
                  </a:txBody>
                  <a:tcPr marL="37191" marR="37191" marT="18595" marB="18595">
                    <a:lnL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000" dirty="0">
                          <a:effectLst/>
                          <a:latin typeface="Verdana" panose="020B0604030504040204" pitchFamily="34" charset="0"/>
                        </a:rPr>
                        <a:t>Offset </a:t>
                      </a:r>
                      <a:r>
                        <a:rPr lang="it-IT" sz="1000" dirty="0" err="1">
                          <a:effectLst/>
                          <a:latin typeface="Verdana" panose="020B0604030504040204" pitchFamily="34" charset="0"/>
                        </a:rPr>
                        <a:t>fed</a:t>
                      </a:r>
                      <a:r>
                        <a:rPr lang="it-IT" sz="1000" dirty="0">
                          <a:effectLst/>
                          <a:latin typeface="Verdana" panose="020B0604030504040204" pitchFamily="34" charset="0"/>
                        </a:rPr>
                        <a:t> </a:t>
                      </a:r>
                      <a:r>
                        <a:rPr lang="it-IT" sz="1000" dirty="0" err="1">
                          <a:effectLst/>
                          <a:latin typeface="Verdana" panose="020B0604030504040204" pitchFamily="34" charset="0"/>
                        </a:rPr>
                        <a:t>Paraboloid</a:t>
                      </a:r>
                      <a:endParaRPr lang="it-IT" sz="1000" dirty="0">
                        <a:effectLst/>
                      </a:endParaRPr>
                    </a:p>
                  </a:txBody>
                  <a:tcPr marL="37191" marR="37191" marT="18595" marB="18595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algn="l"/>
                      <a:r>
                        <a:rPr lang="it-IT" sz="1000" dirty="0" err="1">
                          <a:effectLst/>
                          <a:latin typeface="Verdana" panose="020B0604030504040204" pitchFamily="34" charset="0"/>
                        </a:rPr>
                        <a:t>Feed</a:t>
                      </a:r>
                      <a:endParaRPr lang="it-IT" sz="1000" dirty="0">
                        <a:effectLst/>
                      </a:endParaRPr>
                    </a:p>
                  </a:txBody>
                  <a:tcPr marL="37191" marR="37191" marT="18595" marB="18595">
                    <a:lnL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000" dirty="0" err="1">
                          <a:effectLst/>
                          <a:latin typeface="Verdana" panose="020B0604030504040204" pitchFamily="34" charset="0"/>
                        </a:rPr>
                        <a:t>Corrugated</a:t>
                      </a:r>
                      <a:r>
                        <a:rPr lang="it-IT" sz="1000" dirty="0">
                          <a:effectLst/>
                          <a:latin typeface="Verdana" panose="020B0604030504040204" pitchFamily="34" charset="0"/>
                        </a:rPr>
                        <a:t> </a:t>
                      </a:r>
                      <a:r>
                        <a:rPr lang="it-IT" sz="1000" dirty="0" err="1">
                          <a:effectLst/>
                          <a:latin typeface="Verdana" panose="020B0604030504040204" pitchFamily="34" charset="0"/>
                        </a:rPr>
                        <a:t>horn</a:t>
                      </a:r>
                      <a:endParaRPr lang="it-IT" sz="1000" dirty="0">
                        <a:effectLst/>
                      </a:endParaRPr>
                    </a:p>
                  </a:txBody>
                  <a:tcPr marL="37191" marR="37191" marT="18595" marB="18595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algn="l"/>
                      <a:r>
                        <a:rPr lang="it-IT" sz="1000" dirty="0">
                          <a:effectLst/>
                          <a:latin typeface="Verdana" panose="020B0604030504040204" pitchFamily="34" charset="0"/>
                        </a:rPr>
                        <a:t>Aperture </a:t>
                      </a:r>
                      <a:r>
                        <a:rPr lang="it-IT" sz="1000" dirty="0" err="1">
                          <a:effectLst/>
                          <a:latin typeface="Verdana" panose="020B0604030504040204" pitchFamily="34" charset="0"/>
                        </a:rPr>
                        <a:t>diameter</a:t>
                      </a:r>
                      <a:endParaRPr lang="it-IT" sz="1000" dirty="0">
                        <a:effectLst/>
                      </a:endParaRPr>
                    </a:p>
                  </a:txBody>
                  <a:tcPr marL="37191" marR="37191" marT="18595" marB="18595">
                    <a:lnL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000" dirty="0">
                          <a:effectLst/>
                          <a:latin typeface="Verdana" panose="020B0604030504040204" pitchFamily="34" charset="0"/>
                        </a:rPr>
                        <a:t>4.57 m</a:t>
                      </a:r>
                      <a:endParaRPr lang="it-IT" sz="1000" dirty="0">
                        <a:effectLst/>
                      </a:endParaRPr>
                    </a:p>
                  </a:txBody>
                  <a:tcPr marL="37191" marR="37191" marT="18595" marB="18595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algn="l"/>
                      <a:r>
                        <a:rPr lang="it-IT" sz="1000" dirty="0" err="1">
                          <a:effectLst/>
                          <a:latin typeface="Verdana" panose="020B0604030504040204" pitchFamily="34" charset="0"/>
                        </a:rPr>
                        <a:t>Polarization</a:t>
                      </a:r>
                      <a:endParaRPr lang="it-IT" sz="1000" dirty="0">
                        <a:effectLst/>
                      </a:endParaRPr>
                    </a:p>
                  </a:txBody>
                  <a:tcPr marL="37191" marR="37191" marT="18595" marB="18595">
                    <a:lnL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000" dirty="0" err="1">
                          <a:effectLst/>
                          <a:latin typeface="Verdana" panose="020B0604030504040204" pitchFamily="34" charset="0"/>
                        </a:rPr>
                        <a:t>Horizontal</a:t>
                      </a:r>
                      <a:r>
                        <a:rPr lang="it-IT" sz="1000" dirty="0">
                          <a:effectLst/>
                          <a:latin typeface="Verdana" panose="020B0604030504040204" pitchFamily="34" charset="0"/>
                        </a:rPr>
                        <a:t> and Vertical</a:t>
                      </a:r>
                      <a:endParaRPr lang="it-IT" sz="1000" dirty="0">
                        <a:effectLst/>
                      </a:endParaRPr>
                    </a:p>
                  </a:txBody>
                  <a:tcPr marL="37191" marR="37191" marT="18595" marB="18595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algn="l"/>
                      <a:r>
                        <a:rPr lang="it-IT" sz="1000" dirty="0" err="1">
                          <a:effectLst/>
                          <a:latin typeface="Verdana" panose="020B0604030504040204" pitchFamily="34" charset="0"/>
                        </a:rPr>
                        <a:t>Azimuth</a:t>
                      </a:r>
                      <a:r>
                        <a:rPr lang="it-IT" sz="1000" dirty="0">
                          <a:effectLst/>
                          <a:latin typeface="Verdana" panose="020B0604030504040204" pitchFamily="34" charset="0"/>
                        </a:rPr>
                        <a:t> beamwidth</a:t>
                      </a:r>
                      <a:endParaRPr lang="it-IT" sz="1000" dirty="0">
                        <a:effectLst/>
                      </a:endParaRPr>
                    </a:p>
                  </a:txBody>
                  <a:tcPr marL="37191" marR="37191" marT="18595" marB="18595">
                    <a:lnL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000" dirty="0">
                          <a:effectLst/>
                          <a:latin typeface="Verdana" panose="020B0604030504040204" pitchFamily="34" charset="0"/>
                        </a:rPr>
                        <a:t>0.92 </a:t>
                      </a:r>
                      <a:r>
                        <a:rPr lang="it-IT" sz="1000" dirty="0" err="1">
                          <a:effectLst/>
                          <a:latin typeface="Verdana" panose="020B0604030504040204" pitchFamily="34" charset="0"/>
                        </a:rPr>
                        <a:t>deg</a:t>
                      </a:r>
                      <a:endParaRPr lang="it-IT" sz="1000" dirty="0">
                        <a:effectLst/>
                      </a:endParaRPr>
                    </a:p>
                  </a:txBody>
                  <a:tcPr marL="37191" marR="37191" marT="18595" marB="18595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algn="l"/>
                      <a:r>
                        <a:rPr lang="it-IT" sz="1000" dirty="0" err="1">
                          <a:effectLst/>
                          <a:latin typeface="Verdana" panose="020B0604030504040204" pitchFamily="34" charset="0"/>
                        </a:rPr>
                        <a:t>Elevation</a:t>
                      </a:r>
                      <a:r>
                        <a:rPr lang="it-IT" sz="1000" dirty="0">
                          <a:effectLst/>
                          <a:latin typeface="Verdana" panose="020B0604030504040204" pitchFamily="34" charset="0"/>
                        </a:rPr>
                        <a:t> beamwidth</a:t>
                      </a:r>
                      <a:endParaRPr lang="it-IT" sz="1000" dirty="0">
                        <a:effectLst/>
                      </a:endParaRPr>
                    </a:p>
                  </a:txBody>
                  <a:tcPr marL="37191" marR="37191" marT="18595" marB="18595">
                    <a:lnL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000" dirty="0">
                          <a:effectLst/>
                          <a:latin typeface="Verdana" panose="020B0604030504040204" pitchFamily="34" charset="0"/>
                        </a:rPr>
                        <a:t>1.02 </a:t>
                      </a:r>
                      <a:r>
                        <a:rPr lang="it-IT" sz="1000" dirty="0" err="1">
                          <a:effectLst/>
                          <a:latin typeface="Verdana" panose="020B0604030504040204" pitchFamily="34" charset="0"/>
                        </a:rPr>
                        <a:t>deg</a:t>
                      </a:r>
                      <a:endParaRPr lang="it-IT" sz="1000" dirty="0">
                        <a:effectLst/>
                      </a:endParaRPr>
                    </a:p>
                  </a:txBody>
                  <a:tcPr marL="37191" marR="37191" marT="18595" marB="18595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algn="l"/>
                      <a:r>
                        <a:rPr lang="it-IT" sz="1000" dirty="0">
                          <a:effectLst/>
                          <a:latin typeface="Verdana" panose="020B0604030504040204" pitchFamily="34" charset="0"/>
                        </a:rPr>
                        <a:t>Gain</a:t>
                      </a:r>
                      <a:endParaRPr lang="it-IT" sz="1000" dirty="0">
                        <a:effectLst/>
                      </a:endParaRPr>
                    </a:p>
                  </a:txBody>
                  <a:tcPr marL="37191" marR="37191" marT="18595" marB="18595">
                    <a:lnL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000" dirty="0">
                          <a:effectLst/>
                          <a:latin typeface="Verdana" panose="020B0604030504040204" pitchFamily="34" charset="0"/>
                        </a:rPr>
                        <a:t>45.5 dB</a:t>
                      </a:r>
                      <a:endParaRPr lang="it-IT" sz="1000" dirty="0">
                        <a:effectLst/>
                      </a:endParaRPr>
                    </a:p>
                  </a:txBody>
                  <a:tcPr marL="37191" marR="37191" marT="18595" marB="18595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algn="l"/>
                      <a:r>
                        <a:rPr lang="it-IT" sz="1000" dirty="0" err="1">
                          <a:effectLst/>
                          <a:latin typeface="Verdana" panose="020B0604030504040204" pitchFamily="34" charset="0"/>
                        </a:rPr>
                        <a:t>Sidelobe</a:t>
                      </a:r>
                      <a:r>
                        <a:rPr lang="it-IT" sz="1000" dirty="0">
                          <a:effectLst/>
                          <a:latin typeface="Verdana" panose="020B0604030504040204" pitchFamily="34" charset="0"/>
                        </a:rPr>
                        <a:t> </a:t>
                      </a:r>
                      <a:r>
                        <a:rPr lang="it-IT" sz="1000" dirty="0" err="1">
                          <a:effectLst/>
                          <a:latin typeface="Verdana" panose="020B0604030504040204" pitchFamily="34" charset="0"/>
                        </a:rPr>
                        <a:t>level</a:t>
                      </a:r>
                      <a:endParaRPr lang="it-IT" sz="1000" dirty="0">
                        <a:effectLst/>
                      </a:endParaRPr>
                    </a:p>
                  </a:txBody>
                  <a:tcPr marL="37191" marR="37191" marT="18595" marB="18595">
                    <a:lnL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000" dirty="0">
                          <a:effectLst/>
                          <a:latin typeface="Verdana" panose="020B0604030504040204" pitchFamily="34" charset="0"/>
                        </a:rPr>
                        <a:t>-32 dB</a:t>
                      </a:r>
                      <a:endParaRPr lang="it-IT" sz="1000" dirty="0">
                        <a:effectLst/>
                      </a:endParaRPr>
                    </a:p>
                  </a:txBody>
                  <a:tcPr marL="37191" marR="37191" marT="18595" marB="18595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algn="l"/>
                      <a:r>
                        <a:rPr lang="it-IT" sz="1000" dirty="0">
                          <a:effectLst/>
                          <a:latin typeface="Verdana" panose="020B0604030504040204" pitchFamily="34" charset="0"/>
                        </a:rPr>
                        <a:t>Cross </a:t>
                      </a:r>
                      <a:r>
                        <a:rPr lang="it-IT" sz="1000" dirty="0" err="1">
                          <a:effectLst/>
                          <a:latin typeface="Verdana" panose="020B0604030504040204" pitchFamily="34" charset="0"/>
                        </a:rPr>
                        <a:t>Polarization</a:t>
                      </a:r>
                      <a:endParaRPr lang="it-IT" sz="1000" dirty="0">
                        <a:effectLst/>
                      </a:endParaRPr>
                    </a:p>
                  </a:txBody>
                  <a:tcPr marL="37191" marR="37191" marT="18595" marB="18595">
                    <a:lnL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000" dirty="0">
                          <a:effectLst/>
                          <a:latin typeface="Verdana" panose="020B0604030504040204" pitchFamily="34" charset="0"/>
                        </a:rPr>
                        <a:t>-27 dB</a:t>
                      </a:r>
                      <a:endParaRPr lang="it-IT" sz="1000" dirty="0">
                        <a:effectLst/>
                      </a:endParaRPr>
                    </a:p>
                  </a:txBody>
                  <a:tcPr marL="37191" marR="37191" marT="18595" marB="18595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4685">
                <a:tc gridSpan="2">
                  <a:txBody>
                    <a:bodyPr/>
                    <a:lstStyle/>
                    <a:p>
                      <a:pPr algn="l"/>
                      <a:r>
                        <a:rPr lang="it-IT" sz="1100" b="1" dirty="0" err="1">
                          <a:effectLst/>
                          <a:latin typeface="Verdana" panose="020B0604030504040204" pitchFamily="34" charset="0"/>
                        </a:rPr>
                        <a:t>Transmitter</a:t>
                      </a:r>
                      <a:r>
                        <a:rPr lang="it-IT" sz="1200" b="1" dirty="0">
                          <a:effectLst/>
                          <a:latin typeface="Verdana" panose="020B0604030504040204" pitchFamily="34" charset="0"/>
                        </a:rPr>
                        <a:t> </a:t>
                      </a:r>
                      <a:endParaRPr lang="it-IT" sz="1200" dirty="0">
                        <a:effectLst/>
                      </a:endParaRPr>
                    </a:p>
                  </a:txBody>
                  <a:tcPr marL="37191" marR="37191" marT="18595" marB="18595">
                    <a:lnL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algn="l"/>
                      <a:r>
                        <a:rPr lang="it-IT" sz="1000" dirty="0" err="1">
                          <a:effectLst/>
                          <a:latin typeface="Verdana" panose="020B0604030504040204" pitchFamily="34" charset="0"/>
                        </a:rPr>
                        <a:t>Power</a:t>
                      </a:r>
                      <a:r>
                        <a:rPr lang="it-IT" sz="1000" dirty="0">
                          <a:effectLst/>
                          <a:latin typeface="Verdana" panose="020B0604030504040204" pitchFamily="34" charset="0"/>
                        </a:rPr>
                        <a:t> </a:t>
                      </a:r>
                      <a:r>
                        <a:rPr lang="it-IT" sz="1000" dirty="0" err="1">
                          <a:effectLst/>
                          <a:latin typeface="Verdana" panose="020B0604030504040204" pitchFamily="34" charset="0"/>
                        </a:rPr>
                        <a:t>Amplifier</a:t>
                      </a:r>
                      <a:endParaRPr lang="it-IT" sz="1000" dirty="0">
                        <a:effectLst/>
                      </a:endParaRPr>
                    </a:p>
                  </a:txBody>
                  <a:tcPr marL="37191" marR="37191" marT="18595" marB="18595">
                    <a:lnL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000" dirty="0">
                          <a:effectLst/>
                          <a:latin typeface="Verdana" panose="020B0604030504040204" pitchFamily="34" charset="0"/>
                        </a:rPr>
                        <a:t>Klystron VCK 7762</a:t>
                      </a:r>
                      <a:endParaRPr lang="it-IT" sz="1000" dirty="0">
                        <a:effectLst/>
                      </a:endParaRPr>
                    </a:p>
                  </a:txBody>
                  <a:tcPr marL="37191" marR="37191" marT="18595" marB="18595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algn="l"/>
                      <a:r>
                        <a:rPr lang="it-IT" sz="1000" dirty="0" err="1">
                          <a:effectLst/>
                          <a:latin typeface="Verdana" panose="020B0604030504040204" pitchFamily="34" charset="0"/>
                        </a:rPr>
                        <a:t>Frequency</a:t>
                      </a:r>
                      <a:endParaRPr lang="it-IT" sz="1000" dirty="0">
                        <a:effectLst/>
                      </a:endParaRPr>
                    </a:p>
                  </a:txBody>
                  <a:tcPr marL="37191" marR="37191" marT="18595" marB="18595">
                    <a:lnL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>
                          <a:effectLst/>
                          <a:latin typeface="Verdana" panose="020B0604030504040204" pitchFamily="34" charset="0"/>
                        </a:rPr>
                        <a:t>Fixed, selectable in the band 5600-5650 MHz</a:t>
                      </a:r>
                      <a:endParaRPr lang="en-US" sz="1000">
                        <a:effectLst/>
                      </a:endParaRPr>
                    </a:p>
                  </a:txBody>
                  <a:tcPr marL="37191" marR="37191" marT="18595" marB="18595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algn="l"/>
                      <a:r>
                        <a:rPr lang="it-IT" sz="1000" dirty="0" err="1">
                          <a:effectLst/>
                          <a:latin typeface="Verdana" panose="020B0604030504040204" pitchFamily="34" charset="0"/>
                        </a:rPr>
                        <a:t>Peak</a:t>
                      </a:r>
                      <a:r>
                        <a:rPr lang="it-IT" sz="1000" dirty="0">
                          <a:effectLst/>
                          <a:latin typeface="Verdana" panose="020B0604030504040204" pitchFamily="34" charset="0"/>
                        </a:rPr>
                        <a:t> </a:t>
                      </a:r>
                      <a:r>
                        <a:rPr lang="it-IT" sz="1000" dirty="0" err="1">
                          <a:effectLst/>
                          <a:latin typeface="Verdana" panose="020B0604030504040204" pitchFamily="34" charset="0"/>
                        </a:rPr>
                        <a:t>Power</a:t>
                      </a:r>
                      <a:endParaRPr lang="it-IT" sz="1000" dirty="0">
                        <a:effectLst/>
                      </a:endParaRPr>
                    </a:p>
                  </a:txBody>
                  <a:tcPr marL="37191" marR="37191" marT="18595" marB="18595">
                    <a:lnL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000" dirty="0">
                          <a:effectLst/>
                          <a:latin typeface="Verdana" panose="020B0604030504040204" pitchFamily="34" charset="0"/>
                        </a:rPr>
                        <a:t>500 kW</a:t>
                      </a:r>
                      <a:endParaRPr lang="it-IT" sz="1000" dirty="0">
                        <a:effectLst/>
                      </a:endParaRPr>
                    </a:p>
                  </a:txBody>
                  <a:tcPr marL="37191" marR="37191" marT="18595" marB="18595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18081">
                <a:tc>
                  <a:txBody>
                    <a:bodyPr/>
                    <a:lstStyle/>
                    <a:p>
                      <a:pPr algn="l"/>
                      <a:r>
                        <a:rPr lang="it-IT" sz="1000" dirty="0" err="1">
                          <a:effectLst/>
                          <a:latin typeface="Verdana" panose="020B0604030504040204" pitchFamily="34" charset="0"/>
                        </a:rPr>
                        <a:t>Pulse</a:t>
                      </a:r>
                      <a:r>
                        <a:rPr lang="it-IT" sz="1000" dirty="0">
                          <a:effectLst/>
                          <a:latin typeface="Verdana" panose="020B0604030504040204" pitchFamily="34" charset="0"/>
                        </a:rPr>
                        <a:t> </a:t>
                      </a:r>
                      <a:r>
                        <a:rPr lang="it-IT" sz="1000" dirty="0" err="1">
                          <a:effectLst/>
                          <a:latin typeface="Verdana" panose="020B0604030504040204" pitchFamily="34" charset="0"/>
                        </a:rPr>
                        <a:t>width</a:t>
                      </a:r>
                      <a:r>
                        <a:rPr lang="it-IT" sz="1000" dirty="0">
                          <a:effectLst/>
                          <a:latin typeface="Verdana" panose="020B0604030504040204" pitchFamily="34" charset="0"/>
                        </a:rPr>
                        <a:t> (maximum)</a:t>
                      </a:r>
                      <a:endParaRPr lang="it-IT" sz="1000" dirty="0">
                        <a:effectLst/>
                      </a:endParaRPr>
                    </a:p>
                  </a:txBody>
                  <a:tcPr marL="37191" marR="37191" marT="18595" marB="18595">
                    <a:lnL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000" dirty="0">
                          <a:effectLst/>
                          <a:latin typeface="Verdana" panose="020B0604030504040204" pitchFamily="34" charset="0"/>
                        </a:rPr>
                        <a:t>0.5 – 1.5 - 3.0 μ</a:t>
                      </a:r>
                      <a:r>
                        <a:rPr lang="it-IT" sz="1000" dirty="0" err="1">
                          <a:effectLst/>
                          <a:latin typeface="Verdana" panose="020B0604030504040204" pitchFamily="34" charset="0"/>
                        </a:rPr>
                        <a:t>s</a:t>
                      </a:r>
                      <a:endParaRPr lang="it-IT" sz="1000" dirty="0">
                        <a:effectLst/>
                      </a:endParaRPr>
                    </a:p>
                  </a:txBody>
                  <a:tcPr marL="37191" marR="37191" marT="18595" marB="18595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algn="l"/>
                      <a:r>
                        <a:rPr lang="it-IT" sz="1000" dirty="0">
                          <a:effectLst/>
                          <a:latin typeface="Verdana" panose="020B0604030504040204" pitchFamily="34" charset="0"/>
                        </a:rPr>
                        <a:t>PRF</a:t>
                      </a:r>
                      <a:endParaRPr lang="it-IT" sz="1000" dirty="0">
                        <a:effectLst/>
                      </a:endParaRPr>
                    </a:p>
                  </a:txBody>
                  <a:tcPr marL="37191" marR="37191" marT="18595" marB="18595">
                    <a:lnL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000" dirty="0">
                          <a:effectLst/>
                          <a:latin typeface="Verdana" panose="020B0604030504040204" pitchFamily="34" charset="0"/>
                        </a:rPr>
                        <a:t>1200 – 600 – 300 Hz</a:t>
                      </a:r>
                      <a:endParaRPr lang="it-IT" sz="1000" dirty="0">
                        <a:effectLst/>
                      </a:endParaRPr>
                    </a:p>
                  </a:txBody>
                  <a:tcPr marL="37191" marR="37191" marT="18595" marB="18595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algn="l"/>
                      <a:r>
                        <a:rPr lang="it-IT" sz="1000" dirty="0" err="1">
                          <a:effectLst/>
                          <a:latin typeface="Verdana" panose="020B0604030504040204" pitchFamily="34" charset="0"/>
                        </a:rPr>
                        <a:t>Average</a:t>
                      </a:r>
                      <a:r>
                        <a:rPr lang="it-IT" sz="1000" dirty="0">
                          <a:effectLst/>
                          <a:latin typeface="Verdana" panose="020B0604030504040204" pitchFamily="34" charset="0"/>
                        </a:rPr>
                        <a:t> </a:t>
                      </a:r>
                      <a:r>
                        <a:rPr lang="it-IT" sz="1000" dirty="0" err="1">
                          <a:effectLst/>
                          <a:latin typeface="Verdana" panose="020B0604030504040204" pitchFamily="34" charset="0"/>
                        </a:rPr>
                        <a:t>Power</a:t>
                      </a:r>
                      <a:endParaRPr lang="it-IT" sz="1000" dirty="0">
                        <a:effectLst/>
                      </a:endParaRPr>
                    </a:p>
                  </a:txBody>
                  <a:tcPr marL="37191" marR="37191" marT="18595" marB="18595">
                    <a:lnL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000" dirty="0">
                          <a:effectLst/>
                          <a:latin typeface="Verdana" panose="020B0604030504040204" pitchFamily="34" charset="0"/>
                        </a:rPr>
                        <a:t>300 – 450 – 450 </a:t>
                      </a:r>
                      <a:r>
                        <a:rPr lang="it-IT" sz="1000" dirty="0" err="1">
                          <a:effectLst/>
                          <a:latin typeface="Verdana" panose="020B0604030504040204" pitchFamily="34" charset="0"/>
                        </a:rPr>
                        <a:t>W</a:t>
                      </a:r>
                      <a:endParaRPr lang="it-IT" sz="1000" dirty="0">
                        <a:effectLst/>
                      </a:endParaRPr>
                    </a:p>
                  </a:txBody>
                  <a:tcPr marL="37191" marR="37191" marT="18595" marB="18595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18081">
                <a:tc>
                  <a:txBody>
                    <a:bodyPr/>
                    <a:lstStyle/>
                    <a:p>
                      <a:pPr algn="l"/>
                      <a:r>
                        <a:rPr lang="it-IT" sz="1000" dirty="0" err="1">
                          <a:effectLst/>
                          <a:latin typeface="Verdana" panose="020B0604030504040204" pitchFamily="34" charset="0"/>
                        </a:rPr>
                        <a:t>Available</a:t>
                      </a:r>
                      <a:r>
                        <a:rPr lang="it-IT" sz="1000" dirty="0">
                          <a:effectLst/>
                          <a:latin typeface="Verdana" panose="020B0604030504040204" pitchFamily="34" charset="0"/>
                        </a:rPr>
                        <a:t> </a:t>
                      </a:r>
                      <a:r>
                        <a:rPr lang="it-IT" sz="1000" dirty="0" err="1">
                          <a:effectLst/>
                          <a:latin typeface="Verdana" panose="020B0604030504040204" pitchFamily="34" charset="0"/>
                        </a:rPr>
                        <a:t>polarizations</a:t>
                      </a:r>
                      <a:endParaRPr lang="it-IT" sz="1000" dirty="0">
                        <a:effectLst/>
                      </a:endParaRPr>
                    </a:p>
                  </a:txBody>
                  <a:tcPr marL="37191" marR="37191" marT="18595" marB="18595">
                    <a:lnL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000" dirty="0">
                          <a:effectLst/>
                          <a:latin typeface="Verdana" panose="020B0604030504040204" pitchFamily="34" charset="0"/>
                        </a:rPr>
                        <a:t>H and </a:t>
                      </a:r>
                      <a:r>
                        <a:rPr lang="it-IT" sz="1000" dirty="0" smtClean="0">
                          <a:effectLst/>
                          <a:latin typeface="Verdana" panose="020B0604030504040204" pitchFamily="34" charset="0"/>
                        </a:rPr>
                        <a:t>V (alternate)</a:t>
                      </a:r>
                      <a:endParaRPr lang="it-IT" sz="1000" dirty="0">
                        <a:effectLst/>
                      </a:endParaRPr>
                    </a:p>
                  </a:txBody>
                  <a:tcPr marL="37191" marR="37191" marT="18595" marB="18595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0510">
                <a:tc gridSpan="2">
                  <a:txBody>
                    <a:bodyPr/>
                    <a:lstStyle/>
                    <a:p>
                      <a:pPr algn="l"/>
                      <a:r>
                        <a:rPr lang="it-IT" sz="1100" b="1" dirty="0" err="1">
                          <a:effectLst/>
                          <a:latin typeface="Verdana" panose="020B0604030504040204" pitchFamily="34" charset="0"/>
                        </a:rPr>
                        <a:t>Receiver</a:t>
                      </a:r>
                      <a:endParaRPr lang="it-IT" sz="1100" dirty="0">
                        <a:effectLst/>
                      </a:endParaRPr>
                    </a:p>
                  </a:txBody>
                  <a:tcPr marL="37191" marR="37191" marT="18595" marB="18595">
                    <a:lnL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algn="l"/>
                      <a:r>
                        <a:rPr lang="it-IT" sz="1000" dirty="0" err="1">
                          <a:effectLst/>
                          <a:latin typeface="Verdana" panose="020B0604030504040204" pitchFamily="34" charset="0"/>
                        </a:rPr>
                        <a:t>Number</a:t>
                      </a:r>
                      <a:r>
                        <a:rPr lang="it-IT" sz="1000" dirty="0">
                          <a:effectLst/>
                          <a:latin typeface="Verdana" panose="020B0604030504040204" pitchFamily="34" charset="0"/>
                        </a:rPr>
                        <a:t> of </a:t>
                      </a:r>
                      <a:r>
                        <a:rPr lang="it-IT" sz="1000" dirty="0" err="1">
                          <a:effectLst/>
                          <a:latin typeface="Verdana" panose="020B0604030504040204" pitchFamily="34" charset="0"/>
                        </a:rPr>
                        <a:t>channels</a:t>
                      </a:r>
                      <a:endParaRPr lang="it-IT" sz="1000" dirty="0">
                        <a:effectLst/>
                      </a:endParaRPr>
                    </a:p>
                  </a:txBody>
                  <a:tcPr marL="37191" marR="37191" marT="18595" marB="18595">
                    <a:lnL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effectLst/>
                          <a:latin typeface="Verdana" panose="020B0604030504040204" pitchFamily="34" charset="0"/>
                        </a:rPr>
                        <a:t>2: (RX and TX sample down conversion to IF)</a:t>
                      </a:r>
                      <a:endParaRPr lang="en-US" sz="1000" dirty="0">
                        <a:effectLst/>
                      </a:endParaRPr>
                    </a:p>
                  </a:txBody>
                  <a:tcPr marL="37191" marR="37191" marT="18595" marB="18595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318081">
                <a:tc>
                  <a:txBody>
                    <a:bodyPr/>
                    <a:lstStyle/>
                    <a:p>
                      <a:pPr algn="l"/>
                      <a:r>
                        <a:rPr lang="it-IT" sz="1000" dirty="0" err="1">
                          <a:effectLst/>
                          <a:latin typeface="Verdana" panose="020B0604030504040204" pitchFamily="34" charset="0"/>
                        </a:rPr>
                        <a:t>Noise</a:t>
                      </a:r>
                      <a:r>
                        <a:rPr lang="it-IT" sz="1000" dirty="0">
                          <a:effectLst/>
                          <a:latin typeface="Verdana" panose="020B0604030504040204" pitchFamily="34" charset="0"/>
                        </a:rPr>
                        <a:t> figure</a:t>
                      </a:r>
                      <a:endParaRPr lang="it-IT" sz="1000" dirty="0">
                        <a:effectLst/>
                      </a:endParaRPr>
                    </a:p>
                  </a:txBody>
                  <a:tcPr marL="37191" marR="37191" marT="18595" marB="18595">
                    <a:lnL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effectLst/>
                          <a:latin typeface="Verdana" panose="020B0604030504040204" pitchFamily="34" charset="0"/>
                        </a:rPr>
                        <a:t>2.0 dB from </a:t>
                      </a:r>
                      <a:r>
                        <a:rPr lang="en-US" sz="1000" dirty="0" smtClean="0">
                          <a:effectLst/>
                          <a:latin typeface="Verdana" panose="020B0604030504040204" pitchFamily="34" charset="0"/>
                        </a:rPr>
                        <a:t>input </a:t>
                      </a:r>
                      <a:r>
                        <a:rPr lang="en-US" sz="1000" dirty="0">
                          <a:effectLst/>
                          <a:latin typeface="Verdana" panose="020B0604030504040204" pitchFamily="34" charset="0"/>
                        </a:rPr>
                        <a:t>of the first down conversion module.</a:t>
                      </a:r>
                      <a:endParaRPr lang="en-US" sz="1000" dirty="0">
                        <a:effectLst/>
                      </a:endParaRPr>
                    </a:p>
                  </a:txBody>
                  <a:tcPr marL="37191" marR="37191" marT="18595" marB="18595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algn="l"/>
                      <a:r>
                        <a:rPr lang="it-IT" sz="1000" dirty="0">
                          <a:effectLst/>
                          <a:latin typeface="Verdana" panose="020B0604030504040204" pitchFamily="34" charset="0"/>
                        </a:rPr>
                        <a:t>Image </a:t>
                      </a:r>
                      <a:r>
                        <a:rPr lang="it-IT" sz="1000" dirty="0" err="1">
                          <a:effectLst/>
                          <a:latin typeface="Verdana" panose="020B0604030504040204" pitchFamily="34" charset="0"/>
                        </a:rPr>
                        <a:t>Rejection</a:t>
                      </a:r>
                      <a:endParaRPr lang="it-IT" sz="1000" dirty="0">
                        <a:effectLst/>
                      </a:endParaRPr>
                    </a:p>
                  </a:txBody>
                  <a:tcPr marL="37191" marR="37191" marT="18595" marB="18595">
                    <a:lnL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000" dirty="0">
                          <a:effectLst/>
                          <a:latin typeface="Verdana" panose="020B0604030504040204" pitchFamily="34" charset="0"/>
                        </a:rPr>
                        <a:t>&gt; 50dB</a:t>
                      </a:r>
                      <a:endParaRPr lang="it-IT" sz="1000" dirty="0">
                        <a:effectLst/>
                      </a:endParaRPr>
                    </a:p>
                  </a:txBody>
                  <a:tcPr marL="37191" marR="37191" marT="18595" marB="18595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algn="l"/>
                      <a:r>
                        <a:rPr lang="it-IT" sz="1000" dirty="0" err="1">
                          <a:effectLst/>
                          <a:latin typeface="Verdana" panose="020B0604030504040204" pitchFamily="34" charset="0"/>
                        </a:rPr>
                        <a:t>Dynamic</a:t>
                      </a:r>
                      <a:r>
                        <a:rPr lang="it-IT" sz="1000" dirty="0">
                          <a:effectLst/>
                          <a:latin typeface="Verdana" panose="020B0604030504040204" pitchFamily="34" charset="0"/>
                        </a:rPr>
                        <a:t> </a:t>
                      </a:r>
                      <a:r>
                        <a:rPr lang="it-IT" sz="1000" dirty="0" err="1">
                          <a:effectLst/>
                          <a:latin typeface="Verdana" panose="020B0604030504040204" pitchFamily="34" charset="0"/>
                        </a:rPr>
                        <a:t>range</a:t>
                      </a:r>
                      <a:endParaRPr lang="it-IT" sz="1000" dirty="0">
                        <a:effectLst/>
                      </a:endParaRPr>
                    </a:p>
                  </a:txBody>
                  <a:tcPr marL="37191" marR="37191" marT="18595" marB="18595">
                    <a:lnL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000" dirty="0">
                          <a:effectLst/>
                          <a:latin typeface="Verdana" panose="020B0604030504040204" pitchFamily="34" charset="0"/>
                        </a:rPr>
                        <a:t>&gt; 100dB </a:t>
                      </a:r>
                      <a:r>
                        <a:rPr lang="it-IT" sz="1000" dirty="0" err="1">
                          <a:effectLst/>
                          <a:latin typeface="Verdana" panose="020B0604030504040204" pitchFamily="34" charset="0"/>
                        </a:rPr>
                        <a:t>at</a:t>
                      </a:r>
                      <a:r>
                        <a:rPr lang="it-IT" sz="1000" dirty="0">
                          <a:effectLst/>
                          <a:latin typeface="Verdana" panose="020B0604030504040204" pitchFamily="34" charset="0"/>
                        </a:rPr>
                        <a:t> 1dB </a:t>
                      </a:r>
                      <a:r>
                        <a:rPr lang="it-IT" sz="1000" dirty="0" err="1">
                          <a:effectLst/>
                          <a:latin typeface="Verdana" panose="020B0604030504040204" pitchFamily="34" charset="0"/>
                        </a:rPr>
                        <a:t>compression</a:t>
                      </a:r>
                      <a:endParaRPr lang="it-IT" sz="1000" dirty="0">
                        <a:effectLst/>
                      </a:endParaRPr>
                    </a:p>
                  </a:txBody>
                  <a:tcPr marL="37191" marR="37191" marT="18595" marB="18595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algn="l"/>
                      <a:r>
                        <a:rPr lang="it-IT" sz="1000" dirty="0">
                          <a:effectLst/>
                          <a:latin typeface="Verdana" panose="020B0604030504040204" pitchFamily="34" charset="0"/>
                        </a:rPr>
                        <a:t>IF</a:t>
                      </a:r>
                      <a:endParaRPr lang="it-IT" sz="1000" dirty="0">
                        <a:effectLst/>
                      </a:endParaRPr>
                    </a:p>
                  </a:txBody>
                  <a:tcPr marL="37191" marR="37191" marT="18595" marB="18595">
                    <a:lnL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000" dirty="0">
                          <a:effectLst/>
                          <a:latin typeface="Verdana" panose="020B0604030504040204" pitchFamily="34" charset="0"/>
                        </a:rPr>
                        <a:t>60 MHz</a:t>
                      </a:r>
                      <a:endParaRPr lang="it-IT" sz="1000" dirty="0">
                        <a:effectLst/>
                      </a:endParaRPr>
                    </a:p>
                  </a:txBody>
                  <a:tcPr marL="37191" marR="37191" marT="18595" marB="18595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76335">
                <a:tc>
                  <a:txBody>
                    <a:bodyPr/>
                    <a:lstStyle/>
                    <a:p>
                      <a:pPr algn="l"/>
                      <a:r>
                        <a:rPr lang="it-IT" sz="1000" dirty="0">
                          <a:effectLst/>
                          <a:latin typeface="Verdana" panose="020B0604030504040204" pitchFamily="34" charset="0"/>
                        </a:rPr>
                        <a:t>IF </a:t>
                      </a:r>
                      <a:r>
                        <a:rPr lang="it-IT" sz="1000" dirty="0" err="1">
                          <a:effectLst/>
                          <a:latin typeface="Verdana" panose="020B0604030504040204" pitchFamily="34" charset="0"/>
                        </a:rPr>
                        <a:t>bandwidth</a:t>
                      </a:r>
                      <a:endParaRPr lang="it-IT" sz="1000" dirty="0">
                        <a:effectLst/>
                      </a:endParaRPr>
                    </a:p>
                  </a:txBody>
                  <a:tcPr marL="37191" marR="37191" marT="18595" marB="18595">
                    <a:lnL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t-IT" sz="1000" dirty="0">
                          <a:effectLst/>
                          <a:latin typeface="Verdana" panose="020B0604030504040204" pitchFamily="34" charset="0"/>
                        </a:rPr>
                        <a:t>2.0 – 0.7 – 0.5 MHz</a:t>
                      </a:r>
                      <a:endParaRPr lang="it-IT" sz="1000" dirty="0"/>
                    </a:p>
                  </a:txBody>
                  <a:tcPr marL="37191" marR="37191" marT="18595" marB="18595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33812">
                <a:tc gridSpan="2">
                  <a:txBody>
                    <a:bodyPr/>
                    <a:lstStyle/>
                    <a:p>
                      <a:pPr algn="l"/>
                      <a:endParaRPr lang="it-IT" sz="700" dirty="0"/>
                    </a:p>
                  </a:txBody>
                  <a:tcPr marL="37191" marR="37191" marT="18595" marB="18595" anchor="ctr">
                    <a:lnL>
                      <a:noFill/>
                    </a:lnL>
                    <a:lnR>
                      <a:noFill/>
                    </a:lnR>
                    <a:lnT w="228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</a:tbl>
          </a:graphicData>
        </a:graphic>
      </p:graphicFrame>
      <p:sp>
        <p:nvSpPr>
          <p:cNvPr id="2" name="Rettangolo 1"/>
          <p:cNvSpPr/>
          <p:nvPr/>
        </p:nvSpPr>
        <p:spPr>
          <a:xfrm>
            <a:off x="322924" y="6230602"/>
            <a:ext cx="2463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solidFill>
                  <a:srgbClr val="0070C0"/>
                </a:solidFill>
              </a:rPr>
              <a:t>polar55c.artov.isac.cnr.it</a:t>
            </a:r>
            <a:endParaRPr lang="it-IT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53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1252</TotalTime>
  <Words>1583</Words>
  <Application>Microsoft Office PowerPoint</Application>
  <PresentationFormat>Presentazione su schermo (4:3)</PresentationFormat>
  <Paragraphs>474</Paragraphs>
  <Slides>14</Slides>
  <Notes>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10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25" baseType="lpstr">
      <vt:lpstr>Arial</vt:lpstr>
      <vt:lpstr>Book Antiqua</vt:lpstr>
      <vt:lpstr>Calibri</vt:lpstr>
      <vt:lpstr>Calibri Light</vt:lpstr>
      <vt:lpstr>Comic Sans MS</vt:lpstr>
      <vt:lpstr>Symbol</vt:lpstr>
      <vt:lpstr>Tahoma</vt:lpstr>
      <vt:lpstr>Times New Roman</vt:lpstr>
      <vt:lpstr>TimesNewRomanPS-ItalicMT</vt:lpstr>
      <vt:lpstr>Verdana</vt:lpstr>
      <vt:lpstr>Tema di Office</vt:lpstr>
      <vt:lpstr>An Italian coordinated contribution to the Validation of EarthCARE products from three atmospheric observatories in the Central Mediterranean Sea. </vt:lpstr>
      <vt:lpstr>Lampedusa</vt:lpstr>
      <vt:lpstr>Rome Tor Vergata: CIRAS</vt:lpstr>
      <vt:lpstr>Rome ‘La Sapienza’: BAQUNIN</vt:lpstr>
      <vt:lpstr>Site description 4: AEROLAB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Cal/Val methodology</vt:lpstr>
      <vt:lpstr>Scientific issues</vt:lpstr>
      <vt:lpstr>Presentazione standard di PowerPoint</vt:lpstr>
      <vt:lpstr>Status of the project &amp;  pre-launch preparatory activities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cacciani@outlook.it</dc:creator>
  <cp:lastModifiedBy>gg</cp:lastModifiedBy>
  <cp:revision>122</cp:revision>
  <dcterms:created xsi:type="dcterms:W3CDTF">2017-09-06T09:28:41Z</dcterms:created>
  <dcterms:modified xsi:type="dcterms:W3CDTF">2018-06-14T13:06:28Z</dcterms:modified>
</cp:coreProperties>
</file>