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60" r:id="rId3"/>
    <p:sldId id="365" r:id="rId4"/>
    <p:sldId id="258" r:id="rId5"/>
    <p:sldId id="352" r:id="rId6"/>
    <p:sldId id="305" r:id="rId7"/>
    <p:sldId id="306" r:id="rId8"/>
    <p:sldId id="368" r:id="rId9"/>
    <p:sldId id="262" r:id="rId10"/>
    <p:sldId id="367" r:id="rId11"/>
    <p:sldId id="36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74"/>
    <p:restoredTop sz="94755"/>
  </p:normalViewPr>
  <p:slideViewPr>
    <p:cSldViewPr snapToGrid="0" snapToObjects="1">
      <p:cViewPr varScale="1">
        <p:scale>
          <a:sx n="134" d="100"/>
          <a:sy n="134" d="100"/>
        </p:scale>
        <p:origin x="216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C95C9-876E-5C42-BD9A-F1C876B9093F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23CC8-4918-4849-9025-E1C9CC8D8B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8604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23CC8-4918-4849-9025-E1C9CC8D8B4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570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23CC8-4918-4849-9025-E1C9CC8D8B4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6683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23CC8-4918-4849-9025-E1C9CC8D8B40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55330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23CC8-4918-4849-9025-E1C9CC8D8B40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4520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527FC4-5D98-DE4B-A4B3-AC07FE3034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AA7B653-E8F8-774A-AF90-1A2E9086A4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D26FE6-17DF-C54A-A8DE-FB6DC94CE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2C45-3616-174D-A176-42917844291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A1A88F1-B1D7-9943-8C95-755089C12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4BC1F4-DBBB-734B-BDEC-210A0A895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EE45-E471-BF45-854D-84ADA49B4C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1498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DB1B4E-80E5-9B4A-B724-7557C5096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3D7C822-7040-CB46-B83D-C655134E4E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15B37B7-2D34-B449-ABD5-7FB4314FD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2C45-3616-174D-A176-42917844291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3F67C5-52C8-F04A-96F1-2577832B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A7BF48-010B-2E46-90E4-E846DDDE6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EE45-E471-BF45-854D-84ADA49B4C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9628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F4D9C18-D408-DD48-BD4A-3DA94BC2B9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FC84DE1-2649-C54B-B885-CD80F11FDF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D57C949-17F0-084F-B989-3C31A7442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2C45-3616-174D-A176-42917844291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561B25-1804-CD44-A0E8-EA25B442C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21307A-D801-C24C-A0C2-C05913711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EE45-E471-BF45-854D-84ADA49B4C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4390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BF84B4-59E1-3740-AB13-186F3F767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AE96F6C-7CFF-CF41-90CE-63ABE1EE9E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4BF82D-F1E3-3042-9EDE-9C530DDE3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2C45-3616-174D-A176-42917844291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04D172B-3B7B-6746-8AE9-072E2B01A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230BFA-FE39-A148-826D-9BE48017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EE45-E471-BF45-854D-84ADA49B4C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7566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2DB5F6-E5CF-6046-8FA3-5793838FB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B95ABC-273E-0341-9935-D909B2B6B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23DD91C-26E9-6A4E-96CC-E812ED2D5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2C45-3616-174D-A176-42917844291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97E44D-CECA-5645-B63F-FAA5A90DF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7E621E-37ED-A748-A99D-E43F7A958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EE45-E471-BF45-854D-84ADA49B4C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1117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A6D32E-07F6-2044-86DB-8F882A045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B718261-89F2-2C47-A5EB-0537F182FC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C66B320-717D-B845-B6DD-584A9A10D7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17ED15D-B749-9F4B-84DF-ECA064D55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2C45-3616-174D-A176-42917844291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60D2862-4A3F-FF42-B78E-9829DC97A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69B6D01-EAC6-0F4B-B6FD-F2ECAF48F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EE45-E471-BF45-854D-84ADA49B4C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9936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93941E-5F9B-7B47-A7E5-B2A47778F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B01B417-A2FF-E34F-A45B-798641F257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9069BD7-71E9-4942-861B-D51692AD2D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8E2DB43-3DDB-8048-B924-DEF6C21714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82DB03B-5AB5-6F48-8C47-2F099ECC43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B618AA6-DCD3-C747-90D1-D62272AB7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2C45-3616-174D-A176-42917844291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F1BA683-7FDD-CC41-89DC-3ECCF7DC0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A4D4551-265E-F049-937E-F4650F68E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EE45-E471-BF45-854D-84ADA49B4C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821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A1F9D9-C0ED-0D42-9AE8-83E4EAAF1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1AF27E3-2902-E843-9B77-F3F69FAE7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2C45-3616-174D-A176-42917844291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A97930E-5709-0849-A6ED-5B17DCB93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C6113DB-82A5-1C4A-B782-979F0AAFC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EE45-E471-BF45-854D-84ADA49B4C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1001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133B297-39F9-5842-8B77-08EDD70A7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2C45-3616-174D-A176-42917844291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40FD370-429C-C743-9E97-A5E773D37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B219336-75E5-954C-B61C-A111979DA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EE45-E471-BF45-854D-84ADA49B4C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155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86BC92-6531-D24B-A066-ADD731C94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711403-4C73-B949-AD67-DE758B64B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667132F-7391-7D46-84DF-2E8985AD01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8116E3C-8926-044F-B4B7-200489416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2C45-3616-174D-A176-42917844291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168B75E-69FA-114E-8A89-A510D8905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F947DF-C181-7743-AE9B-DB7761DE0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EE45-E471-BF45-854D-84ADA49B4C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5682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958851-C08D-B24A-B992-181F9A1A1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’image 2">
            <a:extLst>
              <a:ext uri="{FF2B5EF4-FFF2-40B4-BE49-F238E27FC236}">
                <a16:creationId xmlns:a16="http://schemas.microsoft.com/office/drawing/2014/main" id="{A8BFDD91-3CCB-3745-BA2D-43EF37C707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F11FF93-8742-DC4A-91DF-D3F2473AC6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90D36BC-F102-5647-A4DA-CA308C229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2C45-3616-174D-A176-42917844291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DE39AE8-0730-094E-AAA1-B7DB6ECDC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D30D5EE-CCC8-6E4D-B642-0EC252D77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EE45-E471-BF45-854D-84ADA49B4C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9258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B06AC7C-596F-7144-91D5-773182D35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74F495D-8AB1-E54F-8B12-5E1428CD64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14BB016-74F5-744E-BB52-D874CC5762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E2C45-3616-174D-A176-42917844291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5786E66-4EA9-334F-A400-5F7A410BA8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72D0777-BDF4-CC4F-87ED-3D17DC0CD6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4EE45-E471-BF45-854D-84ADA49B4C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0249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emf"/><Relationship Id="rId4" Type="http://schemas.openxmlformats.org/officeDocument/2006/relationships/image" Target="../media/image3.jpeg"/><Relationship Id="rId9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9.emf"/><Relationship Id="rId5" Type="http://schemas.openxmlformats.org/officeDocument/2006/relationships/image" Target="../media/image24.png"/><Relationship Id="rId10" Type="http://schemas.openxmlformats.org/officeDocument/2006/relationships/image" Target="../media/image29.jpe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NUL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22336" y="236500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fr-FR" sz="5400" dirty="0"/>
              <a:t>MORECALVAL</a:t>
            </a:r>
            <a:br>
              <a:rPr lang="fr-FR" sz="5400" dirty="0"/>
            </a:br>
            <a:r>
              <a:rPr lang="en-GB" dirty="0" err="1"/>
              <a:t>MObile</a:t>
            </a:r>
            <a:r>
              <a:rPr lang="en-GB" dirty="0"/>
              <a:t> Radar-Lidar-Radiometer </a:t>
            </a:r>
            <a:r>
              <a:rPr lang="en-GB" dirty="0" err="1"/>
              <a:t>EarthCare</a:t>
            </a:r>
            <a:r>
              <a:rPr lang="en-GB" dirty="0"/>
              <a:t> CAL/VAL project</a:t>
            </a:r>
            <a:r>
              <a:rPr lang="fr-FR" sz="5400" dirty="0"/>
              <a:t>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-101664" y="4752606"/>
            <a:ext cx="12192000" cy="987519"/>
          </a:xfrm>
        </p:spPr>
        <p:txBody>
          <a:bodyPr>
            <a:normAutofit/>
          </a:bodyPr>
          <a:lstStyle/>
          <a:p>
            <a:r>
              <a:rPr lang="fr-FR" dirty="0" err="1"/>
              <a:t>PIs</a:t>
            </a:r>
            <a:r>
              <a:rPr lang="fr-FR" dirty="0"/>
              <a:t> Julien Delanoë* </a:t>
            </a:r>
            <a:r>
              <a:rPr lang="fr-FR" dirty="0" err="1"/>
              <a:t>Silke</a:t>
            </a:r>
            <a:r>
              <a:rPr lang="fr-FR" dirty="0"/>
              <a:t> Gross</a:t>
            </a:r>
            <a:r>
              <a:rPr lang="fr-FR" baseline="30000" dirty="0"/>
              <a:t>% </a:t>
            </a:r>
            <a:r>
              <a:rPr lang="fr-FR" dirty="0"/>
              <a:t>[ *LATMOS, </a:t>
            </a:r>
            <a:r>
              <a:rPr lang="fr-FR" baseline="30000" dirty="0"/>
              <a:t>%</a:t>
            </a:r>
            <a:r>
              <a:rPr lang="fr-FR" dirty="0"/>
              <a:t>DLR]</a:t>
            </a:r>
          </a:p>
          <a:p>
            <a:r>
              <a:rPr lang="fr-FR" dirty="0"/>
              <a:t>Teams DLR/LATMOS/LSCE/SAFIRE</a:t>
            </a:r>
          </a:p>
          <a:p>
            <a:endParaRPr lang="fr-FR" dirty="0"/>
          </a:p>
          <a:p>
            <a:endParaRPr lang="fr-FR" dirty="0"/>
          </a:p>
        </p:txBody>
      </p:sp>
      <p:pic>
        <p:nvPicPr>
          <p:cNvPr id="5" name="Image 4" descr="cn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1920" y="6289453"/>
            <a:ext cx="1016000" cy="326390"/>
          </a:xfrm>
          <a:prstGeom prst="rect">
            <a:avLst/>
          </a:prstGeom>
        </p:spPr>
      </p:pic>
      <p:pic>
        <p:nvPicPr>
          <p:cNvPr id="6" name="Picture 6" descr="http://www.esa.int/esalogo/images/logotype_screen/42_digital_logo_dark_blue_sign_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6138" y="6229322"/>
            <a:ext cx="873252" cy="55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8" descr="DLR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6065" y="881537"/>
            <a:ext cx="1051560" cy="777240"/>
          </a:xfrm>
          <a:prstGeom prst="rect">
            <a:avLst/>
          </a:prstGeom>
        </p:spPr>
      </p:pic>
      <p:pic>
        <p:nvPicPr>
          <p:cNvPr id="10" name="Image 9" descr="LATMOS_600x21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22" y="108554"/>
            <a:ext cx="1828800" cy="661416"/>
          </a:xfrm>
          <a:prstGeom prst="rect">
            <a:avLst/>
          </a:prstGeom>
        </p:spPr>
      </p:pic>
      <p:pic>
        <p:nvPicPr>
          <p:cNvPr id="12" name="Image 11" descr="uvsq-logo-cmjn_1429262820328-jpg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2016" y="43371"/>
            <a:ext cx="1798320" cy="107899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399FE66-D2D2-894F-9DF7-9425BE20B709}"/>
              </a:ext>
            </a:extLst>
          </p:cNvPr>
          <p:cNvSpPr/>
          <p:nvPr/>
        </p:nvSpPr>
        <p:spPr>
          <a:xfrm>
            <a:off x="4000500" y="6551360"/>
            <a:ext cx="48387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err="1">
                <a:latin typeface="Calibri" panose="020F0502020204030204" pitchFamily="34" charset="0"/>
              </a:rPr>
              <a:t>EarthCare</a:t>
            </a:r>
            <a:r>
              <a:rPr lang="fr-FR" sz="1400" dirty="0">
                <a:latin typeface="Calibri" panose="020F0502020204030204" pitchFamily="34" charset="0"/>
              </a:rPr>
              <a:t> Workshop -  11-15 </a:t>
            </a:r>
            <a:r>
              <a:rPr lang="fr-FR" sz="1400" dirty="0" err="1">
                <a:latin typeface="Calibri" panose="020F0502020204030204" pitchFamily="34" charset="0"/>
              </a:rPr>
              <a:t>June</a:t>
            </a:r>
            <a:r>
              <a:rPr lang="fr-FR" sz="1400" dirty="0">
                <a:latin typeface="Calibri" panose="020F0502020204030204" pitchFamily="34" charset="0"/>
              </a:rPr>
              <a:t>  2018 Bonn</a:t>
            </a:r>
            <a:endParaRPr lang="fr-FR" sz="1400" dirty="0"/>
          </a:p>
        </p:txBody>
      </p:sp>
      <p:pic>
        <p:nvPicPr>
          <p:cNvPr id="14" name="Grafik 3">
            <a:extLst>
              <a:ext uri="{FF2B5EF4-FFF2-40B4-BE49-F238E27FC236}">
                <a16:creationId xmlns:a16="http://schemas.microsoft.com/office/drawing/2014/main" id="{174BAFA2-7ADA-A04B-86BE-DCCA19AD74D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8684" y="1237073"/>
            <a:ext cx="2209800" cy="987044"/>
          </a:xfrm>
          <a:prstGeom prst="rect">
            <a:avLst/>
          </a:prstGeom>
        </p:spPr>
      </p:pic>
      <p:pic>
        <p:nvPicPr>
          <p:cNvPr id="15" name="Image 14" descr="Macintosh HD:Users:delanoe:Desktop:pictures:DSC_0444b.JPG">
            <a:extLst>
              <a:ext uri="{FF2B5EF4-FFF2-40B4-BE49-F238E27FC236}">
                <a16:creationId xmlns:a16="http://schemas.microsoft.com/office/drawing/2014/main" id="{65351E0E-AE3B-034C-B38A-7257DDDB1A7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71530" y="1229140"/>
            <a:ext cx="2156941" cy="10029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EBDE1D8-2FF7-8945-AEFB-66BE17C1F4F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6365" r="51735" b="10086"/>
          <a:stretch/>
        </p:blipFill>
        <p:spPr bwMode="auto">
          <a:xfrm>
            <a:off x="6233706" y="994154"/>
            <a:ext cx="1873401" cy="1258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39CD6121-1CAE-3248-ACD0-76102ED803E1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1877" y="1303660"/>
            <a:ext cx="1681353" cy="953262"/>
          </a:xfrm>
          <a:prstGeom prst="rect">
            <a:avLst/>
          </a:prstGeom>
        </p:spPr>
      </p:pic>
      <p:pic>
        <p:nvPicPr>
          <p:cNvPr id="18" name="Picture 212" descr="https://encrypted-tbn3.gstatic.com/images?q=tbn:ANd9GcS9uW8SeqwXv5ajlhYu5cAY2poWvE4AWJKwvYMfmH2nGGizckdqyw">
            <a:extLst>
              <a:ext uri="{FF2B5EF4-FFF2-40B4-BE49-F238E27FC236}">
                <a16:creationId xmlns:a16="http://schemas.microsoft.com/office/drawing/2014/main" id="{F63FB862-BA69-4147-B764-89D6AC7BFF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64" y="1925029"/>
            <a:ext cx="773430" cy="944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age66.png" descr="Macintosh HD:Users:delanoe:Desktop:Projets:SPACEOBS:BASTA_spaceobs:Diapositive2.png">
            <a:extLst>
              <a:ext uri="{FF2B5EF4-FFF2-40B4-BE49-F238E27FC236}">
                <a16:creationId xmlns:a16="http://schemas.microsoft.com/office/drawing/2014/main" id="{145E3804-FF04-6D48-8E97-096FEF2752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26" t="3049" r="34753" b="79973"/>
          <a:stretch/>
        </p:blipFill>
        <p:spPr bwMode="auto">
          <a:xfrm>
            <a:off x="9938583" y="1606018"/>
            <a:ext cx="1364833" cy="653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EBE501A-5D8F-8F47-BD13-948AB94CC473}"/>
              </a:ext>
            </a:extLst>
          </p:cNvPr>
          <p:cNvSpPr/>
          <p:nvPr/>
        </p:nvSpPr>
        <p:spPr>
          <a:xfrm>
            <a:off x="139022" y="6335916"/>
            <a:ext cx="1218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ID: 38810</a:t>
            </a:r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52855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B5AF66A4-81C8-F64E-A595-20B74CF8B1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41" t="9992" r="28533" b="4147"/>
          <a:stretch/>
        </p:blipFill>
        <p:spPr>
          <a:xfrm>
            <a:off x="54429" y="3822723"/>
            <a:ext cx="1953555" cy="2759346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DBE47D36-BF61-B54E-A1E2-336ED34C52D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840" y="2806700"/>
            <a:ext cx="1879600" cy="10058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e 4">
            <a:extLst>
              <a:ext uri="{FF2B5EF4-FFF2-40B4-BE49-F238E27FC236}">
                <a16:creationId xmlns:a16="http://schemas.microsoft.com/office/drawing/2014/main" id="{40988EB5-C5D3-5642-A9FD-72A65A3AFA0D}"/>
              </a:ext>
            </a:extLst>
          </p:cNvPr>
          <p:cNvGrpSpPr/>
          <p:nvPr/>
        </p:nvGrpSpPr>
        <p:grpSpPr>
          <a:xfrm>
            <a:off x="1544300" y="1186731"/>
            <a:ext cx="5290891" cy="4782527"/>
            <a:chOff x="970044" y="728133"/>
            <a:chExt cx="7179064" cy="5578378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A60ED520-E801-F847-9781-2E4C534A7D9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clrChange>
                <a:clrFrom>
                  <a:srgbClr val="C3C8D2"/>
                </a:clrFrom>
                <a:clrTo>
                  <a:srgbClr val="C3C8D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783" t="25082" r="28564" b="4291"/>
            <a:stretch/>
          </p:blipFill>
          <p:spPr bwMode="auto">
            <a:xfrm>
              <a:off x="2401695" y="2022376"/>
              <a:ext cx="5462351" cy="4284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7C55E40F-2625-4E49-BFA0-F0996979824D}"/>
                </a:ext>
              </a:extLst>
            </p:cNvPr>
            <p:cNvSpPr txBox="1"/>
            <p:nvPr/>
          </p:nvSpPr>
          <p:spPr>
            <a:xfrm>
              <a:off x="7005481" y="800780"/>
              <a:ext cx="1143627" cy="610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/>
                <a:t>Radar </a:t>
              </a:r>
              <a:r>
                <a:rPr lang="fr-FR" sz="1400" b="1" dirty="0">
                  <a:solidFill>
                    <a:srgbClr val="FF0000"/>
                  </a:solidFill>
                </a:rPr>
                <a:t>BASTA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D2DD3317-A7FB-6A45-B47C-7E470FB864BF}"/>
                </a:ext>
              </a:extLst>
            </p:cNvPr>
            <p:cNvSpPr txBox="1"/>
            <p:nvPr/>
          </p:nvSpPr>
          <p:spPr>
            <a:xfrm>
              <a:off x="6089021" y="1529147"/>
              <a:ext cx="1729616" cy="32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Air </a:t>
              </a:r>
              <a:r>
                <a:rPr lang="fr-FR" sz="1200" dirty="0" err="1"/>
                <a:t>conditioner</a:t>
              </a:r>
              <a:endParaRPr lang="fr-FR" sz="1200" dirty="0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6302AA49-AA3C-2B4A-8E06-E8B8698245FE}"/>
                </a:ext>
              </a:extLst>
            </p:cNvPr>
            <p:cNvSpPr txBox="1"/>
            <p:nvPr/>
          </p:nvSpPr>
          <p:spPr>
            <a:xfrm>
              <a:off x="4862886" y="3771510"/>
              <a:ext cx="1581322" cy="538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/>
                <a:t>Sunshade</a:t>
              </a:r>
              <a:r>
                <a:rPr lang="fr-FR" sz="1200" dirty="0"/>
                <a:t> &amp; blower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902DA58E-92D6-AD47-9515-829463BC899B}"/>
                </a:ext>
              </a:extLst>
            </p:cNvPr>
            <p:cNvSpPr txBox="1"/>
            <p:nvPr/>
          </p:nvSpPr>
          <p:spPr>
            <a:xfrm>
              <a:off x="970044" y="3090037"/>
              <a:ext cx="1749156" cy="3948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>
                  <a:solidFill>
                    <a:srgbClr val="00B0F0"/>
                  </a:solidFill>
                </a:rPr>
                <a:t>Lidar WALI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797ABF0E-8BBD-4E45-A0E5-FBBFDD6628E2}"/>
                </a:ext>
              </a:extLst>
            </p:cNvPr>
            <p:cNvSpPr txBox="1"/>
            <p:nvPr/>
          </p:nvSpPr>
          <p:spPr>
            <a:xfrm>
              <a:off x="1537598" y="4872497"/>
              <a:ext cx="1728193" cy="323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Electronic bay</a:t>
              </a:r>
            </a:p>
          </p:txBody>
        </p:sp>
        <p:cxnSp>
          <p:nvCxnSpPr>
            <p:cNvPr id="12" name="Connecteur droit avec flèche 11">
              <a:extLst>
                <a:ext uri="{FF2B5EF4-FFF2-40B4-BE49-F238E27FC236}">
                  <a16:creationId xmlns:a16="http://schemas.microsoft.com/office/drawing/2014/main" id="{4CDD631C-4AF5-BD48-848A-598DF6F73407}"/>
                </a:ext>
              </a:extLst>
            </p:cNvPr>
            <p:cNvCxnSpPr/>
            <p:nvPr/>
          </p:nvCxnSpPr>
          <p:spPr>
            <a:xfrm>
              <a:off x="2627784" y="4902696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>
              <a:extLst>
                <a:ext uri="{FF2B5EF4-FFF2-40B4-BE49-F238E27FC236}">
                  <a16:creationId xmlns:a16="http://schemas.microsoft.com/office/drawing/2014/main" id="{ACEFC5B4-E8A5-6C44-ACA3-4EAD43B94D1A}"/>
                </a:ext>
              </a:extLst>
            </p:cNvPr>
            <p:cNvCxnSpPr>
              <a:cxnSpLocks/>
              <a:stCxn id="10" idx="2"/>
            </p:cNvCxnSpPr>
            <p:nvPr/>
          </p:nvCxnSpPr>
          <p:spPr>
            <a:xfrm>
              <a:off x="1844623" y="3484929"/>
              <a:ext cx="2102384" cy="73974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663C1391-C888-0E41-8C0C-21503BD83235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flipH="1" flipV="1">
              <a:off x="4588935" y="3340447"/>
              <a:ext cx="1064613" cy="43106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>
              <a:extLst>
                <a:ext uri="{FF2B5EF4-FFF2-40B4-BE49-F238E27FC236}">
                  <a16:creationId xmlns:a16="http://schemas.microsoft.com/office/drawing/2014/main" id="{C4A33875-C945-E148-A30E-5A49FFEA9B36}"/>
                </a:ext>
              </a:extLst>
            </p:cNvPr>
            <p:cNvCxnSpPr>
              <a:cxnSpLocks/>
              <a:stCxn id="7" idx="1"/>
            </p:cNvCxnSpPr>
            <p:nvPr/>
          </p:nvCxnSpPr>
          <p:spPr>
            <a:xfrm flipH="1">
              <a:off x="4939139" y="1105924"/>
              <a:ext cx="2066341" cy="122422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>
              <a:extLst>
                <a:ext uri="{FF2B5EF4-FFF2-40B4-BE49-F238E27FC236}">
                  <a16:creationId xmlns:a16="http://schemas.microsoft.com/office/drawing/2014/main" id="{76DC1915-488D-4546-8573-7B9B19E4D3A0}"/>
                </a:ext>
              </a:extLst>
            </p:cNvPr>
            <p:cNvCxnSpPr>
              <a:cxnSpLocks/>
              <a:stCxn id="8" idx="2"/>
            </p:cNvCxnSpPr>
            <p:nvPr/>
          </p:nvCxnSpPr>
          <p:spPr>
            <a:xfrm flipH="1">
              <a:off x="6036144" y="1852241"/>
              <a:ext cx="917685" cy="57714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ylindre 16">
              <a:extLst>
                <a:ext uri="{FF2B5EF4-FFF2-40B4-BE49-F238E27FC236}">
                  <a16:creationId xmlns:a16="http://schemas.microsoft.com/office/drawing/2014/main" id="{FC614BDD-6517-7040-8D44-80AFC355CA8E}"/>
                </a:ext>
              </a:extLst>
            </p:cNvPr>
            <p:cNvSpPr/>
            <p:nvPr/>
          </p:nvSpPr>
          <p:spPr>
            <a:xfrm>
              <a:off x="4663082" y="887259"/>
              <a:ext cx="36000" cy="1224136"/>
            </a:xfrm>
            <a:prstGeom prst="can">
              <a:avLst/>
            </a:prstGeom>
            <a:solidFill>
              <a:schemeClr val="bg1">
                <a:lumMod val="5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A398BE3-688E-414D-A1DC-EFAB686EC505}"/>
                </a:ext>
              </a:extLst>
            </p:cNvPr>
            <p:cNvSpPr/>
            <p:nvPr/>
          </p:nvSpPr>
          <p:spPr>
            <a:xfrm>
              <a:off x="4627881" y="897466"/>
              <a:ext cx="45719" cy="1524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D6022169-BA5E-2C4A-AF34-BD654CA921D7}"/>
                </a:ext>
              </a:extLst>
            </p:cNvPr>
            <p:cNvGrpSpPr/>
            <p:nvPr/>
          </p:nvGrpSpPr>
          <p:grpSpPr>
            <a:xfrm>
              <a:off x="4588932" y="728133"/>
              <a:ext cx="118533" cy="194734"/>
              <a:chOff x="203200" y="2226733"/>
              <a:chExt cx="1185332" cy="1608668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22" name="Forme libre 23">
                <a:extLst>
                  <a:ext uri="{FF2B5EF4-FFF2-40B4-BE49-F238E27FC236}">
                    <a16:creationId xmlns:a16="http://schemas.microsoft.com/office/drawing/2014/main" id="{956AF6A5-FACE-B149-BE94-7EEADFB045EF}"/>
                  </a:ext>
                </a:extLst>
              </p:cNvPr>
              <p:cNvSpPr/>
              <p:nvPr/>
            </p:nvSpPr>
            <p:spPr>
              <a:xfrm>
                <a:off x="203200" y="3420534"/>
                <a:ext cx="1159933" cy="414867"/>
              </a:xfrm>
              <a:custGeom>
                <a:avLst/>
                <a:gdLst>
                  <a:gd name="connsiteX0" fmla="*/ 262467 w 1159933"/>
                  <a:gd name="connsiteY0" fmla="*/ 0 h 414867"/>
                  <a:gd name="connsiteX1" fmla="*/ 0 w 1159933"/>
                  <a:gd name="connsiteY1" fmla="*/ 296333 h 414867"/>
                  <a:gd name="connsiteX2" fmla="*/ 245533 w 1159933"/>
                  <a:gd name="connsiteY2" fmla="*/ 381000 h 414867"/>
                  <a:gd name="connsiteX3" fmla="*/ 584200 w 1159933"/>
                  <a:gd name="connsiteY3" fmla="*/ 414867 h 414867"/>
                  <a:gd name="connsiteX4" fmla="*/ 880533 w 1159933"/>
                  <a:gd name="connsiteY4" fmla="*/ 389467 h 414867"/>
                  <a:gd name="connsiteX5" fmla="*/ 1100667 w 1159933"/>
                  <a:gd name="connsiteY5" fmla="*/ 321733 h 414867"/>
                  <a:gd name="connsiteX6" fmla="*/ 1159933 w 1159933"/>
                  <a:gd name="connsiteY6" fmla="*/ 304800 h 414867"/>
                  <a:gd name="connsiteX7" fmla="*/ 939800 w 1159933"/>
                  <a:gd name="connsiteY7" fmla="*/ 16933 h 414867"/>
                  <a:gd name="connsiteX8" fmla="*/ 804333 w 1159933"/>
                  <a:gd name="connsiteY8" fmla="*/ 76200 h 414867"/>
                  <a:gd name="connsiteX9" fmla="*/ 567267 w 1159933"/>
                  <a:gd name="connsiteY9" fmla="*/ 93133 h 414867"/>
                  <a:gd name="connsiteX10" fmla="*/ 364067 w 1159933"/>
                  <a:gd name="connsiteY10" fmla="*/ 67733 h 414867"/>
                  <a:gd name="connsiteX11" fmla="*/ 262467 w 1159933"/>
                  <a:gd name="connsiteY11" fmla="*/ 0 h 414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59933" h="414867">
                    <a:moveTo>
                      <a:pt x="262467" y="0"/>
                    </a:moveTo>
                    <a:lnTo>
                      <a:pt x="0" y="296333"/>
                    </a:lnTo>
                    <a:lnTo>
                      <a:pt x="245533" y="381000"/>
                    </a:lnTo>
                    <a:lnTo>
                      <a:pt x="584200" y="414867"/>
                    </a:lnTo>
                    <a:lnTo>
                      <a:pt x="880533" y="389467"/>
                    </a:lnTo>
                    <a:lnTo>
                      <a:pt x="1100667" y="321733"/>
                    </a:lnTo>
                    <a:lnTo>
                      <a:pt x="1159933" y="304800"/>
                    </a:lnTo>
                    <a:lnTo>
                      <a:pt x="939800" y="16933"/>
                    </a:lnTo>
                    <a:lnTo>
                      <a:pt x="804333" y="76200"/>
                    </a:lnTo>
                    <a:lnTo>
                      <a:pt x="567267" y="93133"/>
                    </a:lnTo>
                    <a:lnTo>
                      <a:pt x="364067" y="67733"/>
                    </a:lnTo>
                    <a:lnTo>
                      <a:pt x="26246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/>
              </a:p>
            </p:txBody>
          </p:sp>
          <p:sp>
            <p:nvSpPr>
              <p:cNvPr id="23" name="Forme libre 25">
                <a:extLst>
                  <a:ext uri="{FF2B5EF4-FFF2-40B4-BE49-F238E27FC236}">
                    <a16:creationId xmlns:a16="http://schemas.microsoft.com/office/drawing/2014/main" id="{BBE6CF43-1D7E-E145-8C21-EDC47E51EC5A}"/>
                  </a:ext>
                </a:extLst>
              </p:cNvPr>
              <p:cNvSpPr/>
              <p:nvPr/>
            </p:nvSpPr>
            <p:spPr>
              <a:xfrm>
                <a:off x="211666" y="3158067"/>
                <a:ext cx="1159933" cy="414867"/>
              </a:xfrm>
              <a:custGeom>
                <a:avLst/>
                <a:gdLst>
                  <a:gd name="connsiteX0" fmla="*/ 262467 w 1159933"/>
                  <a:gd name="connsiteY0" fmla="*/ 0 h 414867"/>
                  <a:gd name="connsiteX1" fmla="*/ 0 w 1159933"/>
                  <a:gd name="connsiteY1" fmla="*/ 296333 h 414867"/>
                  <a:gd name="connsiteX2" fmla="*/ 245533 w 1159933"/>
                  <a:gd name="connsiteY2" fmla="*/ 381000 h 414867"/>
                  <a:gd name="connsiteX3" fmla="*/ 584200 w 1159933"/>
                  <a:gd name="connsiteY3" fmla="*/ 414867 h 414867"/>
                  <a:gd name="connsiteX4" fmla="*/ 880533 w 1159933"/>
                  <a:gd name="connsiteY4" fmla="*/ 389467 h 414867"/>
                  <a:gd name="connsiteX5" fmla="*/ 1100667 w 1159933"/>
                  <a:gd name="connsiteY5" fmla="*/ 321733 h 414867"/>
                  <a:gd name="connsiteX6" fmla="*/ 1159933 w 1159933"/>
                  <a:gd name="connsiteY6" fmla="*/ 304800 h 414867"/>
                  <a:gd name="connsiteX7" fmla="*/ 939800 w 1159933"/>
                  <a:gd name="connsiteY7" fmla="*/ 16933 h 414867"/>
                  <a:gd name="connsiteX8" fmla="*/ 804333 w 1159933"/>
                  <a:gd name="connsiteY8" fmla="*/ 76200 h 414867"/>
                  <a:gd name="connsiteX9" fmla="*/ 567267 w 1159933"/>
                  <a:gd name="connsiteY9" fmla="*/ 93133 h 414867"/>
                  <a:gd name="connsiteX10" fmla="*/ 364067 w 1159933"/>
                  <a:gd name="connsiteY10" fmla="*/ 67733 h 414867"/>
                  <a:gd name="connsiteX11" fmla="*/ 262467 w 1159933"/>
                  <a:gd name="connsiteY11" fmla="*/ 0 h 414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59933" h="414867">
                    <a:moveTo>
                      <a:pt x="262467" y="0"/>
                    </a:moveTo>
                    <a:lnTo>
                      <a:pt x="0" y="296333"/>
                    </a:lnTo>
                    <a:lnTo>
                      <a:pt x="245533" y="381000"/>
                    </a:lnTo>
                    <a:lnTo>
                      <a:pt x="584200" y="414867"/>
                    </a:lnTo>
                    <a:lnTo>
                      <a:pt x="880533" y="389467"/>
                    </a:lnTo>
                    <a:lnTo>
                      <a:pt x="1100667" y="321733"/>
                    </a:lnTo>
                    <a:lnTo>
                      <a:pt x="1159933" y="304800"/>
                    </a:lnTo>
                    <a:lnTo>
                      <a:pt x="939800" y="16933"/>
                    </a:lnTo>
                    <a:lnTo>
                      <a:pt x="804333" y="76200"/>
                    </a:lnTo>
                    <a:lnTo>
                      <a:pt x="567267" y="93133"/>
                    </a:lnTo>
                    <a:lnTo>
                      <a:pt x="364067" y="67733"/>
                    </a:lnTo>
                    <a:lnTo>
                      <a:pt x="26246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/>
              </a:p>
            </p:txBody>
          </p:sp>
          <p:sp>
            <p:nvSpPr>
              <p:cNvPr id="24" name="Forme libre 26">
                <a:extLst>
                  <a:ext uri="{FF2B5EF4-FFF2-40B4-BE49-F238E27FC236}">
                    <a16:creationId xmlns:a16="http://schemas.microsoft.com/office/drawing/2014/main" id="{91AA8EDF-93A1-BB4E-8F2C-75459E77381C}"/>
                  </a:ext>
                </a:extLst>
              </p:cNvPr>
              <p:cNvSpPr/>
              <p:nvPr/>
            </p:nvSpPr>
            <p:spPr>
              <a:xfrm>
                <a:off x="220132" y="2870200"/>
                <a:ext cx="1159933" cy="414867"/>
              </a:xfrm>
              <a:custGeom>
                <a:avLst/>
                <a:gdLst>
                  <a:gd name="connsiteX0" fmla="*/ 262467 w 1159933"/>
                  <a:gd name="connsiteY0" fmla="*/ 0 h 414867"/>
                  <a:gd name="connsiteX1" fmla="*/ 0 w 1159933"/>
                  <a:gd name="connsiteY1" fmla="*/ 296333 h 414867"/>
                  <a:gd name="connsiteX2" fmla="*/ 245533 w 1159933"/>
                  <a:gd name="connsiteY2" fmla="*/ 381000 h 414867"/>
                  <a:gd name="connsiteX3" fmla="*/ 584200 w 1159933"/>
                  <a:gd name="connsiteY3" fmla="*/ 414867 h 414867"/>
                  <a:gd name="connsiteX4" fmla="*/ 880533 w 1159933"/>
                  <a:gd name="connsiteY4" fmla="*/ 389467 h 414867"/>
                  <a:gd name="connsiteX5" fmla="*/ 1100667 w 1159933"/>
                  <a:gd name="connsiteY5" fmla="*/ 321733 h 414867"/>
                  <a:gd name="connsiteX6" fmla="*/ 1159933 w 1159933"/>
                  <a:gd name="connsiteY6" fmla="*/ 304800 h 414867"/>
                  <a:gd name="connsiteX7" fmla="*/ 939800 w 1159933"/>
                  <a:gd name="connsiteY7" fmla="*/ 16933 h 414867"/>
                  <a:gd name="connsiteX8" fmla="*/ 804333 w 1159933"/>
                  <a:gd name="connsiteY8" fmla="*/ 76200 h 414867"/>
                  <a:gd name="connsiteX9" fmla="*/ 567267 w 1159933"/>
                  <a:gd name="connsiteY9" fmla="*/ 93133 h 414867"/>
                  <a:gd name="connsiteX10" fmla="*/ 364067 w 1159933"/>
                  <a:gd name="connsiteY10" fmla="*/ 67733 h 414867"/>
                  <a:gd name="connsiteX11" fmla="*/ 262467 w 1159933"/>
                  <a:gd name="connsiteY11" fmla="*/ 0 h 414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59933" h="414867">
                    <a:moveTo>
                      <a:pt x="262467" y="0"/>
                    </a:moveTo>
                    <a:lnTo>
                      <a:pt x="0" y="296333"/>
                    </a:lnTo>
                    <a:lnTo>
                      <a:pt x="245533" y="381000"/>
                    </a:lnTo>
                    <a:lnTo>
                      <a:pt x="584200" y="414867"/>
                    </a:lnTo>
                    <a:lnTo>
                      <a:pt x="880533" y="389467"/>
                    </a:lnTo>
                    <a:lnTo>
                      <a:pt x="1100667" y="321733"/>
                    </a:lnTo>
                    <a:lnTo>
                      <a:pt x="1159933" y="304800"/>
                    </a:lnTo>
                    <a:lnTo>
                      <a:pt x="939800" y="16933"/>
                    </a:lnTo>
                    <a:lnTo>
                      <a:pt x="804333" y="76200"/>
                    </a:lnTo>
                    <a:lnTo>
                      <a:pt x="567267" y="93133"/>
                    </a:lnTo>
                    <a:lnTo>
                      <a:pt x="364067" y="67733"/>
                    </a:lnTo>
                    <a:lnTo>
                      <a:pt x="26246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/>
              </a:p>
            </p:txBody>
          </p:sp>
          <p:sp>
            <p:nvSpPr>
              <p:cNvPr id="25" name="Forme libre 27">
                <a:extLst>
                  <a:ext uri="{FF2B5EF4-FFF2-40B4-BE49-F238E27FC236}">
                    <a16:creationId xmlns:a16="http://schemas.microsoft.com/office/drawing/2014/main" id="{B273ECC2-52B2-D14C-BB63-1A7BD3675C63}"/>
                  </a:ext>
                </a:extLst>
              </p:cNvPr>
              <p:cNvSpPr/>
              <p:nvPr/>
            </p:nvSpPr>
            <p:spPr>
              <a:xfrm>
                <a:off x="220132" y="2582334"/>
                <a:ext cx="1159933" cy="414867"/>
              </a:xfrm>
              <a:custGeom>
                <a:avLst/>
                <a:gdLst>
                  <a:gd name="connsiteX0" fmla="*/ 262467 w 1159933"/>
                  <a:gd name="connsiteY0" fmla="*/ 0 h 414867"/>
                  <a:gd name="connsiteX1" fmla="*/ 0 w 1159933"/>
                  <a:gd name="connsiteY1" fmla="*/ 296333 h 414867"/>
                  <a:gd name="connsiteX2" fmla="*/ 245533 w 1159933"/>
                  <a:gd name="connsiteY2" fmla="*/ 381000 h 414867"/>
                  <a:gd name="connsiteX3" fmla="*/ 584200 w 1159933"/>
                  <a:gd name="connsiteY3" fmla="*/ 414867 h 414867"/>
                  <a:gd name="connsiteX4" fmla="*/ 880533 w 1159933"/>
                  <a:gd name="connsiteY4" fmla="*/ 389467 h 414867"/>
                  <a:gd name="connsiteX5" fmla="*/ 1100667 w 1159933"/>
                  <a:gd name="connsiteY5" fmla="*/ 321733 h 414867"/>
                  <a:gd name="connsiteX6" fmla="*/ 1159933 w 1159933"/>
                  <a:gd name="connsiteY6" fmla="*/ 304800 h 414867"/>
                  <a:gd name="connsiteX7" fmla="*/ 939800 w 1159933"/>
                  <a:gd name="connsiteY7" fmla="*/ 16933 h 414867"/>
                  <a:gd name="connsiteX8" fmla="*/ 804333 w 1159933"/>
                  <a:gd name="connsiteY8" fmla="*/ 76200 h 414867"/>
                  <a:gd name="connsiteX9" fmla="*/ 567267 w 1159933"/>
                  <a:gd name="connsiteY9" fmla="*/ 93133 h 414867"/>
                  <a:gd name="connsiteX10" fmla="*/ 364067 w 1159933"/>
                  <a:gd name="connsiteY10" fmla="*/ 67733 h 414867"/>
                  <a:gd name="connsiteX11" fmla="*/ 262467 w 1159933"/>
                  <a:gd name="connsiteY11" fmla="*/ 0 h 414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59933" h="414867">
                    <a:moveTo>
                      <a:pt x="262467" y="0"/>
                    </a:moveTo>
                    <a:lnTo>
                      <a:pt x="0" y="296333"/>
                    </a:lnTo>
                    <a:lnTo>
                      <a:pt x="245533" y="381000"/>
                    </a:lnTo>
                    <a:lnTo>
                      <a:pt x="584200" y="414867"/>
                    </a:lnTo>
                    <a:lnTo>
                      <a:pt x="880533" y="389467"/>
                    </a:lnTo>
                    <a:lnTo>
                      <a:pt x="1100667" y="321733"/>
                    </a:lnTo>
                    <a:lnTo>
                      <a:pt x="1159933" y="304800"/>
                    </a:lnTo>
                    <a:lnTo>
                      <a:pt x="939800" y="16933"/>
                    </a:lnTo>
                    <a:lnTo>
                      <a:pt x="804333" y="76200"/>
                    </a:lnTo>
                    <a:lnTo>
                      <a:pt x="567267" y="93133"/>
                    </a:lnTo>
                    <a:lnTo>
                      <a:pt x="364067" y="67733"/>
                    </a:lnTo>
                    <a:lnTo>
                      <a:pt x="26246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/>
              </a:p>
            </p:txBody>
          </p:sp>
          <p:sp>
            <p:nvSpPr>
              <p:cNvPr id="26" name="Forme libre 28">
                <a:extLst>
                  <a:ext uri="{FF2B5EF4-FFF2-40B4-BE49-F238E27FC236}">
                    <a16:creationId xmlns:a16="http://schemas.microsoft.com/office/drawing/2014/main" id="{2AEE1058-0234-BD4B-9BFA-D2A38EE728C5}"/>
                  </a:ext>
                </a:extLst>
              </p:cNvPr>
              <p:cNvSpPr/>
              <p:nvPr/>
            </p:nvSpPr>
            <p:spPr>
              <a:xfrm>
                <a:off x="228599" y="2286001"/>
                <a:ext cx="1159933" cy="414867"/>
              </a:xfrm>
              <a:custGeom>
                <a:avLst/>
                <a:gdLst>
                  <a:gd name="connsiteX0" fmla="*/ 262467 w 1159933"/>
                  <a:gd name="connsiteY0" fmla="*/ 0 h 414867"/>
                  <a:gd name="connsiteX1" fmla="*/ 0 w 1159933"/>
                  <a:gd name="connsiteY1" fmla="*/ 296333 h 414867"/>
                  <a:gd name="connsiteX2" fmla="*/ 245533 w 1159933"/>
                  <a:gd name="connsiteY2" fmla="*/ 381000 h 414867"/>
                  <a:gd name="connsiteX3" fmla="*/ 584200 w 1159933"/>
                  <a:gd name="connsiteY3" fmla="*/ 414867 h 414867"/>
                  <a:gd name="connsiteX4" fmla="*/ 880533 w 1159933"/>
                  <a:gd name="connsiteY4" fmla="*/ 389467 h 414867"/>
                  <a:gd name="connsiteX5" fmla="*/ 1100667 w 1159933"/>
                  <a:gd name="connsiteY5" fmla="*/ 321733 h 414867"/>
                  <a:gd name="connsiteX6" fmla="*/ 1159933 w 1159933"/>
                  <a:gd name="connsiteY6" fmla="*/ 304800 h 414867"/>
                  <a:gd name="connsiteX7" fmla="*/ 939800 w 1159933"/>
                  <a:gd name="connsiteY7" fmla="*/ 16933 h 414867"/>
                  <a:gd name="connsiteX8" fmla="*/ 804333 w 1159933"/>
                  <a:gd name="connsiteY8" fmla="*/ 76200 h 414867"/>
                  <a:gd name="connsiteX9" fmla="*/ 567267 w 1159933"/>
                  <a:gd name="connsiteY9" fmla="*/ 93133 h 414867"/>
                  <a:gd name="connsiteX10" fmla="*/ 364067 w 1159933"/>
                  <a:gd name="connsiteY10" fmla="*/ 67733 h 414867"/>
                  <a:gd name="connsiteX11" fmla="*/ 262467 w 1159933"/>
                  <a:gd name="connsiteY11" fmla="*/ 0 h 414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59933" h="414867">
                    <a:moveTo>
                      <a:pt x="262467" y="0"/>
                    </a:moveTo>
                    <a:lnTo>
                      <a:pt x="0" y="296333"/>
                    </a:lnTo>
                    <a:lnTo>
                      <a:pt x="245533" y="381000"/>
                    </a:lnTo>
                    <a:lnTo>
                      <a:pt x="584200" y="414867"/>
                    </a:lnTo>
                    <a:lnTo>
                      <a:pt x="880533" y="389467"/>
                    </a:lnTo>
                    <a:lnTo>
                      <a:pt x="1100667" y="321733"/>
                    </a:lnTo>
                    <a:lnTo>
                      <a:pt x="1159933" y="304800"/>
                    </a:lnTo>
                    <a:lnTo>
                      <a:pt x="939800" y="16933"/>
                    </a:lnTo>
                    <a:lnTo>
                      <a:pt x="804333" y="76200"/>
                    </a:lnTo>
                    <a:lnTo>
                      <a:pt x="567267" y="93133"/>
                    </a:lnTo>
                    <a:lnTo>
                      <a:pt x="364067" y="67733"/>
                    </a:lnTo>
                    <a:lnTo>
                      <a:pt x="26246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/>
              </a:p>
            </p:txBody>
          </p:sp>
          <p:sp>
            <p:nvSpPr>
              <p:cNvPr id="27" name="Ellipse 26">
                <a:extLst>
                  <a:ext uri="{FF2B5EF4-FFF2-40B4-BE49-F238E27FC236}">
                    <a16:creationId xmlns:a16="http://schemas.microsoft.com/office/drawing/2014/main" id="{6D267346-9859-914C-B022-8A7EDF2EC012}"/>
                  </a:ext>
                </a:extLst>
              </p:cNvPr>
              <p:cNvSpPr/>
              <p:nvPr/>
            </p:nvSpPr>
            <p:spPr>
              <a:xfrm>
                <a:off x="499533" y="2226733"/>
                <a:ext cx="651934" cy="143933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/>
              </a:p>
            </p:txBody>
          </p:sp>
        </p:grp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CDDFF16B-0084-294C-8056-F8785359D48A}"/>
                </a:ext>
              </a:extLst>
            </p:cNvPr>
            <p:cNvSpPr txBox="1"/>
            <p:nvPr/>
          </p:nvSpPr>
          <p:spPr>
            <a:xfrm>
              <a:off x="4964029" y="802621"/>
              <a:ext cx="1801395" cy="5384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Meteorological</a:t>
              </a:r>
            </a:p>
            <a:p>
              <a:r>
                <a:rPr lang="en-US" sz="1200" dirty="0"/>
                <a:t>probe</a:t>
              </a:r>
            </a:p>
          </p:txBody>
        </p:sp>
        <p:cxnSp>
          <p:nvCxnSpPr>
            <p:cNvPr id="21" name="Connecteur droit avec flèche 20">
              <a:extLst>
                <a:ext uri="{FF2B5EF4-FFF2-40B4-BE49-F238E27FC236}">
                  <a16:creationId xmlns:a16="http://schemas.microsoft.com/office/drawing/2014/main" id="{696F1CFE-5F87-9C43-A2A2-96C479A28F8C}"/>
                </a:ext>
              </a:extLst>
            </p:cNvPr>
            <p:cNvCxnSpPr>
              <a:stCxn id="20" idx="1"/>
            </p:cNvCxnSpPr>
            <p:nvPr/>
          </p:nvCxnSpPr>
          <p:spPr>
            <a:xfrm flipH="1" flipV="1">
              <a:off x="4697374" y="960788"/>
              <a:ext cx="266655" cy="11107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25612DE3-3CA6-2849-86F5-524A9D544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484" y="42869"/>
            <a:ext cx="10515600" cy="691509"/>
          </a:xfrm>
        </p:spPr>
        <p:txBody>
          <a:bodyPr>
            <a:normAutofit fontScale="90000"/>
          </a:bodyPr>
          <a:lstStyle/>
          <a:p>
            <a:r>
              <a:rPr lang="fr-FR" dirty="0"/>
              <a:t>Radar-Lidar truck/ULA – </a:t>
            </a:r>
            <a:r>
              <a:rPr lang="fr-FR" dirty="0" err="1"/>
              <a:t>Chazette</a:t>
            </a:r>
            <a:r>
              <a:rPr lang="fr-FR" dirty="0"/>
              <a:t> et al.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A50DAA28-34D3-8A4B-B0C6-D0940B742B24}"/>
              </a:ext>
            </a:extLst>
          </p:cNvPr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6820" y="1058365"/>
            <a:ext cx="1441450" cy="13081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D64A8A83-F8B3-0246-88FA-FBD147B7F2A2}"/>
              </a:ext>
            </a:extLst>
          </p:cNvPr>
          <p:cNvSpPr txBox="1"/>
          <p:nvPr/>
        </p:nvSpPr>
        <p:spPr>
          <a:xfrm>
            <a:off x="6606820" y="811867"/>
            <a:ext cx="1668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Delanoë et al., 2016</a:t>
            </a:r>
          </a:p>
        </p:txBody>
      </p:sp>
      <p:graphicFrame>
        <p:nvGraphicFramePr>
          <p:cNvPr id="32" name="Tableau 31">
            <a:extLst>
              <a:ext uri="{FF2B5EF4-FFF2-40B4-BE49-F238E27FC236}">
                <a16:creationId xmlns:a16="http://schemas.microsoft.com/office/drawing/2014/main" id="{3F217DB4-A16F-0148-858C-533CD2EEBE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531188"/>
              </p:ext>
            </p:extLst>
          </p:nvPr>
        </p:nvGraphicFramePr>
        <p:xfrm>
          <a:off x="5801372" y="2486786"/>
          <a:ext cx="2441093" cy="914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1952">
                  <a:extLst>
                    <a:ext uri="{9D8B030D-6E8A-4147-A177-3AD203B41FA5}">
                      <a16:colId xmlns:a16="http://schemas.microsoft.com/office/drawing/2014/main" val="4238979044"/>
                    </a:ext>
                  </a:extLst>
                </a:gridCol>
                <a:gridCol w="1189141">
                  <a:extLst>
                    <a:ext uri="{9D8B030D-6E8A-4147-A177-3AD203B41FA5}">
                      <a16:colId xmlns:a16="http://schemas.microsoft.com/office/drawing/2014/main" val="21023675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Antenna diameter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30 cm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804345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Emitted power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~1 W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356959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Emission frequency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95 GHz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39282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Integrated time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0.5 </a:t>
                      </a:r>
                      <a:r>
                        <a:rPr lang="en-GB" sz="1000" dirty="0" err="1">
                          <a:effectLst/>
                        </a:rPr>
                        <a:t>à</a:t>
                      </a:r>
                      <a:r>
                        <a:rPr lang="en-GB" sz="1000" dirty="0">
                          <a:effectLst/>
                        </a:rPr>
                        <a:t> 10 s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76415249"/>
                  </a:ext>
                </a:extLst>
              </a:tr>
              <a:tr h="232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Measurement mode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err="1">
                          <a:effectLst/>
                        </a:rPr>
                        <a:t>Bistatic</a:t>
                      </a:r>
                      <a:r>
                        <a:rPr lang="fr-FR" sz="1000" dirty="0">
                          <a:effectLst/>
                        </a:rPr>
                        <a:t> (3 </a:t>
                      </a:r>
                      <a:r>
                        <a:rPr lang="fr-FR" sz="1000" dirty="0" err="1">
                          <a:effectLst/>
                        </a:rPr>
                        <a:t>different</a:t>
                      </a:r>
                      <a:r>
                        <a:rPr lang="fr-FR" sz="1000" baseline="0" dirty="0">
                          <a:effectLst/>
                        </a:rPr>
                        <a:t> range </a:t>
                      </a:r>
                      <a:r>
                        <a:rPr lang="fr-FR" sz="1000" baseline="0" dirty="0" err="1">
                          <a:effectLst/>
                        </a:rPr>
                        <a:t>resolutions</a:t>
                      </a:r>
                      <a:r>
                        <a:rPr lang="fr-FR" sz="1000" baseline="0" dirty="0">
                          <a:effectLst/>
                        </a:rPr>
                        <a:t>)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98011900"/>
                  </a:ext>
                </a:extLst>
              </a:tr>
            </a:tbl>
          </a:graphicData>
        </a:graphic>
      </p:graphicFrame>
      <p:sp>
        <p:nvSpPr>
          <p:cNvPr id="33" name="Rectangle 32">
            <a:extLst>
              <a:ext uri="{FF2B5EF4-FFF2-40B4-BE49-F238E27FC236}">
                <a16:creationId xmlns:a16="http://schemas.microsoft.com/office/drawing/2014/main" id="{A33C08B7-19FB-2B48-BB0B-AA0D1DEDD934}"/>
              </a:ext>
            </a:extLst>
          </p:cNvPr>
          <p:cNvSpPr/>
          <p:nvPr/>
        </p:nvSpPr>
        <p:spPr>
          <a:xfrm>
            <a:off x="167484" y="685282"/>
            <a:ext cx="3189117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vapor &amp; Aerosol </a:t>
            </a:r>
            <a:r>
              <a:rPr lang="en-US" sz="16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LIdar</a:t>
            </a:r>
            <a:endParaRPr lang="en-US" sz="16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200" dirty="0" err="1"/>
              <a:t>Chazette</a:t>
            </a:r>
            <a:r>
              <a:rPr lang="fr-FR" sz="1200" dirty="0"/>
              <a:t> et al., QJRMS, 2015 &amp; 2016</a:t>
            </a:r>
            <a:endParaRPr lang="en-US" sz="1400" dirty="0"/>
          </a:p>
          <a:p>
            <a:r>
              <a:rPr lang="en-US" sz="1200" dirty="0"/>
              <a:t>Laser emission: 120 </a:t>
            </a:r>
            <a:r>
              <a:rPr lang="en-US" sz="1200" dirty="0" err="1"/>
              <a:t>mJ</a:t>
            </a:r>
            <a:r>
              <a:rPr lang="en-US" sz="1200" dirty="0"/>
              <a:t> / 20 Hz </a:t>
            </a:r>
          </a:p>
          <a:p>
            <a:r>
              <a:rPr lang="en-US" sz="1200" dirty="0"/>
              <a:t>@ 355 nm, </a:t>
            </a:r>
            <a:r>
              <a:rPr lang="en-US" sz="1200" dirty="0" err="1"/>
              <a:t>eyesafe</a:t>
            </a:r>
            <a:endParaRPr lang="en-US" sz="1200" dirty="0"/>
          </a:p>
          <a:p>
            <a:r>
              <a:rPr lang="en-US" sz="1200" dirty="0"/>
              <a:t>Reception: 	150 mm refractors </a:t>
            </a:r>
          </a:p>
          <a:p>
            <a:r>
              <a:rPr lang="en-US" sz="1200" dirty="0"/>
              <a:t>FOV: 	0.6x1.8 </a:t>
            </a:r>
            <a:r>
              <a:rPr lang="en-US" sz="1200" dirty="0" err="1"/>
              <a:t>mrad</a:t>
            </a:r>
            <a:endParaRPr lang="en-US" sz="1200" dirty="0"/>
          </a:p>
          <a:p>
            <a:r>
              <a:rPr lang="en-US" sz="1200" dirty="0"/>
              <a:t>Full overlap at 150 m</a:t>
            </a:r>
          </a:p>
          <a:p>
            <a:r>
              <a:rPr lang="en-US" sz="1200" dirty="0"/>
              <a:t>Detection: PMTs with adaptable gain</a:t>
            </a:r>
          </a:p>
          <a:p>
            <a:r>
              <a:rPr lang="en-US" sz="1200" dirty="0"/>
              <a:t> 200 MHz, analog &amp; photon-counting</a:t>
            </a:r>
          </a:p>
          <a:p>
            <a:r>
              <a:rPr lang="en-US" sz="1200" dirty="0"/>
              <a:t>Output profiles : PR</a:t>
            </a:r>
            <a:r>
              <a:rPr lang="en-US" sz="1200" baseline="30000" dirty="0"/>
              <a:t>2</a:t>
            </a:r>
            <a:r>
              <a:rPr lang="en-US" sz="1200" dirty="0"/>
              <a:t>, </a:t>
            </a:r>
            <a:r>
              <a:rPr lang="fr-FR" sz="1200" dirty="0"/>
              <a:t>VDR/PDR, </a:t>
            </a:r>
          </a:p>
          <a:p>
            <a:r>
              <a:rPr lang="fr-FR" sz="1200" dirty="0"/>
              <a:t>LR = extinction/</a:t>
            </a:r>
            <a:r>
              <a:rPr lang="fr-FR" sz="1200" dirty="0" err="1"/>
              <a:t>backscatter</a:t>
            </a:r>
            <a:r>
              <a:rPr lang="fr-FR" sz="1200" dirty="0"/>
              <a:t>, r</a:t>
            </a:r>
            <a:r>
              <a:rPr lang="fr-FR" sz="1200" baseline="-25000" dirty="0"/>
              <a:t>H2O</a:t>
            </a:r>
            <a:r>
              <a:rPr lang="fr-FR" sz="1200" dirty="0"/>
              <a:t> , </a:t>
            </a:r>
            <a:r>
              <a:rPr lang="fr-FR" sz="1200" dirty="0" err="1"/>
              <a:t>temperature</a:t>
            </a:r>
            <a:endParaRPr lang="fr-FR" sz="1200" dirty="0"/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F40949DE-F142-534B-B48C-BFD75D8D645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2198" y="1108308"/>
            <a:ext cx="3812023" cy="1838545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03BB57AA-3E54-C343-9410-1C93FA3A424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2198" y="2963100"/>
            <a:ext cx="3812023" cy="1838545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B7AF42BF-7DF7-C44D-9D99-A41031789EE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2198" y="4814379"/>
            <a:ext cx="3812023" cy="1838545"/>
          </a:xfrm>
          <a:prstGeom prst="rect">
            <a:avLst/>
          </a:prstGeom>
        </p:spPr>
      </p:pic>
      <p:pic>
        <p:nvPicPr>
          <p:cNvPr id="37" name="Picture 4" descr="查看原始图片">
            <a:extLst>
              <a:ext uri="{FF2B5EF4-FFF2-40B4-BE49-F238E27FC236}">
                <a16:creationId xmlns:a16="http://schemas.microsoft.com/office/drawing/2014/main" id="{B9D77E03-BECE-B941-B4FB-6C202615E4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599" y="6393131"/>
            <a:ext cx="713564" cy="314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E116E43B-48A3-ED49-9334-DE7F3C5C1ED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65585" y="5016417"/>
            <a:ext cx="2615438" cy="1482852"/>
          </a:xfrm>
          <a:prstGeom prst="rect">
            <a:avLst/>
          </a:prstGeom>
        </p:spPr>
      </p:pic>
      <p:pic>
        <p:nvPicPr>
          <p:cNvPr id="38" name="Picture 212" descr="https://encrypted-tbn3.gstatic.com/images?q=tbn:ANd9GcS9uW8SeqwXv5ajlhYu5cAY2poWvE4AWJKwvYMfmH2nGGizckdqyw">
            <a:extLst>
              <a:ext uri="{FF2B5EF4-FFF2-40B4-BE49-F238E27FC236}">
                <a16:creationId xmlns:a16="http://schemas.microsoft.com/office/drawing/2014/main" id="{12840C66-1B97-8641-AF19-649B9121BE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376" y="6301632"/>
            <a:ext cx="482845" cy="557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FA0DDAE6-6B05-194B-84AE-B1751A4C09DA}"/>
              </a:ext>
            </a:extLst>
          </p:cNvPr>
          <p:cNvSpPr/>
          <p:nvPr/>
        </p:nvSpPr>
        <p:spPr>
          <a:xfrm>
            <a:off x="10728292" y="1160017"/>
            <a:ext cx="681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WALI</a:t>
            </a:r>
            <a:endParaRPr lang="fr-FR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74BB6C1-FF7A-9441-94DA-80BBEB148172}"/>
              </a:ext>
            </a:extLst>
          </p:cNvPr>
          <p:cNvSpPr/>
          <p:nvPr/>
        </p:nvSpPr>
        <p:spPr>
          <a:xfrm>
            <a:off x="10834521" y="2975787"/>
            <a:ext cx="7936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BASTA</a:t>
            </a:r>
            <a:endParaRPr lang="fr-FR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526B0D2-6DAB-AC44-A886-FFC7E427168B}"/>
              </a:ext>
            </a:extLst>
          </p:cNvPr>
          <p:cNvSpPr/>
          <p:nvPr/>
        </p:nvSpPr>
        <p:spPr>
          <a:xfrm>
            <a:off x="4000500" y="6551360"/>
            <a:ext cx="48387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err="1">
                <a:latin typeface="Calibri" panose="020F0502020204030204" pitchFamily="34" charset="0"/>
              </a:rPr>
              <a:t>EarthCare</a:t>
            </a:r>
            <a:r>
              <a:rPr lang="fr-FR" sz="1400" dirty="0">
                <a:latin typeface="Calibri" panose="020F0502020204030204" pitchFamily="34" charset="0"/>
              </a:rPr>
              <a:t> Workshop -  11-15 </a:t>
            </a:r>
            <a:r>
              <a:rPr lang="fr-FR" sz="1400" dirty="0" err="1">
                <a:latin typeface="Calibri" panose="020F0502020204030204" pitchFamily="34" charset="0"/>
              </a:rPr>
              <a:t>June</a:t>
            </a:r>
            <a:r>
              <a:rPr lang="fr-FR" sz="1400" dirty="0">
                <a:latin typeface="Calibri" panose="020F0502020204030204" pitchFamily="34" charset="0"/>
              </a:rPr>
              <a:t>  2018 Bonn</a:t>
            </a:r>
            <a:endParaRPr lang="fr-FR" sz="1400" dirty="0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8A659DE3-3420-4E4F-B89D-E6ED0AF586D1}"/>
              </a:ext>
            </a:extLst>
          </p:cNvPr>
          <p:cNvSpPr txBox="1"/>
          <p:nvPr/>
        </p:nvSpPr>
        <p:spPr>
          <a:xfrm>
            <a:off x="388683" y="6488668"/>
            <a:ext cx="1784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Temperature</a:t>
            </a:r>
            <a:r>
              <a:rPr lang="fr-FR" dirty="0"/>
              <a:t> (°C)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8298499-BD83-AF43-9A5E-4745B12045BB}"/>
              </a:ext>
            </a:extLst>
          </p:cNvPr>
          <p:cNvSpPr txBox="1"/>
          <p:nvPr/>
        </p:nvSpPr>
        <p:spPr>
          <a:xfrm>
            <a:off x="9477375" y="734378"/>
            <a:ext cx="1348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Hammerfest</a:t>
            </a:r>
          </a:p>
        </p:txBody>
      </p:sp>
    </p:spTree>
    <p:extLst>
      <p:ext uri="{BB962C8B-B14F-4D97-AF65-F5344CB8AC3E}">
        <p14:creationId xmlns:p14="http://schemas.microsoft.com/office/powerpoint/2010/main" val="188530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68FBAB-268F-0D41-A435-2667473D8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74" y="142064"/>
            <a:ext cx="10515600" cy="1084896"/>
          </a:xfrm>
        </p:spPr>
        <p:txBody>
          <a:bodyPr/>
          <a:lstStyle/>
          <a:p>
            <a:r>
              <a:rPr lang="en-GB" altLang="fr-FR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SPACEOBS project</a:t>
            </a:r>
            <a:endParaRPr lang="fr-FR" dirty="0"/>
          </a:p>
        </p:txBody>
      </p:sp>
      <p:pic>
        <p:nvPicPr>
          <p:cNvPr id="4097" name="image66.png" descr="Macintosh HD:Users:delanoe:Desktop:Projets:SPACEOBS:BASTA_spaceobs:Diapositive2.png">
            <a:extLst>
              <a:ext uri="{FF2B5EF4-FFF2-40B4-BE49-F238E27FC236}">
                <a16:creationId xmlns:a16="http://schemas.microsoft.com/office/drawing/2014/main" id="{E574E454-BD23-F845-8DCE-BD3DCD6F3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29" y="1164381"/>
            <a:ext cx="4222750" cy="3848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4ADCAED-D10D-874C-B81C-3F9442C156C1}"/>
              </a:ext>
            </a:extLst>
          </p:cNvPr>
          <p:cNvSpPr/>
          <p:nvPr/>
        </p:nvSpPr>
        <p:spPr>
          <a:xfrm>
            <a:off x="298554" y="5166365"/>
            <a:ext cx="38435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Simulation of BASTA reflectivity that would be observed from STRATOBUS (20 km) and based on real measurements from ground based BASTA at La Réunion Island. Configuration: 3s integration/ 100m vertical resolution/24 km ambiguous distance </a:t>
            </a:r>
            <a:endParaRPr lang="fr-FR" sz="1400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3861B54-43F8-4A4D-A4EE-B9F088C746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579" y="1124008"/>
            <a:ext cx="7610021" cy="5416062"/>
          </a:xfrm>
        </p:spPr>
        <p:txBody>
          <a:bodyPr>
            <a:normAutofit fontScale="85000" lnSpcReduction="10000"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fr-FR" sz="2300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Space Incubator, Paris-</a:t>
            </a:r>
            <a:r>
              <a:rPr lang="en-GB" altLang="fr-FR" sz="2300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Saclay</a:t>
            </a:r>
            <a:r>
              <a:rPr lang="en-GB" altLang="fr-FR" sz="2300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 University, leaders: Fontaine and </a:t>
            </a:r>
            <a:r>
              <a:rPr lang="en-GB" altLang="fr-FR" sz="2300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Brogniez</a:t>
            </a:r>
            <a:endParaRPr lang="en-GB" altLang="fr-FR" sz="2300" dirty="0">
              <a:solidFill>
                <a:srgbClr val="000000"/>
              </a:solidFill>
              <a:latin typeface="Arial" panose="020B0604020202020204" pitchFamily="34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GB" altLang="fr-FR" sz="2300" dirty="0">
              <a:solidFill>
                <a:srgbClr val="000000"/>
              </a:solidFill>
              <a:latin typeface="Arial" panose="020B0604020202020204" pitchFamily="34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fr-FR" sz="2300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Instruments on board the STRATOBUS platform (system developed by Thales):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fr-FR" sz="2300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Zeppelin flying at 20 km with a fix position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fr-FR" sz="2300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Payload : 250 kg and 5 kW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GB" altLang="fr-FR" sz="2300" dirty="0">
              <a:solidFill>
                <a:srgbClr val="000000"/>
              </a:solidFill>
              <a:latin typeface="Arial" panose="020B0604020202020204" pitchFamily="34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fr-FR" sz="2300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LATMOS in collaboration with IAS and ONERA =&gt; BASTA cloud radar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GB" altLang="fr-FR" sz="2300" dirty="0">
              <a:solidFill>
                <a:srgbClr val="000000"/>
              </a:solidFill>
              <a:latin typeface="Arial" panose="020B0604020202020204" pitchFamily="34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fr-FR" sz="2400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There are a few advantages with this configuration: </a:t>
            </a:r>
            <a:endParaRPr lang="en-GB" altLang="fr-FR" sz="2400" dirty="0">
              <a:latin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fr-FR" sz="2400" dirty="0">
                <a:latin typeface="Arial" panose="020B060402020202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Similar to satellite observation, i.e. from the top to the ground</a:t>
            </a:r>
            <a:endParaRPr lang="en-GB" altLang="fr-FR" sz="2400" dirty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fr-FR" sz="2400" dirty="0">
                <a:latin typeface="Arial" panose="020B060402020202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Surface echo can be used for rain retrieval (PIA)</a:t>
            </a:r>
            <a:endParaRPr lang="en-GB" altLang="fr-FR" sz="2400" dirty="0">
              <a:latin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fr-FR" sz="2400" dirty="0">
                <a:latin typeface="Arial" panose="020B060402020202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Geostationary measurements</a:t>
            </a:r>
            <a:r>
              <a:rPr lang="en-GB" altLang="fr-FR" sz="2400" dirty="0">
                <a:latin typeface="Arial" panose="020B0604020202020204" pitchFamily="34" charset="0"/>
              </a:rPr>
              <a:t>: </a:t>
            </a:r>
            <a:r>
              <a:rPr lang="en-GB" altLang="fr-FR" sz="2400" dirty="0">
                <a:latin typeface="Arial" panose="020B060402020202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Cloud lifecycle (same location) 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GB" altLang="fr-FR" sz="2300" dirty="0">
              <a:solidFill>
                <a:srgbClr val="000000"/>
              </a:solidFill>
              <a:latin typeface="Arial" panose="020B0604020202020204" pitchFamily="34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fr-FR" sz="2300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The first flight of STRATOBUS : 2020 and beyond  (deployment on STRATOBUS is not guaranteed and will depend on external support)</a:t>
            </a:r>
            <a:endParaRPr lang="en-GB" altLang="fr-FR" sz="1800" dirty="0">
              <a:latin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0F0568D-5882-E146-9D0D-4C2FE7C19444}"/>
              </a:ext>
            </a:extLst>
          </p:cNvPr>
          <p:cNvSpPr/>
          <p:nvPr/>
        </p:nvSpPr>
        <p:spPr>
          <a:xfrm>
            <a:off x="4000500" y="6551360"/>
            <a:ext cx="48387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err="1">
                <a:latin typeface="Calibri" panose="020F0502020204030204" pitchFamily="34" charset="0"/>
              </a:rPr>
              <a:t>EarthCare</a:t>
            </a:r>
            <a:r>
              <a:rPr lang="fr-FR" sz="1400" dirty="0">
                <a:latin typeface="Calibri" panose="020F0502020204030204" pitchFamily="34" charset="0"/>
              </a:rPr>
              <a:t> Workshop -  11-15 </a:t>
            </a:r>
            <a:r>
              <a:rPr lang="fr-FR" sz="1400" dirty="0" err="1">
                <a:latin typeface="Calibri" panose="020F0502020204030204" pitchFamily="34" charset="0"/>
              </a:rPr>
              <a:t>June</a:t>
            </a:r>
            <a:r>
              <a:rPr lang="fr-FR" sz="1400" dirty="0">
                <a:latin typeface="Calibri" panose="020F0502020204030204" pitchFamily="34" charset="0"/>
              </a:rPr>
              <a:t>  2018 Bonn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29443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56E2C3-84F5-C344-89C1-D3D872970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036" y="0"/>
            <a:ext cx="10515600" cy="1070264"/>
          </a:xfrm>
        </p:spPr>
        <p:txBody>
          <a:bodyPr/>
          <a:lstStyle/>
          <a:p>
            <a:r>
              <a:rPr lang="en-GB" dirty="0"/>
              <a:t>Contribution to </a:t>
            </a:r>
            <a:r>
              <a:rPr lang="en-GB" dirty="0" err="1"/>
              <a:t>EarthCare</a:t>
            </a:r>
            <a:r>
              <a:rPr lang="en-GB" dirty="0"/>
              <a:t> Mission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93BB70B-0F65-7144-A526-CC46B3EE4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729" y="1465118"/>
            <a:ext cx="6639790" cy="45408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600" dirty="0"/>
              <a:t>Target: cloud, aerosol and precipitation measurements </a:t>
            </a:r>
          </a:p>
          <a:p>
            <a:pPr marL="0" indent="0">
              <a:buNone/>
            </a:pPr>
            <a:r>
              <a:rPr lang="en-GB" sz="2600" dirty="0"/>
              <a:t>Calibration and validation by:</a:t>
            </a:r>
            <a:endParaRPr lang="fr-FR" sz="2600" dirty="0"/>
          </a:p>
          <a:p>
            <a:pPr lvl="0"/>
            <a:r>
              <a:rPr lang="en-GB" sz="2600" dirty="0"/>
              <a:t>Assessing </a:t>
            </a:r>
            <a:r>
              <a:rPr lang="en-GB" sz="2600" dirty="0" err="1"/>
              <a:t>EarthCare</a:t>
            </a:r>
            <a:r>
              <a:rPr lang="en-GB" sz="2600" dirty="0"/>
              <a:t> measurements performances</a:t>
            </a:r>
            <a:endParaRPr lang="fr-FR" sz="2600" dirty="0"/>
          </a:p>
          <a:p>
            <a:pPr lvl="0"/>
            <a:r>
              <a:rPr lang="en-GB" sz="2600" dirty="0"/>
              <a:t>Calibrating  </a:t>
            </a:r>
            <a:r>
              <a:rPr lang="en-GB" sz="2600" dirty="0" err="1"/>
              <a:t>EarthCare</a:t>
            </a:r>
            <a:r>
              <a:rPr lang="en-GB" sz="2600" dirty="0"/>
              <a:t> measurements (radar Doppler velocity and reflectivity, lidar Mie and particular, depolarisation measurements)</a:t>
            </a:r>
            <a:endParaRPr lang="fr-FR" sz="2600" dirty="0"/>
          </a:p>
          <a:p>
            <a:pPr lvl="0"/>
            <a:r>
              <a:rPr lang="en-GB" sz="2600" dirty="0"/>
              <a:t>Validating </a:t>
            </a:r>
            <a:r>
              <a:rPr lang="en-GB" sz="2600" dirty="0" err="1"/>
              <a:t>EarthCare</a:t>
            </a:r>
            <a:r>
              <a:rPr lang="en-GB" sz="2600" dirty="0"/>
              <a:t> products (L1) </a:t>
            </a:r>
            <a:endParaRPr lang="fr-FR" sz="2600" dirty="0"/>
          </a:p>
          <a:p>
            <a:pPr lvl="0"/>
            <a:r>
              <a:rPr lang="en-GB" sz="2600" dirty="0"/>
              <a:t>Validating </a:t>
            </a:r>
            <a:r>
              <a:rPr lang="en-GB" sz="2600" dirty="0" err="1"/>
              <a:t>EarthCare</a:t>
            </a:r>
            <a:r>
              <a:rPr lang="en-GB" sz="2600" dirty="0"/>
              <a:t> synergistic products and algorithms (L2)</a:t>
            </a:r>
            <a:endParaRPr lang="fr-FR" dirty="0"/>
          </a:p>
          <a:p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B29FBE2-75BA-CF44-B2E3-79058E4C8AA2}"/>
              </a:ext>
            </a:extLst>
          </p:cNvPr>
          <p:cNvSpPr/>
          <p:nvPr/>
        </p:nvSpPr>
        <p:spPr>
          <a:xfrm>
            <a:off x="7429500" y="1718924"/>
            <a:ext cx="46863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Targeted products: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ATLID Level 1</a:t>
            </a:r>
            <a:endParaRPr lang="fr-FR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CPR Level 1</a:t>
            </a:r>
            <a:endParaRPr lang="fr-FR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ATLID Level 2a (FM, AER, ICE, TC, EBD, CTH, ALD)</a:t>
            </a:r>
            <a:endParaRPr lang="fr-FR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CPR Level 2a (FMR, CD, TC, CLD)</a:t>
            </a:r>
            <a:endParaRPr lang="fr-FR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CPR Level 2a  JAXA (ECO, CLP)</a:t>
            </a:r>
            <a:endParaRPr lang="fr-FR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Level 2b (TC)</a:t>
            </a:r>
            <a:endParaRPr lang="fr-FR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Level 2b (CAP, COM, 3D, RT)</a:t>
            </a:r>
            <a:endParaRPr lang="fr-FR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7AEEFA5-C5FC-844E-9456-EFA8DEC5E635}"/>
              </a:ext>
            </a:extLst>
          </p:cNvPr>
          <p:cNvSpPr/>
          <p:nvPr/>
        </p:nvSpPr>
        <p:spPr>
          <a:xfrm>
            <a:off x="4000500" y="6551360"/>
            <a:ext cx="48387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err="1">
                <a:latin typeface="Calibri" panose="020F0502020204030204" pitchFamily="34" charset="0"/>
              </a:rPr>
              <a:t>EarthCare</a:t>
            </a:r>
            <a:r>
              <a:rPr lang="fr-FR" sz="1400" dirty="0">
                <a:latin typeface="Calibri" panose="020F0502020204030204" pitchFamily="34" charset="0"/>
              </a:rPr>
              <a:t> Workshop -  11-15 </a:t>
            </a:r>
            <a:r>
              <a:rPr lang="fr-FR" sz="1400" dirty="0" err="1">
                <a:latin typeface="Calibri" panose="020F0502020204030204" pitchFamily="34" charset="0"/>
              </a:rPr>
              <a:t>June</a:t>
            </a:r>
            <a:r>
              <a:rPr lang="fr-FR" sz="1400" dirty="0">
                <a:latin typeface="Calibri" panose="020F0502020204030204" pitchFamily="34" charset="0"/>
              </a:rPr>
              <a:t>  2018 Bonn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575509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56E2C3-84F5-C344-89C1-D3D872970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036" y="0"/>
            <a:ext cx="12004964" cy="1070264"/>
          </a:xfrm>
        </p:spPr>
        <p:txBody>
          <a:bodyPr>
            <a:normAutofit/>
          </a:bodyPr>
          <a:lstStyle/>
          <a:p>
            <a:r>
              <a:rPr lang="en-GB" dirty="0"/>
              <a:t>Objectives achieved through the following activities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93BB70B-0F65-7144-A526-CC46B3EE4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1371599"/>
            <a:ext cx="11679381" cy="4904510"/>
          </a:xfrm>
        </p:spPr>
        <p:txBody>
          <a:bodyPr>
            <a:normAutofit lnSpcReduction="10000"/>
          </a:bodyPr>
          <a:lstStyle/>
          <a:p>
            <a:pPr lvl="0"/>
            <a:r>
              <a:rPr lang="en-GB" dirty="0"/>
              <a:t>Making the most of our instruments capabilities (HSRL at different wavelengths, Doppler radars with high sensitivity), with higher horizontal and vertical resolutions.</a:t>
            </a:r>
            <a:endParaRPr lang="fr-FR" dirty="0"/>
          </a:p>
          <a:p>
            <a:pPr lvl="0"/>
            <a:r>
              <a:rPr lang="en-GB" dirty="0"/>
              <a:t>Performing independent measurements from mobile platforms with similar or extended payloads compared to </a:t>
            </a:r>
            <a:r>
              <a:rPr lang="en-GB" dirty="0" err="1"/>
              <a:t>EarthCare</a:t>
            </a:r>
            <a:r>
              <a:rPr lang="en-GB" dirty="0"/>
              <a:t>. </a:t>
            </a:r>
            <a:endParaRPr lang="fr-FR" dirty="0"/>
          </a:p>
          <a:p>
            <a:pPr lvl="0"/>
            <a:r>
              <a:rPr lang="en-GB" dirty="0"/>
              <a:t>Comparing the measurements with direct underpasses</a:t>
            </a:r>
            <a:endParaRPr lang="fr-FR" dirty="0"/>
          </a:p>
          <a:p>
            <a:pPr lvl="0"/>
            <a:r>
              <a:rPr lang="en-GB" dirty="0"/>
              <a:t>Comparing and interpreting the measurements by performing simulation of our "in situ" and </a:t>
            </a:r>
            <a:r>
              <a:rPr lang="en-GB" dirty="0" err="1"/>
              <a:t>EarthCARE</a:t>
            </a:r>
            <a:r>
              <a:rPr lang="en-GB" dirty="0"/>
              <a:t> HSR lidar and Doppler radar observables</a:t>
            </a:r>
            <a:endParaRPr lang="fr-FR" dirty="0"/>
          </a:p>
          <a:p>
            <a:pPr lvl="0"/>
            <a:r>
              <a:rPr lang="en-GB" dirty="0"/>
              <a:t>Running our own retrievals combining more instruments than </a:t>
            </a:r>
            <a:r>
              <a:rPr lang="en-GB" dirty="0" err="1"/>
              <a:t>EarthCare</a:t>
            </a:r>
            <a:r>
              <a:rPr lang="en-GB" dirty="0"/>
              <a:t> or with different wavelengths. </a:t>
            </a:r>
            <a:endParaRPr lang="fr-FR" dirty="0"/>
          </a:p>
          <a:p>
            <a:pPr lvl="0"/>
            <a:r>
              <a:rPr lang="en-GB" dirty="0"/>
              <a:t>Comparing our products to </a:t>
            </a:r>
            <a:r>
              <a:rPr lang="en-GB" dirty="0" err="1"/>
              <a:t>EarthCare</a:t>
            </a:r>
            <a:r>
              <a:rPr lang="en-GB" dirty="0"/>
              <a:t> products</a:t>
            </a:r>
            <a:endParaRPr lang="fr-FR" dirty="0"/>
          </a:p>
          <a:p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A9C3CF3-A356-2C48-AFA9-CAEBACEF6DB1}"/>
              </a:ext>
            </a:extLst>
          </p:cNvPr>
          <p:cNvSpPr/>
          <p:nvPr/>
        </p:nvSpPr>
        <p:spPr>
          <a:xfrm>
            <a:off x="4000500" y="6551360"/>
            <a:ext cx="48387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err="1">
                <a:latin typeface="Calibri" panose="020F0502020204030204" pitchFamily="34" charset="0"/>
              </a:rPr>
              <a:t>EarthCare</a:t>
            </a:r>
            <a:r>
              <a:rPr lang="fr-FR" sz="1400" dirty="0">
                <a:latin typeface="Calibri" panose="020F0502020204030204" pitchFamily="34" charset="0"/>
              </a:rPr>
              <a:t> Workshop -  11-15 </a:t>
            </a:r>
            <a:r>
              <a:rPr lang="fr-FR" sz="1400" dirty="0" err="1">
                <a:latin typeface="Calibri" panose="020F0502020204030204" pitchFamily="34" charset="0"/>
              </a:rPr>
              <a:t>June</a:t>
            </a:r>
            <a:r>
              <a:rPr lang="fr-FR" sz="1400" dirty="0">
                <a:latin typeface="Calibri" panose="020F0502020204030204" pitchFamily="34" charset="0"/>
              </a:rPr>
              <a:t>  2018 Bonn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673596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4DEB26-7BFC-3042-B1D5-C4CF0F51F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Instrumental set-up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7A5F9FE-6C37-CB4E-8D26-B741993EEE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/>
              <a:t>French/German tandem airborne platforms with radar-lidar-radiometer and in-situ measurements. This is unique in Europe and includes very experienced teams. </a:t>
            </a:r>
            <a:endParaRPr lang="fr-FR" dirty="0"/>
          </a:p>
          <a:p>
            <a:pPr lvl="0"/>
            <a:endParaRPr lang="en-GB" dirty="0"/>
          </a:p>
          <a:p>
            <a:pPr lvl="0"/>
            <a:r>
              <a:rPr lang="en-GB" dirty="0"/>
              <a:t>Truck/Ultra Light Aircraft with radar and lidar measurements (P. </a:t>
            </a:r>
            <a:r>
              <a:rPr lang="en-GB" dirty="0" err="1"/>
              <a:t>Chazette</a:t>
            </a:r>
            <a:r>
              <a:rPr lang="en-GB" dirty="0"/>
              <a:t>) / w-band radar network</a:t>
            </a:r>
          </a:p>
          <a:p>
            <a:pPr lvl="0"/>
            <a:endParaRPr lang="fr-FR" dirty="0"/>
          </a:p>
          <a:p>
            <a:pPr lvl="0"/>
            <a:r>
              <a:rPr lang="en-GB" dirty="0"/>
              <a:t>Low altitude geostationary Doppler radar (</a:t>
            </a:r>
            <a:r>
              <a:rPr lang="en-GB" dirty="0" err="1"/>
              <a:t>Stratobus</a:t>
            </a:r>
            <a:r>
              <a:rPr lang="en-GB" dirty="0"/>
              <a:t>)</a:t>
            </a:r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B4A2E4F-3B13-4049-9689-D9D22BA3597D}"/>
              </a:ext>
            </a:extLst>
          </p:cNvPr>
          <p:cNvSpPr/>
          <p:nvPr/>
        </p:nvSpPr>
        <p:spPr>
          <a:xfrm>
            <a:off x="4000500" y="6551360"/>
            <a:ext cx="48387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err="1">
                <a:latin typeface="Calibri" panose="020F0502020204030204" pitchFamily="34" charset="0"/>
              </a:rPr>
              <a:t>EarthCare</a:t>
            </a:r>
            <a:r>
              <a:rPr lang="fr-FR" sz="1400" dirty="0">
                <a:latin typeface="Calibri" panose="020F0502020204030204" pitchFamily="34" charset="0"/>
              </a:rPr>
              <a:t> Workshop -  11-15 </a:t>
            </a:r>
            <a:r>
              <a:rPr lang="fr-FR" sz="1400" dirty="0" err="1">
                <a:latin typeface="Calibri" panose="020F0502020204030204" pitchFamily="34" charset="0"/>
              </a:rPr>
              <a:t>June</a:t>
            </a:r>
            <a:r>
              <a:rPr lang="fr-FR" sz="1400" dirty="0">
                <a:latin typeface="Calibri" panose="020F0502020204030204" pitchFamily="34" charset="0"/>
              </a:rPr>
              <a:t>  2018 Bonn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669831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C0B2CF-39BB-6847-ACE3-20B806A86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520" y="1"/>
            <a:ext cx="10515600" cy="1037194"/>
          </a:xfrm>
        </p:spPr>
        <p:txBody>
          <a:bodyPr/>
          <a:lstStyle/>
          <a:p>
            <a:r>
              <a:rPr lang="en-GB" dirty="0"/>
              <a:t>European airborne platforms (synergy)</a:t>
            </a:r>
          </a:p>
        </p:txBody>
      </p:sp>
      <p:pic>
        <p:nvPicPr>
          <p:cNvPr id="6" name="Image 5" descr="Macintosh HD:Users:delanoe:Desktop:pictures:DSC_0444b.JPG">
            <a:extLst>
              <a:ext uri="{FF2B5EF4-FFF2-40B4-BE49-F238E27FC236}">
                <a16:creationId xmlns:a16="http://schemas.microsoft.com/office/drawing/2014/main" id="{B7410468-28C7-DC41-83E1-7FC5E602923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88942" y="845128"/>
            <a:ext cx="2156941" cy="10029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15" descr="J:\Lidar\Ewald\presentations\earthcare_emac_meeting_2016\figs\dadlr_sideview.png">
            <a:extLst>
              <a:ext uri="{FF2B5EF4-FFF2-40B4-BE49-F238E27FC236}">
                <a16:creationId xmlns:a16="http://schemas.microsoft.com/office/drawing/2014/main" id="{2B885F3C-C4B2-304F-8873-3DE9700BFD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61" y="1078359"/>
            <a:ext cx="2321357" cy="536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3">
            <a:extLst>
              <a:ext uri="{FF2B5EF4-FFF2-40B4-BE49-F238E27FC236}">
                <a16:creationId xmlns:a16="http://schemas.microsoft.com/office/drawing/2014/main" id="{FD4E14C8-D759-CD42-914C-B168FE7689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370" y="1245475"/>
            <a:ext cx="18185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en-US" altLang="de-DE" sz="2800" b="1" dirty="0">
                <a:solidFill>
                  <a:srgbClr val="000000"/>
                </a:solidFill>
                <a:latin typeface="Calibri" pitchFamily="34" charset="0"/>
                <a:cs typeface="+mn-cs"/>
              </a:rPr>
              <a:t>F20 SAFIRE</a:t>
            </a:r>
          </a:p>
        </p:txBody>
      </p:sp>
      <p:sp>
        <p:nvSpPr>
          <p:cNvPr id="10" name="Textfeld 25">
            <a:extLst>
              <a:ext uri="{FF2B5EF4-FFF2-40B4-BE49-F238E27FC236}">
                <a16:creationId xmlns:a16="http://schemas.microsoft.com/office/drawing/2014/main" id="{1E56EDC7-EE98-7F48-B67E-CE30376DFD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9196" y="1202367"/>
            <a:ext cx="10167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en-US" altLang="de-DE" sz="2800" b="1" dirty="0">
                <a:solidFill>
                  <a:srgbClr val="000000"/>
                </a:solidFill>
                <a:latin typeface="Calibri" pitchFamily="34" charset="0"/>
                <a:cs typeface="+mn-cs"/>
              </a:rPr>
              <a:t>HALO</a:t>
            </a:r>
          </a:p>
        </p:txBody>
      </p:sp>
      <p:sp>
        <p:nvSpPr>
          <p:cNvPr id="11" name="Textfeld 4">
            <a:extLst>
              <a:ext uri="{FF2B5EF4-FFF2-40B4-BE49-F238E27FC236}">
                <a16:creationId xmlns:a16="http://schemas.microsoft.com/office/drawing/2014/main" id="{6E672D40-4E74-E14A-BFC1-489101D48F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1527" y="1848037"/>
            <a:ext cx="5860473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9pPr>
          </a:lstStyle>
          <a:p>
            <a:pPr marL="0" indent="0" eaLnBrk="1" hangingPunct="1">
              <a:lnSpc>
                <a:spcPct val="100000"/>
              </a:lnSpc>
              <a:spcAft>
                <a:spcPts val="600"/>
              </a:spcAft>
              <a:buFontTx/>
              <a:buNone/>
              <a:defRPr/>
            </a:pPr>
            <a:r>
              <a:rPr lang="en-US" altLang="de-DE" sz="2000" b="1" dirty="0">
                <a:latin typeface="+mn-lt"/>
              </a:rPr>
              <a:t>Aircraft</a:t>
            </a:r>
            <a:r>
              <a:rPr lang="en-US" altLang="de-DE" sz="2000" dirty="0">
                <a:latin typeface="+mn-lt"/>
              </a:rPr>
              <a:t>:</a:t>
            </a:r>
          </a:p>
          <a:p>
            <a:pPr eaLnBrk="1" hangingPunct="1">
              <a:lnSpc>
                <a:spcPct val="100000"/>
              </a:lnSpc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altLang="de-DE" dirty="0" err="1">
                <a:latin typeface="+mn-lt"/>
              </a:rPr>
              <a:t>Dassault</a:t>
            </a:r>
            <a:r>
              <a:rPr lang="en-US" altLang="de-DE" dirty="0">
                <a:latin typeface="+mn-lt"/>
              </a:rPr>
              <a:t> Falcon 20 </a:t>
            </a:r>
          </a:p>
          <a:p>
            <a:pPr eaLnBrk="1" hangingPunct="1">
              <a:lnSpc>
                <a:spcPct val="100000"/>
              </a:lnSpc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altLang="de-DE" dirty="0">
                <a:latin typeface="+mn-lt"/>
              </a:rPr>
              <a:t>Endurance: </a:t>
            </a:r>
            <a:r>
              <a:rPr lang="en-US" altLang="de-DE" b="1" dirty="0">
                <a:latin typeface="+mn-lt"/>
              </a:rPr>
              <a:t>3.5 flight hours</a:t>
            </a:r>
          </a:p>
          <a:p>
            <a:pPr eaLnBrk="1" hangingPunct="1">
              <a:lnSpc>
                <a:spcPct val="100000"/>
              </a:lnSpc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altLang="de-DE" dirty="0">
                <a:latin typeface="+mn-lt"/>
              </a:rPr>
              <a:t>Maximum cruising altitude: </a:t>
            </a:r>
            <a:r>
              <a:rPr lang="en-US" altLang="de-DE" b="1" dirty="0">
                <a:latin typeface="+mn-lt"/>
              </a:rPr>
              <a:t>13 km</a:t>
            </a:r>
          </a:p>
          <a:p>
            <a:pPr marL="0" indent="0" eaLnBrk="1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Tx/>
              <a:buNone/>
              <a:defRPr/>
            </a:pPr>
            <a:r>
              <a:rPr lang="en-US" altLang="de-DE" sz="2000" b="1" dirty="0">
                <a:latin typeface="+mn-lt"/>
              </a:rPr>
              <a:t>Payload</a:t>
            </a:r>
            <a:r>
              <a:rPr lang="en-US" altLang="de-DE" sz="2000" dirty="0">
                <a:latin typeface="+mn-lt"/>
              </a:rPr>
              <a:t>:</a:t>
            </a:r>
          </a:p>
          <a:p>
            <a:pPr eaLnBrk="1" hangingPunct="1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altLang="de-DE" b="1" dirty="0">
                <a:solidFill>
                  <a:srgbClr val="FF0000"/>
                </a:solidFill>
                <a:latin typeface="+mn-lt"/>
              </a:rPr>
              <a:t>LNG High spectral resolution </a:t>
            </a:r>
            <a:r>
              <a:rPr lang="en-US" altLang="de-DE" b="1" dirty="0" err="1">
                <a:solidFill>
                  <a:srgbClr val="FF0000"/>
                </a:solidFill>
                <a:latin typeface="+mn-lt"/>
              </a:rPr>
              <a:t>lidar</a:t>
            </a:r>
            <a:r>
              <a:rPr lang="en-US" altLang="de-DE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altLang="de-DE" dirty="0">
                <a:latin typeface="+mn-lt"/>
              </a:rPr>
              <a:t>(355 nm), 532 and 1064 nm</a:t>
            </a:r>
          </a:p>
          <a:p>
            <a:pPr eaLnBrk="1" hangingPunct="1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altLang="de-DE" b="1" dirty="0">
                <a:solidFill>
                  <a:srgbClr val="FF0000"/>
                </a:solidFill>
                <a:latin typeface="+mn-lt"/>
              </a:rPr>
              <a:t>RASTA Doppler cloud Radar </a:t>
            </a:r>
            <a:r>
              <a:rPr lang="en-US" altLang="de-DE" dirty="0">
                <a:latin typeface="+mn-lt"/>
              </a:rPr>
              <a:t>(95 GHz) – up to 6 antennas</a:t>
            </a:r>
          </a:p>
          <a:p>
            <a:pPr eaLnBrk="1" hangingPunct="1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altLang="de-DE" dirty="0">
                <a:latin typeface="+mn-lt"/>
              </a:rPr>
              <a:t>IR radiometer </a:t>
            </a:r>
            <a:r>
              <a:rPr lang="en-GB" dirty="0">
                <a:latin typeface="+mn-lt"/>
                <a:cs typeface="Arial Unicode MS" charset="0"/>
              </a:rPr>
              <a:t>CLIMAT (brightness temperature </a:t>
            </a:r>
            <a:r>
              <a:rPr lang="en-GB" dirty="0">
                <a:solidFill>
                  <a:srgbClr val="FF0000"/>
                </a:solidFill>
                <a:latin typeface="+mn-lt"/>
                <a:cs typeface="Arial Unicode MS" charset="0"/>
              </a:rPr>
              <a:t>8-10-12 micron</a:t>
            </a:r>
            <a:r>
              <a:rPr lang="en-GB" dirty="0">
                <a:latin typeface="+mn-lt"/>
                <a:cs typeface="Arial Unicode MS" charset="0"/>
              </a:rPr>
              <a:t>)</a:t>
            </a:r>
            <a:endParaRPr lang="en-US" altLang="de-DE" dirty="0">
              <a:latin typeface="+mn-lt"/>
            </a:endParaRPr>
          </a:p>
          <a:p>
            <a:pPr eaLnBrk="1" hangingPunct="1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altLang="de-DE" dirty="0">
                <a:latin typeface="+mn-lt"/>
              </a:rPr>
              <a:t>L/S fluxes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dirty="0" err="1">
                <a:latin typeface="+mn-lt"/>
                <a:cs typeface="Arial Unicode MS" charset="0"/>
              </a:rPr>
              <a:t>Dropsonde</a:t>
            </a:r>
            <a:r>
              <a:rPr lang="en-GB" dirty="0">
                <a:latin typeface="+mn-lt"/>
                <a:cs typeface="Arial Unicode MS" charset="0"/>
              </a:rPr>
              <a:t> launching (profiles of T, p, hum, u, v)</a:t>
            </a:r>
          </a:p>
          <a:p>
            <a:pPr eaLnBrk="1" hangingPunct="1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altLang="de-DE" sz="2000" dirty="0">
              <a:latin typeface="Calibri" pitchFamily="34" charset="0"/>
            </a:endParaRPr>
          </a:p>
        </p:txBody>
      </p:sp>
      <p:sp>
        <p:nvSpPr>
          <p:cNvPr id="12" name="Textfeld 4">
            <a:extLst>
              <a:ext uri="{FF2B5EF4-FFF2-40B4-BE49-F238E27FC236}">
                <a16:creationId xmlns:a16="http://schemas.microsoft.com/office/drawing/2014/main" id="{5DE857E6-934F-8D49-9BDC-B1FD6F1941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824" y="1655971"/>
            <a:ext cx="6034703" cy="443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9pPr>
          </a:lstStyle>
          <a:p>
            <a:pPr marL="0" indent="0" eaLnBrk="1" hangingPunct="1">
              <a:lnSpc>
                <a:spcPct val="100000"/>
              </a:lnSpc>
              <a:spcAft>
                <a:spcPts val="600"/>
              </a:spcAft>
              <a:buFontTx/>
              <a:buNone/>
              <a:defRPr/>
            </a:pPr>
            <a:r>
              <a:rPr lang="en-US" altLang="de-DE" sz="2000" b="1" dirty="0">
                <a:latin typeface="+mn-lt"/>
              </a:rPr>
              <a:t>Aircraft</a:t>
            </a:r>
            <a:r>
              <a:rPr lang="en-US" altLang="de-DE" sz="2000" dirty="0">
                <a:latin typeface="+mn-lt"/>
              </a:rPr>
              <a:t>: </a:t>
            </a:r>
            <a:r>
              <a:rPr lang="en-US" dirty="0"/>
              <a:t>High Altitude and </a:t>
            </a:r>
            <a:r>
              <a:rPr lang="en-US" dirty="0" err="1"/>
              <a:t>LOng</a:t>
            </a:r>
            <a:r>
              <a:rPr lang="en-US" dirty="0"/>
              <a:t> range</a:t>
            </a:r>
            <a:r>
              <a:rPr lang="fr-FR" sz="2000" dirty="0"/>
              <a:t> </a:t>
            </a:r>
            <a:endParaRPr lang="en-US" altLang="de-DE" sz="2000" dirty="0">
              <a:latin typeface="+mn-lt"/>
            </a:endParaRPr>
          </a:p>
          <a:p>
            <a:pPr eaLnBrk="1" hangingPunct="1">
              <a:lnSpc>
                <a:spcPct val="100000"/>
              </a:lnSpc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altLang="de-DE" dirty="0">
                <a:latin typeface="+mn-lt"/>
              </a:rPr>
              <a:t>Modified Gulfstream G550 business jet</a:t>
            </a:r>
          </a:p>
          <a:p>
            <a:pPr eaLnBrk="1" hangingPunct="1">
              <a:lnSpc>
                <a:spcPct val="100000"/>
              </a:lnSpc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altLang="de-DE" dirty="0">
                <a:latin typeface="+mn-lt"/>
              </a:rPr>
              <a:t>Endurance: </a:t>
            </a:r>
            <a:r>
              <a:rPr lang="en-US" altLang="de-DE" b="1" dirty="0">
                <a:latin typeface="+mn-lt"/>
              </a:rPr>
              <a:t>&gt; 10 flight hours</a:t>
            </a:r>
          </a:p>
          <a:p>
            <a:pPr eaLnBrk="1" hangingPunct="1">
              <a:lnSpc>
                <a:spcPct val="100000"/>
              </a:lnSpc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altLang="de-DE" dirty="0">
                <a:latin typeface="+mn-lt"/>
              </a:rPr>
              <a:t>Maximum cruising altitude: </a:t>
            </a:r>
            <a:r>
              <a:rPr lang="en-US" altLang="de-DE" b="1" dirty="0">
                <a:latin typeface="+mn-lt"/>
              </a:rPr>
              <a:t>&gt; 15 km</a:t>
            </a:r>
          </a:p>
          <a:p>
            <a:pPr marL="0" indent="0" eaLnBrk="1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Tx/>
              <a:buNone/>
              <a:defRPr/>
            </a:pPr>
            <a:r>
              <a:rPr lang="en-US" altLang="de-DE" sz="2000" b="1" dirty="0">
                <a:latin typeface="+mn-lt"/>
              </a:rPr>
              <a:t>Payload</a:t>
            </a:r>
            <a:r>
              <a:rPr lang="en-US" altLang="de-DE" sz="2000" dirty="0">
                <a:latin typeface="+mn-lt"/>
              </a:rPr>
              <a:t>:</a:t>
            </a:r>
          </a:p>
          <a:p>
            <a:pPr eaLnBrk="1" hangingPunct="1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altLang="de-DE" b="1" dirty="0">
                <a:solidFill>
                  <a:srgbClr val="FF0000"/>
                </a:solidFill>
                <a:latin typeface="+mn-lt"/>
              </a:rPr>
              <a:t>WALES High spectral resolution </a:t>
            </a:r>
            <a:r>
              <a:rPr lang="en-US" altLang="de-DE" b="1" dirty="0" err="1">
                <a:solidFill>
                  <a:srgbClr val="FF0000"/>
                </a:solidFill>
                <a:latin typeface="+mn-lt"/>
              </a:rPr>
              <a:t>lidar</a:t>
            </a:r>
            <a:r>
              <a:rPr lang="en-US" altLang="de-DE" dirty="0">
                <a:latin typeface="+mn-lt"/>
              </a:rPr>
              <a:t> (532 nm) and water vapor DIAL</a:t>
            </a:r>
          </a:p>
          <a:p>
            <a:pPr eaLnBrk="1" hangingPunct="1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altLang="de-DE" b="1" dirty="0">
                <a:solidFill>
                  <a:srgbClr val="FF0000"/>
                </a:solidFill>
                <a:latin typeface="+mn-lt"/>
              </a:rPr>
              <a:t>MIRA Doppler cloud Radar </a:t>
            </a:r>
            <a:r>
              <a:rPr lang="en-US" altLang="de-DE" dirty="0">
                <a:latin typeface="+mn-lt"/>
              </a:rPr>
              <a:t>(35 GHz)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altLang="de-DE" dirty="0">
                <a:latin typeface="+mn-lt"/>
              </a:rPr>
              <a:t>Hyper-spectral </a:t>
            </a:r>
            <a:r>
              <a:rPr lang="en-US" altLang="de-DE" b="1" dirty="0">
                <a:latin typeface="+mn-lt"/>
              </a:rPr>
              <a:t>radiometer (</a:t>
            </a:r>
            <a:r>
              <a:rPr lang="en-US" altLang="de-DE" b="1" dirty="0" err="1">
                <a:latin typeface="+mn-lt"/>
              </a:rPr>
              <a:t>specMACS</a:t>
            </a:r>
            <a:r>
              <a:rPr lang="en-US" altLang="de-DE" b="1" dirty="0">
                <a:latin typeface="+mn-lt"/>
              </a:rPr>
              <a:t>)</a:t>
            </a:r>
          </a:p>
          <a:p>
            <a:pPr eaLnBrk="1" hangingPunct="1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altLang="de-DE" b="1" dirty="0">
                <a:latin typeface="+mn-lt"/>
              </a:rPr>
              <a:t>Microwave</a:t>
            </a:r>
            <a:r>
              <a:rPr lang="en-US" altLang="de-DE" dirty="0">
                <a:latin typeface="+mn-lt"/>
              </a:rPr>
              <a:t> package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dirty="0" err="1">
                <a:latin typeface="+mn-lt"/>
                <a:cs typeface="Arial Unicode MS" charset="0"/>
              </a:rPr>
              <a:t>Dropsonde</a:t>
            </a:r>
            <a:r>
              <a:rPr lang="en-GB" dirty="0">
                <a:latin typeface="+mn-lt"/>
                <a:cs typeface="Arial Unicode MS" charset="0"/>
              </a:rPr>
              <a:t> launching (profiles of T, p, hum, u, v)</a:t>
            </a:r>
          </a:p>
          <a:p>
            <a:pPr eaLnBrk="1" hangingPunct="1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altLang="de-DE" sz="2000" dirty="0">
              <a:latin typeface="Calibri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629A5ED-8447-A34F-9BE0-C02B613C70C8}"/>
              </a:ext>
            </a:extLst>
          </p:cNvPr>
          <p:cNvSpPr/>
          <p:nvPr/>
        </p:nvSpPr>
        <p:spPr>
          <a:xfrm>
            <a:off x="296823" y="5783400"/>
            <a:ext cx="57195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P50: S. </a:t>
            </a:r>
            <a:r>
              <a:rPr lang="en-GB" b="1" dirty="0" err="1">
                <a:solidFill>
                  <a:srgbClr val="FF0000"/>
                </a:solidFill>
              </a:rPr>
              <a:t>Gro</a:t>
            </a:r>
            <a:r>
              <a:rPr lang="fr-FR" b="1" dirty="0">
                <a:solidFill>
                  <a:srgbClr val="FF0000"/>
                </a:solidFill>
                <a:sym typeface="Symbol" pitchFamily="2" charset="2"/>
              </a:rPr>
              <a:t>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German</a:t>
            </a:r>
            <a:r>
              <a:rPr lang="fr-FR" b="1" dirty="0">
                <a:solidFill>
                  <a:srgbClr val="FF0000"/>
                </a:solidFill>
              </a:rPr>
              <a:t> Initiative for Validation of </a:t>
            </a:r>
            <a:r>
              <a:rPr lang="fr-FR" b="1" dirty="0" err="1">
                <a:solidFill>
                  <a:srgbClr val="FF0000"/>
                </a:solidFill>
              </a:rPr>
              <a:t>EarthCARE</a:t>
            </a:r>
            <a:r>
              <a:rPr lang="fr-FR" b="1" dirty="0">
                <a:solidFill>
                  <a:srgbClr val="FF0000"/>
                </a:solidFill>
              </a:rPr>
              <a:t>: </a:t>
            </a:r>
            <a:r>
              <a:rPr lang="fr-FR" b="1" dirty="0" err="1">
                <a:solidFill>
                  <a:srgbClr val="FF0000"/>
                </a:solidFill>
              </a:rPr>
              <a:t>EarthCARE</a:t>
            </a:r>
            <a:r>
              <a:rPr lang="fr-FR" b="1" dirty="0">
                <a:solidFill>
                  <a:srgbClr val="FF0000"/>
                </a:solidFill>
              </a:rPr>
              <a:t>-to-</a:t>
            </a:r>
            <a:r>
              <a:rPr lang="fr-FR" b="1" dirty="0" err="1">
                <a:solidFill>
                  <a:srgbClr val="FF0000"/>
                </a:solidFill>
              </a:rPr>
              <a:t>aircraft</a:t>
            </a:r>
            <a:r>
              <a:rPr lang="fr-FR" b="1" dirty="0">
                <a:solidFill>
                  <a:srgbClr val="FF0000"/>
                </a:solidFill>
              </a:rPr>
              <a:t> validation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BF4D0EB-F03C-B045-B792-03FF00F502E7}"/>
              </a:ext>
            </a:extLst>
          </p:cNvPr>
          <p:cNvSpPr/>
          <p:nvPr/>
        </p:nvSpPr>
        <p:spPr>
          <a:xfrm>
            <a:off x="4000500" y="6551360"/>
            <a:ext cx="48387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err="1">
                <a:latin typeface="Calibri" panose="020F0502020204030204" pitchFamily="34" charset="0"/>
              </a:rPr>
              <a:t>EarthCare</a:t>
            </a:r>
            <a:r>
              <a:rPr lang="fr-FR" sz="1400" dirty="0">
                <a:latin typeface="Calibri" panose="020F0502020204030204" pitchFamily="34" charset="0"/>
              </a:rPr>
              <a:t> Workshop -  11-15 </a:t>
            </a:r>
            <a:r>
              <a:rPr lang="fr-FR" sz="1400" dirty="0" err="1">
                <a:latin typeface="Calibri" panose="020F0502020204030204" pitchFamily="34" charset="0"/>
              </a:rPr>
              <a:t>June</a:t>
            </a:r>
            <a:r>
              <a:rPr lang="fr-FR" sz="1400" dirty="0">
                <a:latin typeface="Calibri" panose="020F0502020204030204" pitchFamily="34" charset="0"/>
              </a:rPr>
              <a:t>  2018 Bonn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635293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7812A3-45CF-8546-8B97-4F215FEDA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90" y="41034"/>
            <a:ext cx="4163510" cy="1325563"/>
          </a:xfrm>
        </p:spPr>
        <p:txBody>
          <a:bodyPr/>
          <a:lstStyle/>
          <a:p>
            <a:r>
              <a:rPr lang="fr-FR" dirty="0"/>
              <a:t>RALI: </a:t>
            </a:r>
            <a:r>
              <a:rPr lang="en-GB" dirty="0"/>
              <a:t>RASTA and LNG</a:t>
            </a: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C2218688-AB63-FE46-8ABC-3E1A68E708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3" t="9262" r="15366" b="8056"/>
          <a:stretch/>
        </p:blipFill>
        <p:spPr>
          <a:xfrm>
            <a:off x="4835463" y="186708"/>
            <a:ext cx="7289327" cy="6237365"/>
          </a:xfrm>
        </p:spPr>
      </p:pic>
      <p:sp>
        <p:nvSpPr>
          <p:cNvPr id="3" name="Accolade ouvrante 2">
            <a:extLst>
              <a:ext uri="{FF2B5EF4-FFF2-40B4-BE49-F238E27FC236}">
                <a16:creationId xmlns:a16="http://schemas.microsoft.com/office/drawing/2014/main" id="{EE3DB1FD-63EB-644B-8733-622A38DE97EA}"/>
              </a:ext>
            </a:extLst>
          </p:cNvPr>
          <p:cNvSpPr/>
          <p:nvPr/>
        </p:nvSpPr>
        <p:spPr>
          <a:xfrm flipV="1">
            <a:off x="4641448" y="680665"/>
            <a:ext cx="201747" cy="24213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colade ouvrante 6">
            <a:extLst>
              <a:ext uri="{FF2B5EF4-FFF2-40B4-BE49-F238E27FC236}">
                <a16:creationId xmlns:a16="http://schemas.microsoft.com/office/drawing/2014/main" id="{09604DC0-A81F-7C43-84BB-83E8312F3592}"/>
              </a:ext>
            </a:extLst>
          </p:cNvPr>
          <p:cNvSpPr/>
          <p:nvPr/>
        </p:nvSpPr>
        <p:spPr>
          <a:xfrm flipV="1">
            <a:off x="4643376" y="3587842"/>
            <a:ext cx="201747" cy="24213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D55FBB5-55D6-8E48-9EE3-B14E0C352B90}"/>
              </a:ext>
            </a:extLst>
          </p:cNvPr>
          <p:cNvSpPr txBox="1"/>
          <p:nvPr/>
        </p:nvSpPr>
        <p:spPr>
          <a:xfrm>
            <a:off x="3270245" y="4525700"/>
            <a:ext cx="1388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Dynamics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028A937-9A32-5940-BEF1-3B6F66025856}"/>
              </a:ext>
            </a:extLst>
          </p:cNvPr>
          <p:cNvSpPr txBox="1"/>
          <p:nvPr/>
        </p:nvSpPr>
        <p:spPr>
          <a:xfrm>
            <a:off x="3257904" y="1620841"/>
            <a:ext cx="1339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Radiative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2FCB16A-5A2C-C141-B8CC-51DB034D4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D227A-3A80-F34D-B483-4DDA07120209}" type="slidenum">
              <a:rPr lang="fr-FR" smtClean="0"/>
              <a:t>6</a:t>
            </a:fld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509BBA1-20CC-8042-954A-1F3D0A3AEA16}"/>
              </a:ext>
            </a:extLst>
          </p:cNvPr>
          <p:cNvSpPr/>
          <p:nvPr/>
        </p:nvSpPr>
        <p:spPr>
          <a:xfrm>
            <a:off x="118465" y="6147074"/>
            <a:ext cx="42631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/>
              <a:t>EARTHCARE RALI NAWDEX </a:t>
            </a:r>
            <a:r>
              <a:rPr lang="mr-IN" sz="1000" dirty="0"/>
              <a:t>–</a:t>
            </a:r>
            <a:r>
              <a:rPr lang="fr-FR" sz="1000" dirty="0"/>
              <a:t> EPATAN - ESA </a:t>
            </a:r>
            <a:r>
              <a:rPr lang="fr-FR" sz="1000" dirty="0" err="1"/>
              <a:t>Contract</a:t>
            </a:r>
            <a:r>
              <a:rPr lang="fr-FR" sz="1000" dirty="0"/>
              <a:t> No. 4000119015/NL/CT/g</a:t>
            </a:r>
          </a:p>
          <a:p>
            <a:r>
              <a:rPr lang="fr-FR" sz="1000" dirty="0"/>
              <a:t>CNES EECLAT</a:t>
            </a:r>
          </a:p>
          <a:p>
            <a:r>
              <a:rPr lang="fr-FR" sz="1000" dirty="0"/>
              <a:t>INSU/Météo-France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0617EE95-AB80-D24A-837D-EC5D6A3962CD}"/>
              </a:ext>
            </a:extLst>
          </p:cNvPr>
          <p:cNvGrpSpPr>
            <a:grpSpLocks noChangeAspect="1"/>
          </p:cNvGrpSpPr>
          <p:nvPr/>
        </p:nvGrpSpPr>
        <p:grpSpPr>
          <a:xfrm>
            <a:off x="118465" y="2181224"/>
            <a:ext cx="3251738" cy="3604325"/>
            <a:chOff x="7506460" y="165283"/>
            <a:chExt cx="3391469" cy="3759201"/>
          </a:xfrm>
        </p:grpSpPr>
        <p:sp>
          <p:nvSpPr>
            <p:cNvPr id="16" name="Données 15">
              <a:extLst>
                <a:ext uri="{FF2B5EF4-FFF2-40B4-BE49-F238E27FC236}">
                  <a16:creationId xmlns:a16="http://schemas.microsoft.com/office/drawing/2014/main" id="{9189FD82-12E5-034E-80E8-F261493C9937}"/>
                </a:ext>
              </a:extLst>
            </p:cNvPr>
            <p:cNvSpPr/>
            <p:nvPr/>
          </p:nvSpPr>
          <p:spPr>
            <a:xfrm>
              <a:off x="7544890" y="2433890"/>
              <a:ext cx="3262268" cy="1362062"/>
            </a:xfrm>
            <a:prstGeom prst="flowChartInputOutpu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7" name="Connecteur droit avec flèche 16">
              <a:extLst>
                <a:ext uri="{FF2B5EF4-FFF2-40B4-BE49-F238E27FC236}">
                  <a16:creationId xmlns:a16="http://schemas.microsoft.com/office/drawing/2014/main" id="{CC7F3035-A9F2-134F-A07D-718B17EE3D63}"/>
                </a:ext>
              </a:extLst>
            </p:cNvPr>
            <p:cNvCxnSpPr/>
            <p:nvPr/>
          </p:nvCxnSpPr>
          <p:spPr>
            <a:xfrm flipH="1" flipV="1">
              <a:off x="8977059" y="168508"/>
              <a:ext cx="16933" cy="1193800"/>
            </a:xfrm>
            <a:prstGeom prst="straightConnector1">
              <a:avLst/>
            </a:prstGeom>
            <a:ln w="9525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>
              <a:extLst>
                <a:ext uri="{FF2B5EF4-FFF2-40B4-BE49-F238E27FC236}">
                  <a16:creationId xmlns:a16="http://schemas.microsoft.com/office/drawing/2014/main" id="{0BD8E5E7-4311-4A4D-A794-50C2EF0FD9AC}"/>
                </a:ext>
              </a:extLst>
            </p:cNvPr>
            <p:cNvCxnSpPr/>
            <p:nvPr/>
          </p:nvCxnSpPr>
          <p:spPr>
            <a:xfrm flipV="1">
              <a:off x="8993991" y="168508"/>
              <a:ext cx="711200" cy="1193800"/>
            </a:xfrm>
            <a:prstGeom prst="straightConnector1">
              <a:avLst/>
            </a:prstGeom>
            <a:ln w="9525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EB010F91-F38D-6C40-B094-1FB14CA7678D}"/>
                </a:ext>
              </a:extLst>
            </p:cNvPr>
            <p:cNvSpPr/>
            <p:nvPr/>
          </p:nvSpPr>
          <p:spPr>
            <a:xfrm>
              <a:off x="8871228" y="346312"/>
              <a:ext cx="207435" cy="45719"/>
            </a:xfrm>
            <a:prstGeom prst="ellipse">
              <a:avLst/>
            </a:prstGeom>
            <a:noFill/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3F1558F0-8615-754D-AC24-4E0BB711F21F}"/>
                </a:ext>
              </a:extLst>
            </p:cNvPr>
            <p:cNvSpPr/>
            <p:nvPr/>
          </p:nvSpPr>
          <p:spPr>
            <a:xfrm rot="2189676">
              <a:off x="9467129" y="399779"/>
              <a:ext cx="177806" cy="62394"/>
            </a:xfrm>
            <a:prstGeom prst="ellipse">
              <a:avLst/>
            </a:prstGeom>
            <a:noFill/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1" name="Connecteur droit avec flèche 20">
              <a:extLst>
                <a:ext uri="{FF2B5EF4-FFF2-40B4-BE49-F238E27FC236}">
                  <a16:creationId xmlns:a16="http://schemas.microsoft.com/office/drawing/2014/main" id="{7DBCD878-3AB4-DF4B-832D-7AD462E35B61}"/>
                </a:ext>
              </a:extLst>
            </p:cNvPr>
            <p:cNvCxnSpPr/>
            <p:nvPr/>
          </p:nvCxnSpPr>
          <p:spPr>
            <a:xfrm flipH="1">
              <a:off x="8646859" y="1709468"/>
              <a:ext cx="347135" cy="1989642"/>
            </a:xfrm>
            <a:prstGeom prst="straightConnector1">
              <a:avLst/>
            </a:prstGeom>
            <a:ln w="9525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C244EB13-540B-5740-87C7-5529830E544B}"/>
                </a:ext>
              </a:extLst>
            </p:cNvPr>
            <p:cNvCxnSpPr/>
            <p:nvPr/>
          </p:nvCxnSpPr>
          <p:spPr>
            <a:xfrm flipH="1">
              <a:off x="8646859" y="3114922"/>
              <a:ext cx="330201" cy="584189"/>
            </a:xfrm>
            <a:prstGeom prst="line">
              <a:avLst/>
            </a:prstGeom>
            <a:ln w="3175" cmpd="sng">
              <a:solidFill>
                <a:srgbClr val="00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619C8448-1CFB-0A4E-AB13-C110212C885A}"/>
                </a:ext>
              </a:extLst>
            </p:cNvPr>
            <p:cNvCxnSpPr>
              <a:endCxn id="38" idx="6"/>
            </p:cNvCxnSpPr>
            <p:nvPr/>
          </p:nvCxnSpPr>
          <p:spPr>
            <a:xfrm flipV="1">
              <a:off x="8993992" y="483852"/>
              <a:ext cx="633511" cy="878457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88959963-AF9F-5141-BF20-81EE642EE1A1}"/>
                </a:ext>
              </a:extLst>
            </p:cNvPr>
            <p:cNvCxnSpPr>
              <a:endCxn id="38" idx="2"/>
            </p:cNvCxnSpPr>
            <p:nvPr/>
          </p:nvCxnSpPr>
          <p:spPr>
            <a:xfrm flipV="1">
              <a:off x="8985520" y="378102"/>
              <a:ext cx="499043" cy="984207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92122D84-1871-E84B-BE88-34367328861A}"/>
                </a:ext>
              </a:extLst>
            </p:cNvPr>
            <p:cNvCxnSpPr>
              <a:endCxn id="37" idx="6"/>
            </p:cNvCxnSpPr>
            <p:nvPr/>
          </p:nvCxnSpPr>
          <p:spPr>
            <a:xfrm flipV="1">
              <a:off x="8985520" y="369172"/>
              <a:ext cx="93143" cy="993137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76D1AAB5-27F0-F54E-916A-D5E65CFA3695}"/>
                </a:ext>
              </a:extLst>
            </p:cNvPr>
            <p:cNvCxnSpPr>
              <a:endCxn id="37" idx="2"/>
            </p:cNvCxnSpPr>
            <p:nvPr/>
          </p:nvCxnSpPr>
          <p:spPr>
            <a:xfrm flipH="1" flipV="1">
              <a:off x="8871228" y="369172"/>
              <a:ext cx="105831" cy="993137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1BB2373-199C-174D-86C0-32A68BD6B24B}"/>
                </a:ext>
              </a:extLst>
            </p:cNvPr>
            <p:cNvSpPr/>
            <p:nvPr/>
          </p:nvSpPr>
          <p:spPr>
            <a:xfrm>
              <a:off x="8621458" y="3331873"/>
              <a:ext cx="165101" cy="59267"/>
            </a:xfrm>
            <a:prstGeom prst="ellipse">
              <a:avLst/>
            </a:prstGeom>
            <a:noFill/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B501CB5D-D8AB-7E4A-8486-D0F117FC0AF8}"/>
                </a:ext>
              </a:extLst>
            </p:cNvPr>
            <p:cNvCxnSpPr/>
            <p:nvPr/>
          </p:nvCxnSpPr>
          <p:spPr>
            <a:xfrm flipH="1">
              <a:off x="8786559" y="1679834"/>
              <a:ext cx="215901" cy="1681672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0CEDAAA7-A64B-2E48-A946-7A0709D7E612}"/>
                </a:ext>
              </a:extLst>
            </p:cNvPr>
            <p:cNvCxnSpPr/>
            <p:nvPr/>
          </p:nvCxnSpPr>
          <p:spPr>
            <a:xfrm flipH="1">
              <a:off x="8621457" y="1709468"/>
              <a:ext cx="364062" cy="1652038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avec flèche 29">
              <a:extLst>
                <a:ext uri="{FF2B5EF4-FFF2-40B4-BE49-F238E27FC236}">
                  <a16:creationId xmlns:a16="http://schemas.microsoft.com/office/drawing/2014/main" id="{F75D319D-6224-7940-945C-ABD7C9A1BACD}"/>
                </a:ext>
              </a:extLst>
            </p:cNvPr>
            <p:cNvCxnSpPr/>
            <p:nvPr/>
          </p:nvCxnSpPr>
          <p:spPr>
            <a:xfrm flipH="1" flipV="1">
              <a:off x="8646858" y="168509"/>
              <a:ext cx="355602" cy="1193801"/>
            </a:xfrm>
            <a:prstGeom prst="straightConnector1">
              <a:avLst/>
            </a:prstGeom>
            <a:ln w="9525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3DD4D15E-168B-774B-843C-4832951944B5}"/>
                </a:ext>
              </a:extLst>
            </p:cNvPr>
            <p:cNvSpPr/>
            <p:nvPr/>
          </p:nvSpPr>
          <p:spPr>
            <a:xfrm rot="19860000" flipV="1">
              <a:off x="8619491" y="390542"/>
              <a:ext cx="208145" cy="45719"/>
            </a:xfrm>
            <a:prstGeom prst="ellipse">
              <a:avLst/>
            </a:prstGeom>
            <a:noFill/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4491E1B2-059E-CE46-8837-F57DDE93CF17}"/>
                </a:ext>
              </a:extLst>
            </p:cNvPr>
            <p:cNvCxnSpPr/>
            <p:nvPr/>
          </p:nvCxnSpPr>
          <p:spPr>
            <a:xfrm flipH="1" flipV="1">
              <a:off x="8780089" y="363585"/>
              <a:ext cx="205432" cy="1011430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F31F93A2-2E5A-0245-91C5-BB22B030EE19}"/>
                </a:ext>
              </a:extLst>
            </p:cNvPr>
            <p:cNvCxnSpPr/>
            <p:nvPr/>
          </p:nvCxnSpPr>
          <p:spPr>
            <a:xfrm flipH="1" flipV="1">
              <a:off x="8627841" y="450193"/>
              <a:ext cx="366151" cy="912116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9B1D34D9-324A-704A-81E9-3CD979B85EDB}"/>
                </a:ext>
              </a:extLst>
            </p:cNvPr>
            <p:cNvCxnSpPr/>
            <p:nvPr/>
          </p:nvCxnSpPr>
          <p:spPr>
            <a:xfrm>
              <a:off x="7506460" y="168508"/>
              <a:ext cx="2756941" cy="0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0990064B-5E36-2C40-BECF-7C506BFB58E8}"/>
                </a:ext>
              </a:extLst>
            </p:cNvPr>
            <p:cNvSpPr txBox="1"/>
            <p:nvPr/>
          </p:nvSpPr>
          <p:spPr>
            <a:xfrm>
              <a:off x="9322931" y="1864500"/>
              <a:ext cx="6143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Z, </a:t>
              </a:r>
              <a:r>
                <a:rPr lang="fr-FR" dirty="0" err="1"/>
                <a:t>V</a:t>
              </a:r>
              <a:r>
                <a:rPr lang="fr-FR" baseline="-25000" dirty="0" err="1"/>
                <a:t>d</a:t>
              </a:r>
              <a:endParaRPr lang="fr-FR" baseline="-25000" dirty="0"/>
            </a:p>
          </p:txBody>
        </p:sp>
        <p:pic>
          <p:nvPicPr>
            <p:cNvPr id="36" name="Image 35" descr="F20_fig2.png">
              <a:extLst>
                <a:ext uri="{FF2B5EF4-FFF2-40B4-BE49-F238E27FC236}">
                  <a16:creationId xmlns:a16="http://schemas.microsoft.com/office/drawing/2014/main" id="{A2AD7DFC-547F-1049-A737-8F5CDCAB70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8164" y="1102978"/>
              <a:ext cx="2109216" cy="664464"/>
            </a:xfrm>
            <a:prstGeom prst="rect">
              <a:avLst/>
            </a:prstGeom>
          </p:spPr>
        </p:pic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83EDF406-4010-4D4E-8264-AE06239CE504}"/>
                </a:ext>
              </a:extLst>
            </p:cNvPr>
            <p:cNvCxnSpPr>
              <a:endCxn id="39" idx="2"/>
            </p:cNvCxnSpPr>
            <p:nvPr/>
          </p:nvCxnSpPr>
          <p:spPr>
            <a:xfrm>
              <a:off x="9002460" y="1721719"/>
              <a:ext cx="627651" cy="1047169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BD8F0D23-27FF-9942-9BBF-5AB1FB8B5DB3}"/>
                </a:ext>
              </a:extLst>
            </p:cNvPr>
            <p:cNvCxnSpPr>
              <a:endCxn id="39" idx="6"/>
            </p:cNvCxnSpPr>
            <p:nvPr/>
          </p:nvCxnSpPr>
          <p:spPr>
            <a:xfrm>
              <a:off x="8993992" y="1721719"/>
              <a:ext cx="479187" cy="1107123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F5E57648-0FA3-FE4F-AC23-A4DBB52F2A07}"/>
                </a:ext>
              </a:extLst>
            </p:cNvPr>
            <p:cNvCxnSpPr>
              <a:stCxn id="26" idx="2"/>
            </p:cNvCxnSpPr>
            <p:nvPr/>
          </p:nvCxnSpPr>
          <p:spPr>
            <a:xfrm>
              <a:off x="7871118" y="3114921"/>
              <a:ext cx="2756941" cy="0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avec flèche 39">
              <a:extLst>
                <a:ext uri="{FF2B5EF4-FFF2-40B4-BE49-F238E27FC236}">
                  <a16:creationId xmlns:a16="http://schemas.microsoft.com/office/drawing/2014/main" id="{79BBFE30-30E7-154E-B697-A16EA3F70BE2}"/>
                </a:ext>
              </a:extLst>
            </p:cNvPr>
            <p:cNvCxnSpPr/>
            <p:nvPr/>
          </p:nvCxnSpPr>
          <p:spPr>
            <a:xfrm>
              <a:off x="9002459" y="1709469"/>
              <a:ext cx="702732" cy="1405453"/>
            </a:xfrm>
            <a:prstGeom prst="straightConnector1">
              <a:avLst/>
            </a:prstGeom>
            <a:ln w="9525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Ellipse 40">
              <a:extLst>
                <a:ext uri="{FF2B5EF4-FFF2-40B4-BE49-F238E27FC236}">
                  <a16:creationId xmlns:a16="http://schemas.microsoft.com/office/drawing/2014/main" id="{D86EFF12-DACB-0A48-B5EC-CE6C3236D27F}"/>
                </a:ext>
              </a:extLst>
            </p:cNvPr>
            <p:cNvSpPr/>
            <p:nvPr/>
          </p:nvSpPr>
          <p:spPr>
            <a:xfrm rot="9545467">
              <a:off x="9467647" y="2765588"/>
              <a:ext cx="167994" cy="66552"/>
            </a:xfrm>
            <a:prstGeom prst="ellipse">
              <a:avLst/>
            </a:prstGeom>
            <a:noFill/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2" name="Connecteur droit avec flèche 41">
              <a:extLst>
                <a:ext uri="{FF2B5EF4-FFF2-40B4-BE49-F238E27FC236}">
                  <a16:creationId xmlns:a16="http://schemas.microsoft.com/office/drawing/2014/main" id="{E245DA25-C3C6-8F4B-A136-EE1D0874351A}"/>
                </a:ext>
              </a:extLst>
            </p:cNvPr>
            <p:cNvCxnSpPr/>
            <p:nvPr/>
          </p:nvCxnSpPr>
          <p:spPr>
            <a:xfrm flipH="1">
              <a:off x="8985519" y="1709469"/>
              <a:ext cx="8472" cy="1405453"/>
            </a:xfrm>
            <a:prstGeom prst="straightConnector1">
              <a:avLst/>
            </a:prstGeom>
            <a:ln w="9525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Ellipse 42">
              <a:extLst>
                <a:ext uri="{FF2B5EF4-FFF2-40B4-BE49-F238E27FC236}">
                  <a16:creationId xmlns:a16="http://schemas.microsoft.com/office/drawing/2014/main" id="{6F27005A-FE27-A545-8E64-CAF3FA716B44}"/>
                </a:ext>
              </a:extLst>
            </p:cNvPr>
            <p:cNvSpPr/>
            <p:nvPr/>
          </p:nvSpPr>
          <p:spPr>
            <a:xfrm>
              <a:off x="8905095" y="2817592"/>
              <a:ext cx="165101" cy="59267"/>
            </a:xfrm>
            <a:prstGeom prst="ellipse">
              <a:avLst/>
            </a:prstGeom>
            <a:noFill/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B01174E2-3E90-DC46-859E-06470C8C121F}"/>
                </a:ext>
              </a:extLst>
            </p:cNvPr>
            <p:cNvCxnSpPr>
              <a:endCxn id="40" idx="2"/>
            </p:cNvCxnSpPr>
            <p:nvPr/>
          </p:nvCxnSpPr>
          <p:spPr>
            <a:xfrm flipH="1">
              <a:off x="8905095" y="1709469"/>
              <a:ext cx="88897" cy="1137757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040FACC8-AE50-AE48-990D-869B2F2B43A1}"/>
                </a:ext>
              </a:extLst>
            </p:cNvPr>
            <p:cNvCxnSpPr>
              <a:endCxn id="40" idx="6"/>
            </p:cNvCxnSpPr>
            <p:nvPr/>
          </p:nvCxnSpPr>
          <p:spPr>
            <a:xfrm>
              <a:off x="8985519" y="1709469"/>
              <a:ext cx="84676" cy="1137757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D9949D36-571B-1E44-829C-A15E0837D05F}"/>
                </a:ext>
              </a:extLst>
            </p:cNvPr>
            <p:cNvSpPr txBox="1"/>
            <p:nvPr/>
          </p:nvSpPr>
          <p:spPr>
            <a:xfrm>
              <a:off x="10219278" y="2014550"/>
              <a:ext cx="678651" cy="460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/>
                <a:t>β,</a:t>
              </a:r>
              <a:r>
                <a:rPr lang="fr-FR" sz="2000" dirty="0" err="1"/>
                <a:t>vr</a:t>
              </a:r>
              <a:endParaRPr lang="fr-FR" sz="2000" dirty="0"/>
            </a:p>
          </p:txBody>
        </p:sp>
        <p:cxnSp>
          <p:nvCxnSpPr>
            <p:cNvPr id="47" name="Connecteur droit avec flèche 46">
              <a:extLst>
                <a:ext uri="{FF2B5EF4-FFF2-40B4-BE49-F238E27FC236}">
                  <a16:creationId xmlns:a16="http://schemas.microsoft.com/office/drawing/2014/main" id="{E5C838E9-DA06-854A-8A2C-AAB6811243CF}"/>
                </a:ext>
              </a:extLst>
            </p:cNvPr>
            <p:cNvCxnSpPr/>
            <p:nvPr/>
          </p:nvCxnSpPr>
          <p:spPr>
            <a:xfrm>
              <a:off x="8988462" y="1676609"/>
              <a:ext cx="84671" cy="143508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avec flèche 47">
              <a:extLst>
                <a:ext uri="{FF2B5EF4-FFF2-40B4-BE49-F238E27FC236}">
                  <a16:creationId xmlns:a16="http://schemas.microsoft.com/office/drawing/2014/main" id="{41BB88A6-4ED1-424E-85E9-331B25158977}"/>
                </a:ext>
              </a:extLst>
            </p:cNvPr>
            <p:cNvCxnSpPr/>
            <p:nvPr/>
          </p:nvCxnSpPr>
          <p:spPr>
            <a:xfrm flipH="1">
              <a:off x="8518561" y="1676608"/>
              <a:ext cx="469900" cy="2247876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avec flèche 48">
              <a:extLst>
                <a:ext uri="{FF2B5EF4-FFF2-40B4-BE49-F238E27FC236}">
                  <a16:creationId xmlns:a16="http://schemas.microsoft.com/office/drawing/2014/main" id="{C189BC4D-CE06-4D4D-9797-488925CB9BC5}"/>
                </a:ext>
              </a:extLst>
            </p:cNvPr>
            <p:cNvCxnSpPr/>
            <p:nvPr/>
          </p:nvCxnSpPr>
          <p:spPr>
            <a:xfrm flipH="1" flipV="1">
              <a:off x="8971529" y="165283"/>
              <a:ext cx="29637" cy="120650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49">
            <a:extLst>
              <a:ext uri="{FF2B5EF4-FFF2-40B4-BE49-F238E27FC236}">
                <a16:creationId xmlns:a16="http://schemas.microsoft.com/office/drawing/2014/main" id="{2A0DF922-6A18-DB4A-B491-D1696D3BC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1639" y="775774"/>
            <a:ext cx="1775460" cy="773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D90F178C-B89B-A941-931D-2A5E6584F756}"/>
              </a:ext>
            </a:extLst>
          </p:cNvPr>
          <p:cNvSpPr/>
          <p:nvPr/>
        </p:nvSpPr>
        <p:spPr>
          <a:xfrm>
            <a:off x="8156762" y="6454593"/>
            <a:ext cx="28734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b="1" dirty="0">
                <a:solidFill>
                  <a:srgbClr val="0000FF"/>
                </a:solidFill>
              </a:rPr>
              <a:t>http://</a:t>
            </a:r>
            <a:r>
              <a:rPr lang="fr-FR" sz="1600" b="1" dirty="0" err="1">
                <a:solidFill>
                  <a:srgbClr val="0000FF"/>
                </a:solidFill>
              </a:rPr>
              <a:t>rali.projet.latmos.ipsl.fr</a:t>
            </a:r>
            <a:endParaRPr lang="fr-FR" sz="1600" b="1" dirty="0">
              <a:solidFill>
                <a:srgbClr val="0000FF"/>
              </a:solidFill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1C7AE0C2-6F91-5045-BDFF-6C231E84C0D2}"/>
              </a:ext>
            </a:extLst>
          </p:cNvPr>
          <p:cNvSpPr txBox="1"/>
          <p:nvPr/>
        </p:nvSpPr>
        <p:spPr>
          <a:xfrm>
            <a:off x="198478" y="1534664"/>
            <a:ext cx="2832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432FF"/>
                </a:solidFill>
              </a:rPr>
              <a:t>Lidar pointing direction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Radar pointing directions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836A066-9C34-454C-B5A7-9BFE6F6CF230}"/>
              </a:ext>
            </a:extLst>
          </p:cNvPr>
          <p:cNvSpPr/>
          <p:nvPr/>
        </p:nvSpPr>
        <p:spPr>
          <a:xfrm>
            <a:off x="4000500" y="6551360"/>
            <a:ext cx="48387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err="1">
                <a:latin typeface="Calibri" panose="020F0502020204030204" pitchFamily="34" charset="0"/>
              </a:rPr>
              <a:t>EarthCare</a:t>
            </a:r>
            <a:r>
              <a:rPr lang="fr-FR" sz="1400" dirty="0">
                <a:latin typeface="Calibri" panose="020F0502020204030204" pitchFamily="34" charset="0"/>
              </a:rPr>
              <a:t> Workshop -  11-15 </a:t>
            </a:r>
            <a:r>
              <a:rPr lang="fr-FR" sz="1400" dirty="0" err="1">
                <a:latin typeface="Calibri" panose="020F0502020204030204" pitchFamily="34" charset="0"/>
              </a:rPr>
              <a:t>June</a:t>
            </a:r>
            <a:r>
              <a:rPr lang="fr-FR" sz="1400" dirty="0">
                <a:latin typeface="Calibri" panose="020F0502020204030204" pitchFamily="34" charset="0"/>
              </a:rPr>
              <a:t>  2018 Bonn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828545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81200" y="5250"/>
            <a:ext cx="8229600" cy="1143000"/>
          </a:xfrm>
        </p:spPr>
        <p:txBody>
          <a:bodyPr/>
          <a:lstStyle/>
          <a:p>
            <a:r>
              <a:rPr lang="en-GB" dirty="0"/>
              <a:t>RALI retrievals</a:t>
            </a:r>
          </a:p>
        </p:txBody>
      </p:sp>
      <p:pic>
        <p:nvPicPr>
          <p:cNvPr id="5" name="Image 4" descr="rali_retrieval_355nmhrs_FAAM_HALO_F2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2" t="10474" r="15044" b="6289"/>
          <a:stretch/>
        </p:blipFill>
        <p:spPr>
          <a:xfrm>
            <a:off x="135967" y="860858"/>
            <a:ext cx="6835901" cy="586061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6971869" y="889144"/>
            <a:ext cx="21032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Horizontal</a:t>
            </a:r>
          </a:p>
          <a:p>
            <a:r>
              <a:rPr lang="en-GB" dirty="0"/>
              <a:t>cloud wind direction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008858" y="1723863"/>
            <a:ext cx="18269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Horizontal</a:t>
            </a:r>
          </a:p>
          <a:p>
            <a:r>
              <a:rPr lang="en-GB"/>
              <a:t>cloud wind speed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976315" y="2742945"/>
            <a:ext cx="1215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Vertical</a:t>
            </a:r>
          </a:p>
          <a:p>
            <a:r>
              <a:rPr lang="en-GB"/>
              <a:t>cloud wind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6971868" y="3638509"/>
            <a:ext cx="2124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IWC from radar-lidar</a:t>
            </a:r>
          </a:p>
          <a:p>
            <a:r>
              <a:rPr lang="en-GB"/>
              <a:t>retrieval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7049280" y="4542977"/>
            <a:ext cx="20179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Extinction from </a:t>
            </a:r>
          </a:p>
          <a:p>
            <a:r>
              <a:rPr lang="en-GB"/>
              <a:t>radar-lidar retrieval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6976314" y="5455322"/>
            <a:ext cx="19611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Re from radar-lidar</a:t>
            </a:r>
          </a:p>
          <a:p>
            <a:r>
              <a:rPr lang="en-GB"/>
              <a:t>retrieval</a:t>
            </a:r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19012BC-4557-844F-92B4-83D4F53FD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D227A-3A80-F34D-B483-4DDA07120209}" type="slidenum">
              <a:rPr lang="fr-FR" smtClean="0"/>
              <a:t>7</a:t>
            </a:fld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8B130D5-AA7D-D540-B9D6-25C909A4DC14}"/>
              </a:ext>
            </a:extLst>
          </p:cNvPr>
          <p:cNvSpPr txBox="1"/>
          <p:nvPr/>
        </p:nvSpPr>
        <p:spPr>
          <a:xfrm>
            <a:off x="9476509" y="2761346"/>
            <a:ext cx="24730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Same</a:t>
            </a:r>
            <a:r>
              <a:rPr lang="fr-FR" dirty="0"/>
              <a:t> </a:t>
            </a:r>
            <a:r>
              <a:rPr lang="fr-FR" dirty="0" err="1"/>
              <a:t>methodology</a:t>
            </a:r>
            <a:r>
              <a:rPr lang="fr-FR" dirty="0"/>
              <a:t> for HALO:</a:t>
            </a:r>
          </a:p>
          <a:p>
            <a:r>
              <a:rPr lang="fr-FR" dirty="0"/>
              <a:t>Radar-lidar </a:t>
            </a:r>
            <a:r>
              <a:rPr lang="fr-FR" dirty="0" err="1"/>
              <a:t>categorisation</a:t>
            </a:r>
            <a:endParaRPr lang="fr-FR" dirty="0"/>
          </a:p>
          <a:p>
            <a:r>
              <a:rPr lang="fr-FR" dirty="0"/>
              <a:t>Radar-lidar </a:t>
            </a:r>
            <a:r>
              <a:rPr lang="fr-FR" dirty="0" err="1"/>
              <a:t>retrieval</a:t>
            </a:r>
            <a:r>
              <a:rPr lang="fr-FR" dirty="0"/>
              <a:t> (</a:t>
            </a:r>
            <a:r>
              <a:rPr lang="fr-FR" dirty="0" err="1"/>
              <a:t>Varcloud</a:t>
            </a:r>
            <a:r>
              <a:rPr lang="fr-FR" dirty="0"/>
              <a:t>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1BF712F-4BAE-DD44-A994-94CB19BBF064}"/>
              </a:ext>
            </a:extLst>
          </p:cNvPr>
          <p:cNvSpPr/>
          <p:nvPr/>
        </p:nvSpPr>
        <p:spPr>
          <a:xfrm>
            <a:off x="4000500" y="6551360"/>
            <a:ext cx="48387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err="1">
                <a:latin typeface="Calibri" panose="020F0502020204030204" pitchFamily="34" charset="0"/>
              </a:rPr>
              <a:t>EarthCare</a:t>
            </a:r>
            <a:r>
              <a:rPr lang="fr-FR" sz="1400" dirty="0">
                <a:latin typeface="Calibri" panose="020F0502020204030204" pitchFamily="34" charset="0"/>
              </a:rPr>
              <a:t> Workshop -  11-15 </a:t>
            </a:r>
            <a:r>
              <a:rPr lang="fr-FR" sz="1400" dirty="0" err="1">
                <a:latin typeface="Calibri" panose="020F0502020204030204" pitchFamily="34" charset="0"/>
              </a:rPr>
              <a:t>June</a:t>
            </a:r>
            <a:r>
              <a:rPr lang="fr-FR" sz="1400" dirty="0">
                <a:latin typeface="Calibri" panose="020F0502020204030204" pitchFamily="34" charset="0"/>
              </a:rPr>
              <a:t>  2018 Bonn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981894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halo_lidar_radar_specmac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216" y="1391702"/>
            <a:ext cx="4463951" cy="208699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51184" y="3478694"/>
            <a:ext cx="261861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="1" dirty="0">
                <a:solidFill>
                  <a:srgbClr val="660066"/>
                </a:solidFill>
                <a:latin typeface="Calibri"/>
                <a:cs typeface="Calibri"/>
              </a:rPr>
              <a:t>HSR-Lidar (WALES) 532 nm</a:t>
            </a:r>
          </a:p>
          <a:p>
            <a:r>
              <a:rPr lang="en-US" b="1" dirty="0">
                <a:solidFill>
                  <a:srgbClr val="008000"/>
                </a:solidFill>
                <a:latin typeface="Calibri"/>
                <a:cs typeface="Calibri"/>
              </a:rPr>
              <a:t>Cloud Radar (MIRA) 35 GHz</a:t>
            </a:r>
          </a:p>
          <a:p>
            <a:endParaRPr lang="en-US" b="1" dirty="0">
              <a:latin typeface="Calibri"/>
              <a:cs typeface="Calibri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8514" y="718095"/>
            <a:ext cx="82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Calibri"/>
                <a:cs typeface="Calibri"/>
              </a:rPr>
              <a:t>WALES</a:t>
            </a:r>
          </a:p>
        </p:txBody>
      </p:sp>
      <p:sp>
        <p:nvSpPr>
          <p:cNvPr id="188" name="Rectangle 187"/>
          <p:cNvSpPr/>
          <p:nvPr/>
        </p:nvSpPr>
        <p:spPr>
          <a:xfrm>
            <a:off x="8841154" y="1290606"/>
            <a:ext cx="634351" cy="2813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4" name="Picture 193" descr="lmu_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8236" y="4160560"/>
            <a:ext cx="714533" cy="714533"/>
          </a:xfrm>
          <a:prstGeom prst="rect">
            <a:avLst/>
          </a:prstGeom>
        </p:spPr>
      </p:pic>
      <p:pic>
        <p:nvPicPr>
          <p:cNvPr id="195" name="Grafik 10" descr="dlr_signet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216" y="4037724"/>
            <a:ext cx="85725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9" name="Titre 1">
            <a:extLst>
              <a:ext uri="{FF2B5EF4-FFF2-40B4-BE49-F238E27FC236}">
                <a16:creationId xmlns:a16="http://schemas.microsoft.com/office/drawing/2014/main" id="{7E014449-F9B9-A545-B700-7177304B8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841" y="132137"/>
            <a:ext cx="6265941" cy="833064"/>
          </a:xfrm>
        </p:spPr>
        <p:txBody>
          <a:bodyPr anchor="t">
            <a:normAutofit fontScale="90000"/>
          </a:bodyPr>
          <a:lstStyle/>
          <a:p>
            <a:r>
              <a:rPr lang="fr-FR" dirty="0" err="1"/>
              <a:t>Example</a:t>
            </a:r>
            <a:r>
              <a:rPr lang="fr-FR" dirty="0"/>
              <a:t> of HALO </a:t>
            </a:r>
            <a:r>
              <a:rPr lang="fr-FR" dirty="0" err="1"/>
              <a:t>measurements</a:t>
            </a:r>
            <a:endParaRPr lang="fr-FR" dirty="0"/>
          </a:p>
        </p:txBody>
      </p:sp>
      <p:sp>
        <p:nvSpPr>
          <p:cNvPr id="30" name="TextBox 29"/>
          <p:cNvSpPr txBox="1"/>
          <p:nvPr/>
        </p:nvSpPr>
        <p:spPr>
          <a:xfrm>
            <a:off x="3293211" y="2849279"/>
            <a:ext cx="1288956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rgbClr val="F9974C"/>
                </a:solidFill>
                <a:cs typeface="Calibri"/>
              </a:rPr>
              <a:t>Hyper-Spectral Imager 400 – 2500 nm (specMACS) </a:t>
            </a:r>
          </a:p>
          <a:p>
            <a:endParaRPr lang="en-US" b="1" dirty="0">
              <a:latin typeface="Calibri"/>
              <a:cs typeface="Calibri"/>
            </a:endParaRPr>
          </a:p>
        </p:txBody>
      </p:sp>
      <p:pic>
        <p:nvPicPr>
          <p:cNvPr id="29" name="Grafik 1">
            <a:extLst>
              <a:ext uri="{FF2B5EF4-FFF2-40B4-BE49-F238E27FC236}">
                <a16:creationId xmlns:a16="http://schemas.microsoft.com/office/drawing/2014/main" id="{1FA090CF-F76D-B74C-843B-4F13F843F2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695" y="132137"/>
            <a:ext cx="5718810" cy="650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feld 2">
            <a:extLst>
              <a:ext uri="{FF2B5EF4-FFF2-40B4-BE49-F238E27FC236}">
                <a16:creationId xmlns:a16="http://schemas.microsoft.com/office/drawing/2014/main" id="{818E1070-F38D-384A-BB3F-05D3CA77BF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9722" y="228240"/>
            <a:ext cx="1440055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buFontTx/>
              <a:buNone/>
            </a:pPr>
            <a:r>
              <a:rPr lang="de-DE" altLang="de-DE" b="1" dirty="0">
                <a:latin typeface="Calibri" pitchFamily="34" charset="0"/>
              </a:rPr>
              <a:t>Radar </a:t>
            </a:r>
            <a:r>
              <a:rPr lang="de-DE" altLang="de-DE" b="1" dirty="0" err="1">
                <a:latin typeface="Calibri" pitchFamily="34" charset="0"/>
              </a:rPr>
              <a:t>Reflectivity</a:t>
            </a:r>
            <a:endParaRPr lang="de-DE" altLang="de-DE" b="1" dirty="0">
              <a:latin typeface="Calibri" pitchFamily="34" charset="0"/>
            </a:endParaRPr>
          </a:p>
        </p:txBody>
      </p:sp>
      <p:sp>
        <p:nvSpPr>
          <p:cNvPr id="21" name="Textfeld 28">
            <a:extLst>
              <a:ext uri="{FF2B5EF4-FFF2-40B4-BE49-F238E27FC236}">
                <a16:creationId xmlns:a16="http://schemas.microsoft.com/office/drawing/2014/main" id="{E9A48767-4B70-5445-B8E9-35BF7D52FF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9803" y="1168020"/>
            <a:ext cx="2296766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buFontTx/>
              <a:buNone/>
            </a:pPr>
            <a:r>
              <a:rPr lang="de-DE" altLang="de-DE" b="1" dirty="0" err="1">
                <a:latin typeface="Calibri" pitchFamily="34" charset="0"/>
              </a:rPr>
              <a:t>Attenuated</a:t>
            </a:r>
            <a:r>
              <a:rPr lang="de-DE" altLang="de-DE" b="1" dirty="0">
                <a:latin typeface="Calibri" pitchFamily="34" charset="0"/>
              </a:rPr>
              <a:t> </a:t>
            </a:r>
            <a:r>
              <a:rPr lang="de-DE" altLang="de-DE" b="1" dirty="0" err="1">
                <a:latin typeface="Calibri" pitchFamily="34" charset="0"/>
              </a:rPr>
              <a:t>backscatter</a:t>
            </a:r>
            <a:r>
              <a:rPr lang="de-DE" altLang="de-DE" b="1" dirty="0">
                <a:latin typeface="Calibri" pitchFamily="34" charset="0"/>
              </a:rPr>
              <a:t> </a:t>
            </a:r>
            <a:r>
              <a:rPr lang="de-DE" altLang="de-DE" b="1" dirty="0" err="1">
                <a:latin typeface="Calibri" pitchFamily="34" charset="0"/>
              </a:rPr>
              <a:t>coeff</a:t>
            </a:r>
            <a:r>
              <a:rPr lang="de-DE" altLang="de-DE" b="1" dirty="0">
                <a:latin typeface="Calibri" pitchFamily="34" charset="0"/>
              </a:rPr>
              <a:t>.</a:t>
            </a:r>
          </a:p>
        </p:txBody>
      </p:sp>
      <p:sp>
        <p:nvSpPr>
          <p:cNvPr id="22" name="Textfeld 29">
            <a:extLst>
              <a:ext uri="{FF2B5EF4-FFF2-40B4-BE49-F238E27FC236}">
                <a16:creationId xmlns:a16="http://schemas.microsoft.com/office/drawing/2014/main" id="{9CEF519C-D5D2-BB47-B038-C3F86FDE9D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2772" y="2066768"/>
            <a:ext cx="2213780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buFontTx/>
              <a:buNone/>
            </a:pPr>
            <a:r>
              <a:rPr lang="de-DE" altLang="de-DE" b="1" dirty="0" err="1">
                <a:latin typeface="Calibri" pitchFamily="34" charset="0"/>
              </a:rPr>
              <a:t>Molecular</a:t>
            </a:r>
            <a:r>
              <a:rPr lang="de-DE" altLang="de-DE" b="1" dirty="0">
                <a:latin typeface="Calibri" pitchFamily="34" charset="0"/>
              </a:rPr>
              <a:t> </a:t>
            </a:r>
            <a:r>
              <a:rPr lang="de-DE" altLang="de-DE" b="1" dirty="0" err="1">
                <a:latin typeface="Calibri" pitchFamily="34" charset="0"/>
              </a:rPr>
              <a:t>backscatter</a:t>
            </a:r>
            <a:r>
              <a:rPr lang="de-DE" altLang="de-DE" b="1" dirty="0">
                <a:latin typeface="Calibri" pitchFamily="34" charset="0"/>
              </a:rPr>
              <a:t> </a:t>
            </a:r>
            <a:r>
              <a:rPr lang="de-DE" altLang="de-DE" b="1" dirty="0" err="1">
                <a:latin typeface="Calibri" pitchFamily="34" charset="0"/>
              </a:rPr>
              <a:t>coeff</a:t>
            </a:r>
            <a:r>
              <a:rPr lang="de-DE" altLang="de-DE" b="1" dirty="0">
                <a:latin typeface="Calibri" pitchFamily="34" charset="0"/>
              </a:rPr>
              <a:t>.</a:t>
            </a:r>
          </a:p>
        </p:txBody>
      </p:sp>
      <p:sp>
        <p:nvSpPr>
          <p:cNvPr id="23" name="Textfeld 30">
            <a:extLst>
              <a:ext uri="{FF2B5EF4-FFF2-40B4-BE49-F238E27FC236}">
                <a16:creationId xmlns:a16="http://schemas.microsoft.com/office/drawing/2014/main" id="{BD38E5FD-DD4B-8F4C-890F-AC1CEE8C3C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4838" y="3047580"/>
            <a:ext cx="2020959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buFontTx/>
              <a:buNone/>
            </a:pPr>
            <a:r>
              <a:rPr lang="de-DE" altLang="de-DE" b="1" dirty="0" err="1">
                <a:latin typeface="Calibri" pitchFamily="34" charset="0"/>
              </a:rPr>
              <a:t>Particle</a:t>
            </a:r>
            <a:r>
              <a:rPr lang="de-DE" altLang="de-DE" b="1" dirty="0">
                <a:latin typeface="Calibri" pitchFamily="34" charset="0"/>
              </a:rPr>
              <a:t> </a:t>
            </a:r>
            <a:r>
              <a:rPr lang="de-DE" altLang="de-DE" b="1" dirty="0" err="1">
                <a:latin typeface="Calibri" pitchFamily="34" charset="0"/>
              </a:rPr>
              <a:t>backscatter</a:t>
            </a:r>
            <a:r>
              <a:rPr lang="de-DE" altLang="de-DE" b="1" dirty="0">
                <a:latin typeface="Calibri" pitchFamily="34" charset="0"/>
              </a:rPr>
              <a:t> </a:t>
            </a:r>
            <a:r>
              <a:rPr lang="de-DE" altLang="de-DE" b="1" dirty="0" err="1">
                <a:latin typeface="Calibri" pitchFamily="34" charset="0"/>
              </a:rPr>
              <a:t>coeff</a:t>
            </a:r>
            <a:r>
              <a:rPr lang="de-DE" altLang="de-DE" b="1" dirty="0">
                <a:latin typeface="Calibri" pitchFamily="34" charset="0"/>
              </a:rPr>
              <a:t>.</a:t>
            </a:r>
          </a:p>
        </p:txBody>
      </p:sp>
      <p:sp>
        <p:nvSpPr>
          <p:cNvPr id="24" name="Textfeld 31">
            <a:extLst>
              <a:ext uri="{FF2B5EF4-FFF2-40B4-BE49-F238E27FC236}">
                <a16:creationId xmlns:a16="http://schemas.microsoft.com/office/drawing/2014/main" id="{ACABE58C-179B-4C43-A338-CA3B155AEB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4244" y="3944276"/>
            <a:ext cx="1765173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buFontTx/>
              <a:buNone/>
            </a:pPr>
            <a:r>
              <a:rPr lang="de-DE" altLang="de-DE" b="1" dirty="0" err="1">
                <a:latin typeface="Calibri" pitchFamily="34" charset="0"/>
              </a:rPr>
              <a:t>Particle</a:t>
            </a:r>
            <a:r>
              <a:rPr lang="de-DE" altLang="de-DE" b="1" dirty="0">
                <a:latin typeface="Calibri" pitchFamily="34" charset="0"/>
              </a:rPr>
              <a:t> </a:t>
            </a:r>
            <a:r>
              <a:rPr lang="de-DE" altLang="de-DE" b="1" dirty="0" err="1">
                <a:latin typeface="Calibri" pitchFamily="34" charset="0"/>
              </a:rPr>
              <a:t>extinction</a:t>
            </a:r>
            <a:r>
              <a:rPr lang="de-DE" altLang="de-DE" b="1" dirty="0">
                <a:latin typeface="Calibri" pitchFamily="34" charset="0"/>
              </a:rPr>
              <a:t> </a:t>
            </a:r>
            <a:r>
              <a:rPr lang="de-DE" altLang="de-DE" b="1" dirty="0" err="1">
                <a:latin typeface="Calibri" pitchFamily="34" charset="0"/>
              </a:rPr>
              <a:t>coeff</a:t>
            </a:r>
            <a:r>
              <a:rPr lang="de-DE" altLang="de-DE" b="1" dirty="0">
                <a:latin typeface="Calibri" pitchFamily="34" charset="0"/>
              </a:rPr>
              <a:t>.</a:t>
            </a:r>
          </a:p>
        </p:txBody>
      </p:sp>
      <p:sp>
        <p:nvSpPr>
          <p:cNvPr id="25" name="Textfeld 34">
            <a:extLst>
              <a:ext uri="{FF2B5EF4-FFF2-40B4-BE49-F238E27FC236}">
                <a16:creationId xmlns:a16="http://schemas.microsoft.com/office/drawing/2014/main" id="{40EE9167-EBE8-5043-A62D-5E32AB5077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6928" y="4983610"/>
            <a:ext cx="1424190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buFontTx/>
              <a:buNone/>
            </a:pPr>
            <a:r>
              <a:rPr lang="de-DE" altLang="de-DE" b="1" dirty="0" err="1">
                <a:latin typeface="Calibri" pitchFamily="34" charset="0"/>
              </a:rPr>
              <a:t>Ice</a:t>
            </a:r>
            <a:r>
              <a:rPr lang="de-DE" altLang="de-DE" b="1" dirty="0">
                <a:latin typeface="Calibri" pitchFamily="34" charset="0"/>
              </a:rPr>
              <a:t> </a:t>
            </a:r>
            <a:r>
              <a:rPr lang="de-DE" altLang="de-DE" b="1" dirty="0" err="1">
                <a:latin typeface="Calibri" pitchFamily="34" charset="0"/>
              </a:rPr>
              <a:t>water</a:t>
            </a:r>
            <a:r>
              <a:rPr lang="de-DE" altLang="de-DE" b="1" dirty="0">
                <a:latin typeface="Calibri" pitchFamily="34" charset="0"/>
              </a:rPr>
              <a:t> </a:t>
            </a:r>
            <a:r>
              <a:rPr lang="de-DE" altLang="de-DE" b="1" dirty="0" err="1">
                <a:latin typeface="Calibri" pitchFamily="34" charset="0"/>
              </a:rPr>
              <a:t>content</a:t>
            </a:r>
            <a:endParaRPr lang="de-DE" altLang="de-DE" b="1" dirty="0">
              <a:latin typeface="Calibri" pitchFamily="34" charset="0"/>
            </a:endParaRPr>
          </a:p>
        </p:txBody>
      </p:sp>
      <p:sp>
        <p:nvSpPr>
          <p:cNvPr id="35" name="Textfeld 35">
            <a:extLst>
              <a:ext uri="{FF2B5EF4-FFF2-40B4-BE49-F238E27FC236}">
                <a16:creationId xmlns:a16="http://schemas.microsoft.com/office/drawing/2014/main" id="{CB5EED1D-632A-3042-BF47-BDAB9A1460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2772" y="5804175"/>
            <a:ext cx="1303372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buFontTx/>
              <a:buNone/>
            </a:pPr>
            <a:r>
              <a:rPr lang="de-DE" altLang="de-DE" b="1" dirty="0" err="1">
                <a:latin typeface="Calibri" pitchFamily="34" charset="0"/>
              </a:rPr>
              <a:t>Effective</a:t>
            </a:r>
            <a:r>
              <a:rPr lang="de-DE" altLang="de-DE" b="1" dirty="0">
                <a:latin typeface="Calibri" pitchFamily="34" charset="0"/>
              </a:rPr>
              <a:t> Radius</a:t>
            </a:r>
          </a:p>
        </p:txBody>
      </p:sp>
      <p:pic>
        <p:nvPicPr>
          <p:cNvPr id="36" name="Picture 37" descr="NAWDEX_RF08_161009_182300_184100_altitude-1.0_11.0_HAMP.pdf">
            <a:extLst>
              <a:ext uri="{FF2B5EF4-FFF2-40B4-BE49-F238E27FC236}">
                <a16:creationId xmlns:a16="http://schemas.microsoft.com/office/drawing/2014/main" id="{FEDDB13B-5D03-6D4E-8336-D7BB9E4E27C1}"/>
              </a:ext>
            </a:extLst>
          </p:cNvPr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297451" y="5154053"/>
            <a:ext cx="3974791" cy="1100019"/>
          </a:xfrm>
          <a:prstGeom prst="rect">
            <a:avLst/>
          </a:prstGeom>
        </p:spPr>
      </p:pic>
      <p:sp>
        <p:nvSpPr>
          <p:cNvPr id="37" name="TextBox 53">
            <a:extLst>
              <a:ext uri="{FF2B5EF4-FFF2-40B4-BE49-F238E27FC236}">
                <a16:creationId xmlns:a16="http://schemas.microsoft.com/office/drawing/2014/main" id="{77D15841-D668-F047-83A3-66C46B3D3B3E}"/>
              </a:ext>
            </a:extLst>
          </p:cNvPr>
          <p:cNvSpPr txBox="1"/>
          <p:nvPr/>
        </p:nvSpPr>
        <p:spPr>
          <a:xfrm>
            <a:off x="690816" y="5380160"/>
            <a:ext cx="1167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  <a:latin typeface="Calibri"/>
                <a:cs typeface="Calibri"/>
              </a:rPr>
              <a:t>specMACS</a:t>
            </a:r>
            <a:endParaRPr lang="en-US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BC2EB7D-C117-8F48-94DE-D830CC087DE4}"/>
              </a:ext>
            </a:extLst>
          </p:cNvPr>
          <p:cNvSpPr txBox="1"/>
          <p:nvPr/>
        </p:nvSpPr>
        <p:spPr>
          <a:xfrm>
            <a:off x="135483" y="6450506"/>
            <a:ext cx="5969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High sensitivity </a:t>
            </a:r>
            <a:r>
              <a:rPr lang="en-GB" dirty="0"/>
              <a:t>radar =&gt; large overlap between radar and lidar</a:t>
            </a:r>
          </a:p>
        </p:txBody>
      </p:sp>
    </p:spTree>
    <p:extLst>
      <p:ext uri="{BB962C8B-B14F-4D97-AF65-F5344CB8AC3E}">
        <p14:creationId xmlns:p14="http://schemas.microsoft.com/office/powerpoint/2010/main" val="773284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72609E-491D-C749-B840-25DF08C02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719" y="-95944"/>
            <a:ext cx="10515600" cy="1325563"/>
          </a:xfrm>
        </p:spPr>
        <p:txBody>
          <a:bodyPr/>
          <a:lstStyle/>
          <a:p>
            <a:r>
              <a:rPr lang="en-GB" dirty="0"/>
              <a:t>Campaigns opportunities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9CBB74A-B8E6-6D48-B634-1A8201698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499" y="1024932"/>
            <a:ext cx="11354637" cy="5526428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We need to account for EC’s launch (postponed) :</a:t>
            </a:r>
          </a:p>
          <a:p>
            <a:pPr lvl="1"/>
            <a:r>
              <a:rPr lang="en-GB" dirty="0"/>
              <a:t>EUREC4A / MOSAIC : pre launch</a:t>
            </a:r>
          </a:p>
          <a:p>
            <a:pPr lvl="1"/>
            <a:endParaRPr lang="en-GB" dirty="0"/>
          </a:p>
          <a:p>
            <a:r>
              <a:rPr lang="en-GB" dirty="0"/>
              <a:t>Future campaigns to be announced:</a:t>
            </a:r>
          </a:p>
          <a:p>
            <a:pPr lvl="2"/>
            <a:r>
              <a:rPr lang="en-GB" dirty="0"/>
              <a:t>Funding for the DLR-airborne activities, e.g. for additional flight hours, additional flights beyond 2021 and for personnel related to </a:t>
            </a:r>
            <a:r>
              <a:rPr lang="en-GB" dirty="0" err="1"/>
              <a:t>EarthCARE</a:t>
            </a:r>
            <a:r>
              <a:rPr lang="en-GB" dirty="0"/>
              <a:t> Cal/Val activities will be applied by the German Science Foundation (DFG), institutional funding, and in cooperation with university partners by the German Space Administration.</a:t>
            </a:r>
          </a:p>
          <a:p>
            <a:pPr lvl="2"/>
            <a:r>
              <a:rPr lang="en-GB" dirty="0"/>
              <a:t>HALO campaigns mentioned in the GIVE proposal are fixed in time and location. 1 HALO campaign with </a:t>
            </a:r>
            <a:r>
              <a:rPr lang="en-GB" dirty="0" err="1"/>
              <a:t>EarthCARE</a:t>
            </a:r>
            <a:r>
              <a:rPr lang="en-GB" dirty="0"/>
              <a:t> instrumentation is scheduled: </a:t>
            </a:r>
          </a:p>
          <a:p>
            <a:pPr lvl="3"/>
            <a:r>
              <a:rPr lang="en-GB" dirty="0"/>
              <a:t>HALO-AC3 which is scheduled for 2021. =&gt; refer to GIVE presentation and Poster</a:t>
            </a:r>
          </a:p>
          <a:p>
            <a:pPr lvl="2"/>
            <a:r>
              <a:rPr lang="en-GB" dirty="0"/>
              <a:t>Funding for French F20 - To be discussed with CNES</a:t>
            </a:r>
          </a:p>
          <a:p>
            <a:pPr lvl="2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F8BA36-F222-9242-BECF-5DF44623422D}"/>
              </a:ext>
            </a:extLst>
          </p:cNvPr>
          <p:cNvSpPr/>
          <p:nvPr/>
        </p:nvSpPr>
        <p:spPr>
          <a:xfrm>
            <a:off x="4000500" y="6551360"/>
            <a:ext cx="48387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err="1">
                <a:latin typeface="Calibri" panose="020F0502020204030204" pitchFamily="34" charset="0"/>
              </a:rPr>
              <a:t>EarthCare</a:t>
            </a:r>
            <a:r>
              <a:rPr lang="fr-FR" sz="1400" dirty="0">
                <a:latin typeface="Calibri" panose="020F0502020204030204" pitchFamily="34" charset="0"/>
              </a:rPr>
              <a:t> Workshop -  11-15 </a:t>
            </a:r>
            <a:r>
              <a:rPr lang="fr-FR" sz="1400" dirty="0" err="1">
                <a:latin typeface="Calibri" panose="020F0502020204030204" pitchFamily="34" charset="0"/>
              </a:rPr>
              <a:t>June</a:t>
            </a:r>
            <a:r>
              <a:rPr lang="fr-FR" sz="1400" dirty="0">
                <a:latin typeface="Calibri" panose="020F0502020204030204" pitchFamily="34" charset="0"/>
              </a:rPr>
              <a:t>  2018 Bonn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0450050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866</TotalTime>
  <Words>1026</Words>
  <Application>Microsoft Macintosh PowerPoint</Application>
  <PresentationFormat>Grand écran</PresentationFormat>
  <Paragraphs>173</Paragraphs>
  <Slides>11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22" baseType="lpstr">
      <vt:lpstr>Arial Unicode MS</vt:lpstr>
      <vt:lpstr>MS Mincho</vt:lpstr>
      <vt:lpstr>ヒラギノ角ゴ Pro W3</vt:lpstr>
      <vt:lpstr>Arial</vt:lpstr>
      <vt:lpstr>Calibri</vt:lpstr>
      <vt:lpstr>Calibri Light</vt:lpstr>
      <vt:lpstr>Cambria</vt:lpstr>
      <vt:lpstr>Mangal</vt:lpstr>
      <vt:lpstr>Symbol</vt:lpstr>
      <vt:lpstr>Times New Roman</vt:lpstr>
      <vt:lpstr>Thème Office</vt:lpstr>
      <vt:lpstr>MORECALVAL MObile Radar-Lidar-Radiometer EarthCare CAL/VAL project </vt:lpstr>
      <vt:lpstr>Contribution to EarthCare Mission</vt:lpstr>
      <vt:lpstr>Objectives achieved through the following activities</vt:lpstr>
      <vt:lpstr>Instrumental set-up</vt:lpstr>
      <vt:lpstr>European airborne platforms (synergy)</vt:lpstr>
      <vt:lpstr>RALI: RASTA and LNG</vt:lpstr>
      <vt:lpstr>RALI retrievals</vt:lpstr>
      <vt:lpstr>Example of HALO measurements</vt:lpstr>
      <vt:lpstr>Campaigns opportunities</vt:lpstr>
      <vt:lpstr>Radar-Lidar truck/ULA – Chazette et al.</vt:lpstr>
      <vt:lpstr>SPACEOBS project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Microsoft Office</dc:creator>
  <cp:lastModifiedBy>Utilisateur Microsoft Office</cp:lastModifiedBy>
  <cp:revision>228</cp:revision>
  <dcterms:created xsi:type="dcterms:W3CDTF">2018-02-24T20:44:39Z</dcterms:created>
  <dcterms:modified xsi:type="dcterms:W3CDTF">2018-06-09T13:13:43Z</dcterms:modified>
</cp:coreProperties>
</file>