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3.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4.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theme/theme5.xml" ContentType="application/vnd.openxmlformats-officedocument.theme+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theme/theme6.xml" ContentType="application/vnd.openxmlformats-officedocument.theme+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8" r:id="rId2"/>
    <p:sldMasterId id="2147483716" r:id="rId3"/>
    <p:sldMasterId id="2147483744" r:id="rId4"/>
    <p:sldMasterId id="2147483772" r:id="rId5"/>
    <p:sldMasterId id="2147483800" r:id="rId6"/>
    <p:sldMasterId id="2147483828" r:id="rId7"/>
  </p:sldMasterIdLst>
  <p:notesMasterIdLst>
    <p:notesMasterId r:id="rId51"/>
  </p:notesMasterIdLst>
  <p:sldIdLst>
    <p:sldId id="257" r:id="rId8"/>
    <p:sldId id="259" r:id="rId9"/>
    <p:sldId id="267" r:id="rId10"/>
    <p:sldId id="269" r:id="rId11"/>
    <p:sldId id="270" r:id="rId12"/>
    <p:sldId id="271" r:id="rId13"/>
    <p:sldId id="282" r:id="rId14"/>
    <p:sldId id="273" r:id="rId15"/>
    <p:sldId id="274" r:id="rId16"/>
    <p:sldId id="272" r:id="rId17"/>
    <p:sldId id="301" r:id="rId18"/>
    <p:sldId id="276" r:id="rId19"/>
    <p:sldId id="277" r:id="rId20"/>
    <p:sldId id="300" r:id="rId21"/>
    <p:sldId id="278" r:id="rId22"/>
    <p:sldId id="284" r:id="rId23"/>
    <p:sldId id="268" r:id="rId24"/>
    <p:sldId id="302" r:id="rId25"/>
    <p:sldId id="303" r:id="rId26"/>
    <p:sldId id="304" r:id="rId27"/>
    <p:sldId id="309" r:id="rId28"/>
    <p:sldId id="280" r:id="rId29"/>
    <p:sldId id="289" r:id="rId30"/>
    <p:sldId id="292" r:id="rId31"/>
    <p:sldId id="305" r:id="rId32"/>
    <p:sldId id="287" r:id="rId33"/>
    <p:sldId id="261" r:id="rId34"/>
    <p:sldId id="293" r:id="rId35"/>
    <p:sldId id="279" r:id="rId36"/>
    <p:sldId id="260" r:id="rId37"/>
    <p:sldId id="262" r:id="rId38"/>
    <p:sldId id="264" r:id="rId39"/>
    <p:sldId id="265" r:id="rId40"/>
    <p:sldId id="294" r:id="rId41"/>
    <p:sldId id="297" r:id="rId42"/>
    <p:sldId id="298" r:id="rId43"/>
    <p:sldId id="310" r:id="rId44"/>
    <p:sldId id="311" r:id="rId45"/>
    <p:sldId id="312" r:id="rId46"/>
    <p:sldId id="306" r:id="rId47"/>
    <p:sldId id="285" r:id="rId48"/>
    <p:sldId id="286" r:id="rId49"/>
    <p:sldId id="307" r:id="rId50"/>
  </p:sldIdLst>
  <p:sldSz cx="6858000" cy="5143500"/>
  <p:notesSz cx="6797675" cy="9872663"/>
  <p:defaultText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autoAdjust="0"/>
  </p:normalViewPr>
  <p:slideViewPr>
    <p:cSldViewPr snapToGrid="0">
      <p:cViewPr varScale="1">
        <p:scale>
          <a:sx n="60" d="100"/>
          <a:sy n="60" d="100"/>
        </p:scale>
        <p:origin x="1260" y="66"/>
      </p:cViewPr>
      <p:guideLst>
        <p:guide orient="horz" pos="1620"/>
        <p:guide pos="216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8" Type="http://schemas.openxmlformats.org/officeDocument/2006/relationships/slide" Target="slides/slide1.xml"/><Relationship Id="rId51" Type="http://schemas.openxmlformats.org/officeDocument/2006/relationships/notesMaster" Target="notesMasters/notesMaster1.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67E026-A926-4F40-8B67-E1B7383D09CF}" type="doc">
      <dgm:prSet loTypeId="urn:microsoft.com/office/officeart/2005/8/layout/radial3" loCatId="relationship" qsTypeId="urn:microsoft.com/office/officeart/2005/8/quickstyle/3d1" qsCatId="3D" csTypeId="urn:microsoft.com/office/officeart/2005/8/colors/colorful1#1" csCatId="colorful" phldr="1"/>
      <dgm:spPr/>
      <dgm:t>
        <a:bodyPr/>
        <a:lstStyle/>
        <a:p>
          <a:endParaRPr lang="en-US"/>
        </a:p>
      </dgm:t>
    </dgm:pt>
    <dgm:pt modelId="{5264E245-E247-4900-B806-9A4ED23534A9}">
      <dgm:prSet phldrT="[Text]" custT="1"/>
      <dgm:spPr>
        <a:solidFill>
          <a:schemeClr val="accent2">
            <a:lumMod val="60000"/>
            <a:lumOff val="40000"/>
            <a:alpha val="67000"/>
          </a:schemeClr>
        </a:solidFill>
      </dgm:spPr>
      <dgm:t>
        <a:bodyPr/>
        <a:lstStyle/>
        <a:p>
          <a:r>
            <a:rPr lang="en-US" sz="900" dirty="0" smtClean="0">
              <a:solidFill>
                <a:schemeClr val="bg2"/>
              </a:solidFill>
            </a:rPr>
            <a:t>EXSCALABAR</a:t>
          </a:r>
        </a:p>
        <a:p>
          <a:r>
            <a:rPr lang="en-US" sz="900" dirty="0" smtClean="0">
              <a:solidFill>
                <a:schemeClr val="bg2"/>
              </a:solidFill>
            </a:rPr>
            <a:t>Multi-channel aerosol spectrometer</a:t>
          </a:r>
          <a:endParaRPr lang="en-US" sz="900" dirty="0">
            <a:solidFill>
              <a:schemeClr val="bg2"/>
            </a:solidFill>
          </a:endParaRPr>
        </a:p>
      </dgm:t>
    </dgm:pt>
    <dgm:pt modelId="{F71063EC-32D5-40E0-97F1-550763F43545}" type="parTrans" cxnId="{325E4563-6A21-4C83-85F9-817EC8938B45}">
      <dgm:prSet/>
      <dgm:spPr/>
      <dgm:t>
        <a:bodyPr/>
        <a:lstStyle/>
        <a:p>
          <a:endParaRPr lang="en-US" sz="1200">
            <a:solidFill>
              <a:schemeClr val="tx1"/>
            </a:solidFill>
          </a:endParaRPr>
        </a:p>
      </dgm:t>
    </dgm:pt>
    <dgm:pt modelId="{6EC1089E-6E82-463D-AB76-B4FBE4039A4C}" type="sibTrans" cxnId="{325E4563-6A21-4C83-85F9-817EC8938B45}">
      <dgm:prSet/>
      <dgm:spPr/>
      <dgm:t>
        <a:bodyPr/>
        <a:lstStyle/>
        <a:p>
          <a:endParaRPr lang="en-US" sz="1200">
            <a:solidFill>
              <a:schemeClr val="tx1"/>
            </a:solidFill>
          </a:endParaRPr>
        </a:p>
      </dgm:t>
    </dgm:pt>
    <dgm:pt modelId="{FBD911EE-A01B-47D5-9CF5-BDBC712EA1FF}">
      <dgm:prSet phldrT="[Text]" custT="1"/>
      <dgm:spPr>
        <a:solidFill>
          <a:srgbClr val="0070C0">
            <a:alpha val="67000"/>
          </a:srgbClr>
        </a:solidFill>
      </dgm:spPr>
      <dgm:t>
        <a:bodyPr/>
        <a:lstStyle/>
        <a:p>
          <a:r>
            <a:rPr lang="en-GB" sz="750" dirty="0" smtClean="0">
              <a:solidFill>
                <a:schemeClr val="tx1"/>
              </a:solidFill>
            </a:rPr>
            <a:t>Absorption strength</a:t>
          </a:r>
          <a:endParaRPr lang="en-US" sz="750" dirty="0">
            <a:solidFill>
              <a:schemeClr val="tx1"/>
            </a:solidFill>
          </a:endParaRPr>
        </a:p>
      </dgm:t>
    </dgm:pt>
    <dgm:pt modelId="{1A7B2CA3-1E83-4F79-B6A8-DB9CC7E20B4B}" type="parTrans" cxnId="{F98AFD54-CD0A-461F-B984-573C3421FE4F}">
      <dgm:prSet/>
      <dgm:spPr/>
      <dgm:t>
        <a:bodyPr/>
        <a:lstStyle/>
        <a:p>
          <a:endParaRPr lang="en-US" sz="1200">
            <a:solidFill>
              <a:schemeClr val="tx1"/>
            </a:solidFill>
          </a:endParaRPr>
        </a:p>
      </dgm:t>
    </dgm:pt>
    <dgm:pt modelId="{455D61B6-7F39-4236-A33B-D2FD6D79C8A1}" type="sibTrans" cxnId="{F98AFD54-CD0A-461F-B984-573C3421FE4F}">
      <dgm:prSet/>
      <dgm:spPr/>
      <dgm:t>
        <a:bodyPr/>
        <a:lstStyle/>
        <a:p>
          <a:endParaRPr lang="en-US" sz="1200">
            <a:solidFill>
              <a:schemeClr val="tx1"/>
            </a:solidFill>
          </a:endParaRPr>
        </a:p>
      </dgm:t>
    </dgm:pt>
    <dgm:pt modelId="{6F592833-E573-4278-969C-AA053D583660}">
      <dgm:prSet phldrT="[Text]" custT="1"/>
      <dgm:spPr>
        <a:solidFill>
          <a:schemeClr val="bg1">
            <a:lumMod val="60000"/>
            <a:lumOff val="40000"/>
            <a:alpha val="67000"/>
          </a:schemeClr>
        </a:solidFill>
      </dgm:spPr>
      <dgm:t>
        <a:bodyPr/>
        <a:lstStyle/>
        <a:p>
          <a:r>
            <a:rPr lang="en-GB" sz="750" dirty="0" smtClean="0">
              <a:solidFill>
                <a:schemeClr val="tx1"/>
              </a:solidFill>
            </a:rPr>
            <a:t>Absorption spectral dependence</a:t>
          </a:r>
          <a:endParaRPr lang="en-US" sz="750" dirty="0">
            <a:solidFill>
              <a:schemeClr val="tx1"/>
            </a:solidFill>
          </a:endParaRPr>
        </a:p>
      </dgm:t>
    </dgm:pt>
    <dgm:pt modelId="{88BFA137-2C54-435C-ADAC-9551F136E84B}" type="parTrans" cxnId="{CFFCEB45-5BBF-476F-83D4-F558ACCD48DD}">
      <dgm:prSet/>
      <dgm:spPr/>
      <dgm:t>
        <a:bodyPr/>
        <a:lstStyle/>
        <a:p>
          <a:endParaRPr lang="en-US" sz="1200">
            <a:solidFill>
              <a:schemeClr val="tx1"/>
            </a:solidFill>
          </a:endParaRPr>
        </a:p>
      </dgm:t>
    </dgm:pt>
    <dgm:pt modelId="{C7CAC003-2662-41C4-8895-8BDB22ED4B73}" type="sibTrans" cxnId="{CFFCEB45-5BBF-476F-83D4-F558ACCD48DD}">
      <dgm:prSet/>
      <dgm:spPr/>
      <dgm:t>
        <a:bodyPr/>
        <a:lstStyle/>
        <a:p>
          <a:endParaRPr lang="en-US" sz="1200">
            <a:solidFill>
              <a:schemeClr val="tx1"/>
            </a:solidFill>
          </a:endParaRPr>
        </a:p>
      </dgm:t>
    </dgm:pt>
    <dgm:pt modelId="{BC9D304E-DF67-4FF8-94ED-13DFD32CA31D}">
      <dgm:prSet phldrT="[Text]" custT="1"/>
      <dgm:spPr>
        <a:solidFill>
          <a:srgbClr val="0070C0">
            <a:alpha val="67000"/>
          </a:srgbClr>
        </a:solidFill>
      </dgm:spPr>
      <dgm:t>
        <a:bodyPr/>
        <a:lstStyle/>
        <a:p>
          <a:r>
            <a:rPr lang="en-GB" sz="750" dirty="0" smtClean="0">
              <a:solidFill>
                <a:schemeClr val="tx1"/>
              </a:solidFill>
            </a:rPr>
            <a:t>Extinction strength</a:t>
          </a:r>
          <a:endParaRPr lang="en-US" sz="750" dirty="0">
            <a:solidFill>
              <a:schemeClr val="tx1"/>
            </a:solidFill>
          </a:endParaRPr>
        </a:p>
      </dgm:t>
    </dgm:pt>
    <dgm:pt modelId="{BFEF57DC-EFEF-406E-9605-604D2C8D6FB1}" type="parTrans" cxnId="{3C0053CD-BF20-405D-A7E5-25284722B58F}">
      <dgm:prSet/>
      <dgm:spPr/>
      <dgm:t>
        <a:bodyPr/>
        <a:lstStyle/>
        <a:p>
          <a:endParaRPr lang="en-US" sz="1200">
            <a:solidFill>
              <a:schemeClr val="tx1"/>
            </a:solidFill>
          </a:endParaRPr>
        </a:p>
      </dgm:t>
    </dgm:pt>
    <dgm:pt modelId="{8D9A8B9F-8642-41A6-B698-5B9F2FC26036}" type="sibTrans" cxnId="{3C0053CD-BF20-405D-A7E5-25284722B58F}">
      <dgm:prSet/>
      <dgm:spPr/>
      <dgm:t>
        <a:bodyPr/>
        <a:lstStyle/>
        <a:p>
          <a:endParaRPr lang="en-US" sz="1200">
            <a:solidFill>
              <a:schemeClr val="tx1"/>
            </a:solidFill>
          </a:endParaRPr>
        </a:p>
      </dgm:t>
    </dgm:pt>
    <dgm:pt modelId="{082C953F-79D1-4628-BEE1-DF83E8B512B1}">
      <dgm:prSet phldrT="[Text]" custT="1"/>
      <dgm:spPr>
        <a:solidFill>
          <a:srgbClr val="FFFF00">
            <a:alpha val="67000"/>
          </a:srgbClr>
        </a:solidFill>
      </dgm:spPr>
      <dgm:t>
        <a:bodyPr/>
        <a:lstStyle/>
        <a:p>
          <a:r>
            <a:rPr lang="en-GB" sz="750" dirty="0" smtClean="0">
              <a:solidFill>
                <a:schemeClr val="tx1"/>
              </a:solidFill>
            </a:rPr>
            <a:t>Absorption attribution; BC, </a:t>
          </a:r>
          <a:r>
            <a:rPr lang="en-GB" sz="750" dirty="0" err="1" smtClean="0">
              <a:solidFill>
                <a:schemeClr val="tx1"/>
              </a:solidFill>
            </a:rPr>
            <a:t>BrC</a:t>
          </a:r>
          <a:r>
            <a:rPr lang="en-GB" sz="750" dirty="0" smtClean="0">
              <a:solidFill>
                <a:schemeClr val="tx1"/>
              </a:solidFill>
            </a:rPr>
            <a:t>, </a:t>
          </a:r>
          <a:r>
            <a:rPr lang="en-GB" sz="750" dirty="0" err="1" smtClean="0">
              <a:solidFill>
                <a:schemeClr val="tx1"/>
              </a:solidFill>
            </a:rPr>
            <a:t>lensing</a:t>
          </a:r>
          <a:endParaRPr lang="en-US" sz="750" dirty="0">
            <a:solidFill>
              <a:schemeClr val="tx1"/>
            </a:solidFill>
          </a:endParaRPr>
        </a:p>
      </dgm:t>
    </dgm:pt>
    <dgm:pt modelId="{EDE13203-1B38-477A-8DA6-40873C58E879}" type="parTrans" cxnId="{ABB3959E-F831-41F1-87DB-32512E3511E4}">
      <dgm:prSet/>
      <dgm:spPr/>
      <dgm:t>
        <a:bodyPr/>
        <a:lstStyle/>
        <a:p>
          <a:endParaRPr lang="en-US" sz="1200">
            <a:solidFill>
              <a:schemeClr val="tx1"/>
            </a:solidFill>
          </a:endParaRPr>
        </a:p>
      </dgm:t>
    </dgm:pt>
    <dgm:pt modelId="{F8E8061A-D955-4E42-A7D1-BA738DBBFFE4}" type="sibTrans" cxnId="{ABB3959E-F831-41F1-87DB-32512E3511E4}">
      <dgm:prSet/>
      <dgm:spPr/>
      <dgm:t>
        <a:bodyPr/>
        <a:lstStyle/>
        <a:p>
          <a:endParaRPr lang="en-US" sz="1200">
            <a:solidFill>
              <a:schemeClr val="tx1"/>
            </a:solidFill>
          </a:endParaRPr>
        </a:p>
      </dgm:t>
    </dgm:pt>
    <dgm:pt modelId="{7B5E3145-5F4E-434E-91ED-FA23F9D05B36}">
      <dgm:prSet phldrT="[Text]" custT="1"/>
      <dgm:spPr>
        <a:solidFill>
          <a:srgbClr val="FFC000">
            <a:alpha val="67000"/>
          </a:srgbClr>
        </a:solidFill>
      </dgm:spPr>
      <dgm:t>
        <a:bodyPr/>
        <a:lstStyle/>
        <a:p>
          <a:r>
            <a:rPr lang="en-GB" sz="750" dirty="0" smtClean="0">
              <a:solidFill>
                <a:schemeClr val="tx1"/>
              </a:solidFill>
            </a:rPr>
            <a:t>Extinction RH dependence</a:t>
          </a:r>
          <a:endParaRPr lang="en-US" sz="750" dirty="0">
            <a:solidFill>
              <a:schemeClr val="tx1"/>
            </a:solidFill>
          </a:endParaRPr>
        </a:p>
      </dgm:t>
    </dgm:pt>
    <dgm:pt modelId="{2940AB50-467C-4B2C-8CF7-FAEF941C972C}" type="parTrans" cxnId="{4DDC0087-E163-457B-AFC3-230ABB50C26A}">
      <dgm:prSet/>
      <dgm:spPr/>
      <dgm:t>
        <a:bodyPr/>
        <a:lstStyle/>
        <a:p>
          <a:endParaRPr lang="en-US" sz="1200">
            <a:solidFill>
              <a:schemeClr val="tx1"/>
            </a:solidFill>
          </a:endParaRPr>
        </a:p>
      </dgm:t>
    </dgm:pt>
    <dgm:pt modelId="{DE00BC47-1544-43B3-9C62-15CBA7DBA2D0}" type="sibTrans" cxnId="{4DDC0087-E163-457B-AFC3-230ABB50C26A}">
      <dgm:prSet/>
      <dgm:spPr/>
      <dgm:t>
        <a:bodyPr/>
        <a:lstStyle/>
        <a:p>
          <a:endParaRPr lang="en-US" sz="1200">
            <a:solidFill>
              <a:schemeClr val="tx1"/>
            </a:solidFill>
          </a:endParaRPr>
        </a:p>
      </dgm:t>
    </dgm:pt>
    <dgm:pt modelId="{730E0CA9-A85C-4C7A-B2FF-DB8F47F9CC22}">
      <dgm:prSet phldrT="[Text]" custT="1"/>
      <dgm:spPr>
        <a:solidFill>
          <a:schemeClr val="bg1">
            <a:lumMod val="60000"/>
            <a:lumOff val="40000"/>
            <a:alpha val="67000"/>
          </a:schemeClr>
        </a:solidFill>
      </dgm:spPr>
      <dgm:t>
        <a:bodyPr/>
        <a:lstStyle/>
        <a:p>
          <a:r>
            <a:rPr lang="en-GB" sz="750" dirty="0" smtClean="0">
              <a:solidFill>
                <a:schemeClr val="tx1"/>
              </a:solidFill>
            </a:rPr>
            <a:t>Extinction wavelength dependence</a:t>
          </a:r>
          <a:endParaRPr lang="en-US" sz="750" dirty="0">
            <a:solidFill>
              <a:schemeClr val="tx1"/>
            </a:solidFill>
          </a:endParaRPr>
        </a:p>
      </dgm:t>
    </dgm:pt>
    <dgm:pt modelId="{3A563F1C-955E-452E-A907-9F4DAA1BFD13}" type="parTrans" cxnId="{6ECB34C2-9DE2-4E47-8ADB-0B90CF9BA378}">
      <dgm:prSet/>
      <dgm:spPr/>
      <dgm:t>
        <a:bodyPr/>
        <a:lstStyle/>
        <a:p>
          <a:endParaRPr lang="en-US" sz="1200">
            <a:solidFill>
              <a:schemeClr val="tx1"/>
            </a:solidFill>
          </a:endParaRPr>
        </a:p>
      </dgm:t>
    </dgm:pt>
    <dgm:pt modelId="{490375F7-9485-4CDD-908C-1B48E06E2FF4}" type="sibTrans" cxnId="{6ECB34C2-9DE2-4E47-8ADB-0B90CF9BA378}">
      <dgm:prSet/>
      <dgm:spPr/>
      <dgm:t>
        <a:bodyPr/>
        <a:lstStyle/>
        <a:p>
          <a:endParaRPr lang="en-US" sz="1200">
            <a:solidFill>
              <a:schemeClr val="tx1"/>
            </a:solidFill>
          </a:endParaRPr>
        </a:p>
      </dgm:t>
    </dgm:pt>
    <dgm:pt modelId="{432627AC-A0AC-4575-9939-FD7294544AB5}">
      <dgm:prSet phldrT="[Text]" custT="1"/>
      <dgm:spPr>
        <a:solidFill>
          <a:srgbClr val="FFFF00">
            <a:alpha val="67000"/>
          </a:srgbClr>
        </a:solidFill>
      </dgm:spPr>
      <dgm:t>
        <a:bodyPr/>
        <a:lstStyle/>
        <a:p>
          <a:r>
            <a:rPr lang="en-GB" sz="750" dirty="0" smtClean="0">
              <a:solidFill>
                <a:schemeClr val="tx1"/>
              </a:solidFill>
            </a:rPr>
            <a:t>Aerosol single scattering properties</a:t>
          </a:r>
          <a:endParaRPr lang="en-US" sz="750" dirty="0">
            <a:solidFill>
              <a:schemeClr val="tx1"/>
            </a:solidFill>
          </a:endParaRPr>
        </a:p>
      </dgm:t>
    </dgm:pt>
    <dgm:pt modelId="{A0724FB1-E2C3-4825-BD20-2EE1D5474898}" type="sibTrans" cxnId="{D13EE90C-54CB-4ED3-8440-C047DF0FA582}">
      <dgm:prSet/>
      <dgm:spPr/>
      <dgm:t>
        <a:bodyPr/>
        <a:lstStyle/>
        <a:p>
          <a:endParaRPr lang="en-US" sz="1200">
            <a:solidFill>
              <a:schemeClr val="tx1"/>
            </a:solidFill>
          </a:endParaRPr>
        </a:p>
      </dgm:t>
    </dgm:pt>
    <dgm:pt modelId="{530C03CA-5800-4508-B052-69D280DDB0C5}" type="parTrans" cxnId="{D13EE90C-54CB-4ED3-8440-C047DF0FA582}">
      <dgm:prSet/>
      <dgm:spPr/>
      <dgm:t>
        <a:bodyPr/>
        <a:lstStyle/>
        <a:p>
          <a:endParaRPr lang="en-US" sz="1200">
            <a:solidFill>
              <a:schemeClr val="tx1"/>
            </a:solidFill>
          </a:endParaRPr>
        </a:p>
      </dgm:t>
    </dgm:pt>
    <dgm:pt modelId="{511BBA17-967E-4D86-AC41-520A2B8AF06E}" type="pres">
      <dgm:prSet presAssocID="{4067E026-A926-4F40-8B67-E1B7383D09CF}" presName="composite" presStyleCnt="0">
        <dgm:presLayoutVars>
          <dgm:chMax val="1"/>
          <dgm:dir/>
          <dgm:resizeHandles val="exact"/>
        </dgm:presLayoutVars>
      </dgm:prSet>
      <dgm:spPr/>
      <dgm:t>
        <a:bodyPr/>
        <a:lstStyle/>
        <a:p>
          <a:endParaRPr lang="en-US"/>
        </a:p>
      </dgm:t>
    </dgm:pt>
    <dgm:pt modelId="{036265F9-240B-48C1-B3BB-DE31E7F8F3E8}" type="pres">
      <dgm:prSet presAssocID="{4067E026-A926-4F40-8B67-E1B7383D09CF}" presName="radial" presStyleCnt="0">
        <dgm:presLayoutVars>
          <dgm:animLvl val="ctr"/>
        </dgm:presLayoutVars>
      </dgm:prSet>
      <dgm:spPr/>
    </dgm:pt>
    <dgm:pt modelId="{81B1B404-7E0B-4D77-B3BA-15CB111C2CBF}" type="pres">
      <dgm:prSet presAssocID="{5264E245-E247-4900-B806-9A4ED23534A9}" presName="centerShape" presStyleLbl="vennNode1" presStyleIdx="0" presStyleCnt="8" custLinFactNeighborX="-437" custLinFactNeighborY="438"/>
      <dgm:spPr/>
      <dgm:t>
        <a:bodyPr/>
        <a:lstStyle/>
        <a:p>
          <a:endParaRPr lang="en-US"/>
        </a:p>
      </dgm:t>
    </dgm:pt>
    <dgm:pt modelId="{D94E2769-D217-490C-A437-46BAD023C7D7}" type="pres">
      <dgm:prSet presAssocID="{FBD911EE-A01B-47D5-9CF5-BDBC712EA1FF}" presName="node" presStyleLbl="vennNode1" presStyleIdx="1" presStyleCnt="8" custScaleX="105513">
        <dgm:presLayoutVars>
          <dgm:bulletEnabled val="1"/>
        </dgm:presLayoutVars>
      </dgm:prSet>
      <dgm:spPr/>
      <dgm:t>
        <a:bodyPr/>
        <a:lstStyle/>
        <a:p>
          <a:endParaRPr lang="en-US"/>
        </a:p>
      </dgm:t>
    </dgm:pt>
    <dgm:pt modelId="{1B8D599F-6BE0-4A4F-8713-2413759D5ACC}" type="pres">
      <dgm:prSet presAssocID="{6F592833-E573-4278-969C-AA053D583660}" presName="node" presStyleLbl="vennNode1" presStyleIdx="2" presStyleCnt="8" custScaleX="108897" custScaleY="113255" custRadScaleRad="102580" custRadScaleInc="-3446">
        <dgm:presLayoutVars>
          <dgm:bulletEnabled val="1"/>
        </dgm:presLayoutVars>
      </dgm:prSet>
      <dgm:spPr/>
      <dgm:t>
        <a:bodyPr/>
        <a:lstStyle/>
        <a:p>
          <a:endParaRPr lang="en-US"/>
        </a:p>
      </dgm:t>
    </dgm:pt>
    <dgm:pt modelId="{2DC80422-DB81-4188-B479-74576729EC58}" type="pres">
      <dgm:prSet presAssocID="{730E0CA9-A85C-4C7A-B2FF-DB8F47F9CC22}" presName="node" presStyleLbl="vennNode1" presStyleIdx="3" presStyleCnt="8" custScaleX="109507" custScaleY="114472" custRadScaleRad="100504" custRadScaleInc="302864">
        <dgm:presLayoutVars>
          <dgm:bulletEnabled val="1"/>
        </dgm:presLayoutVars>
      </dgm:prSet>
      <dgm:spPr/>
      <dgm:t>
        <a:bodyPr/>
        <a:lstStyle/>
        <a:p>
          <a:endParaRPr lang="en-US"/>
        </a:p>
      </dgm:t>
    </dgm:pt>
    <dgm:pt modelId="{006FC8D1-AFBA-486F-9885-966FB03DABEB}" type="pres">
      <dgm:prSet presAssocID="{BC9D304E-DF67-4FF8-94ED-13DFD32CA31D}" presName="node" presStyleLbl="vennNode1" presStyleIdx="4" presStyleCnt="8" custScaleX="105950" custScaleY="111065">
        <dgm:presLayoutVars>
          <dgm:bulletEnabled val="1"/>
        </dgm:presLayoutVars>
      </dgm:prSet>
      <dgm:spPr/>
      <dgm:t>
        <a:bodyPr/>
        <a:lstStyle/>
        <a:p>
          <a:endParaRPr lang="en-US"/>
        </a:p>
      </dgm:t>
    </dgm:pt>
    <dgm:pt modelId="{229FA5F4-B628-4BBA-BE99-B33B69437441}" type="pres">
      <dgm:prSet presAssocID="{7B5E3145-5F4E-434E-91ED-FA23F9D05B36}" presName="node" presStyleLbl="vennNode1" presStyleIdx="5" presStyleCnt="8" custScaleX="109982" custScaleY="108907">
        <dgm:presLayoutVars>
          <dgm:bulletEnabled val="1"/>
        </dgm:presLayoutVars>
      </dgm:prSet>
      <dgm:spPr/>
      <dgm:t>
        <a:bodyPr/>
        <a:lstStyle/>
        <a:p>
          <a:endParaRPr lang="en-US"/>
        </a:p>
      </dgm:t>
    </dgm:pt>
    <dgm:pt modelId="{0581AAC4-8C69-4BB4-B2CB-B4790D4B0B26}" type="pres">
      <dgm:prSet presAssocID="{432627AC-A0AC-4575-9939-FD7294544AB5}" presName="node" presStyleLbl="vennNode1" presStyleIdx="6" presStyleCnt="8" custScaleX="107933" custScaleY="107933" custRadScaleRad="99049" custRadScaleInc="-302533">
        <dgm:presLayoutVars>
          <dgm:bulletEnabled val="1"/>
        </dgm:presLayoutVars>
      </dgm:prSet>
      <dgm:spPr/>
      <dgm:t>
        <a:bodyPr/>
        <a:lstStyle/>
        <a:p>
          <a:endParaRPr lang="en-US"/>
        </a:p>
      </dgm:t>
    </dgm:pt>
    <dgm:pt modelId="{C8C23A9E-FFA3-418E-AD5C-A209AC17F013}" type="pres">
      <dgm:prSet presAssocID="{082C953F-79D1-4628-BEE1-DF83E8B512B1}" presName="node" presStyleLbl="vennNode1" presStyleIdx="7" presStyleCnt="8" custScaleX="111145" custScaleY="111145" custRadScaleRad="101479" custRadScaleInc="3743">
        <dgm:presLayoutVars>
          <dgm:bulletEnabled val="1"/>
        </dgm:presLayoutVars>
      </dgm:prSet>
      <dgm:spPr/>
      <dgm:t>
        <a:bodyPr/>
        <a:lstStyle/>
        <a:p>
          <a:endParaRPr lang="en-US"/>
        </a:p>
      </dgm:t>
    </dgm:pt>
  </dgm:ptLst>
  <dgm:cxnLst>
    <dgm:cxn modelId="{F6E4783A-2C35-4B49-8300-A9600A03FEA1}" type="presOf" srcId="{432627AC-A0AC-4575-9939-FD7294544AB5}" destId="{0581AAC4-8C69-4BB4-B2CB-B4790D4B0B26}" srcOrd="0" destOrd="0" presId="urn:microsoft.com/office/officeart/2005/8/layout/radial3"/>
    <dgm:cxn modelId="{4DDC0087-E163-457B-AFC3-230ABB50C26A}" srcId="{5264E245-E247-4900-B806-9A4ED23534A9}" destId="{7B5E3145-5F4E-434E-91ED-FA23F9D05B36}" srcOrd="4" destOrd="0" parTransId="{2940AB50-467C-4B2C-8CF7-FAEF941C972C}" sibTransId="{DE00BC47-1544-43B3-9C62-15CBA7DBA2D0}"/>
    <dgm:cxn modelId="{D13EE90C-54CB-4ED3-8440-C047DF0FA582}" srcId="{5264E245-E247-4900-B806-9A4ED23534A9}" destId="{432627AC-A0AC-4575-9939-FD7294544AB5}" srcOrd="5" destOrd="0" parTransId="{530C03CA-5800-4508-B052-69D280DDB0C5}" sibTransId="{A0724FB1-E2C3-4825-BD20-2EE1D5474898}"/>
    <dgm:cxn modelId="{E6AF88E0-7758-4863-8C2B-130E064DEA99}" type="presOf" srcId="{BC9D304E-DF67-4FF8-94ED-13DFD32CA31D}" destId="{006FC8D1-AFBA-486F-9885-966FB03DABEB}" srcOrd="0" destOrd="0" presId="urn:microsoft.com/office/officeart/2005/8/layout/radial3"/>
    <dgm:cxn modelId="{BA89CED3-250C-45AA-B715-F6277A624FF4}" type="presOf" srcId="{5264E245-E247-4900-B806-9A4ED23534A9}" destId="{81B1B404-7E0B-4D77-B3BA-15CB111C2CBF}" srcOrd="0" destOrd="0" presId="urn:microsoft.com/office/officeart/2005/8/layout/radial3"/>
    <dgm:cxn modelId="{39BDA88F-0B88-44A3-8451-8C542A16924A}" type="presOf" srcId="{730E0CA9-A85C-4C7A-B2FF-DB8F47F9CC22}" destId="{2DC80422-DB81-4188-B479-74576729EC58}" srcOrd="0" destOrd="0" presId="urn:microsoft.com/office/officeart/2005/8/layout/radial3"/>
    <dgm:cxn modelId="{757CA008-1C74-4CDC-9418-62F356B91C13}" type="presOf" srcId="{6F592833-E573-4278-969C-AA053D583660}" destId="{1B8D599F-6BE0-4A4F-8713-2413759D5ACC}" srcOrd="0" destOrd="0" presId="urn:microsoft.com/office/officeart/2005/8/layout/radial3"/>
    <dgm:cxn modelId="{6ECB34C2-9DE2-4E47-8ADB-0B90CF9BA378}" srcId="{5264E245-E247-4900-B806-9A4ED23534A9}" destId="{730E0CA9-A85C-4C7A-B2FF-DB8F47F9CC22}" srcOrd="2" destOrd="0" parTransId="{3A563F1C-955E-452E-A907-9F4DAA1BFD13}" sibTransId="{490375F7-9485-4CDD-908C-1B48E06E2FF4}"/>
    <dgm:cxn modelId="{325E4563-6A21-4C83-85F9-817EC8938B45}" srcId="{4067E026-A926-4F40-8B67-E1B7383D09CF}" destId="{5264E245-E247-4900-B806-9A4ED23534A9}" srcOrd="0" destOrd="0" parTransId="{F71063EC-32D5-40E0-97F1-550763F43545}" sibTransId="{6EC1089E-6E82-463D-AB76-B4FBE4039A4C}"/>
    <dgm:cxn modelId="{20C3F97F-349F-4FDB-BFF2-78375F9D37EC}" type="presOf" srcId="{082C953F-79D1-4628-BEE1-DF83E8B512B1}" destId="{C8C23A9E-FFA3-418E-AD5C-A209AC17F013}" srcOrd="0" destOrd="0" presId="urn:microsoft.com/office/officeart/2005/8/layout/radial3"/>
    <dgm:cxn modelId="{ABB3959E-F831-41F1-87DB-32512E3511E4}" srcId="{5264E245-E247-4900-B806-9A4ED23534A9}" destId="{082C953F-79D1-4628-BEE1-DF83E8B512B1}" srcOrd="6" destOrd="0" parTransId="{EDE13203-1B38-477A-8DA6-40873C58E879}" sibTransId="{F8E8061A-D955-4E42-A7D1-BA738DBBFFE4}"/>
    <dgm:cxn modelId="{8AC132C7-9470-4504-8F50-9C8B9E10C628}" type="presOf" srcId="{4067E026-A926-4F40-8B67-E1B7383D09CF}" destId="{511BBA17-967E-4D86-AC41-520A2B8AF06E}" srcOrd="0" destOrd="0" presId="urn:microsoft.com/office/officeart/2005/8/layout/radial3"/>
    <dgm:cxn modelId="{CFFCEB45-5BBF-476F-83D4-F558ACCD48DD}" srcId="{5264E245-E247-4900-B806-9A4ED23534A9}" destId="{6F592833-E573-4278-969C-AA053D583660}" srcOrd="1" destOrd="0" parTransId="{88BFA137-2C54-435C-ADAC-9551F136E84B}" sibTransId="{C7CAC003-2662-41C4-8895-8BDB22ED4B73}"/>
    <dgm:cxn modelId="{F98AFD54-CD0A-461F-B984-573C3421FE4F}" srcId="{5264E245-E247-4900-B806-9A4ED23534A9}" destId="{FBD911EE-A01B-47D5-9CF5-BDBC712EA1FF}" srcOrd="0" destOrd="0" parTransId="{1A7B2CA3-1E83-4F79-B6A8-DB9CC7E20B4B}" sibTransId="{455D61B6-7F39-4236-A33B-D2FD6D79C8A1}"/>
    <dgm:cxn modelId="{60F49A59-FB71-42E6-BEB4-01FDA3837DB1}" type="presOf" srcId="{7B5E3145-5F4E-434E-91ED-FA23F9D05B36}" destId="{229FA5F4-B628-4BBA-BE99-B33B69437441}" srcOrd="0" destOrd="0" presId="urn:microsoft.com/office/officeart/2005/8/layout/radial3"/>
    <dgm:cxn modelId="{3C0053CD-BF20-405D-A7E5-25284722B58F}" srcId="{5264E245-E247-4900-B806-9A4ED23534A9}" destId="{BC9D304E-DF67-4FF8-94ED-13DFD32CA31D}" srcOrd="3" destOrd="0" parTransId="{BFEF57DC-EFEF-406E-9605-604D2C8D6FB1}" sibTransId="{8D9A8B9F-8642-41A6-B698-5B9F2FC26036}"/>
    <dgm:cxn modelId="{11BC07A5-4896-4223-8E10-9E26CE4D2A6D}" type="presOf" srcId="{FBD911EE-A01B-47D5-9CF5-BDBC712EA1FF}" destId="{D94E2769-D217-490C-A437-46BAD023C7D7}" srcOrd="0" destOrd="0" presId="urn:microsoft.com/office/officeart/2005/8/layout/radial3"/>
    <dgm:cxn modelId="{E1E530E8-4817-451F-A0AF-EADAA86B9652}" type="presParOf" srcId="{511BBA17-967E-4D86-AC41-520A2B8AF06E}" destId="{036265F9-240B-48C1-B3BB-DE31E7F8F3E8}" srcOrd="0" destOrd="0" presId="urn:microsoft.com/office/officeart/2005/8/layout/radial3"/>
    <dgm:cxn modelId="{DF998A78-AC0B-4163-A3D8-7D5CAF780A11}" type="presParOf" srcId="{036265F9-240B-48C1-B3BB-DE31E7F8F3E8}" destId="{81B1B404-7E0B-4D77-B3BA-15CB111C2CBF}" srcOrd="0" destOrd="0" presId="urn:microsoft.com/office/officeart/2005/8/layout/radial3"/>
    <dgm:cxn modelId="{4E5DFB55-DC92-4C1D-9A60-C73DB6140AC3}" type="presParOf" srcId="{036265F9-240B-48C1-B3BB-DE31E7F8F3E8}" destId="{D94E2769-D217-490C-A437-46BAD023C7D7}" srcOrd="1" destOrd="0" presId="urn:microsoft.com/office/officeart/2005/8/layout/radial3"/>
    <dgm:cxn modelId="{FFBE6919-6BFD-4A8F-A272-E2B3D3701AE4}" type="presParOf" srcId="{036265F9-240B-48C1-B3BB-DE31E7F8F3E8}" destId="{1B8D599F-6BE0-4A4F-8713-2413759D5ACC}" srcOrd="2" destOrd="0" presId="urn:microsoft.com/office/officeart/2005/8/layout/radial3"/>
    <dgm:cxn modelId="{63CF284C-E6C3-478E-8B3E-AA8002072C15}" type="presParOf" srcId="{036265F9-240B-48C1-B3BB-DE31E7F8F3E8}" destId="{2DC80422-DB81-4188-B479-74576729EC58}" srcOrd="3" destOrd="0" presId="urn:microsoft.com/office/officeart/2005/8/layout/radial3"/>
    <dgm:cxn modelId="{ADCC7347-D7BE-455B-A8A9-C377FB922E72}" type="presParOf" srcId="{036265F9-240B-48C1-B3BB-DE31E7F8F3E8}" destId="{006FC8D1-AFBA-486F-9885-966FB03DABEB}" srcOrd="4" destOrd="0" presId="urn:microsoft.com/office/officeart/2005/8/layout/radial3"/>
    <dgm:cxn modelId="{CD3DB0A7-D457-414D-AAE7-ED1407B2841D}" type="presParOf" srcId="{036265F9-240B-48C1-B3BB-DE31E7F8F3E8}" destId="{229FA5F4-B628-4BBA-BE99-B33B69437441}" srcOrd="5" destOrd="0" presId="urn:microsoft.com/office/officeart/2005/8/layout/radial3"/>
    <dgm:cxn modelId="{53E5E7B7-9571-4329-AF78-6C73DEBB6682}" type="presParOf" srcId="{036265F9-240B-48C1-B3BB-DE31E7F8F3E8}" destId="{0581AAC4-8C69-4BB4-B2CB-B4790D4B0B26}" srcOrd="6" destOrd="0" presId="urn:microsoft.com/office/officeart/2005/8/layout/radial3"/>
    <dgm:cxn modelId="{D9E89EF9-2FE4-45CF-806C-50AE55220CAC}" type="presParOf" srcId="{036265F9-240B-48C1-B3BB-DE31E7F8F3E8}" destId="{C8C23A9E-FFA3-418E-AD5C-A209AC17F013}" srcOrd="7"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B1B404-7E0B-4D77-B3BA-15CB111C2CBF}">
      <dsp:nvSpPr>
        <dsp:cNvPr id="0" name=""/>
        <dsp:cNvSpPr/>
      </dsp:nvSpPr>
      <dsp:spPr>
        <a:xfrm>
          <a:off x="992336" y="586722"/>
          <a:ext cx="1431189" cy="1431189"/>
        </a:xfrm>
        <a:prstGeom prst="ellipse">
          <a:avLst/>
        </a:prstGeom>
        <a:solidFill>
          <a:schemeClr val="accent2">
            <a:lumMod val="60000"/>
            <a:lumOff val="40000"/>
            <a:alpha val="67000"/>
          </a:schemeClr>
        </a:solidFill>
        <a:ln>
          <a:noFill/>
        </a:ln>
        <a:effectLst>
          <a:outerShdw blurRad="50800" dist="25400" dir="5400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solidFill>
                <a:schemeClr val="bg2"/>
              </a:solidFill>
            </a:rPr>
            <a:t>EXSCALABAR</a:t>
          </a:r>
        </a:p>
        <a:p>
          <a:pPr lvl="0" algn="ctr" defTabSz="400050">
            <a:lnSpc>
              <a:spcPct val="90000"/>
            </a:lnSpc>
            <a:spcBef>
              <a:spcPct val="0"/>
            </a:spcBef>
            <a:spcAft>
              <a:spcPct val="35000"/>
            </a:spcAft>
          </a:pPr>
          <a:r>
            <a:rPr lang="en-US" sz="900" kern="1200" dirty="0" smtClean="0">
              <a:solidFill>
                <a:schemeClr val="bg2"/>
              </a:solidFill>
            </a:rPr>
            <a:t>Multi-channel aerosol spectrometer</a:t>
          </a:r>
          <a:endParaRPr lang="en-US" sz="900" kern="1200" dirty="0">
            <a:solidFill>
              <a:schemeClr val="bg2"/>
            </a:solidFill>
          </a:endParaRPr>
        </a:p>
      </dsp:txBody>
      <dsp:txXfrm>
        <a:off x="1201929" y="796315"/>
        <a:ext cx="1012003" cy="1012003"/>
      </dsp:txXfrm>
    </dsp:sp>
    <dsp:sp modelId="{D94E2769-D217-490C-A437-46BAD023C7D7}">
      <dsp:nvSpPr>
        <dsp:cNvPr id="0" name=""/>
        <dsp:cNvSpPr/>
      </dsp:nvSpPr>
      <dsp:spPr>
        <a:xfrm>
          <a:off x="1338558" y="3790"/>
          <a:ext cx="755045" cy="715594"/>
        </a:xfrm>
        <a:prstGeom prst="ellipse">
          <a:avLst/>
        </a:prstGeom>
        <a:solidFill>
          <a:srgbClr val="0070C0">
            <a:alpha val="67000"/>
          </a:srgbClr>
        </a:solidFill>
        <a:ln>
          <a:noFill/>
        </a:ln>
        <a:effectLst>
          <a:outerShdw blurRad="50800" dist="25400" dir="5400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33375">
            <a:lnSpc>
              <a:spcPct val="90000"/>
            </a:lnSpc>
            <a:spcBef>
              <a:spcPct val="0"/>
            </a:spcBef>
            <a:spcAft>
              <a:spcPct val="35000"/>
            </a:spcAft>
          </a:pPr>
          <a:r>
            <a:rPr lang="en-GB" sz="750" kern="1200" dirty="0" smtClean="0">
              <a:solidFill>
                <a:schemeClr val="tx1"/>
              </a:solidFill>
            </a:rPr>
            <a:t>Absorption strength</a:t>
          </a:r>
          <a:endParaRPr lang="en-US" sz="750" kern="1200" dirty="0">
            <a:solidFill>
              <a:schemeClr val="tx1"/>
            </a:solidFill>
          </a:endParaRPr>
        </a:p>
      </dsp:txBody>
      <dsp:txXfrm>
        <a:off x="1449132" y="108586"/>
        <a:ext cx="533897" cy="506002"/>
      </dsp:txXfrm>
    </dsp:sp>
    <dsp:sp modelId="{1B8D599F-6BE0-4A4F-8713-2413759D5ACC}">
      <dsp:nvSpPr>
        <dsp:cNvPr id="0" name=""/>
        <dsp:cNvSpPr/>
      </dsp:nvSpPr>
      <dsp:spPr>
        <a:xfrm>
          <a:off x="2055562" y="269636"/>
          <a:ext cx="779261" cy="810446"/>
        </a:xfrm>
        <a:prstGeom prst="ellipse">
          <a:avLst/>
        </a:prstGeom>
        <a:solidFill>
          <a:schemeClr val="bg1">
            <a:lumMod val="60000"/>
            <a:lumOff val="40000"/>
            <a:alpha val="67000"/>
          </a:schemeClr>
        </a:solidFill>
        <a:ln>
          <a:noFill/>
        </a:ln>
        <a:effectLst>
          <a:outerShdw blurRad="50800" dist="25400" dir="5400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33375">
            <a:lnSpc>
              <a:spcPct val="90000"/>
            </a:lnSpc>
            <a:spcBef>
              <a:spcPct val="0"/>
            </a:spcBef>
            <a:spcAft>
              <a:spcPct val="35000"/>
            </a:spcAft>
          </a:pPr>
          <a:r>
            <a:rPr lang="en-GB" sz="750" kern="1200" dirty="0" smtClean="0">
              <a:solidFill>
                <a:schemeClr val="tx1"/>
              </a:solidFill>
            </a:rPr>
            <a:t>Absorption spectral dependence</a:t>
          </a:r>
          <a:endParaRPr lang="en-US" sz="750" kern="1200" dirty="0">
            <a:solidFill>
              <a:schemeClr val="tx1"/>
            </a:solidFill>
          </a:endParaRPr>
        </a:p>
      </dsp:txBody>
      <dsp:txXfrm>
        <a:off x="2169682" y="388323"/>
        <a:ext cx="551021" cy="573072"/>
      </dsp:txXfrm>
    </dsp:sp>
    <dsp:sp modelId="{2DC80422-DB81-4188-B479-74576729EC58}">
      <dsp:nvSpPr>
        <dsp:cNvPr id="0" name=""/>
        <dsp:cNvSpPr/>
      </dsp:nvSpPr>
      <dsp:spPr>
        <a:xfrm>
          <a:off x="405448" y="1069573"/>
          <a:ext cx="783626" cy="819155"/>
        </a:xfrm>
        <a:prstGeom prst="ellipse">
          <a:avLst/>
        </a:prstGeom>
        <a:solidFill>
          <a:schemeClr val="bg1">
            <a:lumMod val="60000"/>
            <a:lumOff val="40000"/>
            <a:alpha val="67000"/>
          </a:schemeClr>
        </a:solidFill>
        <a:ln>
          <a:noFill/>
        </a:ln>
        <a:effectLst>
          <a:outerShdw blurRad="50800" dist="25400" dir="5400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33375">
            <a:lnSpc>
              <a:spcPct val="90000"/>
            </a:lnSpc>
            <a:spcBef>
              <a:spcPct val="0"/>
            </a:spcBef>
            <a:spcAft>
              <a:spcPct val="35000"/>
            </a:spcAft>
          </a:pPr>
          <a:r>
            <a:rPr lang="en-GB" sz="750" kern="1200" dirty="0" smtClean="0">
              <a:solidFill>
                <a:schemeClr val="tx1"/>
              </a:solidFill>
            </a:rPr>
            <a:t>Extinction wavelength dependence</a:t>
          </a:r>
          <a:endParaRPr lang="en-US" sz="750" kern="1200" dirty="0">
            <a:solidFill>
              <a:schemeClr val="tx1"/>
            </a:solidFill>
          </a:endParaRPr>
        </a:p>
      </dsp:txBody>
      <dsp:txXfrm>
        <a:off x="520207" y="1189535"/>
        <a:ext cx="554108" cy="579231"/>
      </dsp:txXfrm>
    </dsp:sp>
    <dsp:sp modelId="{006FC8D1-AFBA-486F-9885-966FB03DABEB}">
      <dsp:nvSpPr>
        <dsp:cNvPr id="0" name=""/>
        <dsp:cNvSpPr/>
      </dsp:nvSpPr>
      <dsp:spPr>
        <a:xfrm>
          <a:off x="1741617" y="1736966"/>
          <a:ext cx="758172" cy="794775"/>
        </a:xfrm>
        <a:prstGeom prst="ellipse">
          <a:avLst/>
        </a:prstGeom>
        <a:solidFill>
          <a:srgbClr val="0070C0">
            <a:alpha val="67000"/>
          </a:srgbClr>
        </a:solidFill>
        <a:ln>
          <a:noFill/>
        </a:ln>
        <a:effectLst>
          <a:outerShdw blurRad="50800" dist="25400" dir="5400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33375">
            <a:lnSpc>
              <a:spcPct val="90000"/>
            </a:lnSpc>
            <a:spcBef>
              <a:spcPct val="0"/>
            </a:spcBef>
            <a:spcAft>
              <a:spcPct val="35000"/>
            </a:spcAft>
          </a:pPr>
          <a:r>
            <a:rPr lang="en-GB" sz="750" kern="1200" dirty="0" smtClean="0">
              <a:solidFill>
                <a:schemeClr val="tx1"/>
              </a:solidFill>
            </a:rPr>
            <a:t>Extinction strength</a:t>
          </a:r>
          <a:endParaRPr lang="en-US" sz="750" kern="1200" dirty="0">
            <a:solidFill>
              <a:schemeClr val="tx1"/>
            </a:solidFill>
          </a:endParaRPr>
        </a:p>
      </dsp:txBody>
      <dsp:txXfrm>
        <a:off x="1852649" y="1853358"/>
        <a:ext cx="536108" cy="561991"/>
      </dsp:txXfrm>
    </dsp:sp>
    <dsp:sp modelId="{229FA5F4-B628-4BBA-BE99-B33B69437441}">
      <dsp:nvSpPr>
        <dsp:cNvPr id="0" name=""/>
        <dsp:cNvSpPr/>
      </dsp:nvSpPr>
      <dsp:spPr>
        <a:xfrm>
          <a:off x="917946" y="1744688"/>
          <a:ext cx="787025" cy="779332"/>
        </a:xfrm>
        <a:prstGeom prst="ellipse">
          <a:avLst/>
        </a:prstGeom>
        <a:solidFill>
          <a:srgbClr val="FFC000">
            <a:alpha val="67000"/>
          </a:srgbClr>
        </a:solidFill>
        <a:ln>
          <a:noFill/>
        </a:ln>
        <a:effectLst>
          <a:outerShdw blurRad="50800" dist="25400" dir="5400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33375">
            <a:lnSpc>
              <a:spcPct val="90000"/>
            </a:lnSpc>
            <a:spcBef>
              <a:spcPct val="0"/>
            </a:spcBef>
            <a:spcAft>
              <a:spcPct val="35000"/>
            </a:spcAft>
          </a:pPr>
          <a:r>
            <a:rPr lang="en-GB" sz="750" kern="1200" dirty="0" smtClean="0">
              <a:solidFill>
                <a:schemeClr val="tx1"/>
              </a:solidFill>
            </a:rPr>
            <a:t>Extinction RH dependence</a:t>
          </a:r>
          <a:endParaRPr lang="en-US" sz="750" kern="1200" dirty="0">
            <a:solidFill>
              <a:schemeClr val="tx1"/>
            </a:solidFill>
          </a:endParaRPr>
        </a:p>
      </dsp:txBody>
      <dsp:txXfrm>
        <a:off x="1033203" y="1858819"/>
        <a:ext cx="556511" cy="551070"/>
      </dsp:txXfrm>
    </dsp:sp>
    <dsp:sp modelId="{0581AAC4-8C69-4BB4-B2CB-B4790D4B0B26}">
      <dsp:nvSpPr>
        <dsp:cNvPr id="0" name=""/>
        <dsp:cNvSpPr/>
      </dsp:nvSpPr>
      <dsp:spPr>
        <a:xfrm>
          <a:off x="2234872" y="1092980"/>
          <a:ext cx="772362" cy="772362"/>
        </a:xfrm>
        <a:prstGeom prst="ellipse">
          <a:avLst/>
        </a:prstGeom>
        <a:solidFill>
          <a:srgbClr val="FFFF00">
            <a:alpha val="67000"/>
          </a:srgbClr>
        </a:solidFill>
        <a:ln>
          <a:noFill/>
        </a:ln>
        <a:effectLst>
          <a:outerShdw blurRad="50800" dist="25400" dir="5400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33375">
            <a:lnSpc>
              <a:spcPct val="90000"/>
            </a:lnSpc>
            <a:spcBef>
              <a:spcPct val="0"/>
            </a:spcBef>
            <a:spcAft>
              <a:spcPct val="35000"/>
            </a:spcAft>
          </a:pPr>
          <a:r>
            <a:rPr lang="en-GB" sz="750" kern="1200" dirty="0" smtClean="0">
              <a:solidFill>
                <a:schemeClr val="tx1"/>
              </a:solidFill>
            </a:rPr>
            <a:t>Aerosol single scattering properties</a:t>
          </a:r>
          <a:endParaRPr lang="en-US" sz="750" kern="1200" dirty="0">
            <a:solidFill>
              <a:schemeClr val="tx1"/>
            </a:solidFill>
          </a:endParaRPr>
        </a:p>
      </dsp:txBody>
      <dsp:txXfrm>
        <a:off x="2347982" y="1206090"/>
        <a:ext cx="546142" cy="546142"/>
      </dsp:txXfrm>
    </dsp:sp>
    <dsp:sp modelId="{C8C23A9E-FFA3-418E-AD5C-A209AC17F013}">
      <dsp:nvSpPr>
        <dsp:cNvPr id="0" name=""/>
        <dsp:cNvSpPr/>
      </dsp:nvSpPr>
      <dsp:spPr>
        <a:xfrm>
          <a:off x="598757" y="281912"/>
          <a:ext cx="795347" cy="795347"/>
        </a:xfrm>
        <a:prstGeom prst="ellipse">
          <a:avLst/>
        </a:prstGeom>
        <a:solidFill>
          <a:srgbClr val="FFFF00">
            <a:alpha val="67000"/>
          </a:srgbClr>
        </a:solidFill>
        <a:ln>
          <a:noFill/>
        </a:ln>
        <a:effectLst>
          <a:outerShdw blurRad="50800" dist="25400" dir="5400000" rotWithShape="0">
            <a:srgbClr val="000000">
              <a:alpha val="50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33375">
            <a:lnSpc>
              <a:spcPct val="90000"/>
            </a:lnSpc>
            <a:spcBef>
              <a:spcPct val="0"/>
            </a:spcBef>
            <a:spcAft>
              <a:spcPct val="35000"/>
            </a:spcAft>
          </a:pPr>
          <a:r>
            <a:rPr lang="en-GB" sz="750" kern="1200" dirty="0" smtClean="0">
              <a:solidFill>
                <a:schemeClr val="tx1"/>
              </a:solidFill>
            </a:rPr>
            <a:t>Absorption attribution; BC, </a:t>
          </a:r>
          <a:r>
            <a:rPr lang="en-GB" sz="750" kern="1200" dirty="0" err="1" smtClean="0">
              <a:solidFill>
                <a:schemeClr val="tx1"/>
              </a:solidFill>
            </a:rPr>
            <a:t>BrC</a:t>
          </a:r>
          <a:r>
            <a:rPr lang="en-GB" sz="750" kern="1200" dirty="0" smtClean="0">
              <a:solidFill>
                <a:schemeClr val="tx1"/>
              </a:solidFill>
            </a:rPr>
            <a:t>, </a:t>
          </a:r>
          <a:r>
            <a:rPr lang="en-GB" sz="750" kern="1200" dirty="0" err="1" smtClean="0">
              <a:solidFill>
                <a:schemeClr val="tx1"/>
              </a:solidFill>
            </a:rPr>
            <a:t>lensing</a:t>
          </a:r>
          <a:endParaRPr lang="en-US" sz="750" kern="1200" dirty="0">
            <a:solidFill>
              <a:schemeClr val="tx1"/>
            </a:solidFill>
          </a:endParaRPr>
        </a:p>
      </dsp:txBody>
      <dsp:txXfrm>
        <a:off x="715233" y="398388"/>
        <a:ext cx="562395" cy="562395"/>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5610D603-BCEB-44EC-900B-B59C83EBE5BC}" type="datetimeFigureOut">
              <a:rPr lang="en-GB" smtClean="0"/>
              <a:t>12/06/2018</a:t>
            </a:fld>
            <a:endParaRPr lang="en-GB"/>
          </a:p>
        </p:txBody>
      </p:sp>
      <p:sp>
        <p:nvSpPr>
          <p:cNvPr id="4" name="Slide Image Placeholder 3"/>
          <p:cNvSpPr>
            <a:spLocks noGrp="1" noRot="1" noChangeAspect="1"/>
          </p:cNvSpPr>
          <p:nvPr>
            <p:ph type="sldImg" idx="2"/>
          </p:nvPr>
        </p:nvSpPr>
        <p:spPr>
          <a:xfrm>
            <a:off x="1177925" y="1233488"/>
            <a:ext cx="444182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04EEFBEC-75DE-474F-AC68-6EF38C850812}" type="slidenum">
              <a:rPr lang="en-GB" smtClean="0"/>
              <a:t>‹#›</a:t>
            </a:fld>
            <a:endParaRPr lang="en-GB"/>
          </a:p>
        </p:txBody>
      </p:sp>
    </p:spTree>
    <p:extLst>
      <p:ext uri="{BB962C8B-B14F-4D97-AF65-F5344CB8AC3E}">
        <p14:creationId xmlns:p14="http://schemas.microsoft.com/office/powerpoint/2010/main" val="1213499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verification panel</a:t>
            </a:r>
            <a:r>
              <a:rPr lang="en-GB" baseline="0" dirty="0" smtClean="0"/>
              <a:t> on the left just gives an indication of the typical impact of </a:t>
            </a:r>
            <a:r>
              <a:rPr lang="en-GB" baseline="0" dirty="0" err="1" smtClean="0"/>
              <a:t>GeoCloud</a:t>
            </a:r>
            <a:r>
              <a:rPr lang="en-GB" baseline="0" dirty="0" smtClean="0"/>
              <a:t> assimilation in the model cloud field. In this case, it’s the difference between multi-level </a:t>
            </a:r>
            <a:r>
              <a:rPr lang="en-GB" baseline="0" dirty="0" err="1" smtClean="0"/>
              <a:t>GeoCloud</a:t>
            </a:r>
            <a:r>
              <a:rPr lang="en-GB" baseline="0" dirty="0" smtClean="0"/>
              <a:t> DA and single-level </a:t>
            </a:r>
            <a:r>
              <a:rPr lang="en-GB" baseline="0" dirty="0" err="1" smtClean="0"/>
              <a:t>GeoCloud</a:t>
            </a:r>
            <a:r>
              <a:rPr lang="en-GB" baseline="0" dirty="0" smtClean="0"/>
              <a:t> DA (rather than the difference between </a:t>
            </a:r>
            <a:r>
              <a:rPr lang="en-GB" baseline="0" dirty="0" err="1" smtClean="0"/>
              <a:t>GeoCloud</a:t>
            </a:r>
            <a:r>
              <a:rPr lang="en-GB" baseline="0" dirty="0" smtClean="0"/>
              <a:t> and no-</a:t>
            </a:r>
            <a:r>
              <a:rPr lang="en-GB" baseline="0" dirty="0" err="1" smtClean="0"/>
              <a:t>GeoCloud</a:t>
            </a:r>
            <a:r>
              <a:rPr lang="en-GB" baseline="0" dirty="0" smtClean="0"/>
              <a:t>), but it at least gives the indication that we’re aiming to reduce cloud bias and RMS error at the shorter forecast lead-times.</a:t>
            </a:r>
            <a:endParaRPr lang="en-GB" dirty="0"/>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1F17D1A1-EF55-456D-BB0F-B7BB2D451D8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68714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5EE0DB30-E347-F441-AF02-9DE71AB320F0}" type="slidenum">
              <a:rPr kumimoji="0" lang="en-GB" sz="1200" b="0" i="0" u="none" strike="noStrike" kern="1200" cap="none" spc="0" normalizeH="0" baseline="0" noProof="0" smtClean="0">
                <a:ln>
                  <a:noFill/>
                </a:ln>
                <a:solidFill>
                  <a:srgbClr val="1F497D"/>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38</a:t>
            </a:fld>
            <a:endParaRPr kumimoji="0" lang="en-GB" sz="1200" b="0" i="0" u="none" strike="noStrike" kern="1200" cap="none" spc="0" normalizeH="0" baseline="0" noProof="0">
              <a:ln>
                <a:noFill/>
              </a:ln>
              <a:solidFill>
                <a:srgbClr val="1F497D"/>
              </a:solidFill>
              <a:effectLst/>
              <a:uLnTx/>
              <a:uFillTx/>
              <a:latin typeface="Calibri"/>
              <a:ea typeface="+mn-ea"/>
              <a:cs typeface="+mn-cs"/>
            </a:endParaRPr>
          </a:p>
        </p:txBody>
      </p:sp>
    </p:spTree>
    <p:extLst>
      <p:ext uri="{BB962C8B-B14F-4D97-AF65-F5344CB8AC3E}">
        <p14:creationId xmlns:p14="http://schemas.microsoft.com/office/powerpoint/2010/main" val="30270502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5.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6.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6.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7.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7.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7.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7.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7.xml"/></Relationships>
</file>

<file path=ppt/slideLayouts/_rels/slideLayout17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full image">
    <p:bg>
      <p:bgRef idx="1001">
        <a:schemeClr val="bg2"/>
      </p:bgRef>
    </p:bg>
    <p:spTree>
      <p:nvGrpSpPr>
        <p:cNvPr id="1" name=""/>
        <p:cNvGrpSpPr/>
        <p:nvPr/>
      </p:nvGrpSpPr>
      <p:grpSpPr>
        <a:xfrm>
          <a:off x="0" y="0"/>
          <a:ext cx="0" cy="0"/>
          <a:chOff x="0" y="0"/>
          <a:chExt cx="0" cy="0"/>
        </a:xfrm>
      </p:grpSpPr>
      <p:pic>
        <p:nvPicPr>
          <p:cNvPr id="15" name="cover-backg-2.jpg"/>
          <p:cNvPicPr>
            <a:picLocks noChangeAspect="1"/>
          </p:cNvPicPr>
          <p:nvPr userDrawn="1"/>
        </p:nvPicPr>
        <p:blipFill>
          <a:blip r:embed="rId2" cstate="print">
            <a:extLst/>
          </a:blip>
          <a:stretch>
            <a:fillRect/>
          </a:stretch>
        </p:blipFill>
        <p:spPr>
          <a:xfrm>
            <a:off x="0" y="0"/>
            <a:ext cx="6858000" cy="5143500"/>
          </a:xfrm>
          <a:prstGeom prst="rect">
            <a:avLst/>
          </a:prstGeom>
          <a:ln w="12700">
            <a:miter lim="400000"/>
          </a:ln>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48234" y="1761530"/>
            <a:ext cx="6328916"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
        <p:nvSpPr>
          <p:cNvPr id="2" name="Footer Placeholder 1"/>
          <p:cNvSpPr>
            <a:spLocks noGrp="1"/>
          </p:cNvSpPr>
          <p:nvPr>
            <p:ph type="ftr" sz="quarter" idx="11"/>
          </p:nvPr>
        </p:nvSpPr>
        <p:spPr>
          <a:noFill/>
        </p:spPr>
        <p:txBody>
          <a:bodyPr/>
          <a:lstStyle>
            <a:lvl1pPr defTabSz="164298" hangingPunct="0">
              <a:defRPr>
                <a:solidFill>
                  <a:schemeClr val="accent6"/>
                </a:solidFill>
              </a:defRPr>
            </a:lvl1p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pic>
        <p:nvPicPr>
          <p:cNvPr id="7"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025754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slide - 3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9" y="177046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6" name="Text Placeholder 4"/>
          <p:cNvSpPr>
            <a:spLocks noGrp="1"/>
          </p:cNvSpPr>
          <p:nvPr>
            <p:ph type="body" sz="quarter" idx="13" hasCustomPrompt="1"/>
          </p:nvPr>
        </p:nvSpPr>
        <p:spPr>
          <a:xfrm>
            <a:off x="2345388" y="177046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8" name="Text Placeholder 4"/>
          <p:cNvSpPr>
            <a:spLocks noGrp="1"/>
          </p:cNvSpPr>
          <p:nvPr>
            <p:ph type="body" sz="quarter" idx="14" hasCustomPrompt="1"/>
          </p:nvPr>
        </p:nvSpPr>
        <p:spPr>
          <a:xfrm>
            <a:off x="4542984" y="176153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Tree>
    <p:extLst>
      <p:ext uri="{BB962C8B-B14F-4D97-AF65-F5344CB8AC3E}">
        <p14:creationId xmlns:p14="http://schemas.microsoft.com/office/powerpoint/2010/main" val="2422236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Content slide - 2 column bullets &amp; text">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baseline="0"/>
            </a:lvl1pPr>
          </a:lstStyle>
          <a:p>
            <a:r>
              <a:rPr lang="en-US" dirty="0"/>
              <a:t>Slide title</a:t>
            </a:r>
            <a:endParaRPr lang="en-GB" dirty="0"/>
          </a:p>
        </p:txBody>
      </p:sp>
      <p:sp>
        <p:nvSpPr>
          <p:cNvPr id="14" name="Text Placeholder 4"/>
          <p:cNvSpPr>
            <a:spLocks noGrp="1"/>
          </p:cNvSpPr>
          <p:nvPr>
            <p:ph type="body" sz="quarter" idx="11" hasCustomPrompt="1"/>
          </p:nvPr>
        </p:nvSpPr>
        <p:spPr>
          <a:xfrm>
            <a:off x="148239" y="177046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cxnSp>
        <p:nvCxnSpPr>
          <p:cNvPr id="15" name="Straight Connector 14"/>
          <p:cNvCxnSpPr/>
          <p:nvPr userDrawn="1"/>
        </p:nvCxnSpPr>
        <p:spPr>
          <a:xfrm>
            <a:off x="4405388" y="1756488"/>
            <a:ext cx="0" cy="2719072"/>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2" hasCustomPrompt="1"/>
          </p:nvPr>
        </p:nvSpPr>
        <p:spPr>
          <a:xfrm>
            <a:off x="2338586" y="1761530"/>
            <a:ext cx="1946011"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ext Placeholder 4"/>
          <p:cNvSpPr>
            <a:spLocks noGrp="1"/>
          </p:cNvSpPr>
          <p:nvPr>
            <p:ph type="body" sz="quarter" idx="13" hasCustomPrompt="1"/>
          </p:nvPr>
        </p:nvSpPr>
        <p:spPr>
          <a:xfrm>
            <a:off x="4540773" y="1761542"/>
            <a:ext cx="1934171" cy="2708987"/>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3649685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21"/>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6" name="Text Placeholder 4"/>
          <p:cNvSpPr>
            <a:spLocks noGrp="1"/>
          </p:cNvSpPr>
          <p:nvPr>
            <p:ph type="body" sz="quarter" idx="11" hasCustomPrompt="1"/>
          </p:nvPr>
        </p:nvSpPr>
        <p:spPr>
          <a:xfrm>
            <a:off x="148234" y="1770460"/>
            <a:ext cx="4131320"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a:t>
            </a:r>
            <a:endParaRPr lang="en-US" dirty="0"/>
          </a:p>
        </p:txBody>
      </p:sp>
      <p:sp>
        <p:nvSpPr>
          <p:cNvPr id="7" name="Text Placeholder 4"/>
          <p:cNvSpPr>
            <a:spLocks noGrp="1"/>
          </p:cNvSpPr>
          <p:nvPr>
            <p:ph type="body" sz="quarter" idx="13" hasCustomPrompt="1"/>
          </p:nvPr>
        </p:nvSpPr>
        <p:spPr>
          <a:xfrm>
            <a:off x="4540773" y="1761542"/>
            <a:ext cx="1934171" cy="2708987"/>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2987124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Divider - Green">
    <p:spTree>
      <p:nvGrpSpPr>
        <p:cNvPr id="1" name=""/>
        <p:cNvGrpSpPr/>
        <p:nvPr/>
      </p:nvGrpSpPr>
      <p:grpSpPr>
        <a:xfrm>
          <a:off x="0" y="0"/>
          <a:ext cx="0" cy="0"/>
          <a:chOff x="0" y="0"/>
          <a:chExt cx="0" cy="0"/>
        </a:xfrm>
      </p:grpSpPr>
      <p:sp>
        <p:nvSpPr>
          <p:cNvPr id="157" name="Shape 157"/>
          <p:cNvSpPr/>
          <p:nvPr/>
        </p:nvSpPr>
        <p:spPr>
          <a:xfrm>
            <a:off x="-1" y="1761531"/>
            <a:ext cx="6858002" cy="3393665"/>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baseline="0"/>
            </a:lvl1pPr>
          </a:lstStyle>
          <a:p>
            <a:r>
              <a:rPr lang="en-US" dirty="0"/>
              <a:t>Divider title (if required)</a:t>
            </a:r>
            <a:endParaRPr lang="en-GB" dirty="0"/>
          </a:p>
        </p:txBody>
      </p:sp>
    </p:spTree>
    <p:extLst>
      <p:ext uri="{BB962C8B-B14F-4D97-AF65-F5344CB8AC3E}">
        <p14:creationId xmlns:p14="http://schemas.microsoft.com/office/powerpoint/2010/main" val="2974631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Divider - Teal">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1"/>
          </a:solid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1"/>
          </a:solidFill>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2040620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Divider - Blue">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2"/>
          </a:solid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2"/>
          </a:solidFill>
        </p:spPr>
        <p:txBody>
          <a:bodyPr/>
          <a:lstStyle>
            <a:lvl1pPr defTabSz="164298" hangingPunct="0">
              <a:defRPr>
                <a:solidFill>
                  <a:schemeClr val="bg2"/>
                </a:solidFill>
              </a:defRPr>
            </a:lvl1p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446276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ivider - Red">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3"/>
          </a:solid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3"/>
          </a:solidFill>
        </p:spPr>
        <p:txBody>
          <a:bodyPr/>
          <a:lstStyle>
            <a:lvl1pPr defTabSz="164298" hangingPunct="0">
              <a:defRPr>
                <a:solidFill>
                  <a:schemeClr val="tx1"/>
                </a:solidFill>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2326966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Divider - Grey">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4"/>
          </a:solid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4"/>
          </a:solidFill>
        </p:spPr>
        <p:txBody>
          <a:bodyPr/>
          <a:lstStyle>
            <a:lvl1pPr defTabSz="164298" hangingPunct="0">
              <a:defRPr>
                <a:solidFill>
                  <a:schemeClr val="tx1"/>
                </a:solidFill>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870470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Questions &amp; Contact">
    <p:spTree>
      <p:nvGrpSpPr>
        <p:cNvPr id="1" name=""/>
        <p:cNvGrpSpPr/>
        <p:nvPr/>
      </p:nvGrpSpPr>
      <p:grpSpPr>
        <a:xfrm>
          <a:off x="0" y="0"/>
          <a:ext cx="0" cy="0"/>
          <a:chOff x="0" y="0"/>
          <a:chExt cx="0" cy="0"/>
        </a:xfrm>
      </p:grpSpPr>
      <p:sp>
        <p:nvSpPr>
          <p:cNvPr id="198" name="Shape 198"/>
          <p:cNvSpPr/>
          <p:nvPr/>
        </p:nvSpPr>
        <p:spPr>
          <a:xfrm>
            <a:off x="1" y="1761538"/>
            <a:ext cx="6858002" cy="3115575"/>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0092" tIns="20092" rIns="20092" bIns="20092" anchor="t" anchorCtr="0"/>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14" name="Text Placeholder 4"/>
          <p:cNvSpPr>
            <a:spLocks noGrp="1"/>
          </p:cNvSpPr>
          <p:nvPr>
            <p:ph type="body" sz="quarter" idx="12" hasCustomPrompt="1"/>
          </p:nvPr>
        </p:nvSpPr>
        <p:spPr>
          <a:xfrm>
            <a:off x="80368" y="2021692"/>
            <a:ext cx="5981552" cy="270063"/>
          </a:xfrm>
          <a:prstGeom prst="rect">
            <a:avLst/>
          </a:prstGeom>
        </p:spPr>
        <p:txBody>
          <a:bodyPr lIns="270000" rIns="270000">
            <a:noAutofit/>
          </a:bodyPr>
          <a:lstStyle>
            <a:lvl1pPr>
              <a:defRPr>
                <a:latin typeface="+mn-lt"/>
              </a:defRPr>
            </a:lvl1pPr>
            <a:lvl5pPr>
              <a:defRPr baseline="0"/>
            </a:lvl5pPr>
          </a:lstStyle>
          <a:p>
            <a:pPr lvl="0"/>
            <a:r>
              <a:rPr lang="en-GB" dirty="0"/>
              <a:t>For more information please contact:</a:t>
            </a:r>
          </a:p>
        </p:txBody>
      </p:sp>
      <p:pic>
        <p:nvPicPr>
          <p:cNvPr id="202" name="email-icon.png"/>
          <p:cNvPicPr>
            <a:picLocks noChangeAspect="1"/>
          </p:cNvPicPr>
          <p:nvPr/>
        </p:nvPicPr>
        <p:blipFill>
          <a:blip r:embed="rId3" cstate="print">
            <a:extLst/>
          </a:blip>
          <a:stretch>
            <a:fillRect/>
          </a:stretch>
        </p:blipFill>
        <p:spPr>
          <a:xfrm>
            <a:off x="168346" y="3131815"/>
            <a:ext cx="262928" cy="386900"/>
          </a:xfrm>
          <a:prstGeom prst="rect">
            <a:avLst/>
          </a:prstGeom>
          <a:ln w="12700">
            <a:miter lim="400000"/>
          </a:ln>
        </p:spPr>
      </p:pic>
      <p:pic>
        <p:nvPicPr>
          <p:cNvPr id="203" name="phone-icon.png"/>
          <p:cNvPicPr>
            <a:picLocks noChangeAspect="1"/>
          </p:cNvPicPr>
          <p:nvPr/>
        </p:nvPicPr>
        <p:blipFill>
          <a:blip r:embed="rId4" cstate="print">
            <a:extLst/>
          </a:blip>
          <a:stretch>
            <a:fillRect/>
          </a:stretch>
        </p:blipFill>
        <p:spPr>
          <a:xfrm>
            <a:off x="148132" y="3675571"/>
            <a:ext cx="303365" cy="386900"/>
          </a:xfrm>
          <a:prstGeom prst="rect">
            <a:avLst/>
          </a:prstGeom>
          <a:ln w="12700">
            <a:miter lim="400000"/>
          </a:ln>
        </p:spPr>
      </p:pic>
      <p:pic>
        <p:nvPicPr>
          <p:cNvPr id="205" name="web-icon.png"/>
          <p:cNvPicPr>
            <a:picLocks noChangeAspect="1"/>
          </p:cNvPicPr>
          <p:nvPr/>
        </p:nvPicPr>
        <p:blipFill>
          <a:blip r:embed="rId5" cstate="print">
            <a:extLst/>
          </a:blip>
          <a:stretch>
            <a:fillRect/>
          </a:stretch>
        </p:blipFill>
        <p:spPr>
          <a:xfrm>
            <a:off x="148132" y="2617307"/>
            <a:ext cx="303365" cy="343364"/>
          </a:xfrm>
          <a:prstGeom prst="rect">
            <a:avLst/>
          </a:prstGeom>
          <a:ln w="12700">
            <a:miter lim="400000"/>
          </a:ln>
        </p:spPr>
      </p:pic>
      <p:sp>
        <p:nvSpPr>
          <p:cNvPr id="2" name="Footer Placeholder 1"/>
          <p:cNvSpPr>
            <a:spLocks noGrp="1"/>
          </p:cNvSpPr>
          <p:nvPr>
            <p:ph type="ftr" sz="quarter" idx="17"/>
          </p:nvPr>
        </p:nvSpPr>
        <p:spPr/>
        <p:txBody>
          <a:bodyPr/>
          <a:lstStyle>
            <a:lvl1pPr algn="l"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Questions?</a:t>
            </a:r>
            <a:endParaRPr lang="en-GB" dirty="0"/>
          </a:p>
        </p:txBody>
      </p:sp>
      <p:sp>
        <p:nvSpPr>
          <p:cNvPr id="22" name="Shape 201"/>
          <p:cNvSpPr>
            <a:spLocks noGrp="1"/>
          </p:cNvSpPr>
          <p:nvPr>
            <p:ph type="body" sz="quarter" idx="18" hasCustomPrompt="1"/>
          </p:nvPr>
        </p:nvSpPr>
        <p:spPr>
          <a:xfrm>
            <a:off x="395695" y="2571742"/>
            <a:ext cx="5878304" cy="328936"/>
          </a:xfrm>
          <a:prstGeom prst="rect">
            <a:avLst/>
          </a:prstGeom>
        </p:spPr>
        <p:txBody>
          <a:bodyPr lIns="270000" anchor="t">
            <a:spAutoFit/>
          </a:bodyPr>
          <a:lstStyle>
            <a:lvl1pPr marL="0" indent="0" defTabSz="257162">
              <a:lnSpc>
                <a:spcPct val="150000"/>
              </a:lnSpc>
              <a:spcBef>
                <a:spcPts val="225"/>
              </a:spcBef>
              <a:buSzTx/>
              <a:buNone/>
              <a:defRPr sz="1125" b="1">
                <a:latin typeface="+mj-lt"/>
                <a:ea typeface="Arial"/>
                <a:cs typeface="Arial"/>
                <a:sym typeface="Arial"/>
              </a:defRPr>
            </a:lvl1pPr>
          </a:lstStyle>
          <a:p>
            <a:r>
              <a:rPr lang="en-GB" dirty="0"/>
              <a:t>www.metoffice.gov.uk</a:t>
            </a:r>
            <a:endParaRPr dirty="0"/>
          </a:p>
        </p:txBody>
      </p:sp>
      <p:sp>
        <p:nvSpPr>
          <p:cNvPr id="24" name="Shape 201"/>
          <p:cNvSpPr>
            <a:spLocks noGrp="1"/>
          </p:cNvSpPr>
          <p:nvPr>
            <p:ph type="body" sz="quarter" idx="20" hasCustomPrompt="1"/>
          </p:nvPr>
        </p:nvSpPr>
        <p:spPr>
          <a:xfrm>
            <a:off x="400944" y="3107336"/>
            <a:ext cx="5873056" cy="328936"/>
          </a:xfrm>
          <a:prstGeom prst="rect">
            <a:avLst/>
          </a:prstGeom>
        </p:spPr>
        <p:txBody>
          <a:bodyPr lIns="270000" anchor="t">
            <a:spAutoFit/>
          </a:bodyPr>
          <a:lstStyle>
            <a:lvl1pPr marL="0" indent="0" defTabSz="257162">
              <a:lnSpc>
                <a:spcPct val="150000"/>
              </a:lnSpc>
              <a:spcBef>
                <a:spcPts val="225"/>
              </a:spcBef>
              <a:buSzTx/>
              <a:buNone/>
              <a:defRPr sz="1125" b="1" baseline="0">
                <a:latin typeface="+mj-lt"/>
                <a:ea typeface="Arial"/>
                <a:cs typeface="Arial"/>
                <a:sym typeface="Arial"/>
              </a:defRPr>
            </a:lvl1pPr>
          </a:lstStyle>
          <a:p>
            <a:r>
              <a:rPr lang="en-GB" dirty="0"/>
              <a:t>Insert email here</a:t>
            </a:r>
            <a:endParaRPr dirty="0"/>
          </a:p>
        </p:txBody>
      </p:sp>
      <p:sp>
        <p:nvSpPr>
          <p:cNvPr id="28" name="Shape 201"/>
          <p:cNvSpPr>
            <a:spLocks noGrp="1"/>
          </p:cNvSpPr>
          <p:nvPr>
            <p:ph type="body" sz="quarter" idx="22" hasCustomPrompt="1"/>
          </p:nvPr>
        </p:nvSpPr>
        <p:spPr>
          <a:xfrm>
            <a:off x="395700" y="3663113"/>
            <a:ext cx="997727" cy="588623"/>
          </a:xfrm>
          <a:prstGeom prst="rect">
            <a:avLst/>
          </a:prstGeom>
        </p:spPr>
        <p:txBody>
          <a:bodyPr wrap="square" lIns="270000" anchor="t">
            <a:spAutoFit/>
          </a:bodyPr>
          <a:lstStyle>
            <a:lvl1pPr marL="0" indent="0" defTabSz="257162">
              <a:lnSpc>
                <a:spcPct val="150000"/>
              </a:lnSpc>
              <a:spcBef>
                <a:spcPts val="225"/>
              </a:spcBef>
              <a:buSzTx/>
              <a:buNone/>
              <a:defRPr sz="1125" b="0" baseline="0">
                <a:latin typeface="+mj-lt"/>
                <a:ea typeface="Arial"/>
                <a:cs typeface="Arial"/>
                <a:sym typeface="Arial"/>
              </a:defRPr>
            </a:lvl1pPr>
          </a:lstStyle>
          <a:p>
            <a:r>
              <a:rPr lang="en-GB" dirty="0"/>
              <a:t>From the UK:</a:t>
            </a:r>
            <a:endParaRPr dirty="0"/>
          </a:p>
        </p:txBody>
      </p:sp>
      <p:sp>
        <p:nvSpPr>
          <p:cNvPr id="12" name="Shape 201"/>
          <p:cNvSpPr>
            <a:spLocks noGrp="1"/>
          </p:cNvSpPr>
          <p:nvPr>
            <p:ph type="body" sz="quarter" idx="23" hasCustomPrompt="1"/>
          </p:nvPr>
        </p:nvSpPr>
        <p:spPr>
          <a:xfrm>
            <a:off x="1299837" y="3663113"/>
            <a:ext cx="1268800" cy="588623"/>
          </a:xfrm>
          <a:prstGeom prst="rect">
            <a:avLst/>
          </a:prstGeom>
        </p:spPr>
        <p:txBody>
          <a:bodyPr wrap="square" lIns="270000" anchor="t">
            <a:spAutoFit/>
          </a:bodyPr>
          <a:lstStyle>
            <a:lvl1pPr marL="0" indent="0" defTabSz="257162">
              <a:lnSpc>
                <a:spcPct val="150000"/>
              </a:lnSpc>
              <a:spcBef>
                <a:spcPts val="225"/>
              </a:spcBef>
              <a:buSzTx/>
              <a:buNone/>
              <a:defRPr sz="1125" b="1" baseline="0">
                <a:latin typeface="+mj-lt"/>
                <a:ea typeface="Arial"/>
                <a:cs typeface="Arial"/>
                <a:sym typeface="Arial"/>
              </a:defRPr>
            </a:lvl1pPr>
          </a:lstStyle>
          <a:p>
            <a:r>
              <a:rPr lang="en-GB" dirty="0"/>
              <a:t>0370 900 0100</a:t>
            </a:r>
            <a:endParaRPr dirty="0"/>
          </a:p>
        </p:txBody>
      </p:sp>
      <p:sp>
        <p:nvSpPr>
          <p:cNvPr id="13" name="Shape 201"/>
          <p:cNvSpPr>
            <a:spLocks noGrp="1"/>
          </p:cNvSpPr>
          <p:nvPr>
            <p:ph type="body" sz="quarter" idx="24" hasCustomPrompt="1"/>
          </p:nvPr>
        </p:nvSpPr>
        <p:spPr>
          <a:xfrm>
            <a:off x="2691071" y="3663113"/>
            <a:ext cx="1488697" cy="588623"/>
          </a:xfrm>
          <a:prstGeom prst="rect">
            <a:avLst/>
          </a:prstGeom>
        </p:spPr>
        <p:txBody>
          <a:bodyPr wrap="square" lIns="270000" anchor="t">
            <a:spAutoFit/>
          </a:bodyPr>
          <a:lstStyle>
            <a:lvl1pPr marL="0" indent="0" defTabSz="257162">
              <a:lnSpc>
                <a:spcPct val="150000"/>
              </a:lnSpc>
              <a:spcBef>
                <a:spcPts val="225"/>
              </a:spcBef>
              <a:buSzTx/>
              <a:buNone/>
              <a:defRPr sz="1125" b="0" baseline="0">
                <a:latin typeface="+mj-lt"/>
                <a:ea typeface="Arial"/>
                <a:cs typeface="Arial"/>
                <a:sym typeface="Arial"/>
              </a:defRPr>
            </a:lvl1pPr>
          </a:lstStyle>
          <a:p>
            <a:r>
              <a:rPr lang="en-GB" dirty="0"/>
              <a:t>From outside the UK:</a:t>
            </a:r>
            <a:endParaRPr dirty="0"/>
          </a:p>
        </p:txBody>
      </p:sp>
      <p:sp>
        <p:nvSpPr>
          <p:cNvPr id="15" name="Shape 201"/>
          <p:cNvSpPr>
            <a:spLocks noGrp="1"/>
          </p:cNvSpPr>
          <p:nvPr>
            <p:ph type="body" sz="quarter" idx="25" hasCustomPrompt="1"/>
          </p:nvPr>
        </p:nvSpPr>
        <p:spPr>
          <a:xfrm>
            <a:off x="4072218" y="3663113"/>
            <a:ext cx="1268800" cy="588623"/>
          </a:xfrm>
          <a:prstGeom prst="rect">
            <a:avLst/>
          </a:prstGeom>
        </p:spPr>
        <p:txBody>
          <a:bodyPr wrap="square" lIns="270000" anchor="t">
            <a:spAutoFit/>
          </a:bodyPr>
          <a:lstStyle>
            <a:lvl1pPr marL="0" indent="0" defTabSz="257162">
              <a:lnSpc>
                <a:spcPct val="150000"/>
              </a:lnSpc>
              <a:spcBef>
                <a:spcPts val="225"/>
              </a:spcBef>
              <a:buSzTx/>
              <a:buNone/>
              <a:defRPr sz="1125" b="1" baseline="0">
                <a:latin typeface="+mj-lt"/>
                <a:ea typeface="Arial"/>
                <a:cs typeface="Arial"/>
                <a:sym typeface="Arial"/>
              </a:defRPr>
            </a:lvl1pPr>
          </a:lstStyle>
          <a:p>
            <a:r>
              <a:rPr lang="en-GB" dirty="0"/>
              <a:t>+44 1392 885680</a:t>
            </a:r>
            <a:endParaRPr dirty="0"/>
          </a:p>
        </p:txBody>
      </p:sp>
    </p:spTree>
    <p:extLst>
      <p:ext uri="{BB962C8B-B14F-4D97-AF65-F5344CB8AC3E}">
        <p14:creationId xmlns:p14="http://schemas.microsoft.com/office/powerpoint/2010/main" val="373685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solidFill>
            <a:schemeClr val="accent6"/>
          </a:solidFill>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Tree>
    <p:extLst>
      <p:ext uri="{BB962C8B-B14F-4D97-AF65-F5344CB8AC3E}">
        <p14:creationId xmlns:p14="http://schemas.microsoft.com/office/powerpoint/2010/main" val="3518124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itle slide - full image">
    <p:bg>
      <p:bgRef idx="1001">
        <a:schemeClr val="bg2"/>
      </p:bgRef>
    </p:bg>
    <p:spTree>
      <p:nvGrpSpPr>
        <p:cNvPr id="1" name=""/>
        <p:cNvGrpSpPr/>
        <p:nvPr/>
      </p:nvGrpSpPr>
      <p:grpSpPr>
        <a:xfrm>
          <a:off x="0" y="0"/>
          <a:ext cx="0" cy="0"/>
          <a:chOff x="0" y="0"/>
          <a:chExt cx="0" cy="0"/>
        </a:xfrm>
      </p:grpSpPr>
      <p:pic>
        <p:nvPicPr>
          <p:cNvPr id="15" name="cover-backg-2.jpg"/>
          <p:cNvPicPr>
            <a:picLocks noChangeAspect="1"/>
          </p:cNvPicPr>
          <p:nvPr userDrawn="1"/>
        </p:nvPicPr>
        <p:blipFill>
          <a:blip r:embed="rId2" cstate="print">
            <a:extLst/>
          </a:blip>
          <a:stretch>
            <a:fillRect/>
          </a:stretch>
        </p:blipFill>
        <p:spPr>
          <a:xfrm>
            <a:off x="0" y="0"/>
            <a:ext cx="6858000" cy="5143500"/>
          </a:xfrm>
          <a:prstGeom prst="rect">
            <a:avLst/>
          </a:prstGeom>
          <a:ln w="12700">
            <a:miter lim="400000"/>
          </a:ln>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48234" y="1761530"/>
            <a:ext cx="6328916"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
        <p:nvSpPr>
          <p:cNvPr id="2" name="Footer Placeholder 1"/>
          <p:cNvSpPr>
            <a:spLocks noGrp="1"/>
          </p:cNvSpPr>
          <p:nvPr>
            <p:ph type="ftr" sz="quarter" idx="11"/>
          </p:nvPr>
        </p:nvSpPr>
        <p:spPr>
          <a:noFill/>
        </p:spPr>
        <p:txBody>
          <a:bodyPr/>
          <a:lstStyle>
            <a:lvl1pPr defTabSz="164298" hangingPunct="0">
              <a:defRPr>
                <a:solidFill>
                  <a:schemeClr val="accent6"/>
                </a:solidFill>
              </a:defRPr>
            </a:lvl1p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pic>
        <p:nvPicPr>
          <p:cNvPr id="7"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455459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slide - 1 column text &amp; image">
    <p:spTree>
      <p:nvGrpSpPr>
        <p:cNvPr id="1" name=""/>
        <p:cNvGrpSpPr/>
        <p:nvPr/>
      </p:nvGrpSpPr>
      <p:grpSpPr>
        <a:xfrm>
          <a:off x="0" y="0"/>
          <a:ext cx="0" cy="0"/>
          <a:chOff x="0" y="0"/>
          <a:chExt cx="0" cy="0"/>
        </a:xfrm>
      </p:grpSpPr>
      <p:sp>
        <p:nvSpPr>
          <p:cNvPr id="5" name="Picture Placeholder 4"/>
          <p:cNvSpPr>
            <a:spLocks noGrp="1"/>
          </p:cNvSpPr>
          <p:nvPr>
            <p:ph type="pic" sz="quarter" idx="16" hasCustomPrompt="1"/>
          </p:nvPr>
        </p:nvSpPr>
        <p:spPr>
          <a:xfrm>
            <a:off x="3429000" y="12"/>
            <a:ext cx="3429000" cy="473213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15" name="Text Placeholder 4"/>
          <p:cNvSpPr>
            <a:spLocks noGrp="1"/>
          </p:cNvSpPr>
          <p:nvPr>
            <p:ph type="body" sz="quarter" idx="11" hasCustomPrompt="1"/>
          </p:nvPr>
        </p:nvSpPr>
        <p:spPr>
          <a:xfrm>
            <a:off x="148234" y="1773777"/>
            <a:ext cx="3037880" cy="271403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a:t>
            </a:r>
            <a:endParaRPr lang="en-US" dirty="0"/>
          </a:p>
        </p:txBody>
      </p:sp>
      <p:sp>
        <p:nvSpPr>
          <p:cNvPr id="6"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3011169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itle slide - full image al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6858000" cy="5143500"/>
          </a:xfrm>
          <a:prstGeom prst="rect">
            <a:avLst/>
          </a:prstGeom>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48235" y="1761530"/>
            <a:ext cx="6328125"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
        <p:nvSpPr>
          <p:cNvPr id="2" name="Footer Placeholder 1"/>
          <p:cNvSpPr>
            <a:spLocks noGrp="1"/>
          </p:cNvSpPr>
          <p:nvPr>
            <p:ph type="ftr" sz="quarter" idx="11"/>
          </p:nvPr>
        </p:nvSpPr>
        <p:spPr>
          <a:noFill/>
        </p:spPr>
        <p:txBody>
          <a:bodyPr/>
          <a:lstStyle>
            <a:lvl1pPr defTabSz="164298" hangingPunct="0">
              <a:defRPr>
                <a:solidFill>
                  <a:schemeClr val="accent6"/>
                </a:solidFill>
              </a:defRPr>
            </a:lvl1p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pic>
        <p:nvPicPr>
          <p:cNvPr id="1026"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203334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_Title slide - whit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noFill/>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Presentation title</a:t>
            </a:r>
            <a:endParaRPr lang="en-GB" dirty="0"/>
          </a:p>
        </p:txBody>
      </p:sp>
      <p:sp>
        <p:nvSpPr>
          <p:cNvPr id="5"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3601949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slide - whit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Presentation title</a:t>
            </a:r>
            <a:endParaRPr lang="en-GB" dirty="0"/>
          </a:p>
        </p:txBody>
      </p:sp>
      <p:sp>
        <p:nvSpPr>
          <p:cNvPr id="5"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3957352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slide - partnerships">
    <p:spTree>
      <p:nvGrpSpPr>
        <p:cNvPr id="1" name=""/>
        <p:cNvGrpSpPr/>
        <p:nvPr/>
      </p:nvGrpSpPr>
      <p:grpSpPr>
        <a:xfrm>
          <a:off x="0" y="0"/>
          <a:ext cx="0" cy="0"/>
          <a:chOff x="0" y="0"/>
          <a:chExt cx="0" cy="0"/>
        </a:xfrm>
      </p:grpSpPr>
      <p:sp>
        <p:nvSpPr>
          <p:cNvPr id="64" name="Shape 64"/>
          <p:cNvSpPr/>
          <p:nvPr/>
        </p:nvSpPr>
        <p:spPr>
          <a:xfrm flipV="1">
            <a:off x="160645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68" name="Shape 68"/>
          <p:cNvSpPr/>
          <p:nvPr/>
        </p:nvSpPr>
        <p:spPr>
          <a:xfrm>
            <a:off x="5648322" y="240515"/>
            <a:ext cx="1196005" cy="202500"/>
          </a:xfrm>
          <a:prstGeom prst="rect">
            <a:avLst/>
          </a:prstGeom>
          <a:ln w="12700">
            <a:miter lim="400000"/>
          </a:ln>
          <a:extLst>
            <a:ext uri="{C572A759-6A51-4108-AA02-DFA0A04FC94B}">
              <ma14:wrappingTextBoxFlag xmlns:ma14="http://schemas.microsoft.com/office/mac/drawingml/2011/main" xmlns="" val="1"/>
            </a:ext>
          </a:extLst>
        </p:spPr>
        <p:txBody>
          <a:bodyPr lIns="20092" tIns="20092" rIns="20092" bIns="20092"/>
          <a:lstStyle/>
          <a:p>
            <a:pPr marL="0" marR="0" lvl="0" indent="0" algn="l" defTabSz="257162" rtl="0" eaLnBrk="1" fontAlgn="auto" latinLnBrk="0" hangingPunct="0">
              <a:lnSpc>
                <a:spcPct val="90000"/>
              </a:lnSpc>
              <a:spcBef>
                <a:spcPts val="225"/>
              </a:spcBef>
              <a:spcAft>
                <a:spcPts val="0"/>
              </a:spcAft>
              <a:buClrTx/>
              <a:buSzTx/>
              <a:buFontTx/>
              <a:buNone/>
              <a:tabLst/>
              <a:defRPr sz="2100">
                <a:solidFill>
                  <a:srgbClr val="2A2A2A"/>
                </a:solidFill>
                <a:latin typeface="Arial"/>
                <a:ea typeface="Arial"/>
                <a:cs typeface="Arial"/>
                <a:sym typeface="Arial"/>
              </a:defRPr>
            </a:pPr>
            <a:r>
              <a:rPr kumimoji="0" sz="600" b="0" i="0" u="none" strike="noStrike" kern="0" cap="none" spc="0" normalizeH="0" baseline="0" noProof="0" dirty="0">
                <a:ln>
                  <a:noFill/>
                </a:ln>
                <a:solidFill>
                  <a:srgbClr val="2A2A2A"/>
                </a:solidFill>
                <a:effectLst/>
                <a:uLnTx/>
                <a:uFillTx/>
                <a:latin typeface="Arial"/>
                <a:cs typeface="Arial"/>
                <a:sym typeface="Arial"/>
              </a:rPr>
              <a:t>Working together </a:t>
            </a:r>
            <a:br>
              <a:rPr kumimoji="0" sz="600" b="0" i="0" u="none" strike="noStrike" kern="0" cap="none" spc="0" normalizeH="0" baseline="0" noProof="0" dirty="0">
                <a:ln>
                  <a:noFill/>
                </a:ln>
                <a:solidFill>
                  <a:srgbClr val="2A2A2A"/>
                </a:solidFill>
                <a:effectLst/>
                <a:uLnTx/>
                <a:uFillTx/>
                <a:latin typeface="Arial"/>
                <a:cs typeface="Arial"/>
                <a:sym typeface="Arial"/>
              </a:rPr>
            </a:br>
            <a:r>
              <a:rPr kumimoji="0" sz="600" b="0" i="0" u="none" strike="noStrike" kern="0" cap="none" spc="0" normalizeH="0" baseline="0" noProof="0" dirty="0">
                <a:ln>
                  <a:noFill/>
                </a:ln>
                <a:solidFill>
                  <a:srgbClr val="2A2A2A"/>
                </a:solidFill>
                <a:effectLst/>
                <a:uLnTx/>
                <a:uFillTx/>
                <a:latin typeface="Arial"/>
                <a:cs typeface="Arial"/>
                <a:sym typeface="Arial"/>
              </a:rPr>
              <a:t>(enter working relationship)</a:t>
            </a:r>
          </a:p>
        </p:txBody>
      </p:sp>
      <p:sp>
        <p:nvSpPr>
          <p:cNvPr id="69" name="Shape 69"/>
          <p:cNvSpPr>
            <a:spLocks noGrp="1"/>
          </p:cNvSpPr>
          <p:nvPr>
            <p:ph type="pic" sz="quarter" idx="13"/>
          </p:nvPr>
        </p:nvSpPr>
        <p:spPr>
          <a:xfrm>
            <a:off x="1670383" y="204551"/>
            <a:ext cx="882095" cy="270000"/>
          </a:xfrm>
          <a:prstGeom prst="rect">
            <a:avLst/>
          </a:prstGeom>
          <a:noFill/>
          <a:ln>
            <a:noFill/>
          </a:ln>
        </p:spPr>
        <p:txBody>
          <a:bodyPr wrap="square" lIns="68579" tIns="34289" rIns="68579" bIns="34289" anchor="t">
            <a:noAutofit/>
          </a:bodyPr>
          <a:lstStyle>
            <a:lvl1pPr marL="0" indent="0">
              <a:buNone/>
              <a:defRPr sz="600">
                <a:latin typeface="+mn-lt"/>
              </a:defRPr>
            </a:lvl1pPr>
          </a:lstStyle>
          <a:p>
            <a:r>
              <a:rPr lang="en-US" smtClean="0"/>
              <a:t>Click icon to add picture</a:t>
            </a:r>
            <a:endParaRPr lang="en-GB" dirty="0"/>
          </a:p>
        </p:txBody>
      </p:sp>
      <p:sp>
        <p:nvSpPr>
          <p:cNvPr id="70" name="Shape 70"/>
          <p:cNvSpPr>
            <a:spLocks noGrp="1"/>
          </p:cNvSpPr>
          <p:nvPr>
            <p:ph type="pic" sz="quarter" idx="14"/>
          </p:nvPr>
        </p:nvSpPr>
        <p:spPr>
          <a:xfrm>
            <a:off x="2683457"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71" name="Shape 71"/>
          <p:cNvSpPr>
            <a:spLocks noGrp="1"/>
          </p:cNvSpPr>
          <p:nvPr>
            <p:ph type="pic" sz="quarter" idx="15"/>
          </p:nvPr>
        </p:nvSpPr>
        <p:spPr>
          <a:xfrm>
            <a:off x="3696083"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2" name="Footer Placeholder 1"/>
          <p:cNvSpPr>
            <a:spLocks noGrp="1"/>
          </p:cNvSpPr>
          <p:nvPr>
            <p:ph type="ftr" sz="quarter" idx="16"/>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14" name="Shape 64"/>
          <p:cNvSpPr/>
          <p:nvPr userDrawn="1"/>
        </p:nvSpPr>
        <p:spPr>
          <a:xfrm flipV="1">
            <a:off x="2618185"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5" name="Shape 64"/>
          <p:cNvSpPr/>
          <p:nvPr userDrawn="1"/>
        </p:nvSpPr>
        <p:spPr>
          <a:xfrm flipV="1">
            <a:off x="3631704"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6" name="Shape 64"/>
          <p:cNvSpPr/>
          <p:nvPr userDrawn="1"/>
        </p:nvSpPr>
        <p:spPr>
          <a:xfrm flipV="1">
            <a:off x="464433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8" name="Shape 71"/>
          <p:cNvSpPr>
            <a:spLocks noGrp="1"/>
          </p:cNvSpPr>
          <p:nvPr>
            <p:ph type="pic" sz="quarter" idx="17"/>
          </p:nvPr>
        </p:nvSpPr>
        <p:spPr>
          <a:xfrm>
            <a:off x="4705282"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17" name="Title 2"/>
          <p:cNvSpPr>
            <a:spLocks noGrp="1"/>
          </p:cNvSpPr>
          <p:nvPr>
            <p:ph type="title" hasCustomPrompt="1"/>
          </p:nvPr>
        </p:nvSpPr>
        <p:spPr>
          <a:xfrm>
            <a:off x="148235" y="1039783"/>
            <a:ext cx="6328125" cy="484748"/>
          </a:xfrm>
        </p:spPr>
        <p:txBody>
          <a:bodyPr/>
          <a:lstStyle>
            <a:lvl1pPr>
              <a:defRPr/>
            </a:lvl1pPr>
          </a:lstStyle>
          <a:p>
            <a:r>
              <a:rPr lang="en-US" dirty="0"/>
              <a:t>Presentation title</a:t>
            </a:r>
            <a:endParaRPr lang="en-GB" dirty="0"/>
          </a:p>
        </p:txBody>
      </p:sp>
      <p:sp>
        <p:nvSpPr>
          <p:cNvPr id="19"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3674781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slide -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4732151"/>
            <a:ext cx="6858000" cy="411361"/>
          </a:xfrm>
          <a:prstGeom prst="rect">
            <a:avLst/>
          </a:prstGeom>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7" name="Shape 48"/>
          <p:cNvSpPr/>
          <p:nvPr userDrawn="1"/>
        </p:nvSpPr>
        <p:spPr>
          <a:xfrm>
            <a:off x="-1" y="-6009"/>
            <a:ext cx="6858002" cy="687642"/>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8" name="Title 2"/>
          <p:cNvSpPr>
            <a:spLocks noGrp="1"/>
          </p:cNvSpPr>
          <p:nvPr>
            <p:ph type="title" hasCustomPrompt="1"/>
          </p:nvPr>
        </p:nvSpPr>
        <p:spPr>
          <a:xfrm>
            <a:off x="148235" y="1039783"/>
            <a:ext cx="6328125" cy="484748"/>
          </a:xfrm>
        </p:spPr>
        <p:txBody>
          <a:bodyPr/>
          <a:lstStyle>
            <a:lvl1pPr>
              <a:defRPr/>
            </a:lvl1pPr>
          </a:lstStyle>
          <a:p>
            <a:r>
              <a:rPr lang="en-US" dirty="0"/>
              <a:t>Presentation title</a:t>
            </a:r>
            <a:endParaRPr lang="en-GB" dirty="0"/>
          </a:p>
        </p:txBody>
      </p:sp>
      <p:sp>
        <p:nvSpPr>
          <p:cNvPr id="9"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10"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7905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slide - partnerships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4732151"/>
            <a:ext cx="6858000" cy="411361"/>
          </a:xfrm>
          <a:prstGeom prst="rect">
            <a:avLst/>
          </a:prstGeom>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7" name="Shape 48"/>
          <p:cNvSpPr/>
          <p:nvPr userDrawn="1"/>
        </p:nvSpPr>
        <p:spPr>
          <a:xfrm>
            <a:off x="-1" y="-6009"/>
            <a:ext cx="6858002" cy="687642"/>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9" name="Shape 64"/>
          <p:cNvSpPr/>
          <p:nvPr userDrawn="1"/>
        </p:nvSpPr>
        <p:spPr>
          <a:xfrm flipV="1">
            <a:off x="160645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0" name="Shape 68"/>
          <p:cNvSpPr/>
          <p:nvPr userDrawn="1"/>
        </p:nvSpPr>
        <p:spPr>
          <a:xfrm>
            <a:off x="5648322" y="240515"/>
            <a:ext cx="1196005" cy="202500"/>
          </a:xfrm>
          <a:prstGeom prst="rect">
            <a:avLst/>
          </a:prstGeom>
          <a:ln w="12700">
            <a:miter lim="400000"/>
          </a:ln>
          <a:extLst>
            <a:ext uri="{C572A759-6A51-4108-AA02-DFA0A04FC94B}">
              <ma14:wrappingTextBoxFlag xmlns:ma14="http://schemas.microsoft.com/office/mac/drawingml/2011/main" xmlns="" val="1"/>
            </a:ext>
          </a:extLst>
        </p:spPr>
        <p:txBody>
          <a:bodyPr lIns="20092" tIns="20092" rIns="20092" bIns="20092"/>
          <a:lstStyle/>
          <a:p>
            <a:pPr marL="0" marR="0" lvl="0" indent="0" algn="l" defTabSz="257162" rtl="0" eaLnBrk="1" fontAlgn="auto" latinLnBrk="0" hangingPunct="0">
              <a:lnSpc>
                <a:spcPct val="90000"/>
              </a:lnSpc>
              <a:spcBef>
                <a:spcPts val="225"/>
              </a:spcBef>
              <a:spcAft>
                <a:spcPts val="0"/>
              </a:spcAft>
              <a:buClrTx/>
              <a:buSzTx/>
              <a:buFontTx/>
              <a:buNone/>
              <a:tabLst/>
              <a:defRPr sz="2100">
                <a:solidFill>
                  <a:srgbClr val="2A2A2A"/>
                </a:solidFill>
                <a:latin typeface="Arial"/>
                <a:ea typeface="Arial"/>
                <a:cs typeface="Arial"/>
                <a:sym typeface="Arial"/>
              </a:defRPr>
            </a:pPr>
            <a:r>
              <a:rPr kumimoji="0" sz="600" b="0" i="0" u="none" strike="noStrike" kern="0" cap="none" spc="0" normalizeH="0" baseline="0" noProof="0" dirty="0">
                <a:ln>
                  <a:noFill/>
                </a:ln>
                <a:solidFill>
                  <a:srgbClr val="FFFFFF"/>
                </a:solidFill>
                <a:effectLst/>
                <a:uLnTx/>
                <a:uFillTx/>
                <a:latin typeface="Arial"/>
                <a:cs typeface="Arial"/>
                <a:sym typeface="Arial"/>
              </a:rPr>
              <a:t>Working together </a:t>
            </a:r>
            <a:br>
              <a:rPr kumimoji="0" sz="600" b="0" i="0" u="none" strike="noStrike" kern="0" cap="none" spc="0" normalizeH="0" baseline="0" noProof="0" dirty="0">
                <a:ln>
                  <a:noFill/>
                </a:ln>
                <a:solidFill>
                  <a:srgbClr val="FFFFFF"/>
                </a:solidFill>
                <a:effectLst/>
                <a:uLnTx/>
                <a:uFillTx/>
                <a:latin typeface="Arial"/>
                <a:cs typeface="Arial"/>
                <a:sym typeface="Arial"/>
              </a:rPr>
            </a:br>
            <a:r>
              <a:rPr kumimoji="0" sz="600" b="0" i="0" u="none" strike="noStrike" kern="0" cap="none" spc="0" normalizeH="0" baseline="0" noProof="0" dirty="0">
                <a:ln>
                  <a:noFill/>
                </a:ln>
                <a:solidFill>
                  <a:srgbClr val="FFFFFF"/>
                </a:solidFill>
                <a:effectLst/>
                <a:uLnTx/>
                <a:uFillTx/>
                <a:latin typeface="Arial"/>
                <a:cs typeface="Arial"/>
                <a:sym typeface="Arial"/>
              </a:rPr>
              <a:t>(enter working relationship)</a:t>
            </a:r>
          </a:p>
        </p:txBody>
      </p:sp>
      <p:sp>
        <p:nvSpPr>
          <p:cNvPr id="11" name="Shape 69"/>
          <p:cNvSpPr>
            <a:spLocks noGrp="1"/>
          </p:cNvSpPr>
          <p:nvPr>
            <p:ph type="pic" sz="quarter" idx="13"/>
          </p:nvPr>
        </p:nvSpPr>
        <p:spPr>
          <a:xfrm>
            <a:off x="1670383" y="204551"/>
            <a:ext cx="882095" cy="270000"/>
          </a:xfrm>
          <a:prstGeom prst="rect">
            <a:avLst/>
          </a:prstGeom>
          <a:noFill/>
          <a:ln>
            <a:noFill/>
          </a:ln>
        </p:spPr>
        <p:txBody>
          <a:bodyPr wrap="square" lIns="68579" tIns="34289" rIns="68579" bIns="34289" anchor="t">
            <a:noAutofit/>
          </a:bodyPr>
          <a:lstStyle>
            <a:lvl1pPr marL="0" indent="0">
              <a:buNone/>
              <a:defRPr sz="600">
                <a:latin typeface="+mn-lt"/>
              </a:defRPr>
            </a:lvl1pPr>
          </a:lstStyle>
          <a:p>
            <a:r>
              <a:rPr lang="en-US" smtClean="0"/>
              <a:t>Click icon to add picture</a:t>
            </a:r>
            <a:endParaRPr lang="en-GB" dirty="0"/>
          </a:p>
        </p:txBody>
      </p:sp>
      <p:sp>
        <p:nvSpPr>
          <p:cNvPr id="14" name="Shape 70"/>
          <p:cNvSpPr>
            <a:spLocks noGrp="1"/>
          </p:cNvSpPr>
          <p:nvPr>
            <p:ph type="pic" sz="quarter" idx="14"/>
          </p:nvPr>
        </p:nvSpPr>
        <p:spPr>
          <a:xfrm>
            <a:off x="2683457"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15" name="Shape 71"/>
          <p:cNvSpPr>
            <a:spLocks noGrp="1"/>
          </p:cNvSpPr>
          <p:nvPr>
            <p:ph type="pic" sz="quarter" idx="15"/>
          </p:nvPr>
        </p:nvSpPr>
        <p:spPr>
          <a:xfrm>
            <a:off x="3696083"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16" name="Shape 64"/>
          <p:cNvSpPr/>
          <p:nvPr userDrawn="1"/>
        </p:nvSpPr>
        <p:spPr>
          <a:xfrm flipV="1">
            <a:off x="2618185"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7" name="Shape 64"/>
          <p:cNvSpPr/>
          <p:nvPr userDrawn="1"/>
        </p:nvSpPr>
        <p:spPr>
          <a:xfrm flipV="1">
            <a:off x="3631704"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8" name="Shape 64"/>
          <p:cNvSpPr/>
          <p:nvPr userDrawn="1"/>
        </p:nvSpPr>
        <p:spPr>
          <a:xfrm flipV="1">
            <a:off x="464433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9" name="Shape 71"/>
          <p:cNvSpPr>
            <a:spLocks noGrp="1"/>
          </p:cNvSpPr>
          <p:nvPr>
            <p:ph type="pic" sz="quarter" idx="17"/>
          </p:nvPr>
        </p:nvSpPr>
        <p:spPr>
          <a:xfrm>
            <a:off x="4705282"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20" name="Title 2"/>
          <p:cNvSpPr>
            <a:spLocks noGrp="1"/>
          </p:cNvSpPr>
          <p:nvPr>
            <p:ph type="title" hasCustomPrompt="1"/>
          </p:nvPr>
        </p:nvSpPr>
        <p:spPr>
          <a:xfrm>
            <a:off x="148235" y="1039783"/>
            <a:ext cx="6328125" cy="484748"/>
          </a:xfrm>
        </p:spPr>
        <p:txBody>
          <a:bodyPr/>
          <a:lstStyle>
            <a:lvl1pPr>
              <a:defRPr/>
            </a:lvl1pPr>
          </a:lstStyle>
          <a:p>
            <a:r>
              <a:rPr lang="en-US" dirty="0"/>
              <a:t>Presentation title</a:t>
            </a:r>
            <a:endParaRPr lang="en-GB" dirty="0"/>
          </a:p>
        </p:txBody>
      </p:sp>
      <p:sp>
        <p:nvSpPr>
          <p:cNvPr id="24"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21"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3284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Content slide - 1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9" y="1770460"/>
            <a:ext cx="6318647" cy="270510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 snow squall stable/stability </a:t>
            </a:r>
            <a:r>
              <a:rPr lang="en-GB" dirty="0" err="1"/>
              <a:t>stratiform</a:t>
            </a:r>
            <a:r>
              <a:rPr lang="en-GB" dirty="0"/>
              <a:t> summation layer amount sun pillar </a:t>
            </a:r>
            <a:r>
              <a:rPr lang="en-GB" dirty="0" err="1" smtClean="0"/>
              <a:t>updraught</a:t>
            </a:r>
            <a:r>
              <a:rPr lang="en-GB" dirty="0" smtClean="0"/>
              <a:t> </a:t>
            </a:r>
            <a:r>
              <a:rPr lang="en-GB" dirty="0"/>
              <a:t>upslope effect warning waterspout wind vane. </a:t>
            </a:r>
          </a:p>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a:t>
            </a:r>
          </a:p>
          <a:p>
            <a:pPr lvl="0"/>
            <a:endParaRPr lang="en-US" dirty="0"/>
          </a:p>
        </p:txBody>
      </p:sp>
    </p:spTree>
    <p:extLst>
      <p:ext uri="{BB962C8B-B14F-4D97-AF65-F5344CB8AC3E}">
        <p14:creationId xmlns:p14="http://schemas.microsoft.com/office/powerpoint/2010/main" val="740609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Content slide - 2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4" y="1770460"/>
            <a:ext cx="3037880"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a:t>
            </a:r>
            <a:endParaRPr lang="en-US" dirty="0"/>
          </a:p>
        </p:txBody>
      </p:sp>
      <p:sp>
        <p:nvSpPr>
          <p:cNvPr id="6" name="Text Placeholder 4"/>
          <p:cNvSpPr>
            <a:spLocks noGrp="1"/>
          </p:cNvSpPr>
          <p:nvPr>
            <p:ph type="body" sz="quarter" idx="13" hasCustomPrompt="1"/>
          </p:nvPr>
        </p:nvSpPr>
        <p:spPr>
          <a:xfrm>
            <a:off x="3439270" y="1770460"/>
            <a:ext cx="3037880"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a:t>
            </a:r>
            <a:endParaRPr lang="en-US" dirty="0"/>
          </a:p>
        </p:txBody>
      </p:sp>
    </p:spTree>
    <p:extLst>
      <p:ext uri="{BB962C8B-B14F-4D97-AF65-F5344CB8AC3E}">
        <p14:creationId xmlns:p14="http://schemas.microsoft.com/office/powerpoint/2010/main" val="1344999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Content slide - 3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9" y="177046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6" name="Text Placeholder 4"/>
          <p:cNvSpPr>
            <a:spLocks noGrp="1"/>
          </p:cNvSpPr>
          <p:nvPr>
            <p:ph type="body" sz="quarter" idx="13" hasCustomPrompt="1"/>
          </p:nvPr>
        </p:nvSpPr>
        <p:spPr>
          <a:xfrm>
            <a:off x="2345388" y="177046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8" name="Text Placeholder 4"/>
          <p:cNvSpPr>
            <a:spLocks noGrp="1"/>
          </p:cNvSpPr>
          <p:nvPr>
            <p:ph type="body" sz="quarter" idx="14" hasCustomPrompt="1"/>
          </p:nvPr>
        </p:nvSpPr>
        <p:spPr>
          <a:xfrm>
            <a:off x="4542984" y="176153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Tree>
    <p:extLst>
      <p:ext uri="{BB962C8B-B14F-4D97-AF65-F5344CB8AC3E}">
        <p14:creationId xmlns:p14="http://schemas.microsoft.com/office/powerpoint/2010/main" val="2987134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Content slide - 1 column text &amp; image">
    <p:spTree>
      <p:nvGrpSpPr>
        <p:cNvPr id="1" name=""/>
        <p:cNvGrpSpPr/>
        <p:nvPr/>
      </p:nvGrpSpPr>
      <p:grpSpPr>
        <a:xfrm>
          <a:off x="0" y="0"/>
          <a:ext cx="0" cy="0"/>
          <a:chOff x="0" y="0"/>
          <a:chExt cx="0" cy="0"/>
        </a:xfrm>
      </p:grpSpPr>
      <p:sp>
        <p:nvSpPr>
          <p:cNvPr id="5" name="Picture Placeholder 4"/>
          <p:cNvSpPr>
            <a:spLocks noGrp="1"/>
          </p:cNvSpPr>
          <p:nvPr>
            <p:ph type="pic" sz="quarter" idx="16" hasCustomPrompt="1"/>
          </p:nvPr>
        </p:nvSpPr>
        <p:spPr>
          <a:xfrm>
            <a:off x="3429000" y="12"/>
            <a:ext cx="3429000" cy="473213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15" name="Text Placeholder 4"/>
          <p:cNvSpPr>
            <a:spLocks noGrp="1"/>
          </p:cNvSpPr>
          <p:nvPr>
            <p:ph type="body" sz="quarter" idx="11" hasCustomPrompt="1"/>
          </p:nvPr>
        </p:nvSpPr>
        <p:spPr>
          <a:xfrm>
            <a:off x="148234" y="1773777"/>
            <a:ext cx="3037880" cy="271403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a:t>
            </a:r>
            <a:endParaRPr lang="en-US" dirty="0"/>
          </a:p>
        </p:txBody>
      </p:sp>
      <p:sp>
        <p:nvSpPr>
          <p:cNvPr id="6"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3421281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Content slide - 1 column text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15" name="Text Placeholder 4"/>
          <p:cNvSpPr>
            <a:spLocks noGrp="1"/>
          </p:cNvSpPr>
          <p:nvPr>
            <p:ph type="body" sz="quarter" idx="11" hasCustomPrompt="1"/>
          </p:nvPr>
        </p:nvSpPr>
        <p:spPr>
          <a:xfrm>
            <a:off x="148234" y="1773777"/>
            <a:ext cx="3037880" cy="271403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a:t>
            </a:r>
            <a:endParaRPr lang="en-US" dirty="0"/>
          </a:p>
        </p:txBody>
      </p:sp>
      <p:sp>
        <p:nvSpPr>
          <p:cNvPr id="6" name="Table Placeholder 5"/>
          <p:cNvSpPr>
            <a:spLocks noGrp="1"/>
          </p:cNvSpPr>
          <p:nvPr>
            <p:ph type="tbl" sz="quarter" idx="17" hasCustomPrompt="1"/>
          </p:nvPr>
        </p:nvSpPr>
        <p:spPr>
          <a:xfrm>
            <a:off x="3429006" y="1761530"/>
            <a:ext cx="3048149" cy="2714030"/>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7"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3894835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1_Content slide - 1 column text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15" name="Text Placeholder 4"/>
          <p:cNvSpPr>
            <a:spLocks noGrp="1"/>
          </p:cNvSpPr>
          <p:nvPr>
            <p:ph type="body" sz="quarter" idx="11" hasCustomPrompt="1"/>
          </p:nvPr>
        </p:nvSpPr>
        <p:spPr>
          <a:xfrm>
            <a:off x="148234" y="1773777"/>
            <a:ext cx="3037880" cy="271403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a:t>
            </a:r>
            <a:endParaRPr lang="en-US" dirty="0"/>
          </a:p>
        </p:txBody>
      </p:sp>
      <p:sp>
        <p:nvSpPr>
          <p:cNvPr id="6" name="Table Placeholder 5"/>
          <p:cNvSpPr>
            <a:spLocks noGrp="1"/>
          </p:cNvSpPr>
          <p:nvPr>
            <p:ph type="tbl" sz="quarter" idx="17" hasCustomPrompt="1"/>
          </p:nvPr>
        </p:nvSpPr>
        <p:spPr>
          <a:xfrm>
            <a:off x="3429006" y="1761530"/>
            <a:ext cx="3048149" cy="2714030"/>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7"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1369310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Content slide - full imag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6" name="Picture Placeholder 4"/>
          <p:cNvSpPr>
            <a:spLocks noGrp="1"/>
          </p:cNvSpPr>
          <p:nvPr>
            <p:ph type="pic" sz="quarter" idx="16" hasCustomPrompt="1"/>
          </p:nvPr>
        </p:nvSpPr>
        <p:spPr>
          <a:xfrm>
            <a:off x="0" y="748904"/>
            <a:ext cx="6858000" cy="3983236"/>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Tree>
    <p:extLst>
      <p:ext uri="{BB962C8B-B14F-4D97-AF65-F5344CB8AC3E}">
        <p14:creationId xmlns:p14="http://schemas.microsoft.com/office/powerpoint/2010/main" val="2855228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Content slide - 1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5" y="1761530"/>
            <a:ext cx="6328023"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484151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Content slide - 2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cxnSp>
        <p:nvCxnSpPr>
          <p:cNvPr id="7" name="Straight Connector 6"/>
          <p:cNvCxnSpPr/>
          <p:nvPr userDrawn="1"/>
        </p:nvCxnSpPr>
        <p:spPr>
          <a:xfrm>
            <a:off x="3302775" y="1770459"/>
            <a:ext cx="0" cy="2719072"/>
          </a:xfrm>
          <a:prstGeom prst="line">
            <a:avLst/>
          </a:prstGeom>
        </p:spPr>
        <p:style>
          <a:lnRef idx="1">
            <a:schemeClr val="dk1"/>
          </a:lnRef>
          <a:fillRef idx="0">
            <a:schemeClr val="dk1"/>
          </a:fillRef>
          <a:effectRef idx="0">
            <a:schemeClr val="dk1"/>
          </a:effectRef>
          <a:fontRef idx="minor">
            <a:schemeClr val="tx1"/>
          </a:fontRef>
        </p:style>
      </p:cxnSp>
      <p:sp>
        <p:nvSpPr>
          <p:cNvPr id="5" name="Text Placeholder 4"/>
          <p:cNvSpPr>
            <a:spLocks noGrp="1"/>
          </p:cNvSpPr>
          <p:nvPr>
            <p:ph type="body" sz="quarter" idx="11" hasCustomPrompt="1"/>
          </p:nvPr>
        </p:nvSpPr>
        <p:spPr>
          <a:xfrm>
            <a:off x="148234"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ext Placeholder 4"/>
          <p:cNvSpPr>
            <a:spLocks noGrp="1"/>
          </p:cNvSpPr>
          <p:nvPr>
            <p:ph type="body" sz="quarter" idx="12" hasCustomPrompt="1"/>
          </p:nvPr>
        </p:nvSpPr>
        <p:spPr>
          <a:xfrm>
            <a:off x="3439270"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2817243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imag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7" name="Picture Placeholder 4"/>
          <p:cNvSpPr>
            <a:spLocks noGrp="1"/>
          </p:cNvSpPr>
          <p:nvPr>
            <p:ph type="pic" sz="quarter" idx="16" hasCustomPrompt="1"/>
          </p:nvPr>
        </p:nvSpPr>
        <p:spPr>
          <a:xfrm>
            <a:off x="3429000" y="12"/>
            <a:ext cx="3429000" cy="473213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5" name="Text Placeholder 4"/>
          <p:cNvSpPr>
            <a:spLocks noGrp="1"/>
          </p:cNvSpPr>
          <p:nvPr>
            <p:ph type="body" sz="quarter" idx="11" hasCustomPrompt="1"/>
          </p:nvPr>
        </p:nvSpPr>
        <p:spPr>
          <a:xfrm>
            <a:off x="148234"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2725059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6" name="Table Placeholder 5"/>
          <p:cNvSpPr>
            <a:spLocks noGrp="1"/>
          </p:cNvSpPr>
          <p:nvPr>
            <p:ph type="tbl" sz="quarter" idx="17" hasCustomPrompt="1"/>
          </p:nvPr>
        </p:nvSpPr>
        <p:spPr>
          <a:xfrm>
            <a:off x="3429006" y="1761530"/>
            <a:ext cx="3048149" cy="2714030"/>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5" name="Text Placeholder 4"/>
          <p:cNvSpPr>
            <a:spLocks noGrp="1"/>
          </p:cNvSpPr>
          <p:nvPr>
            <p:ph type="body" sz="quarter" idx="11" hasCustomPrompt="1"/>
          </p:nvPr>
        </p:nvSpPr>
        <p:spPr>
          <a:xfrm>
            <a:off x="148234"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1445473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Content slide - 3 colum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cxnSp>
        <p:nvCxnSpPr>
          <p:cNvPr id="7" name="Straight Connector 6"/>
          <p:cNvCxnSpPr/>
          <p:nvPr userDrawn="1"/>
        </p:nvCxnSpPr>
        <p:spPr>
          <a:xfrm>
            <a:off x="2203200" y="1756488"/>
            <a:ext cx="0" cy="2719072"/>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userDrawn="1"/>
        </p:nvCxnSpPr>
        <p:spPr>
          <a:xfrm>
            <a:off x="4405388" y="1756488"/>
            <a:ext cx="0" cy="2719072"/>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1" hasCustomPrompt="1"/>
          </p:nvPr>
        </p:nvSpPr>
        <p:spPr>
          <a:xfrm>
            <a:off x="148238" y="1761530"/>
            <a:ext cx="1934171"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8" name="Text Placeholder 4"/>
          <p:cNvSpPr>
            <a:spLocks noGrp="1"/>
          </p:cNvSpPr>
          <p:nvPr>
            <p:ph type="body" sz="quarter" idx="12" hasCustomPrompt="1"/>
          </p:nvPr>
        </p:nvSpPr>
        <p:spPr>
          <a:xfrm>
            <a:off x="2338586" y="1761530"/>
            <a:ext cx="1946011"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9" name="Text Placeholder 4"/>
          <p:cNvSpPr>
            <a:spLocks noGrp="1"/>
          </p:cNvSpPr>
          <p:nvPr>
            <p:ph type="body" sz="quarter" idx="13" hasCustomPrompt="1"/>
          </p:nvPr>
        </p:nvSpPr>
        <p:spPr>
          <a:xfrm>
            <a:off x="4540773" y="1761542"/>
            <a:ext cx="1934171" cy="2708987"/>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1410524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Content slide - 2 column bullets &amp; text">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baseline="0"/>
            </a:lvl1pPr>
          </a:lstStyle>
          <a:p>
            <a:r>
              <a:rPr lang="en-US" dirty="0"/>
              <a:t>Slide title</a:t>
            </a:r>
            <a:endParaRPr lang="en-GB" dirty="0"/>
          </a:p>
        </p:txBody>
      </p:sp>
      <p:sp>
        <p:nvSpPr>
          <p:cNvPr id="14" name="Text Placeholder 4"/>
          <p:cNvSpPr>
            <a:spLocks noGrp="1"/>
          </p:cNvSpPr>
          <p:nvPr>
            <p:ph type="body" sz="quarter" idx="11" hasCustomPrompt="1"/>
          </p:nvPr>
        </p:nvSpPr>
        <p:spPr>
          <a:xfrm>
            <a:off x="148239" y="177046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cxnSp>
        <p:nvCxnSpPr>
          <p:cNvPr id="15" name="Straight Connector 14"/>
          <p:cNvCxnSpPr/>
          <p:nvPr userDrawn="1"/>
        </p:nvCxnSpPr>
        <p:spPr>
          <a:xfrm>
            <a:off x="4405388" y="1756488"/>
            <a:ext cx="0" cy="2719072"/>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2" hasCustomPrompt="1"/>
          </p:nvPr>
        </p:nvSpPr>
        <p:spPr>
          <a:xfrm>
            <a:off x="2338586" y="1761530"/>
            <a:ext cx="1946011"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ext Placeholder 4"/>
          <p:cNvSpPr>
            <a:spLocks noGrp="1"/>
          </p:cNvSpPr>
          <p:nvPr>
            <p:ph type="body" sz="quarter" idx="13" hasCustomPrompt="1"/>
          </p:nvPr>
        </p:nvSpPr>
        <p:spPr>
          <a:xfrm>
            <a:off x="4540773" y="1761542"/>
            <a:ext cx="1934171" cy="2708987"/>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2959111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21"/>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6" name="Text Placeholder 4"/>
          <p:cNvSpPr>
            <a:spLocks noGrp="1"/>
          </p:cNvSpPr>
          <p:nvPr>
            <p:ph type="body" sz="quarter" idx="11" hasCustomPrompt="1"/>
          </p:nvPr>
        </p:nvSpPr>
        <p:spPr>
          <a:xfrm>
            <a:off x="148234" y="1770460"/>
            <a:ext cx="4131320"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a:t>
            </a:r>
            <a:endParaRPr lang="en-US" dirty="0"/>
          </a:p>
        </p:txBody>
      </p:sp>
      <p:sp>
        <p:nvSpPr>
          <p:cNvPr id="7" name="Text Placeholder 4"/>
          <p:cNvSpPr>
            <a:spLocks noGrp="1"/>
          </p:cNvSpPr>
          <p:nvPr>
            <p:ph type="body" sz="quarter" idx="13" hasCustomPrompt="1"/>
          </p:nvPr>
        </p:nvSpPr>
        <p:spPr>
          <a:xfrm>
            <a:off x="4540773" y="1761542"/>
            <a:ext cx="1934171" cy="2708987"/>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3470723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Divider - Green">
    <p:spTree>
      <p:nvGrpSpPr>
        <p:cNvPr id="1" name=""/>
        <p:cNvGrpSpPr/>
        <p:nvPr/>
      </p:nvGrpSpPr>
      <p:grpSpPr>
        <a:xfrm>
          <a:off x="0" y="0"/>
          <a:ext cx="0" cy="0"/>
          <a:chOff x="0" y="0"/>
          <a:chExt cx="0" cy="0"/>
        </a:xfrm>
      </p:grpSpPr>
      <p:sp>
        <p:nvSpPr>
          <p:cNvPr id="157" name="Shape 157"/>
          <p:cNvSpPr/>
          <p:nvPr/>
        </p:nvSpPr>
        <p:spPr>
          <a:xfrm>
            <a:off x="-1" y="1761531"/>
            <a:ext cx="6858002" cy="3393665"/>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baseline="0"/>
            </a:lvl1pPr>
          </a:lstStyle>
          <a:p>
            <a:r>
              <a:rPr lang="en-US" dirty="0"/>
              <a:t>Divider title (if required)</a:t>
            </a:r>
            <a:endParaRPr lang="en-GB" dirty="0"/>
          </a:p>
        </p:txBody>
      </p:sp>
    </p:spTree>
    <p:extLst>
      <p:ext uri="{BB962C8B-B14F-4D97-AF65-F5344CB8AC3E}">
        <p14:creationId xmlns:p14="http://schemas.microsoft.com/office/powerpoint/2010/main" val="1487409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slide - full imag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6" name="Picture Placeholder 4"/>
          <p:cNvSpPr>
            <a:spLocks noGrp="1"/>
          </p:cNvSpPr>
          <p:nvPr>
            <p:ph type="pic" sz="quarter" idx="16" hasCustomPrompt="1"/>
          </p:nvPr>
        </p:nvSpPr>
        <p:spPr>
          <a:xfrm>
            <a:off x="0" y="748904"/>
            <a:ext cx="6858000" cy="3983236"/>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Tree>
    <p:extLst>
      <p:ext uri="{BB962C8B-B14F-4D97-AF65-F5344CB8AC3E}">
        <p14:creationId xmlns:p14="http://schemas.microsoft.com/office/powerpoint/2010/main" val="1051630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Divider - Teal">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1"/>
          </a:solid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1"/>
          </a:solidFill>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1552542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Divider - Blue">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2"/>
          </a:solid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2"/>
          </a:solidFill>
        </p:spPr>
        <p:txBody>
          <a:bodyPr/>
          <a:lstStyle>
            <a:lvl1pPr defTabSz="164298" hangingPunct="0">
              <a:defRPr>
                <a:solidFill>
                  <a:schemeClr val="bg2"/>
                </a:solidFill>
              </a:defRPr>
            </a:lvl1p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869558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Divider - Red">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3"/>
          </a:solid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3"/>
          </a:solidFill>
        </p:spPr>
        <p:txBody>
          <a:bodyPr/>
          <a:lstStyle>
            <a:lvl1pPr defTabSz="164298" hangingPunct="0">
              <a:defRPr>
                <a:solidFill>
                  <a:schemeClr val="tx1"/>
                </a:solidFill>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1949333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Divider - Grey">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4"/>
          </a:solid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4"/>
          </a:solidFill>
        </p:spPr>
        <p:txBody>
          <a:bodyPr/>
          <a:lstStyle>
            <a:lvl1pPr defTabSz="164298" hangingPunct="0">
              <a:defRPr>
                <a:solidFill>
                  <a:schemeClr val="tx1"/>
                </a:solidFill>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4112657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Questions &amp; Contact">
    <p:spTree>
      <p:nvGrpSpPr>
        <p:cNvPr id="1" name=""/>
        <p:cNvGrpSpPr/>
        <p:nvPr/>
      </p:nvGrpSpPr>
      <p:grpSpPr>
        <a:xfrm>
          <a:off x="0" y="0"/>
          <a:ext cx="0" cy="0"/>
          <a:chOff x="0" y="0"/>
          <a:chExt cx="0" cy="0"/>
        </a:xfrm>
      </p:grpSpPr>
      <p:sp>
        <p:nvSpPr>
          <p:cNvPr id="198" name="Shape 198"/>
          <p:cNvSpPr/>
          <p:nvPr/>
        </p:nvSpPr>
        <p:spPr>
          <a:xfrm>
            <a:off x="1" y="1761538"/>
            <a:ext cx="6858002" cy="3115575"/>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0092" tIns="20092" rIns="20092" bIns="20092" anchor="t" anchorCtr="0"/>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14" name="Text Placeholder 4"/>
          <p:cNvSpPr>
            <a:spLocks noGrp="1"/>
          </p:cNvSpPr>
          <p:nvPr>
            <p:ph type="body" sz="quarter" idx="12" hasCustomPrompt="1"/>
          </p:nvPr>
        </p:nvSpPr>
        <p:spPr>
          <a:xfrm>
            <a:off x="80368" y="2021692"/>
            <a:ext cx="5981552" cy="270063"/>
          </a:xfrm>
          <a:prstGeom prst="rect">
            <a:avLst/>
          </a:prstGeom>
        </p:spPr>
        <p:txBody>
          <a:bodyPr lIns="270000" rIns="270000">
            <a:noAutofit/>
          </a:bodyPr>
          <a:lstStyle>
            <a:lvl1pPr>
              <a:defRPr>
                <a:latin typeface="+mn-lt"/>
              </a:defRPr>
            </a:lvl1pPr>
            <a:lvl5pPr>
              <a:defRPr baseline="0"/>
            </a:lvl5pPr>
          </a:lstStyle>
          <a:p>
            <a:pPr lvl="0"/>
            <a:r>
              <a:rPr lang="en-GB" dirty="0"/>
              <a:t>For more information please contact:</a:t>
            </a:r>
          </a:p>
        </p:txBody>
      </p:sp>
      <p:pic>
        <p:nvPicPr>
          <p:cNvPr id="202" name="email-icon.png"/>
          <p:cNvPicPr>
            <a:picLocks noChangeAspect="1"/>
          </p:cNvPicPr>
          <p:nvPr/>
        </p:nvPicPr>
        <p:blipFill>
          <a:blip r:embed="rId3" cstate="print">
            <a:extLst/>
          </a:blip>
          <a:stretch>
            <a:fillRect/>
          </a:stretch>
        </p:blipFill>
        <p:spPr>
          <a:xfrm>
            <a:off x="168346" y="3131815"/>
            <a:ext cx="262928" cy="386900"/>
          </a:xfrm>
          <a:prstGeom prst="rect">
            <a:avLst/>
          </a:prstGeom>
          <a:ln w="12700">
            <a:miter lim="400000"/>
          </a:ln>
        </p:spPr>
      </p:pic>
      <p:pic>
        <p:nvPicPr>
          <p:cNvPr id="203" name="phone-icon.png"/>
          <p:cNvPicPr>
            <a:picLocks noChangeAspect="1"/>
          </p:cNvPicPr>
          <p:nvPr/>
        </p:nvPicPr>
        <p:blipFill>
          <a:blip r:embed="rId4" cstate="print">
            <a:extLst/>
          </a:blip>
          <a:stretch>
            <a:fillRect/>
          </a:stretch>
        </p:blipFill>
        <p:spPr>
          <a:xfrm>
            <a:off x="148132" y="3675571"/>
            <a:ext cx="303365" cy="386900"/>
          </a:xfrm>
          <a:prstGeom prst="rect">
            <a:avLst/>
          </a:prstGeom>
          <a:ln w="12700">
            <a:miter lim="400000"/>
          </a:ln>
        </p:spPr>
      </p:pic>
      <p:pic>
        <p:nvPicPr>
          <p:cNvPr id="205" name="web-icon.png"/>
          <p:cNvPicPr>
            <a:picLocks noChangeAspect="1"/>
          </p:cNvPicPr>
          <p:nvPr/>
        </p:nvPicPr>
        <p:blipFill>
          <a:blip r:embed="rId5" cstate="print">
            <a:extLst/>
          </a:blip>
          <a:stretch>
            <a:fillRect/>
          </a:stretch>
        </p:blipFill>
        <p:spPr>
          <a:xfrm>
            <a:off x="148132" y="2617307"/>
            <a:ext cx="303365" cy="343364"/>
          </a:xfrm>
          <a:prstGeom prst="rect">
            <a:avLst/>
          </a:prstGeom>
          <a:ln w="12700">
            <a:miter lim="400000"/>
          </a:ln>
        </p:spPr>
      </p:pic>
      <p:sp>
        <p:nvSpPr>
          <p:cNvPr id="2" name="Footer Placeholder 1"/>
          <p:cNvSpPr>
            <a:spLocks noGrp="1"/>
          </p:cNvSpPr>
          <p:nvPr>
            <p:ph type="ftr" sz="quarter" idx="17"/>
          </p:nvPr>
        </p:nvSpPr>
        <p:spPr/>
        <p:txBody>
          <a:bodyPr/>
          <a:lstStyle>
            <a:lvl1pPr algn="l"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Questions?</a:t>
            </a:r>
            <a:endParaRPr lang="en-GB" dirty="0"/>
          </a:p>
        </p:txBody>
      </p:sp>
      <p:sp>
        <p:nvSpPr>
          <p:cNvPr id="22" name="Shape 201"/>
          <p:cNvSpPr>
            <a:spLocks noGrp="1"/>
          </p:cNvSpPr>
          <p:nvPr>
            <p:ph type="body" sz="quarter" idx="18" hasCustomPrompt="1"/>
          </p:nvPr>
        </p:nvSpPr>
        <p:spPr>
          <a:xfrm>
            <a:off x="395695" y="2571742"/>
            <a:ext cx="5878304" cy="328936"/>
          </a:xfrm>
          <a:prstGeom prst="rect">
            <a:avLst/>
          </a:prstGeom>
        </p:spPr>
        <p:txBody>
          <a:bodyPr lIns="270000" anchor="t">
            <a:spAutoFit/>
          </a:bodyPr>
          <a:lstStyle>
            <a:lvl1pPr marL="0" indent="0" defTabSz="257162">
              <a:lnSpc>
                <a:spcPct val="150000"/>
              </a:lnSpc>
              <a:spcBef>
                <a:spcPts val="225"/>
              </a:spcBef>
              <a:buSzTx/>
              <a:buNone/>
              <a:defRPr sz="1125" b="1">
                <a:latin typeface="+mj-lt"/>
                <a:ea typeface="Arial"/>
                <a:cs typeface="Arial"/>
                <a:sym typeface="Arial"/>
              </a:defRPr>
            </a:lvl1pPr>
          </a:lstStyle>
          <a:p>
            <a:r>
              <a:rPr lang="en-GB" dirty="0"/>
              <a:t>www.metoffice.gov.uk</a:t>
            </a:r>
            <a:endParaRPr dirty="0"/>
          </a:p>
        </p:txBody>
      </p:sp>
      <p:sp>
        <p:nvSpPr>
          <p:cNvPr id="24" name="Shape 201"/>
          <p:cNvSpPr>
            <a:spLocks noGrp="1"/>
          </p:cNvSpPr>
          <p:nvPr>
            <p:ph type="body" sz="quarter" idx="20" hasCustomPrompt="1"/>
          </p:nvPr>
        </p:nvSpPr>
        <p:spPr>
          <a:xfrm>
            <a:off x="400944" y="3107336"/>
            <a:ext cx="5873056" cy="328936"/>
          </a:xfrm>
          <a:prstGeom prst="rect">
            <a:avLst/>
          </a:prstGeom>
        </p:spPr>
        <p:txBody>
          <a:bodyPr lIns="270000" anchor="t">
            <a:spAutoFit/>
          </a:bodyPr>
          <a:lstStyle>
            <a:lvl1pPr marL="0" indent="0" defTabSz="257162">
              <a:lnSpc>
                <a:spcPct val="150000"/>
              </a:lnSpc>
              <a:spcBef>
                <a:spcPts val="225"/>
              </a:spcBef>
              <a:buSzTx/>
              <a:buNone/>
              <a:defRPr sz="1125" b="1" baseline="0">
                <a:latin typeface="+mj-lt"/>
                <a:ea typeface="Arial"/>
                <a:cs typeface="Arial"/>
                <a:sym typeface="Arial"/>
              </a:defRPr>
            </a:lvl1pPr>
          </a:lstStyle>
          <a:p>
            <a:r>
              <a:rPr lang="en-GB" dirty="0"/>
              <a:t>Insert email here</a:t>
            </a:r>
            <a:endParaRPr dirty="0"/>
          </a:p>
        </p:txBody>
      </p:sp>
      <p:sp>
        <p:nvSpPr>
          <p:cNvPr id="28" name="Shape 201"/>
          <p:cNvSpPr>
            <a:spLocks noGrp="1"/>
          </p:cNvSpPr>
          <p:nvPr>
            <p:ph type="body" sz="quarter" idx="22" hasCustomPrompt="1"/>
          </p:nvPr>
        </p:nvSpPr>
        <p:spPr>
          <a:xfrm>
            <a:off x="395700" y="3663113"/>
            <a:ext cx="997727" cy="588623"/>
          </a:xfrm>
          <a:prstGeom prst="rect">
            <a:avLst/>
          </a:prstGeom>
        </p:spPr>
        <p:txBody>
          <a:bodyPr wrap="square" lIns="270000" anchor="t">
            <a:spAutoFit/>
          </a:bodyPr>
          <a:lstStyle>
            <a:lvl1pPr marL="0" indent="0" defTabSz="257162">
              <a:lnSpc>
                <a:spcPct val="150000"/>
              </a:lnSpc>
              <a:spcBef>
                <a:spcPts val="225"/>
              </a:spcBef>
              <a:buSzTx/>
              <a:buNone/>
              <a:defRPr sz="1125" b="0" baseline="0">
                <a:latin typeface="+mj-lt"/>
                <a:ea typeface="Arial"/>
                <a:cs typeface="Arial"/>
                <a:sym typeface="Arial"/>
              </a:defRPr>
            </a:lvl1pPr>
          </a:lstStyle>
          <a:p>
            <a:r>
              <a:rPr lang="en-GB" dirty="0"/>
              <a:t>From the UK:</a:t>
            </a:r>
            <a:endParaRPr dirty="0"/>
          </a:p>
        </p:txBody>
      </p:sp>
      <p:sp>
        <p:nvSpPr>
          <p:cNvPr id="12" name="Shape 201"/>
          <p:cNvSpPr>
            <a:spLocks noGrp="1"/>
          </p:cNvSpPr>
          <p:nvPr>
            <p:ph type="body" sz="quarter" idx="23" hasCustomPrompt="1"/>
          </p:nvPr>
        </p:nvSpPr>
        <p:spPr>
          <a:xfrm>
            <a:off x="1299837" y="3663113"/>
            <a:ext cx="1268800" cy="588623"/>
          </a:xfrm>
          <a:prstGeom prst="rect">
            <a:avLst/>
          </a:prstGeom>
        </p:spPr>
        <p:txBody>
          <a:bodyPr wrap="square" lIns="270000" anchor="t">
            <a:spAutoFit/>
          </a:bodyPr>
          <a:lstStyle>
            <a:lvl1pPr marL="0" indent="0" defTabSz="257162">
              <a:lnSpc>
                <a:spcPct val="150000"/>
              </a:lnSpc>
              <a:spcBef>
                <a:spcPts val="225"/>
              </a:spcBef>
              <a:buSzTx/>
              <a:buNone/>
              <a:defRPr sz="1125" b="1" baseline="0">
                <a:latin typeface="+mj-lt"/>
                <a:ea typeface="Arial"/>
                <a:cs typeface="Arial"/>
                <a:sym typeface="Arial"/>
              </a:defRPr>
            </a:lvl1pPr>
          </a:lstStyle>
          <a:p>
            <a:r>
              <a:rPr lang="en-GB" dirty="0"/>
              <a:t>0370 900 0100</a:t>
            </a:r>
            <a:endParaRPr dirty="0"/>
          </a:p>
        </p:txBody>
      </p:sp>
      <p:sp>
        <p:nvSpPr>
          <p:cNvPr id="13" name="Shape 201"/>
          <p:cNvSpPr>
            <a:spLocks noGrp="1"/>
          </p:cNvSpPr>
          <p:nvPr>
            <p:ph type="body" sz="quarter" idx="24" hasCustomPrompt="1"/>
          </p:nvPr>
        </p:nvSpPr>
        <p:spPr>
          <a:xfrm>
            <a:off x="2691071" y="3663113"/>
            <a:ext cx="1488697" cy="588623"/>
          </a:xfrm>
          <a:prstGeom prst="rect">
            <a:avLst/>
          </a:prstGeom>
        </p:spPr>
        <p:txBody>
          <a:bodyPr wrap="square" lIns="270000" anchor="t">
            <a:spAutoFit/>
          </a:bodyPr>
          <a:lstStyle>
            <a:lvl1pPr marL="0" indent="0" defTabSz="257162">
              <a:lnSpc>
                <a:spcPct val="150000"/>
              </a:lnSpc>
              <a:spcBef>
                <a:spcPts val="225"/>
              </a:spcBef>
              <a:buSzTx/>
              <a:buNone/>
              <a:defRPr sz="1125" b="0" baseline="0">
                <a:latin typeface="+mj-lt"/>
                <a:ea typeface="Arial"/>
                <a:cs typeface="Arial"/>
                <a:sym typeface="Arial"/>
              </a:defRPr>
            </a:lvl1pPr>
          </a:lstStyle>
          <a:p>
            <a:r>
              <a:rPr lang="en-GB" dirty="0"/>
              <a:t>From outside the UK:</a:t>
            </a:r>
            <a:endParaRPr dirty="0"/>
          </a:p>
        </p:txBody>
      </p:sp>
      <p:sp>
        <p:nvSpPr>
          <p:cNvPr id="15" name="Shape 201"/>
          <p:cNvSpPr>
            <a:spLocks noGrp="1"/>
          </p:cNvSpPr>
          <p:nvPr>
            <p:ph type="body" sz="quarter" idx="25" hasCustomPrompt="1"/>
          </p:nvPr>
        </p:nvSpPr>
        <p:spPr>
          <a:xfrm>
            <a:off x="4072218" y="3663113"/>
            <a:ext cx="1268800" cy="588623"/>
          </a:xfrm>
          <a:prstGeom prst="rect">
            <a:avLst/>
          </a:prstGeom>
        </p:spPr>
        <p:txBody>
          <a:bodyPr wrap="square" lIns="270000" anchor="t">
            <a:spAutoFit/>
          </a:bodyPr>
          <a:lstStyle>
            <a:lvl1pPr marL="0" indent="0" defTabSz="257162">
              <a:lnSpc>
                <a:spcPct val="150000"/>
              </a:lnSpc>
              <a:spcBef>
                <a:spcPts val="225"/>
              </a:spcBef>
              <a:buSzTx/>
              <a:buNone/>
              <a:defRPr sz="1125" b="1" baseline="0">
                <a:latin typeface="+mj-lt"/>
                <a:ea typeface="Arial"/>
                <a:cs typeface="Arial"/>
                <a:sym typeface="Arial"/>
              </a:defRPr>
            </a:lvl1pPr>
          </a:lstStyle>
          <a:p>
            <a:r>
              <a:rPr lang="en-GB" dirty="0"/>
              <a:t>+44 1392 885680</a:t>
            </a:r>
            <a:endParaRPr dirty="0"/>
          </a:p>
        </p:txBody>
      </p:sp>
    </p:spTree>
    <p:extLst>
      <p:ext uri="{BB962C8B-B14F-4D97-AF65-F5344CB8AC3E}">
        <p14:creationId xmlns:p14="http://schemas.microsoft.com/office/powerpoint/2010/main" val="2133722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solidFill>
            <a:schemeClr val="accent6"/>
          </a:solidFill>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Tree>
    <p:extLst>
      <p:ext uri="{BB962C8B-B14F-4D97-AF65-F5344CB8AC3E}">
        <p14:creationId xmlns:p14="http://schemas.microsoft.com/office/powerpoint/2010/main" val="2982422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itle slide - full image">
    <p:bg>
      <p:bgRef idx="1001">
        <a:schemeClr val="bg2"/>
      </p:bgRef>
    </p:bg>
    <p:spTree>
      <p:nvGrpSpPr>
        <p:cNvPr id="1" name=""/>
        <p:cNvGrpSpPr/>
        <p:nvPr/>
      </p:nvGrpSpPr>
      <p:grpSpPr>
        <a:xfrm>
          <a:off x="0" y="0"/>
          <a:ext cx="0" cy="0"/>
          <a:chOff x="0" y="0"/>
          <a:chExt cx="0" cy="0"/>
        </a:xfrm>
      </p:grpSpPr>
      <p:pic>
        <p:nvPicPr>
          <p:cNvPr id="15" name="cover-backg-2.jpg"/>
          <p:cNvPicPr>
            <a:picLocks noChangeAspect="1"/>
          </p:cNvPicPr>
          <p:nvPr userDrawn="1"/>
        </p:nvPicPr>
        <p:blipFill>
          <a:blip r:embed="rId2" cstate="print">
            <a:extLst/>
          </a:blip>
          <a:stretch>
            <a:fillRect/>
          </a:stretch>
        </p:blipFill>
        <p:spPr>
          <a:xfrm>
            <a:off x="0" y="0"/>
            <a:ext cx="6858000" cy="5143500"/>
          </a:xfrm>
          <a:prstGeom prst="rect">
            <a:avLst/>
          </a:prstGeom>
          <a:ln w="12700">
            <a:miter lim="400000"/>
          </a:ln>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48234" y="1761530"/>
            <a:ext cx="6328916"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
        <p:nvSpPr>
          <p:cNvPr id="2" name="Footer Placeholder 1"/>
          <p:cNvSpPr>
            <a:spLocks noGrp="1"/>
          </p:cNvSpPr>
          <p:nvPr>
            <p:ph type="ftr" sz="quarter" idx="11"/>
          </p:nvPr>
        </p:nvSpPr>
        <p:spPr>
          <a:noFill/>
        </p:spPr>
        <p:txBody>
          <a:bodyPr/>
          <a:lstStyle>
            <a:lvl1pPr defTabSz="164298" hangingPunct="0">
              <a:defRPr>
                <a:solidFill>
                  <a:schemeClr val="accent6"/>
                </a:solidFill>
              </a:defRPr>
            </a:lvl1p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pic>
        <p:nvPicPr>
          <p:cNvPr id="7"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461024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itle slide - full image al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6858000" cy="5143500"/>
          </a:xfrm>
          <a:prstGeom prst="rect">
            <a:avLst/>
          </a:prstGeom>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48235" y="1761530"/>
            <a:ext cx="6328125"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
        <p:nvSpPr>
          <p:cNvPr id="2" name="Footer Placeholder 1"/>
          <p:cNvSpPr>
            <a:spLocks noGrp="1"/>
          </p:cNvSpPr>
          <p:nvPr>
            <p:ph type="ftr" sz="quarter" idx="11"/>
          </p:nvPr>
        </p:nvSpPr>
        <p:spPr>
          <a:noFill/>
        </p:spPr>
        <p:txBody>
          <a:bodyPr/>
          <a:lstStyle>
            <a:lvl1pPr defTabSz="164298" hangingPunct="0">
              <a:defRPr>
                <a:solidFill>
                  <a:schemeClr val="accent6"/>
                </a:solidFill>
              </a:defRPr>
            </a:lvl1p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pic>
        <p:nvPicPr>
          <p:cNvPr id="1026"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438254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1_Title slide - whit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noFill/>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Presentation title</a:t>
            </a:r>
            <a:endParaRPr lang="en-GB" dirty="0"/>
          </a:p>
        </p:txBody>
      </p:sp>
      <p:sp>
        <p:nvSpPr>
          <p:cNvPr id="5"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3558761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slide - whit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Presentation title</a:t>
            </a:r>
            <a:endParaRPr lang="en-GB" dirty="0"/>
          </a:p>
        </p:txBody>
      </p:sp>
      <p:sp>
        <p:nvSpPr>
          <p:cNvPr id="5"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171264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slide - 1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5" y="1761530"/>
            <a:ext cx="6328023"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4221965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slide - partnerships">
    <p:spTree>
      <p:nvGrpSpPr>
        <p:cNvPr id="1" name=""/>
        <p:cNvGrpSpPr/>
        <p:nvPr/>
      </p:nvGrpSpPr>
      <p:grpSpPr>
        <a:xfrm>
          <a:off x="0" y="0"/>
          <a:ext cx="0" cy="0"/>
          <a:chOff x="0" y="0"/>
          <a:chExt cx="0" cy="0"/>
        </a:xfrm>
      </p:grpSpPr>
      <p:sp>
        <p:nvSpPr>
          <p:cNvPr id="64" name="Shape 64"/>
          <p:cNvSpPr/>
          <p:nvPr/>
        </p:nvSpPr>
        <p:spPr>
          <a:xfrm flipV="1">
            <a:off x="160645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68" name="Shape 68"/>
          <p:cNvSpPr/>
          <p:nvPr/>
        </p:nvSpPr>
        <p:spPr>
          <a:xfrm>
            <a:off x="5648322" y="240515"/>
            <a:ext cx="1196005" cy="202500"/>
          </a:xfrm>
          <a:prstGeom prst="rect">
            <a:avLst/>
          </a:prstGeom>
          <a:ln w="12700">
            <a:miter lim="400000"/>
          </a:ln>
          <a:extLst>
            <a:ext uri="{C572A759-6A51-4108-AA02-DFA0A04FC94B}">
              <ma14:wrappingTextBoxFlag xmlns:ma14="http://schemas.microsoft.com/office/mac/drawingml/2011/main" xmlns="" val="1"/>
            </a:ext>
          </a:extLst>
        </p:spPr>
        <p:txBody>
          <a:bodyPr lIns="20092" tIns="20092" rIns="20092" bIns="20092"/>
          <a:lstStyle/>
          <a:p>
            <a:pPr marL="0" marR="0" lvl="0" indent="0" algn="l" defTabSz="257162" rtl="0" eaLnBrk="1" fontAlgn="auto" latinLnBrk="0" hangingPunct="0">
              <a:lnSpc>
                <a:spcPct val="90000"/>
              </a:lnSpc>
              <a:spcBef>
                <a:spcPts val="225"/>
              </a:spcBef>
              <a:spcAft>
                <a:spcPts val="0"/>
              </a:spcAft>
              <a:buClrTx/>
              <a:buSzTx/>
              <a:buFontTx/>
              <a:buNone/>
              <a:tabLst/>
              <a:defRPr sz="2100">
                <a:solidFill>
                  <a:srgbClr val="2A2A2A"/>
                </a:solidFill>
                <a:latin typeface="Arial"/>
                <a:ea typeface="Arial"/>
                <a:cs typeface="Arial"/>
                <a:sym typeface="Arial"/>
              </a:defRPr>
            </a:pPr>
            <a:r>
              <a:rPr kumimoji="0" sz="600" b="0" i="0" u="none" strike="noStrike" kern="0" cap="none" spc="0" normalizeH="0" baseline="0" noProof="0" dirty="0">
                <a:ln>
                  <a:noFill/>
                </a:ln>
                <a:solidFill>
                  <a:srgbClr val="2A2A2A"/>
                </a:solidFill>
                <a:effectLst/>
                <a:uLnTx/>
                <a:uFillTx/>
                <a:latin typeface="Arial"/>
                <a:cs typeface="Arial"/>
                <a:sym typeface="Arial"/>
              </a:rPr>
              <a:t>Working together </a:t>
            </a:r>
            <a:br>
              <a:rPr kumimoji="0" sz="600" b="0" i="0" u="none" strike="noStrike" kern="0" cap="none" spc="0" normalizeH="0" baseline="0" noProof="0" dirty="0">
                <a:ln>
                  <a:noFill/>
                </a:ln>
                <a:solidFill>
                  <a:srgbClr val="2A2A2A"/>
                </a:solidFill>
                <a:effectLst/>
                <a:uLnTx/>
                <a:uFillTx/>
                <a:latin typeface="Arial"/>
                <a:cs typeface="Arial"/>
                <a:sym typeface="Arial"/>
              </a:rPr>
            </a:br>
            <a:r>
              <a:rPr kumimoji="0" sz="600" b="0" i="0" u="none" strike="noStrike" kern="0" cap="none" spc="0" normalizeH="0" baseline="0" noProof="0" dirty="0">
                <a:ln>
                  <a:noFill/>
                </a:ln>
                <a:solidFill>
                  <a:srgbClr val="2A2A2A"/>
                </a:solidFill>
                <a:effectLst/>
                <a:uLnTx/>
                <a:uFillTx/>
                <a:latin typeface="Arial"/>
                <a:cs typeface="Arial"/>
                <a:sym typeface="Arial"/>
              </a:rPr>
              <a:t>(enter working relationship)</a:t>
            </a:r>
          </a:p>
        </p:txBody>
      </p:sp>
      <p:sp>
        <p:nvSpPr>
          <p:cNvPr id="69" name="Shape 69"/>
          <p:cNvSpPr>
            <a:spLocks noGrp="1"/>
          </p:cNvSpPr>
          <p:nvPr>
            <p:ph type="pic" sz="quarter" idx="13"/>
          </p:nvPr>
        </p:nvSpPr>
        <p:spPr>
          <a:xfrm>
            <a:off x="1670383" y="204551"/>
            <a:ext cx="882095" cy="270000"/>
          </a:xfrm>
          <a:prstGeom prst="rect">
            <a:avLst/>
          </a:prstGeom>
          <a:noFill/>
          <a:ln>
            <a:noFill/>
          </a:ln>
        </p:spPr>
        <p:txBody>
          <a:bodyPr wrap="square" lIns="68579" tIns="34289" rIns="68579" bIns="34289" anchor="t">
            <a:noAutofit/>
          </a:bodyPr>
          <a:lstStyle>
            <a:lvl1pPr marL="0" indent="0">
              <a:buNone/>
              <a:defRPr sz="600">
                <a:latin typeface="+mn-lt"/>
              </a:defRPr>
            </a:lvl1pPr>
          </a:lstStyle>
          <a:p>
            <a:r>
              <a:rPr lang="en-US" smtClean="0"/>
              <a:t>Click icon to add picture</a:t>
            </a:r>
            <a:endParaRPr lang="en-GB" dirty="0"/>
          </a:p>
        </p:txBody>
      </p:sp>
      <p:sp>
        <p:nvSpPr>
          <p:cNvPr id="70" name="Shape 70"/>
          <p:cNvSpPr>
            <a:spLocks noGrp="1"/>
          </p:cNvSpPr>
          <p:nvPr>
            <p:ph type="pic" sz="quarter" idx="14"/>
          </p:nvPr>
        </p:nvSpPr>
        <p:spPr>
          <a:xfrm>
            <a:off x="2683457"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71" name="Shape 71"/>
          <p:cNvSpPr>
            <a:spLocks noGrp="1"/>
          </p:cNvSpPr>
          <p:nvPr>
            <p:ph type="pic" sz="quarter" idx="15"/>
          </p:nvPr>
        </p:nvSpPr>
        <p:spPr>
          <a:xfrm>
            <a:off x="3696083"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2" name="Footer Placeholder 1"/>
          <p:cNvSpPr>
            <a:spLocks noGrp="1"/>
          </p:cNvSpPr>
          <p:nvPr>
            <p:ph type="ftr" sz="quarter" idx="16"/>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14" name="Shape 64"/>
          <p:cNvSpPr/>
          <p:nvPr userDrawn="1"/>
        </p:nvSpPr>
        <p:spPr>
          <a:xfrm flipV="1">
            <a:off x="2618185"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5" name="Shape 64"/>
          <p:cNvSpPr/>
          <p:nvPr userDrawn="1"/>
        </p:nvSpPr>
        <p:spPr>
          <a:xfrm flipV="1">
            <a:off x="3631704"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6" name="Shape 64"/>
          <p:cNvSpPr/>
          <p:nvPr userDrawn="1"/>
        </p:nvSpPr>
        <p:spPr>
          <a:xfrm flipV="1">
            <a:off x="464433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8" name="Shape 71"/>
          <p:cNvSpPr>
            <a:spLocks noGrp="1"/>
          </p:cNvSpPr>
          <p:nvPr>
            <p:ph type="pic" sz="quarter" idx="17"/>
          </p:nvPr>
        </p:nvSpPr>
        <p:spPr>
          <a:xfrm>
            <a:off x="4705282"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17" name="Title 2"/>
          <p:cNvSpPr>
            <a:spLocks noGrp="1"/>
          </p:cNvSpPr>
          <p:nvPr>
            <p:ph type="title" hasCustomPrompt="1"/>
          </p:nvPr>
        </p:nvSpPr>
        <p:spPr>
          <a:xfrm>
            <a:off x="148235" y="1039783"/>
            <a:ext cx="6328125" cy="484748"/>
          </a:xfrm>
        </p:spPr>
        <p:txBody>
          <a:bodyPr/>
          <a:lstStyle>
            <a:lvl1pPr>
              <a:defRPr/>
            </a:lvl1pPr>
          </a:lstStyle>
          <a:p>
            <a:r>
              <a:rPr lang="en-US" dirty="0"/>
              <a:t>Presentation title</a:t>
            </a:r>
            <a:endParaRPr lang="en-GB" dirty="0"/>
          </a:p>
        </p:txBody>
      </p:sp>
      <p:sp>
        <p:nvSpPr>
          <p:cNvPr id="19"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295321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slide -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4732151"/>
            <a:ext cx="6858000" cy="411361"/>
          </a:xfrm>
          <a:prstGeom prst="rect">
            <a:avLst/>
          </a:prstGeom>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7" name="Shape 48"/>
          <p:cNvSpPr/>
          <p:nvPr userDrawn="1"/>
        </p:nvSpPr>
        <p:spPr>
          <a:xfrm>
            <a:off x="-1" y="-6009"/>
            <a:ext cx="6858002" cy="687642"/>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8" name="Title 2"/>
          <p:cNvSpPr>
            <a:spLocks noGrp="1"/>
          </p:cNvSpPr>
          <p:nvPr>
            <p:ph type="title" hasCustomPrompt="1"/>
          </p:nvPr>
        </p:nvSpPr>
        <p:spPr>
          <a:xfrm>
            <a:off x="148235" y="1039783"/>
            <a:ext cx="6328125" cy="484748"/>
          </a:xfrm>
        </p:spPr>
        <p:txBody>
          <a:bodyPr/>
          <a:lstStyle>
            <a:lvl1pPr>
              <a:defRPr/>
            </a:lvl1pPr>
          </a:lstStyle>
          <a:p>
            <a:r>
              <a:rPr lang="en-US" dirty="0"/>
              <a:t>Presentation title</a:t>
            </a:r>
            <a:endParaRPr lang="en-GB" dirty="0"/>
          </a:p>
        </p:txBody>
      </p:sp>
      <p:sp>
        <p:nvSpPr>
          <p:cNvPr id="9"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10"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9618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slide - partnerships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4732151"/>
            <a:ext cx="6858000" cy="411361"/>
          </a:xfrm>
          <a:prstGeom prst="rect">
            <a:avLst/>
          </a:prstGeom>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7" name="Shape 48"/>
          <p:cNvSpPr/>
          <p:nvPr userDrawn="1"/>
        </p:nvSpPr>
        <p:spPr>
          <a:xfrm>
            <a:off x="-1" y="-6009"/>
            <a:ext cx="6858002" cy="687642"/>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9" name="Shape 64"/>
          <p:cNvSpPr/>
          <p:nvPr userDrawn="1"/>
        </p:nvSpPr>
        <p:spPr>
          <a:xfrm flipV="1">
            <a:off x="160645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0" name="Shape 68"/>
          <p:cNvSpPr/>
          <p:nvPr userDrawn="1"/>
        </p:nvSpPr>
        <p:spPr>
          <a:xfrm>
            <a:off x="5648322" y="240515"/>
            <a:ext cx="1196005" cy="202500"/>
          </a:xfrm>
          <a:prstGeom prst="rect">
            <a:avLst/>
          </a:prstGeom>
          <a:ln w="12700">
            <a:miter lim="400000"/>
          </a:ln>
          <a:extLst>
            <a:ext uri="{C572A759-6A51-4108-AA02-DFA0A04FC94B}">
              <ma14:wrappingTextBoxFlag xmlns:ma14="http://schemas.microsoft.com/office/mac/drawingml/2011/main" xmlns="" val="1"/>
            </a:ext>
          </a:extLst>
        </p:spPr>
        <p:txBody>
          <a:bodyPr lIns="20092" tIns="20092" rIns="20092" bIns="20092"/>
          <a:lstStyle/>
          <a:p>
            <a:pPr marL="0" marR="0" lvl="0" indent="0" algn="l" defTabSz="257162" rtl="0" eaLnBrk="1" fontAlgn="auto" latinLnBrk="0" hangingPunct="0">
              <a:lnSpc>
                <a:spcPct val="90000"/>
              </a:lnSpc>
              <a:spcBef>
                <a:spcPts val="225"/>
              </a:spcBef>
              <a:spcAft>
                <a:spcPts val="0"/>
              </a:spcAft>
              <a:buClrTx/>
              <a:buSzTx/>
              <a:buFontTx/>
              <a:buNone/>
              <a:tabLst/>
              <a:defRPr sz="2100">
                <a:solidFill>
                  <a:srgbClr val="2A2A2A"/>
                </a:solidFill>
                <a:latin typeface="Arial"/>
                <a:ea typeface="Arial"/>
                <a:cs typeface="Arial"/>
                <a:sym typeface="Arial"/>
              </a:defRPr>
            </a:pPr>
            <a:r>
              <a:rPr kumimoji="0" sz="600" b="0" i="0" u="none" strike="noStrike" kern="0" cap="none" spc="0" normalizeH="0" baseline="0" noProof="0" dirty="0">
                <a:ln>
                  <a:noFill/>
                </a:ln>
                <a:solidFill>
                  <a:srgbClr val="FFFFFF"/>
                </a:solidFill>
                <a:effectLst/>
                <a:uLnTx/>
                <a:uFillTx/>
                <a:latin typeface="Arial"/>
                <a:cs typeface="Arial"/>
                <a:sym typeface="Arial"/>
              </a:rPr>
              <a:t>Working together </a:t>
            </a:r>
            <a:br>
              <a:rPr kumimoji="0" sz="600" b="0" i="0" u="none" strike="noStrike" kern="0" cap="none" spc="0" normalizeH="0" baseline="0" noProof="0" dirty="0">
                <a:ln>
                  <a:noFill/>
                </a:ln>
                <a:solidFill>
                  <a:srgbClr val="FFFFFF"/>
                </a:solidFill>
                <a:effectLst/>
                <a:uLnTx/>
                <a:uFillTx/>
                <a:latin typeface="Arial"/>
                <a:cs typeface="Arial"/>
                <a:sym typeface="Arial"/>
              </a:rPr>
            </a:br>
            <a:r>
              <a:rPr kumimoji="0" sz="600" b="0" i="0" u="none" strike="noStrike" kern="0" cap="none" spc="0" normalizeH="0" baseline="0" noProof="0" dirty="0">
                <a:ln>
                  <a:noFill/>
                </a:ln>
                <a:solidFill>
                  <a:srgbClr val="FFFFFF"/>
                </a:solidFill>
                <a:effectLst/>
                <a:uLnTx/>
                <a:uFillTx/>
                <a:latin typeface="Arial"/>
                <a:cs typeface="Arial"/>
                <a:sym typeface="Arial"/>
              </a:rPr>
              <a:t>(enter working relationship)</a:t>
            </a:r>
          </a:p>
        </p:txBody>
      </p:sp>
      <p:sp>
        <p:nvSpPr>
          <p:cNvPr id="11" name="Shape 69"/>
          <p:cNvSpPr>
            <a:spLocks noGrp="1"/>
          </p:cNvSpPr>
          <p:nvPr>
            <p:ph type="pic" sz="quarter" idx="13"/>
          </p:nvPr>
        </p:nvSpPr>
        <p:spPr>
          <a:xfrm>
            <a:off x="1670383" y="204551"/>
            <a:ext cx="882095" cy="270000"/>
          </a:xfrm>
          <a:prstGeom prst="rect">
            <a:avLst/>
          </a:prstGeom>
          <a:noFill/>
          <a:ln>
            <a:noFill/>
          </a:ln>
        </p:spPr>
        <p:txBody>
          <a:bodyPr wrap="square" lIns="68579" tIns="34289" rIns="68579" bIns="34289" anchor="t">
            <a:noAutofit/>
          </a:bodyPr>
          <a:lstStyle>
            <a:lvl1pPr marL="0" indent="0">
              <a:buNone/>
              <a:defRPr sz="600">
                <a:latin typeface="+mn-lt"/>
              </a:defRPr>
            </a:lvl1pPr>
          </a:lstStyle>
          <a:p>
            <a:r>
              <a:rPr lang="en-US" smtClean="0"/>
              <a:t>Click icon to add picture</a:t>
            </a:r>
            <a:endParaRPr lang="en-GB" dirty="0"/>
          </a:p>
        </p:txBody>
      </p:sp>
      <p:sp>
        <p:nvSpPr>
          <p:cNvPr id="14" name="Shape 70"/>
          <p:cNvSpPr>
            <a:spLocks noGrp="1"/>
          </p:cNvSpPr>
          <p:nvPr>
            <p:ph type="pic" sz="quarter" idx="14"/>
          </p:nvPr>
        </p:nvSpPr>
        <p:spPr>
          <a:xfrm>
            <a:off x="2683457"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15" name="Shape 71"/>
          <p:cNvSpPr>
            <a:spLocks noGrp="1"/>
          </p:cNvSpPr>
          <p:nvPr>
            <p:ph type="pic" sz="quarter" idx="15"/>
          </p:nvPr>
        </p:nvSpPr>
        <p:spPr>
          <a:xfrm>
            <a:off x="3696083"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16" name="Shape 64"/>
          <p:cNvSpPr/>
          <p:nvPr userDrawn="1"/>
        </p:nvSpPr>
        <p:spPr>
          <a:xfrm flipV="1">
            <a:off x="2618185"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7" name="Shape 64"/>
          <p:cNvSpPr/>
          <p:nvPr userDrawn="1"/>
        </p:nvSpPr>
        <p:spPr>
          <a:xfrm flipV="1">
            <a:off x="3631704"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8" name="Shape 64"/>
          <p:cNvSpPr/>
          <p:nvPr userDrawn="1"/>
        </p:nvSpPr>
        <p:spPr>
          <a:xfrm flipV="1">
            <a:off x="464433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9" name="Shape 71"/>
          <p:cNvSpPr>
            <a:spLocks noGrp="1"/>
          </p:cNvSpPr>
          <p:nvPr>
            <p:ph type="pic" sz="quarter" idx="17"/>
          </p:nvPr>
        </p:nvSpPr>
        <p:spPr>
          <a:xfrm>
            <a:off x="4705282"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20" name="Title 2"/>
          <p:cNvSpPr>
            <a:spLocks noGrp="1"/>
          </p:cNvSpPr>
          <p:nvPr>
            <p:ph type="title" hasCustomPrompt="1"/>
          </p:nvPr>
        </p:nvSpPr>
        <p:spPr>
          <a:xfrm>
            <a:off x="148235" y="1039783"/>
            <a:ext cx="6328125" cy="484748"/>
          </a:xfrm>
        </p:spPr>
        <p:txBody>
          <a:bodyPr/>
          <a:lstStyle>
            <a:lvl1pPr>
              <a:defRPr/>
            </a:lvl1pPr>
          </a:lstStyle>
          <a:p>
            <a:r>
              <a:rPr lang="en-US" dirty="0"/>
              <a:t>Presentation title</a:t>
            </a:r>
            <a:endParaRPr lang="en-GB" dirty="0"/>
          </a:p>
        </p:txBody>
      </p:sp>
      <p:sp>
        <p:nvSpPr>
          <p:cNvPr id="24"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21"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5559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Content slide - 1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9" y="1770460"/>
            <a:ext cx="6318647" cy="270510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 snow squall stable/stability </a:t>
            </a:r>
            <a:r>
              <a:rPr lang="en-GB" dirty="0" err="1"/>
              <a:t>stratiform</a:t>
            </a:r>
            <a:r>
              <a:rPr lang="en-GB" dirty="0"/>
              <a:t> summation layer amount sun pillar </a:t>
            </a:r>
            <a:r>
              <a:rPr lang="en-GB" dirty="0" err="1" smtClean="0"/>
              <a:t>updraught</a:t>
            </a:r>
            <a:r>
              <a:rPr lang="en-GB" dirty="0" smtClean="0"/>
              <a:t> </a:t>
            </a:r>
            <a:r>
              <a:rPr lang="en-GB" dirty="0"/>
              <a:t>upslope effect warning waterspout wind vane. </a:t>
            </a:r>
          </a:p>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a:t>
            </a:r>
          </a:p>
          <a:p>
            <a:pPr lvl="0"/>
            <a:endParaRPr lang="en-US" dirty="0"/>
          </a:p>
        </p:txBody>
      </p:sp>
    </p:spTree>
    <p:extLst>
      <p:ext uri="{BB962C8B-B14F-4D97-AF65-F5344CB8AC3E}">
        <p14:creationId xmlns:p14="http://schemas.microsoft.com/office/powerpoint/2010/main" val="1717998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Content slide - 2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4" y="1770460"/>
            <a:ext cx="3037880"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a:t>
            </a:r>
            <a:endParaRPr lang="en-US" dirty="0"/>
          </a:p>
        </p:txBody>
      </p:sp>
      <p:sp>
        <p:nvSpPr>
          <p:cNvPr id="6" name="Text Placeholder 4"/>
          <p:cNvSpPr>
            <a:spLocks noGrp="1"/>
          </p:cNvSpPr>
          <p:nvPr>
            <p:ph type="body" sz="quarter" idx="13" hasCustomPrompt="1"/>
          </p:nvPr>
        </p:nvSpPr>
        <p:spPr>
          <a:xfrm>
            <a:off x="3439270" y="1770460"/>
            <a:ext cx="3037880"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a:t>
            </a:r>
            <a:endParaRPr lang="en-US" dirty="0"/>
          </a:p>
        </p:txBody>
      </p:sp>
    </p:spTree>
    <p:extLst>
      <p:ext uri="{BB962C8B-B14F-4D97-AF65-F5344CB8AC3E}">
        <p14:creationId xmlns:p14="http://schemas.microsoft.com/office/powerpoint/2010/main" val="796880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Content slide - 3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9" y="177046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6" name="Text Placeholder 4"/>
          <p:cNvSpPr>
            <a:spLocks noGrp="1"/>
          </p:cNvSpPr>
          <p:nvPr>
            <p:ph type="body" sz="quarter" idx="13" hasCustomPrompt="1"/>
          </p:nvPr>
        </p:nvSpPr>
        <p:spPr>
          <a:xfrm>
            <a:off x="2345388" y="177046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8" name="Text Placeholder 4"/>
          <p:cNvSpPr>
            <a:spLocks noGrp="1"/>
          </p:cNvSpPr>
          <p:nvPr>
            <p:ph type="body" sz="quarter" idx="14" hasCustomPrompt="1"/>
          </p:nvPr>
        </p:nvSpPr>
        <p:spPr>
          <a:xfrm>
            <a:off x="4542984" y="176153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Tree>
    <p:extLst>
      <p:ext uri="{BB962C8B-B14F-4D97-AF65-F5344CB8AC3E}">
        <p14:creationId xmlns:p14="http://schemas.microsoft.com/office/powerpoint/2010/main" val="757943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Content slide - 1 column text &amp; image">
    <p:spTree>
      <p:nvGrpSpPr>
        <p:cNvPr id="1" name=""/>
        <p:cNvGrpSpPr/>
        <p:nvPr/>
      </p:nvGrpSpPr>
      <p:grpSpPr>
        <a:xfrm>
          <a:off x="0" y="0"/>
          <a:ext cx="0" cy="0"/>
          <a:chOff x="0" y="0"/>
          <a:chExt cx="0" cy="0"/>
        </a:xfrm>
      </p:grpSpPr>
      <p:sp>
        <p:nvSpPr>
          <p:cNvPr id="5" name="Picture Placeholder 4"/>
          <p:cNvSpPr>
            <a:spLocks noGrp="1"/>
          </p:cNvSpPr>
          <p:nvPr>
            <p:ph type="pic" sz="quarter" idx="16" hasCustomPrompt="1"/>
          </p:nvPr>
        </p:nvSpPr>
        <p:spPr>
          <a:xfrm>
            <a:off x="3429000" y="12"/>
            <a:ext cx="3429000" cy="473213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15" name="Text Placeholder 4"/>
          <p:cNvSpPr>
            <a:spLocks noGrp="1"/>
          </p:cNvSpPr>
          <p:nvPr>
            <p:ph type="body" sz="quarter" idx="11" hasCustomPrompt="1"/>
          </p:nvPr>
        </p:nvSpPr>
        <p:spPr>
          <a:xfrm>
            <a:off x="148234" y="1773777"/>
            <a:ext cx="3037880" cy="271403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a:t>
            </a:r>
            <a:endParaRPr lang="en-US" dirty="0"/>
          </a:p>
        </p:txBody>
      </p:sp>
      <p:sp>
        <p:nvSpPr>
          <p:cNvPr id="6"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2033799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1_Content slide - 1 column text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15" name="Text Placeholder 4"/>
          <p:cNvSpPr>
            <a:spLocks noGrp="1"/>
          </p:cNvSpPr>
          <p:nvPr>
            <p:ph type="body" sz="quarter" idx="11" hasCustomPrompt="1"/>
          </p:nvPr>
        </p:nvSpPr>
        <p:spPr>
          <a:xfrm>
            <a:off x="148234" y="1773777"/>
            <a:ext cx="3037880" cy="271403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a:t>
            </a:r>
            <a:endParaRPr lang="en-US" dirty="0"/>
          </a:p>
        </p:txBody>
      </p:sp>
      <p:sp>
        <p:nvSpPr>
          <p:cNvPr id="6" name="Table Placeholder 5"/>
          <p:cNvSpPr>
            <a:spLocks noGrp="1"/>
          </p:cNvSpPr>
          <p:nvPr>
            <p:ph type="tbl" sz="quarter" idx="17" hasCustomPrompt="1"/>
          </p:nvPr>
        </p:nvSpPr>
        <p:spPr>
          <a:xfrm>
            <a:off x="3429006" y="1761530"/>
            <a:ext cx="3048149" cy="2714030"/>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7"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4133026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Content slide - full imag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6" name="Picture Placeholder 4"/>
          <p:cNvSpPr>
            <a:spLocks noGrp="1"/>
          </p:cNvSpPr>
          <p:nvPr>
            <p:ph type="pic" sz="quarter" idx="16" hasCustomPrompt="1"/>
          </p:nvPr>
        </p:nvSpPr>
        <p:spPr>
          <a:xfrm>
            <a:off x="0" y="748904"/>
            <a:ext cx="6858000" cy="3983236"/>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Tree>
    <p:extLst>
      <p:ext uri="{BB962C8B-B14F-4D97-AF65-F5344CB8AC3E}">
        <p14:creationId xmlns:p14="http://schemas.microsoft.com/office/powerpoint/2010/main" val="2608848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Content slide - 1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5" y="1761530"/>
            <a:ext cx="6328023"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2229618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slide - 2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cxnSp>
        <p:nvCxnSpPr>
          <p:cNvPr id="7" name="Straight Connector 6"/>
          <p:cNvCxnSpPr/>
          <p:nvPr userDrawn="1"/>
        </p:nvCxnSpPr>
        <p:spPr>
          <a:xfrm>
            <a:off x="3302775" y="1770459"/>
            <a:ext cx="0" cy="2719072"/>
          </a:xfrm>
          <a:prstGeom prst="line">
            <a:avLst/>
          </a:prstGeom>
        </p:spPr>
        <p:style>
          <a:lnRef idx="1">
            <a:schemeClr val="dk1"/>
          </a:lnRef>
          <a:fillRef idx="0">
            <a:schemeClr val="dk1"/>
          </a:fillRef>
          <a:effectRef idx="0">
            <a:schemeClr val="dk1"/>
          </a:effectRef>
          <a:fontRef idx="minor">
            <a:schemeClr val="tx1"/>
          </a:fontRef>
        </p:style>
      </p:cxnSp>
      <p:sp>
        <p:nvSpPr>
          <p:cNvPr id="5" name="Text Placeholder 4"/>
          <p:cNvSpPr>
            <a:spLocks noGrp="1"/>
          </p:cNvSpPr>
          <p:nvPr>
            <p:ph type="body" sz="quarter" idx="11" hasCustomPrompt="1"/>
          </p:nvPr>
        </p:nvSpPr>
        <p:spPr>
          <a:xfrm>
            <a:off x="148234"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ext Placeholder 4"/>
          <p:cNvSpPr>
            <a:spLocks noGrp="1"/>
          </p:cNvSpPr>
          <p:nvPr>
            <p:ph type="body" sz="quarter" idx="12" hasCustomPrompt="1"/>
          </p:nvPr>
        </p:nvSpPr>
        <p:spPr>
          <a:xfrm>
            <a:off x="3439270"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1593858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Content slide - 2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cxnSp>
        <p:nvCxnSpPr>
          <p:cNvPr id="7" name="Straight Connector 6"/>
          <p:cNvCxnSpPr/>
          <p:nvPr userDrawn="1"/>
        </p:nvCxnSpPr>
        <p:spPr>
          <a:xfrm>
            <a:off x="3302775" y="1770459"/>
            <a:ext cx="0" cy="2719072"/>
          </a:xfrm>
          <a:prstGeom prst="line">
            <a:avLst/>
          </a:prstGeom>
        </p:spPr>
        <p:style>
          <a:lnRef idx="1">
            <a:schemeClr val="dk1"/>
          </a:lnRef>
          <a:fillRef idx="0">
            <a:schemeClr val="dk1"/>
          </a:fillRef>
          <a:effectRef idx="0">
            <a:schemeClr val="dk1"/>
          </a:effectRef>
          <a:fontRef idx="minor">
            <a:schemeClr val="tx1"/>
          </a:fontRef>
        </p:style>
      </p:cxnSp>
      <p:sp>
        <p:nvSpPr>
          <p:cNvPr id="5" name="Text Placeholder 4"/>
          <p:cNvSpPr>
            <a:spLocks noGrp="1"/>
          </p:cNvSpPr>
          <p:nvPr>
            <p:ph type="body" sz="quarter" idx="11" hasCustomPrompt="1"/>
          </p:nvPr>
        </p:nvSpPr>
        <p:spPr>
          <a:xfrm>
            <a:off x="148234"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ext Placeholder 4"/>
          <p:cNvSpPr>
            <a:spLocks noGrp="1"/>
          </p:cNvSpPr>
          <p:nvPr>
            <p:ph type="body" sz="quarter" idx="12" hasCustomPrompt="1"/>
          </p:nvPr>
        </p:nvSpPr>
        <p:spPr>
          <a:xfrm>
            <a:off x="3439270"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408035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imag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7" name="Picture Placeholder 4"/>
          <p:cNvSpPr>
            <a:spLocks noGrp="1"/>
          </p:cNvSpPr>
          <p:nvPr>
            <p:ph type="pic" sz="quarter" idx="16" hasCustomPrompt="1"/>
          </p:nvPr>
        </p:nvSpPr>
        <p:spPr>
          <a:xfrm>
            <a:off x="3429000" y="12"/>
            <a:ext cx="3429000" cy="473213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5" name="Text Placeholder 4"/>
          <p:cNvSpPr>
            <a:spLocks noGrp="1"/>
          </p:cNvSpPr>
          <p:nvPr>
            <p:ph type="body" sz="quarter" idx="11" hasCustomPrompt="1"/>
          </p:nvPr>
        </p:nvSpPr>
        <p:spPr>
          <a:xfrm>
            <a:off x="148234"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3084679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6" name="Table Placeholder 5"/>
          <p:cNvSpPr>
            <a:spLocks noGrp="1"/>
          </p:cNvSpPr>
          <p:nvPr>
            <p:ph type="tbl" sz="quarter" idx="17" hasCustomPrompt="1"/>
          </p:nvPr>
        </p:nvSpPr>
        <p:spPr>
          <a:xfrm>
            <a:off x="3429006" y="1761530"/>
            <a:ext cx="3048149" cy="2714030"/>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5" name="Text Placeholder 4"/>
          <p:cNvSpPr>
            <a:spLocks noGrp="1"/>
          </p:cNvSpPr>
          <p:nvPr>
            <p:ph type="body" sz="quarter" idx="11" hasCustomPrompt="1"/>
          </p:nvPr>
        </p:nvSpPr>
        <p:spPr>
          <a:xfrm>
            <a:off x="148234"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749059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Content slide - 3 colum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cxnSp>
        <p:nvCxnSpPr>
          <p:cNvPr id="7" name="Straight Connector 6"/>
          <p:cNvCxnSpPr/>
          <p:nvPr userDrawn="1"/>
        </p:nvCxnSpPr>
        <p:spPr>
          <a:xfrm>
            <a:off x="2203200" y="1756488"/>
            <a:ext cx="0" cy="2719072"/>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userDrawn="1"/>
        </p:nvCxnSpPr>
        <p:spPr>
          <a:xfrm>
            <a:off x="4405388" y="1756488"/>
            <a:ext cx="0" cy="2719072"/>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1" hasCustomPrompt="1"/>
          </p:nvPr>
        </p:nvSpPr>
        <p:spPr>
          <a:xfrm>
            <a:off x="148238" y="1761530"/>
            <a:ext cx="1934171"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8" name="Text Placeholder 4"/>
          <p:cNvSpPr>
            <a:spLocks noGrp="1"/>
          </p:cNvSpPr>
          <p:nvPr>
            <p:ph type="body" sz="quarter" idx="12" hasCustomPrompt="1"/>
          </p:nvPr>
        </p:nvSpPr>
        <p:spPr>
          <a:xfrm>
            <a:off x="2338586" y="1761530"/>
            <a:ext cx="1946011"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9" name="Text Placeholder 4"/>
          <p:cNvSpPr>
            <a:spLocks noGrp="1"/>
          </p:cNvSpPr>
          <p:nvPr>
            <p:ph type="body" sz="quarter" idx="13" hasCustomPrompt="1"/>
          </p:nvPr>
        </p:nvSpPr>
        <p:spPr>
          <a:xfrm>
            <a:off x="4540773" y="1761542"/>
            <a:ext cx="1934171" cy="2708987"/>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3190795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Content slide - 2 column bullets &amp; text">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baseline="0"/>
            </a:lvl1pPr>
          </a:lstStyle>
          <a:p>
            <a:r>
              <a:rPr lang="en-US" dirty="0"/>
              <a:t>Slide title</a:t>
            </a:r>
            <a:endParaRPr lang="en-GB" dirty="0"/>
          </a:p>
        </p:txBody>
      </p:sp>
      <p:sp>
        <p:nvSpPr>
          <p:cNvPr id="14" name="Text Placeholder 4"/>
          <p:cNvSpPr>
            <a:spLocks noGrp="1"/>
          </p:cNvSpPr>
          <p:nvPr>
            <p:ph type="body" sz="quarter" idx="11" hasCustomPrompt="1"/>
          </p:nvPr>
        </p:nvSpPr>
        <p:spPr>
          <a:xfrm>
            <a:off x="148239" y="177046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cxnSp>
        <p:nvCxnSpPr>
          <p:cNvPr id="15" name="Straight Connector 14"/>
          <p:cNvCxnSpPr/>
          <p:nvPr userDrawn="1"/>
        </p:nvCxnSpPr>
        <p:spPr>
          <a:xfrm>
            <a:off x="4405388" y="1756488"/>
            <a:ext cx="0" cy="2719072"/>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2" hasCustomPrompt="1"/>
          </p:nvPr>
        </p:nvSpPr>
        <p:spPr>
          <a:xfrm>
            <a:off x="2338586" y="1761530"/>
            <a:ext cx="1946011"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ext Placeholder 4"/>
          <p:cNvSpPr>
            <a:spLocks noGrp="1"/>
          </p:cNvSpPr>
          <p:nvPr>
            <p:ph type="body" sz="quarter" idx="13" hasCustomPrompt="1"/>
          </p:nvPr>
        </p:nvSpPr>
        <p:spPr>
          <a:xfrm>
            <a:off x="4540773" y="1761542"/>
            <a:ext cx="1934171" cy="2708987"/>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14109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21"/>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6" name="Text Placeholder 4"/>
          <p:cNvSpPr>
            <a:spLocks noGrp="1"/>
          </p:cNvSpPr>
          <p:nvPr>
            <p:ph type="body" sz="quarter" idx="11" hasCustomPrompt="1"/>
          </p:nvPr>
        </p:nvSpPr>
        <p:spPr>
          <a:xfrm>
            <a:off x="148234" y="1770460"/>
            <a:ext cx="4131320"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a:t>
            </a:r>
            <a:endParaRPr lang="en-US" dirty="0"/>
          </a:p>
        </p:txBody>
      </p:sp>
      <p:sp>
        <p:nvSpPr>
          <p:cNvPr id="7" name="Text Placeholder 4"/>
          <p:cNvSpPr>
            <a:spLocks noGrp="1"/>
          </p:cNvSpPr>
          <p:nvPr>
            <p:ph type="body" sz="quarter" idx="13" hasCustomPrompt="1"/>
          </p:nvPr>
        </p:nvSpPr>
        <p:spPr>
          <a:xfrm>
            <a:off x="4540773" y="1761542"/>
            <a:ext cx="1934171" cy="2708987"/>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3159508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Divider - Green">
    <p:spTree>
      <p:nvGrpSpPr>
        <p:cNvPr id="1" name=""/>
        <p:cNvGrpSpPr/>
        <p:nvPr/>
      </p:nvGrpSpPr>
      <p:grpSpPr>
        <a:xfrm>
          <a:off x="0" y="0"/>
          <a:ext cx="0" cy="0"/>
          <a:chOff x="0" y="0"/>
          <a:chExt cx="0" cy="0"/>
        </a:xfrm>
      </p:grpSpPr>
      <p:sp>
        <p:nvSpPr>
          <p:cNvPr id="157" name="Shape 157"/>
          <p:cNvSpPr/>
          <p:nvPr/>
        </p:nvSpPr>
        <p:spPr>
          <a:xfrm>
            <a:off x="-1" y="1761531"/>
            <a:ext cx="6858002" cy="3393665"/>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baseline="0"/>
            </a:lvl1pPr>
          </a:lstStyle>
          <a:p>
            <a:r>
              <a:rPr lang="en-US" dirty="0"/>
              <a:t>Divider title (if required)</a:t>
            </a:r>
            <a:endParaRPr lang="en-GB" dirty="0"/>
          </a:p>
        </p:txBody>
      </p:sp>
    </p:spTree>
    <p:extLst>
      <p:ext uri="{BB962C8B-B14F-4D97-AF65-F5344CB8AC3E}">
        <p14:creationId xmlns:p14="http://schemas.microsoft.com/office/powerpoint/2010/main" val="804833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Divider - Teal">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1"/>
          </a:solid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1"/>
          </a:solidFill>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1644241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Divider - Blue">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2"/>
          </a:solid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2"/>
          </a:solidFill>
        </p:spPr>
        <p:txBody>
          <a:bodyPr/>
          <a:lstStyle>
            <a:lvl1pPr defTabSz="164298" hangingPunct="0">
              <a:defRPr>
                <a:solidFill>
                  <a:schemeClr val="bg2"/>
                </a:solidFill>
              </a:defRPr>
            </a:lvl1p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2735160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Divider - Red">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3"/>
          </a:solid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3"/>
          </a:solidFill>
        </p:spPr>
        <p:txBody>
          <a:bodyPr/>
          <a:lstStyle>
            <a:lvl1pPr defTabSz="164298" hangingPunct="0">
              <a:defRPr>
                <a:solidFill>
                  <a:schemeClr val="tx1"/>
                </a:solidFill>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684572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imag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7" name="Picture Placeholder 4"/>
          <p:cNvSpPr>
            <a:spLocks noGrp="1"/>
          </p:cNvSpPr>
          <p:nvPr>
            <p:ph type="pic" sz="quarter" idx="16" hasCustomPrompt="1"/>
          </p:nvPr>
        </p:nvSpPr>
        <p:spPr>
          <a:xfrm>
            <a:off x="3429000" y="12"/>
            <a:ext cx="3429000" cy="473213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5" name="Text Placeholder 4"/>
          <p:cNvSpPr>
            <a:spLocks noGrp="1"/>
          </p:cNvSpPr>
          <p:nvPr>
            <p:ph type="body" sz="quarter" idx="11" hasCustomPrompt="1"/>
          </p:nvPr>
        </p:nvSpPr>
        <p:spPr>
          <a:xfrm>
            <a:off x="148234"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1712436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Divider - Grey">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4"/>
          </a:solid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4"/>
          </a:solidFill>
        </p:spPr>
        <p:txBody>
          <a:bodyPr/>
          <a:lstStyle>
            <a:lvl1pPr defTabSz="164298" hangingPunct="0">
              <a:defRPr>
                <a:solidFill>
                  <a:schemeClr val="tx1"/>
                </a:solidFill>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672472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Questions &amp; Contact">
    <p:spTree>
      <p:nvGrpSpPr>
        <p:cNvPr id="1" name=""/>
        <p:cNvGrpSpPr/>
        <p:nvPr/>
      </p:nvGrpSpPr>
      <p:grpSpPr>
        <a:xfrm>
          <a:off x="0" y="0"/>
          <a:ext cx="0" cy="0"/>
          <a:chOff x="0" y="0"/>
          <a:chExt cx="0" cy="0"/>
        </a:xfrm>
      </p:grpSpPr>
      <p:sp>
        <p:nvSpPr>
          <p:cNvPr id="198" name="Shape 198"/>
          <p:cNvSpPr/>
          <p:nvPr/>
        </p:nvSpPr>
        <p:spPr>
          <a:xfrm>
            <a:off x="1" y="1761538"/>
            <a:ext cx="6858002" cy="3115575"/>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0092" tIns="20092" rIns="20092" bIns="20092" anchor="t" anchorCtr="0"/>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14" name="Text Placeholder 4"/>
          <p:cNvSpPr>
            <a:spLocks noGrp="1"/>
          </p:cNvSpPr>
          <p:nvPr>
            <p:ph type="body" sz="quarter" idx="12" hasCustomPrompt="1"/>
          </p:nvPr>
        </p:nvSpPr>
        <p:spPr>
          <a:xfrm>
            <a:off x="80368" y="2021692"/>
            <a:ext cx="5981552" cy="270063"/>
          </a:xfrm>
          <a:prstGeom prst="rect">
            <a:avLst/>
          </a:prstGeom>
        </p:spPr>
        <p:txBody>
          <a:bodyPr lIns="270000" rIns="270000">
            <a:noAutofit/>
          </a:bodyPr>
          <a:lstStyle>
            <a:lvl1pPr>
              <a:defRPr>
                <a:latin typeface="+mn-lt"/>
              </a:defRPr>
            </a:lvl1pPr>
            <a:lvl5pPr>
              <a:defRPr baseline="0"/>
            </a:lvl5pPr>
          </a:lstStyle>
          <a:p>
            <a:pPr lvl="0"/>
            <a:r>
              <a:rPr lang="en-GB" dirty="0"/>
              <a:t>For more information please contact:</a:t>
            </a:r>
          </a:p>
        </p:txBody>
      </p:sp>
      <p:pic>
        <p:nvPicPr>
          <p:cNvPr id="202" name="email-icon.png"/>
          <p:cNvPicPr>
            <a:picLocks noChangeAspect="1"/>
          </p:cNvPicPr>
          <p:nvPr/>
        </p:nvPicPr>
        <p:blipFill>
          <a:blip r:embed="rId3" cstate="print">
            <a:extLst/>
          </a:blip>
          <a:stretch>
            <a:fillRect/>
          </a:stretch>
        </p:blipFill>
        <p:spPr>
          <a:xfrm>
            <a:off x="168346" y="3131815"/>
            <a:ext cx="262928" cy="386900"/>
          </a:xfrm>
          <a:prstGeom prst="rect">
            <a:avLst/>
          </a:prstGeom>
          <a:ln w="12700">
            <a:miter lim="400000"/>
          </a:ln>
        </p:spPr>
      </p:pic>
      <p:pic>
        <p:nvPicPr>
          <p:cNvPr id="203" name="phone-icon.png"/>
          <p:cNvPicPr>
            <a:picLocks noChangeAspect="1"/>
          </p:cNvPicPr>
          <p:nvPr/>
        </p:nvPicPr>
        <p:blipFill>
          <a:blip r:embed="rId4" cstate="print">
            <a:extLst/>
          </a:blip>
          <a:stretch>
            <a:fillRect/>
          </a:stretch>
        </p:blipFill>
        <p:spPr>
          <a:xfrm>
            <a:off x="148132" y="3675571"/>
            <a:ext cx="303365" cy="386900"/>
          </a:xfrm>
          <a:prstGeom prst="rect">
            <a:avLst/>
          </a:prstGeom>
          <a:ln w="12700">
            <a:miter lim="400000"/>
          </a:ln>
        </p:spPr>
      </p:pic>
      <p:pic>
        <p:nvPicPr>
          <p:cNvPr id="205" name="web-icon.png"/>
          <p:cNvPicPr>
            <a:picLocks noChangeAspect="1"/>
          </p:cNvPicPr>
          <p:nvPr/>
        </p:nvPicPr>
        <p:blipFill>
          <a:blip r:embed="rId5" cstate="print">
            <a:extLst/>
          </a:blip>
          <a:stretch>
            <a:fillRect/>
          </a:stretch>
        </p:blipFill>
        <p:spPr>
          <a:xfrm>
            <a:off x="148132" y="2617307"/>
            <a:ext cx="303365" cy="343364"/>
          </a:xfrm>
          <a:prstGeom prst="rect">
            <a:avLst/>
          </a:prstGeom>
          <a:ln w="12700">
            <a:miter lim="400000"/>
          </a:ln>
        </p:spPr>
      </p:pic>
      <p:sp>
        <p:nvSpPr>
          <p:cNvPr id="2" name="Footer Placeholder 1"/>
          <p:cNvSpPr>
            <a:spLocks noGrp="1"/>
          </p:cNvSpPr>
          <p:nvPr>
            <p:ph type="ftr" sz="quarter" idx="17"/>
          </p:nvPr>
        </p:nvSpPr>
        <p:spPr/>
        <p:txBody>
          <a:bodyPr/>
          <a:lstStyle>
            <a:lvl1pPr algn="l"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Questions?</a:t>
            </a:r>
            <a:endParaRPr lang="en-GB" dirty="0"/>
          </a:p>
        </p:txBody>
      </p:sp>
      <p:sp>
        <p:nvSpPr>
          <p:cNvPr id="22" name="Shape 201"/>
          <p:cNvSpPr>
            <a:spLocks noGrp="1"/>
          </p:cNvSpPr>
          <p:nvPr>
            <p:ph type="body" sz="quarter" idx="18" hasCustomPrompt="1"/>
          </p:nvPr>
        </p:nvSpPr>
        <p:spPr>
          <a:xfrm>
            <a:off x="395695" y="2571742"/>
            <a:ext cx="5878304" cy="328936"/>
          </a:xfrm>
          <a:prstGeom prst="rect">
            <a:avLst/>
          </a:prstGeom>
        </p:spPr>
        <p:txBody>
          <a:bodyPr lIns="270000" anchor="t">
            <a:spAutoFit/>
          </a:bodyPr>
          <a:lstStyle>
            <a:lvl1pPr marL="0" indent="0" defTabSz="257162">
              <a:lnSpc>
                <a:spcPct val="150000"/>
              </a:lnSpc>
              <a:spcBef>
                <a:spcPts val="225"/>
              </a:spcBef>
              <a:buSzTx/>
              <a:buNone/>
              <a:defRPr sz="1125" b="1">
                <a:latin typeface="+mj-lt"/>
                <a:ea typeface="Arial"/>
                <a:cs typeface="Arial"/>
                <a:sym typeface="Arial"/>
              </a:defRPr>
            </a:lvl1pPr>
          </a:lstStyle>
          <a:p>
            <a:r>
              <a:rPr lang="en-GB" dirty="0"/>
              <a:t>www.metoffice.gov.uk</a:t>
            </a:r>
            <a:endParaRPr dirty="0"/>
          </a:p>
        </p:txBody>
      </p:sp>
      <p:sp>
        <p:nvSpPr>
          <p:cNvPr id="24" name="Shape 201"/>
          <p:cNvSpPr>
            <a:spLocks noGrp="1"/>
          </p:cNvSpPr>
          <p:nvPr>
            <p:ph type="body" sz="quarter" idx="20" hasCustomPrompt="1"/>
          </p:nvPr>
        </p:nvSpPr>
        <p:spPr>
          <a:xfrm>
            <a:off x="400944" y="3107336"/>
            <a:ext cx="5873056" cy="328936"/>
          </a:xfrm>
          <a:prstGeom prst="rect">
            <a:avLst/>
          </a:prstGeom>
        </p:spPr>
        <p:txBody>
          <a:bodyPr lIns="270000" anchor="t">
            <a:spAutoFit/>
          </a:bodyPr>
          <a:lstStyle>
            <a:lvl1pPr marL="0" indent="0" defTabSz="257162">
              <a:lnSpc>
                <a:spcPct val="150000"/>
              </a:lnSpc>
              <a:spcBef>
                <a:spcPts val="225"/>
              </a:spcBef>
              <a:buSzTx/>
              <a:buNone/>
              <a:defRPr sz="1125" b="1" baseline="0">
                <a:latin typeface="+mj-lt"/>
                <a:ea typeface="Arial"/>
                <a:cs typeface="Arial"/>
                <a:sym typeface="Arial"/>
              </a:defRPr>
            </a:lvl1pPr>
          </a:lstStyle>
          <a:p>
            <a:r>
              <a:rPr lang="en-GB" dirty="0"/>
              <a:t>Insert email here</a:t>
            </a:r>
            <a:endParaRPr dirty="0"/>
          </a:p>
        </p:txBody>
      </p:sp>
      <p:sp>
        <p:nvSpPr>
          <p:cNvPr id="28" name="Shape 201"/>
          <p:cNvSpPr>
            <a:spLocks noGrp="1"/>
          </p:cNvSpPr>
          <p:nvPr>
            <p:ph type="body" sz="quarter" idx="22" hasCustomPrompt="1"/>
          </p:nvPr>
        </p:nvSpPr>
        <p:spPr>
          <a:xfrm>
            <a:off x="395700" y="3663113"/>
            <a:ext cx="997727" cy="588623"/>
          </a:xfrm>
          <a:prstGeom prst="rect">
            <a:avLst/>
          </a:prstGeom>
        </p:spPr>
        <p:txBody>
          <a:bodyPr wrap="square" lIns="270000" anchor="t">
            <a:spAutoFit/>
          </a:bodyPr>
          <a:lstStyle>
            <a:lvl1pPr marL="0" indent="0" defTabSz="257162">
              <a:lnSpc>
                <a:spcPct val="150000"/>
              </a:lnSpc>
              <a:spcBef>
                <a:spcPts val="225"/>
              </a:spcBef>
              <a:buSzTx/>
              <a:buNone/>
              <a:defRPr sz="1125" b="0" baseline="0">
                <a:latin typeface="+mj-lt"/>
                <a:ea typeface="Arial"/>
                <a:cs typeface="Arial"/>
                <a:sym typeface="Arial"/>
              </a:defRPr>
            </a:lvl1pPr>
          </a:lstStyle>
          <a:p>
            <a:r>
              <a:rPr lang="en-GB" dirty="0"/>
              <a:t>From the UK:</a:t>
            </a:r>
            <a:endParaRPr dirty="0"/>
          </a:p>
        </p:txBody>
      </p:sp>
      <p:sp>
        <p:nvSpPr>
          <p:cNvPr id="12" name="Shape 201"/>
          <p:cNvSpPr>
            <a:spLocks noGrp="1"/>
          </p:cNvSpPr>
          <p:nvPr>
            <p:ph type="body" sz="quarter" idx="23" hasCustomPrompt="1"/>
          </p:nvPr>
        </p:nvSpPr>
        <p:spPr>
          <a:xfrm>
            <a:off x="1299837" y="3663113"/>
            <a:ext cx="1268800" cy="588623"/>
          </a:xfrm>
          <a:prstGeom prst="rect">
            <a:avLst/>
          </a:prstGeom>
        </p:spPr>
        <p:txBody>
          <a:bodyPr wrap="square" lIns="270000" anchor="t">
            <a:spAutoFit/>
          </a:bodyPr>
          <a:lstStyle>
            <a:lvl1pPr marL="0" indent="0" defTabSz="257162">
              <a:lnSpc>
                <a:spcPct val="150000"/>
              </a:lnSpc>
              <a:spcBef>
                <a:spcPts val="225"/>
              </a:spcBef>
              <a:buSzTx/>
              <a:buNone/>
              <a:defRPr sz="1125" b="1" baseline="0">
                <a:latin typeface="+mj-lt"/>
                <a:ea typeface="Arial"/>
                <a:cs typeface="Arial"/>
                <a:sym typeface="Arial"/>
              </a:defRPr>
            </a:lvl1pPr>
          </a:lstStyle>
          <a:p>
            <a:r>
              <a:rPr lang="en-GB" dirty="0"/>
              <a:t>0370 900 0100</a:t>
            </a:r>
            <a:endParaRPr dirty="0"/>
          </a:p>
        </p:txBody>
      </p:sp>
      <p:sp>
        <p:nvSpPr>
          <p:cNvPr id="13" name="Shape 201"/>
          <p:cNvSpPr>
            <a:spLocks noGrp="1"/>
          </p:cNvSpPr>
          <p:nvPr>
            <p:ph type="body" sz="quarter" idx="24" hasCustomPrompt="1"/>
          </p:nvPr>
        </p:nvSpPr>
        <p:spPr>
          <a:xfrm>
            <a:off x="2691071" y="3663113"/>
            <a:ext cx="1488697" cy="588623"/>
          </a:xfrm>
          <a:prstGeom prst="rect">
            <a:avLst/>
          </a:prstGeom>
        </p:spPr>
        <p:txBody>
          <a:bodyPr wrap="square" lIns="270000" anchor="t">
            <a:spAutoFit/>
          </a:bodyPr>
          <a:lstStyle>
            <a:lvl1pPr marL="0" indent="0" defTabSz="257162">
              <a:lnSpc>
                <a:spcPct val="150000"/>
              </a:lnSpc>
              <a:spcBef>
                <a:spcPts val="225"/>
              </a:spcBef>
              <a:buSzTx/>
              <a:buNone/>
              <a:defRPr sz="1125" b="0" baseline="0">
                <a:latin typeface="+mj-lt"/>
                <a:ea typeface="Arial"/>
                <a:cs typeface="Arial"/>
                <a:sym typeface="Arial"/>
              </a:defRPr>
            </a:lvl1pPr>
          </a:lstStyle>
          <a:p>
            <a:r>
              <a:rPr lang="en-GB" dirty="0"/>
              <a:t>From outside the UK:</a:t>
            </a:r>
            <a:endParaRPr dirty="0"/>
          </a:p>
        </p:txBody>
      </p:sp>
      <p:sp>
        <p:nvSpPr>
          <p:cNvPr id="15" name="Shape 201"/>
          <p:cNvSpPr>
            <a:spLocks noGrp="1"/>
          </p:cNvSpPr>
          <p:nvPr>
            <p:ph type="body" sz="quarter" idx="25" hasCustomPrompt="1"/>
          </p:nvPr>
        </p:nvSpPr>
        <p:spPr>
          <a:xfrm>
            <a:off x="4072218" y="3663113"/>
            <a:ext cx="1268800" cy="588623"/>
          </a:xfrm>
          <a:prstGeom prst="rect">
            <a:avLst/>
          </a:prstGeom>
        </p:spPr>
        <p:txBody>
          <a:bodyPr wrap="square" lIns="270000" anchor="t">
            <a:spAutoFit/>
          </a:bodyPr>
          <a:lstStyle>
            <a:lvl1pPr marL="0" indent="0" defTabSz="257162">
              <a:lnSpc>
                <a:spcPct val="150000"/>
              </a:lnSpc>
              <a:spcBef>
                <a:spcPts val="225"/>
              </a:spcBef>
              <a:buSzTx/>
              <a:buNone/>
              <a:defRPr sz="1125" b="1" baseline="0">
                <a:latin typeface="+mj-lt"/>
                <a:ea typeface="Arial"/>
                <a:cs typeface="Arial"/>
                <a:sym typeface="Arial"/>
              </a:defRPr>
            </a:lvl1pPr>
          </a:lstStyle>
          <a:p>
            <a:r>
              <a:rPr lang="en-GB" dirty="0"/>
              <a:t>+44 1392 885680</a:t>
            </a:r>
            <a:endParaRPr dirty="0"/>
          </a:p>
        </p:txBody>
      </p:sp>
    </p:spTree>
    <p:extLst>
      <p:ext uri="{BB962C8B-B14F-4D97-AF65-F5344CB8AC3E}">
        <p14:creationId xmlns:p14="http://schemas.microsoft.com/office/powerpoint/2010/main" val="1743437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solidFill>
            <a:schemeClr val="accent6"/>
          </a:solidFill>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Tree>
    <p:extLst>
      <p:ext uri="{BB962C8B-B14F-4D97-AF65-F5344CB8AC3E}">
        <p14:creationId xmlns:p14="http://schemas.microsoft.com/office/powerpoint/2010/main" val="2934373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Cover option 1">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 name="Rectangle 2"/>
          <p:cNvSpPr>
            <a:spLocks noGrp="1" noChangeArrowheads="1"/>
          </p:cNvSpPr>
          <p:nvPr>
            <p:ph type="ctrTitle" hasCustomPrompt="1"/>
          </p:nvPr>
        </p:nvSpPr>
        <p:spPr>
          <a:xfrm>
            <a:off x="1592796" y="455771"/>
            <a:ext cx="5184576" cy="679283"/>
          </a:xfrm>
          <a:prstGeom prst="rect">
            <a:avLst/>
          </a:prstGeom>
          <a:ln>
            <a:noFill/>
          </a:ln>
        </p:spPr>
        <p:txBody>
          <a:bodyPr lIns="68580" tIns="34290" rIns="68580" bIns="34290" anchor="b" anchorCtr="0"/>
          <a:lstStyle>
            <a:lvl1pPr algn="l">
              <a:defRPr sz="2700" baseline="0">
                <a:ln>
                  <a:noFill/>
                </a:ln>
                <a:solidFill>
                  <a:srgbClr val="FFFFFF"/>
                </a:solidFill>
                <a:latin typeface="Arial"/>
                <a:cs typeface="Arial"/>
              </a:defRPr>
            </a:lvl1pPr>
          </a:lstStyle>
          <a:p>
            <a:r>
              <a:rPr lang="en-GB" dirty="0" smtClean="0"/>
              <a:t>Title of presentation</a:t>
            </a:r>
            <a:endParaRPr lang="en-US" dirty="0"/>
          </a:p>
        </p:txBody>
      </p:sp>
      <p:sp>
        <p:nvSpPr>
          <p:cNvPr id="11" name="Rectangle 3"/>
          <p:cNvSpPr>
            <a:spLocks noGrp="1" noChangeArrowheads="1"/>
          </p:cNvSpPr>
          <p:nvPr>
            <p:ph type="subTitle" idx="1" hasCustomPrompt="1"/>
          </p:nvPr>
        </p:nvSpPr>
        <p:spPr>
          <a:xfrm>
            <a:off x="1592796" y="1155887"/>
            <a:ext cx="5184576" cy="378042"/>
          </a:xfrm>
          <a:prstGeom prst="rect">
            <a:avLst/>
          </a:prstGeom>
        </p:spPr>
        <p:txBody>
          <a:bodyPr lIns="68580" tIns="34290" rIns="68580" bIns="34290"/>
          <a:lstStyle>
            <a:lvl1pPr marL="0" indent="0" algn="l">
              <a:buFontTx/>
              <a:buNone/>
              <a:defRPr sz="1500">
                <a:solidFill>
                  <a:srgbClr val="FFFFFF"/>
                </a:solidFill>
                <a:latin typeface="Arial"/>
                <a:cs typeface="Arial"/>
              </a:defRPr>
            </a:lvl1pPr>
          </a:lstStyle>
          <a:p>
            <a:r>
              <a:rPr lang="en-GB" dirty="0" smtClean="0"/>
              <a:t>Subtitle</a:t>
            </a:r>
            <a:endParaRPr lang="en-US" dirty="0"/>
          </a:p>
        </p:txBody>
      </p:sp>
      <p:sp>
        <p:nvSpPr>
          <p:cNvPr id="12" name="Text Placeholder 14"/>
          <p:cNvSpPr>
            <a:spLocks noGrp="1"/>
          </p:cNvSpPr>
          <p:nvPr>
            <p:ph type="body" sz="quarter" idx="10" hasCustomPrompt="1"/>
          </p:nvPr>
        </p:nvSpPr>
        <p:spPr>
          <a:xfrm>
            <a:off x="1592908" y="1472261"/>
            <a:ext cx="5130459" cy="270030"/>
          </a:xfrm>
          <a:prstGeom prst="rect">
            <a:avLst/>
          </a:prstGeom>
        </p:spPr>
        <p:txBody>
          <a:bodyPr vert="horz" lIns="68580" tIns="34290" rIns="68580" bIns="34290"/>
          <a:lstStyle>
            <a:lvl1pPr marL="0" indent="0" algn="l">
              <a:buNone/>
              <a:defRPr sz="1200">
                <a:solidFill>
                  <a:srgbClr val="FFFFFF"/>
                </a:solidFill>
                <a:latin typeface="Arial"/>
                <a:cs typeface="Arial"/>
              </a:defRPr>
            </a:lvl1pPr>
          </a:lstStyle>
          <a:p>
            <a:pPr lvl="0"/>
            <a:r>
              <a:rPr lang="en-GB" dirty="0" smtClean="0"/>
              <a:t>Date</a:t>
            </a:r>
          </a:p>
        </p:txBody>
      </p:sp>
    </p:spTree>
    <p:extLst>
      <p:ext uri="{BB962C8B-B14F-4D97-AF65-F5344CB8AC3E}">
        <p14:creationId xmlns:p14="http://schemas.microsoft.com/office/powerpoint/2010/main" val="3549667606"/>
      </p:ext>
    </p:extLst>
  </p:cSld>
  <p:clrMapOvr>
    <a:masterClrMapping/>
  </p:clrMapOvr>
  <p:transition spd="med">
    <p:fade/>
  </p:transition>
  <p:timing>
    <p:tnLst>
      <p:par>
        <p:cTn id="1" dur="indefinite" restart="never" nodeType="tmRoot"/>
      </p:par>
    </p:tnLst>
  </p:timing>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Cover option 2">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8" name="Rectangle 2"/>
          <p:cNvSpPr>
            <a:spLocks noGrp="1" noChangeArrowheads="1"/>
          </p:cNvSpPr>
          <p:nvPr>
            <p:ph type="ctrTitle" hasCustomPrompt="1"/>
          </p:nvPr>
        </p:nvSpPr>
        <p:spPr>
          <a:xfrm>
            <a:off x="1592796" y="434063"/>
            <a:ext cx="5184576" cy="700992"/>
          </a:xfrm>
          <a:prstGeom prst="rect">
            <a:avLst/>
          </a:prstGeom>
          <a:ln>
            <a:noFill/>
          </a:ln>
        </p:spPr>
        <p:txBody>
          <a:bodyPr lIns="68580" tIns="34290" rIns="68580" bIns="34290" anchor="b" anchorCtr="0"/>
          <a:lstStyle>
            <a:lvl1pPr algn="l">
              <a:defRPr sz="2700" baseline="0">
                <a:ln>
                  <a:noFill/>
                </a:ln>
                <a:solidFill>
                  <a:srgbClr val="FFFFFF"/>
                </a:solidFill>
                <a:latin typeface="Arial"/>
                <a:cs typeface="Arial"/>
              </a:defRPr>
            </a:lvl1pPr>
          </a:lstStyle>
          <a:p>
            <a:r>
              <a:rPr lang="en-GB" dirty="0" smtClean="0"/>
              <a:t>Alternative title slide 1</a:t>
            </a:r>
            <a:endParaRPr lang="en-US" dirty="0"/>
          </a:p>
        </p:txBody>
      </p:sp>
      <p:sp>
        <p:nvSpPr>
          <p:cNvPr id="9" name="Rectangle 3"/>
          <p:cNvSpPr>
            <a:spLocks noGrp="1" noChangeArrowheads="1"/>
          </p:cNvSpPr>
          <p:nvPr>
            <p:ph type="subTitle" idx="1" hasCustomPrompt="1"/>
          </p:nvPr>
        </p:nvSpPr>
        <p:spPr>
          <a:xfrm>
            <a:off x="1592796" y="1155887"/>
            <a:ext cx="5184576" cy="378042"/>
          </a:xfrm>
          <a:prstGeom prst="rect">
            <a:avLst/>
          </a:prstGeom>
        </p:spPr>
        <p:txBody>
          <a:bodyPr lIns="68580" tIns="34290" rIns="68580" bIns="34290"/>
          <a:lstStyle>
            <a:lvl1pPr marL="0" indent="0" algn="l">
              <a:buFontTx/>
              <a:buNone/>
              <a:defRPr sz="1500">
                <a:solidFill>
                  <a:srgbClr val="FFFFFF"/>
                </a:solidFill>
                <a:latin typeface="Arial"/>
                <a:cs typeface="Arial"/>
              </a:defRPr>
            </a:lvl1pPr>
          </a:lstStyle>
          <a:p>
            <a:r>
              <a:rPr lang="en-GB" dirty="0" smtClean="0"/>
              <a:t>Subtitle</a:t>
            </a:r>
            <a:endParaRPr lang="en-US" dirty="0"/>
          </a:p>
        </p:txBody>
      </p:sp>
      <p:sp>
        <p:nvSpPr>
          <p:cNvPr id="10" name="Text Placeholder 14"/>
          <p:cNvSpPr>
            <a:spLocks noGrp="1"/>
          </p:cNvSpPr>
          <p:nvPr>
            <p:ph type="body" sz="quarter" idx="10" hasCustomPrompt="1"/>
          </p:nvPr>
        </p:nvSpPr>
        <p:spPr>
          <a:xfrm>
            <a:off x="1592907" y="1472261"/>
            <a:ext cx="5184472" cy="270030"/>
          </a:xfrm>
          <a:prstGeom prst="rect">
            <a:avLst/>
          </a:prstGeom>
        </p:spPr>
        <p:txBody>
          <a:bodyPr vert="horz" lIns="68580" tIns="34290" rIns="68580" bIns="34290"/>
          <a:lstStyle>
            <a:lvl1pPr marL="0" indent="0" algn="l">
              <a:buNone/>
              <a:defRPr sz="1200">
                <a:solidFill>
                  <a:srgbClr val="FFFFFF"/>
                </a:solidFill>
                <a:latin typeface="Arial"/>
                <a:cs typeface="Arial"/>
              </a:defRPr>
            </a:lvl1pPr>
          </a:lstStyle>
          <a:p>
            <a:pPr lvl="0"/>
            <a:r>
              <a:rPr lang="en-GB" dirty="0" smtClean="0"/>
              <a:t>Date</a:t>
            </a:r>
          </a:p>
        </p:txBody>
      </p:sp>
    </p:spTree>
    <p:extLst>
      <p:ext uri="{BB962C8B-B14F-4D97-AF65-F5344CB8AC3E}">
        <p14:creationId xmlns:p14="http://schemas.microsoft.com/office/powerpoint/2010/main" val="1822442237"/>
      </p:ext>
    </p:extLst>
  </p:cSld>
  <p:clrMapOvr>
    <a:masterClrMapping/>
  </p:clrMapOvr>
  <p:transition spd="med">
    <p:fade/>
  </p:transition>
  <p:timing>
    <p:tnLst>
      <p:par>
        <p:cTn id="1" dur="indefinite" restart="never" nodeType="tmRoot"/>
      </p:par>
    </p:tnLst>
  </p:timing>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over option 3">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8" name="Rectangle 2"/>
          <p:cNvSpPr>
            <a:spLocks noGrp="1" noChangeArrowheads="1"/>
          </p:cNvSpPr>
          <p:nvPr>
            <p:ph type="ctrTitle" hasCustomPrompt="1"/>
          </p:nvPr>
        </p:nvSpPr>
        <p:spPr>
          <a:xfrm>
            <a:off x="1592796" y="434063"/>
            <a:ext cx="5130570" cy="700992"/>
          </a:xfrm>
          <a:prstGeom prst="rect">
            <a:avLst/>
          </a:prstGeom>
          <a:ln>
            <a:noFill/>
          </a:ln>
        </p:spPr>
        <p:txBody>
          <a:bodyPr lIns="68580" tIns="34290" rIns="68580" bIns="34290" anchor="b" anchorCtr="0"/>
          <a:lstStyle>
            <a:lvl1pPr algn="l">
              <a:defRPr sz="2700" baseline="0">
                <a:ln>
                  <a:noFill/>
                </a:ln>
                <a:solidFill>
                  <a:srgbClr val="FFFFFF"/>
                </a:solidFill>
                <a:latin typeface="Arial"/>
                <a:cs typeface="Arial"/>
              </a:defRPr>
            </a:lvl1pPr>
          </a:lstStyle>
          <a:p>
            <a:r>
              <a:rPr lang="en-GB" dirty="0" smtClean="0"/>
              <a:t>Alternative title slide 2</a:t>
            </a:r>
            <a:endParaRPr lang="en-US" dirty="0"/>
          </a:p>
        </p:txBody>
      </p:sp>
      <p:sp>
        <p:nvSpPr>
          <p:cNvPr id="9" name="Rectangle 3"/>
          <p:cNvSpPr>
            <a:spLocks noGrp="1" noChangeArrowheads="1"/>
          </p:cNvSpPr>
          <p:nvPr>
            <p:ph type="subTitle" idx="1" hasCustomPrompt="1"/>
          </p:nvPr>
        </p:nvSpPr>
        <p:spPr>
          <a:xfrm>
            <a:off x="1592796" y="1155887"/>
            <a:ext cx="5130570" cy="378042"/>
          </a:xfrm>
          <a:prstGeom prst="rect">
            <a:avLst/>
          </a:prstGeom>
        </p:spPr>
        <p:txBody>
          <a:bodyPr lIns="68580" tIns="34290" rIns="68580" bIns="34290"/>
          <a:lstStyle>
            <a:lvl1pPr marL="0" indent="0" algn="l">
              <a:buFontTx/>
              <a:buNone/>
              <a:defRPr sz="1500">
                <a:solidFill>
                  <a:srgbClr val="FFFFFF"/>
                </a:solidFill>
                <a:latin typeface="Arial"/>
                <a:cs typeface="Arial"/>
              </a:defRPr>
            </a:lvl1pPr>
          </a:lstStyle>
          <a:p>
            <a:r>
              <a:rPr lang="en-GB" dirty="0" smtClean="0"/>
              <a:t>Subtitle</a:t>
            </a:r>
            <a:endParaRPr lang="en-US" dirty="0"/>
          </a:p>
        </p:txBody>
      </p:sp>
      <p:sp>
        <p:nvSpPr>
          <p:cNvPr id="10" name="Text Placeholder 14"/>
          <p:cNvSpPr>
            <a:spLocks noGrp="1"/>
          </p:cNvSpPr>
          <p:nvPr>
            <p:ph type="body" sz="quarter" idx="10" hasCustomPrompt="1"/>
          </p:nvPr>
        </p:nvSpPr>
        <p:spPr>
          <a:xfrm>
            <a:off x="1592908" y="1472261"/>
            <a:ext cx="5130459" cy="270030"/>
          </a:xfrm>
          <a:prstGeom prst="rect">
            <a:avLst/>
          </a:prstGeom>
        </p:spPr>
        <p:txBody>
          <a:bodyPr vert="horz" lIns="68580" tIns="34290" rIns="68580" bIns="34290"/>
          <a:lstStyle>
            <a:lvl1pPr marL="0" indent="0" algn="l">
              <a:buNone/>
              <a:defRPr sz="1200">
                <a:solidFill>
                  <a:srgbClr val="FFFFFF"/>
                </a:solidFill>
                <a:latin typeface="Arial"/>
                <a:cs typeface="Arial"/>
              </a:defRPr>
            </a:lvl1pPr>
          </a:lstStyle>
          <a:p>
            <a:pPr lvl="0"/>
            <a:r>
              <a:rPr lang="en-GB" dirty="0" smtClean="0"/>
              <a:t>Date</a:t>
            </a:r>
          </a:p>
        </p:txBody>
      </p:sp>
    </p:spTree>
    <p:extLst>
      <p:ext uri="{BB962C8B-B14F-4D97-AF65-F5344CB8AC3E}">
        <p14:creationId xmlns:p14="http://schemas.microsoft.com/office/powerpoint/2010/main" val="762342276"/>
      </p:ext>
    </p:extLst>
  </p:cSld>
  <p:clrMapOvr>
    <a:masterClrMapping/>
  </p:clrMapOvr>
  <p:transition spd="med">
    <p:fade/>
  </p:transition>
  <p:timing>
    <p:tnLst>
      <p:par>
        <p:cT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Main content">
    <p:spTree>
      <p:nvGrpSpPr>
        <p:cNvPr id="1" name=""/>
        <p:cNvGrpSpPr/>
        <p:nvPr/>
      </p:nvGrpSpPr>
      <p:grpSpPr>
        <a:xfrm>
          <a:off x="0" y="0"/>
          <a:ext cx="0" cy="0"/>
          <a:chOff x="0" y="0"/>
          <a:chExt cx="0" cy="0"/>
        </a:xfrm>
      </p:grpSpPr>
      <p:sp>
        <p:nvSpPr>
          <p:cNvPr id="8" name="Rectangle 2"/>
          <p:cNvSpPr>
            <a:spLocks noGrp="1" noChangeArrowheads="1"/>
          </p:cNvSpPr>
          <p:nvPr>
            <p:ph type="ctrTitle" hasCustomPrompt="1"/>
          </p:nvPr>
        </p:nvSpPr>
        <p:spPr>
          <a:xfrm>
            <a:off x="1592796" y="434063"/>
            <a:ext cx="5238582" cy="700992"/>
          </a:xfrm>
          <a:prstGeom prst="rect">
            <a:avLst/>
          </a:prstGeom>
          <a:ln>
            <a:noFill/>
          </a:ln>
        </p:spPr>
        <p:txBody>
          <a:bodyPr lIns="68580" tIns="34290" rIns="68580" bIns="34290" anchor="b" anchorCtr="0"/>
          <a:lstStyle>
            <a:lvl1pPr algn="l">
              <a:defRPr sz="2700" baseline="0">
                <a:ln>
                  <a:noFill/>
                </a:ln>
                <a:solidFill>
                  <a:schemeClr val="bg2"/>
                </a:solidFill>
                <a:latin typeface="Arial"/>
                <a:cs typeface="Arial"/>
              </a:defRPr>
            </a:lvl1pPr>
          </a:lstStyle>
          <a:p>
            <a:r>
              <a:rPr lang="en-GB" dirty="0" smtClean="0"/>
              <a:t>Content slide</a:t>
            </a:r>
            <a:endParaRPr lang="en-US" dirty="0"/>
          </a:p>
        </p:txBody>
      </p:sp>
      <p:sp>
        <p:nvSpPr>
          <p:cNvPr id="9" name="Rectangle 3"/>
          <p:cNvSpPr>
            <a:spLocks noGrp="1" noChangeArrowheads="1"/>
          </p:cNvSpPr>
          <p:nvPr>
            <p:ph type="subTitle" idx="1" hasCustomPrompt="1"/>
          </p:nvPr>
        </p:nvSpPr>
        <p:spPr>
          <a:xfrm>
            <a:off x="1592796" y="1155887"/>
            <a:ext cx="5238582" cy="378042"/>
          </a:xfrm>
          <a:prstGeom prst="rect">
            <a:avLst/>
          </a:prstGeom>
        </p:spPr>
        <p:txBody>
          <a:bodyPr lIns="68580" tIns="34290" rIns="68580" bIns="34290"/>
          <a:lstStyle>
            <a:lvl1pPr marL="0" indent="0" algn="l">
              <a:buFontTx/>
              <a:buNone/>
              <a:defRPr sz="1500">
                <a:solidFill>
                  <a:schemeClr val="bg2"/>
                </a:solidFill>
                <a:latin typeface="Arial"/>
                <a:cs typeface="Arial"/>
              </a:defRPr>
            </a:lvl1pPr>
          </a:lstStyle>
          <a:p>
            <a:r>
              <a:rPr lang="en-GB" dirty="0" smtClean="0"/>
              <a:t>Subtitle</a:t>
            </a:r>
            <a:endParaRPr lang="en-US" dirty="0"/>
          </a:p>
        </p:txBody>
      </p:sp>
    </p:spTree>
    <p:extLst>
      <p:ext uri="{BB962C8B-B14F-4D97-AF65-F5344CB8AC3E}">
        <p14:creationId xmlns:p14="http://schemas.microsoft.com/office/powerpoint/2010/main" val="3363516471"/>
      </p:ext>
    </p:extLst>
  </p:cSld>
  <p:clrMapOvr>
    <a:masterClrMapping/>
  </p:clrMapOvr>
  <p:transition spd="med">
    <p:fade/>
  </p:transition>
  <p:timing>
    <p:tnLst>
      <p:par>
        <p:cTn id="1" dur="indefinite" restart="never" nodeType="tmRoot"/>
      </p:par>
    </p:tnLst>
  </p:timing>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1_Main content">
    <p:bg>
      <p:bgPr>
        <a:solidFill>
          <a:schemeClr val="tx1"/>
        </a:solidFill>
        <a:effectLst/>
      </p:bgPr>
    </p:bg>
    <p:spTree>
      <p:nvGrpSpPr>
        <p:cNvPr id="1" name=""/>
        <p:cNvGrpSpPr/>
        <p:nvPr/>
      </p:nvGrpSpPr>
      <p:grpSpPr>
        <a:xfrm>
          <a:off x="0" y="0"/>
          <a:ext cx="0" cy="0"/>
          <a:chOff x="0" y="0"/>
          <a:chExt cx="0" cy="0"/>
        </a:xfrm>
      </p:grpSpPr>
      <p:sp>
        <p:nvSpPr>
          <p:cNvPr id="8" name="Rectangle 2"/>
          <p:cNvSpPr>
            <a:spLocks noGrp="1" noChangeArrowheads="1"/>
          </p:cNvSpPr>
          <p:nvPr>
            <p:ph type="ctrTitle" hasCustomPrompt="1"/>
          </p:nvPr>
        </p:nvSpPr>
        <p:spPr>
          <a:xfrm>
            <a:off x="1592796" y="434063"/>
            <a:ext cx="5238582" cy="700992"/>
          </a:xfrm>
          <a:prstGeom prst="rect">
            <a:avLst/>
          </a:prstGeom>
          <a:ln>
            <a:noFill/>
          </a:ln>
        </p:spPr>
        <p:txBody>
          <a:bodyPr lIns="68580" tIns="34290" rIns="68580" bIns="34290" anchor="b" anchorCtr="0"/>
          <a:lstStyle>
            <a:lvl1pPr algn="l">
              <a:defRPr sz="2700" baseline="0">
                <a:ln>
                  <a:noFill/>
                </a:ln>
                <a:solidFill>
                  <a:schemeClr val="bg2"/>
                </a:solidFill>
                <a:latin typeface="Arial"/>
                <a:cs typeface="Arial"/>
              </a:defRPr>
            </a:lvl1pPr>
          </a:lstStyle>
          <a:p>
            <a:r>
              <a:rPr lang="en-GB" dirty="0" smtClean="0"/>
              <a:t>Alternative content slide 1</a:t>
            </a:r>
            <a:endParaRPr lang="en-US" dirty="0"/>
          </a:p>
        </p:txBody>
      </p:sp>
      <p:sp>
        <p:nvSpPr>
          <p:cNvPr id="9" name="Rectangle 3"/>
          <p:cNvSpPr>
            <a:spLocks noGrp="1" noChangeArrowheads="1"/>
          </p:cNvSpPr>
          <p:nvPr>
            <p:ph type="subTitle" idx="1" hasCustomPrompt="1"/>
          </p:nvPr>
        </p:nvSpPr>
        <p:spPr>
          <a:xfrm>
            <a:off x="1592796" y="1155887"/>
            <a:ext cx="5238582" cy="378042"/>
          </a:xfrm>
          <a:prstGeom prst="rect">
            <a:avLst/>
          </a:prstGeom>
        </p:spPr>
        <p:txBody>
          <a:bodyPr lIns="68580" tIns="34290" rIns="68580" bIns="34290"/>
          <a:lstStyle>
            <a:lvl1pPr marL="0" indent="0" algn="l">
              <a:buFontTx/>
              <a:buNone/>
              <a:defRPr sz="1500">
                <a:solidFill>
                  <a:schemeClr val="bg2"/>
                </a:solidFill>
                <a:latin typeface="Arial"/>
                <a:cs typeface="Arial"/>
              </a:defRPr>
            </a:lvl1pPr>
          </a:lstStyle>
          <a:p>
            <a:r>
              <a:rPr lang="en-GB" dirty="0" smtClean="0"/>
              <a:t>Subtitle</a:t>
            </a:r>
            <a:endParaRPr lang="en-US" dirty="0"/>
          </a:p>
        </p:txBody>
      </p:sp>
      <p:pic>
        <p:nvPicPr>
          <p:cNvPr id="4" name="Picture 3" descr="MO_RGB_whitebackg.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4084" y="100316"/>
            <a:ext cx="1196326" cy="1094639"/>
          </a:xfrm>
          <a:prstGeom prst="rect">
            <a:avLst/>
          </a:prstGeom>
        </p:spPr>
      </p:pic>
    </p:spTree>
    <p:extLst>
      <p:ext uri="{BB962C8B-B14F-4D97-AF65-F5344CB8AC3E}">
        <p14:creationId xmlns:p14="http://schemas.microsoft.com/office/powerpoint/2010/main" val="557255271"/>
      </p:ext>
    </p:extLst>
  </p:cSld>
  <p:clrMapOvr>
    <a:masterClrMapping/>
  </p:clrMapOvr>
  <p:transition spd="med">
    <p:fade/>
  </p:transition>
  <p:timing>
    <p:tnLst>
      <p:par>
        <p:cTn id="1" dur="indefinite" restart="never" nodeType="tmRoot"/>
      </p:par>
    </p:tnLst>
  </p:timing>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Alternative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8" name="Rectangle 2"/>
          <p:cNvSpPr>
            <a:spLocks noGrp="1" noChangeArrowheads="1"/>
          </p:cNvSpPr>
          <p:nvPr>
            <p:ph type="ctrTitle" hasCustomPrompt="1"/>
          </p:nvPr>
        </p:nvSpPr>
        <p:spPr>
          <a:xfrm>
            <a:off x="1592796" y="434063"/>
            <a:ext cx="5238582" cy="700992"/>
          </a:xfrm>
          <a:prstGeom prst="rect">
            <a:avLst/>
          </a:prstGeom>
          <a:ln>
            <a:noFill/>
          </a:ln>
        </p:spPr>
        <p:txBody>
          <a:bodyPr lIns="68580" tIns="34290" rIns="68580" bIns="34290" anchor="b" anchorCtr="0"/>
          <a:lstStyle>
            <a:lvl1pPr algn="l">
              <a:defRPr sz="2700" baseline="0">
                <a:ln>
                  <a:noFill/>
                </a:ln>
                <a:solidFill>
                  <a:schemeClr val="tx1"/>
                </a:solidFill>
                <a:latin typeface="Arial"/>
                <a:cs typeface="Arial"/>
              </a:defRPr>
            </a:lvl1pPr>
          </a:lstStyle>
          <a:p>
            <a:r>
              <a:rPr lang="en-GB" dirty="0" smtClean="0"/>
              <a:t>Alternative content slide 2</a:t>
            </a:r>
            <a:endParaRPr lang="en-US" dirty="0"/>
          </a:p>
        </p:txBody>
      </p:sp>
      <p:sp>
        <p:nvSpPr>
          <p:cNvPr id="9" name="Rectangle 3"/>
          <p:cNvSpPr>
            <a:spLocks noGrp="1" noChangeArrowheads="1"/>
          </p:cNvSpPr>
          <p:nvPr>
            <p:ph type="subTitle" idx="1" hasCustomPrompt="1"/>
          </p:nvPr>
        </p:nvSpPr>
        <p:spPr>
          <a:xfrm>
            <a:off x="1592796" y="1155887"/>
            <a:ext cx="5238582" cy="378042"/>
          </a:xfrm>
          <a:prstGeom prst="rect">
            <a:avLst/>
          </a:prstGeom>
        </p:spPr>
        <p:txBody>
          <a:bodyPr lIns="68580" tIns="34290" rIns="68580" bIns="34290"/>
          <a:lstStyle>
            <a:lvl1pPr marL="0" indent="0" algn="l">
              <a:buFontTx/>
              <a:buNone/>
              <a:defRPr sz="1500">
                <a:solidFill>
                  <a:schemeClr val="tx1"/>
                </a:solidFill>
                <a:latin typeface="Arial"/>
                <a:cs typeface="Arial"/>
              </a:defRPr>
            </a:lvl1pPr>
          </a:lstStyle>
          <a:p>
            <a:r>
              <a:rPr lang="en-GB" dirty="0" smtClean="0"/>
              <a:t>Subtitle</a:t>
            </a:r>
            <a:endParaRPr lang="en-US" dirty="0"/>
          </a:p>
        </p:txBody>
      </p:sp>
    </p:spTree>
    <p:extLst>
      <p:ext uri="{BB962C8B-B14F-4D97-AF65-F5344CB8AC3E}">
        <p14:creationId xmlns:p14="http://schemas.microsoft.com/office/powerpoint/2010/main" val="2070524858"/>
      </p:ext>
    </p:extLst>
  </p:cSld>
  <p:clrMapOvr>
    <a:masterClrMapping/>
  </p:clrMapOvr>
  <p:transition spd="med">
    <p:fade/>
  </p:transition>
  <p:timing>
    <p:tnLst>
      <p:par>
        <p:cTn id="1" dur="indefinite" restart="never" nodeType="tmRoot"/>
      </p:par>
    </p:tnLst>
  </p:timing>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Divider option 1">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 name="Rectangle 2"/>
          <p:cNvSpPr>
            <a:spLocks noGrp="1" noChangeArrowheads="1"/>
          </p:cNvSpPr>
          <p:nvPr>
            <p:ph type="ctrTitle" hasCustomPrompt="1"/>
          </p:nvPr>
        </p:nvSpPr>
        <p:spPr>
          <a:xfrm>
            <a:off x="188640" y="3003798"/>
            <a:ext cx="5238582" cy="700992"/>
          </a:xfrm>
          <a:prstGeom prst="rect">
            <a:avLst/>
          </a:prstGeom>
          <a:ln>
            <a:noFill/>
          </a:ln>
        </p:spPr>
        <p:txBody>
          <a:bodyPr lIns="68580" tIns="34290" rIns="68580" bIns="34290" anchor="b" anchorCtr="0"/>
          <a:lstStyle>
            <a:lvl1pPr algn="l">
              <a:defRPr sz="2700" baseline="0">
                <a:ln>
                  <a:noFill/>
                </a:ln>
                <a:solidFill>
                  <a:schemeClr val="tx1"/>
                </a:solidFill>
                <a:latin typeface="Arial"/>
                <a:cs typeface="Arial"/>
              </a:defRPr>
            </a:lvl1pPr>
          </a:lstStyle>
          <a:p>
            <a:r>
              <a:rPr lang="en-GB" dirty="0" smtClean="0"/>
              <a:t>Content divider</a:t>
            </a:r>
            <a:endParaRPr lang="en-US" dirty="0"/>
          </a:p>
        </p:txBody>
      </p:sp>
      <p:sp>
        <p:nvSpPr>
          <p:cNvPr id="6" name="Rectangle 3"/>
          <p:cNvSpPr>
            <a:spLocks noGrp="1" noChangeArrowheads="1"/>
          </p:cNvSpPr>
          <p:nvPr>
            <p:ph type="subTitle" idx="1" hasCustomPrompt="1"/>
          </p:nvPr>
        </p:nvSpPr>
        <p:spPr>
          <a:xfrm>
            <a:off x="188640" y="3725622"/>
            <a:ext cx="5238582" cy="378042"/>
          </a:xfrm>
          <a:prstGeom prst="rect">
            <a:avLst/>
          </a:prstGeom>
        </p:spPr>
        <p:txBody>
          <a:bodyPr lIns="68580" tIns="34290" rIns="68580" bIns="34290"/>
          <a:lstStyle>
            <a:lvl1pPr marL="0" indent="0" algn="l">
              <a:buFontTx/>
              <a:buNone/>
              <a:defRPr sz="1500">
                <a:solidFill>
                  <a:schemeClr val="tx1"/>
                </a:solidFill>
                <a:latin typeface="Arial"/>
                <a:cs typeface="Arial"/>
              </a:defRPr>
            </a:lvl1pPr>
          </a:lstStyle>
          <a:p>
            <a:r>
              <a:rPr lang="en-GB" dirty="0" smtClean="0"/>
              <a:t>Subtitle</a:t>
            </a:r>
            <a:endParaRPr lang="en-US" dirty="0"/>
          </a:p>
        </p:txBody>
      </p:sp>
    </p:spTree>
    <p:extLst>
      <p:ext uri="{BB962C8B-B14F-4D97-AF65-F5344CB8AC3E}">
        <p14:creationId xmlns:p14="http://schemas.microsoft.com/office/powerpoint/2010/main" val="2146455749"/>
      </p:ext>
    </p:extLst>
  </p:cSld>
  <p:clrMapOvr>
    <a:masterClrMapping/>
  </p:clrMapOvr>
  <p:transition spd="med">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6" name="Table Placeholder 5"/>
          <p:cNvSpPr>
            <a:spLocks noGrp="1"/>
          </p:cNvSpPr>
          <p:nvPr>
            <p:ph type="tbl" sz="quarter" idx="17" hasCustomPrompt="1"/>
          </p:nvPr>
        </p:nvSpPr>
        <p:spPr>
          <a:xfrm>
            <a:off x="3429006" y="1761530"/>
            <a:ext cx="3048149" cy="2714030"/>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5" name="Text Placeholder 4"/>
          <p:cNvSpPr>
            <a:spLocks noGrp="1"/>
          </p:cNvSpPr>
          <p:nvPr>
            <p:ph type="body" sz="quarter" idx="11" hasCustomPrompt="1"/>
          </p:nvPr>
        </p:nvSpPr>
        <p:spPr>
          <a:xfrm>
            <a:off x="148234"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1378389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Divider option 2">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 name="Rectangle 2"/>
          <p:cNvSpPr>
            <a:spLocks noGrp="1" noChangeArrowheads="1"/>
          </p:cNvSpPr>
          <p:nvPr>
            <p:ph type="ctrTitle" hasCustomPrompt="1"/>
          </p:nvPr>
        </p:nvSpPr>
        <p:spPr>
          <a:xfrm>
            <a:off x="188640" y="1437624"/>
            <a:ext cx="3726414" cy="864096"/>
          </a:xfrm>
          <a:prstGeom prst="rect">
            <a:avLst/>
          </a:prstGeom>
          <a:ln>
            <a:noFill/>
          </a:ln>
        </p:spPr>
        <p:txBody>
          <a:bodyPr lIns="68580" tIns="34290" rIns="68580" bIns="34290" anchor="b" anchorCtr="0"/>
          <a:lstStyle>
            <a:lvl1pPr algn="l">
              <a:defRPr sz="2700" baseline="0">
                <a:ln>
                  <a:noFill/>
                </a:ln>
                <a:solidFill>
                  <a:schemeClr val="tx1"/>
                </a:solidFill>
                <a:latin typeface="Arial"/>
                <a:cs typeface="Arial"/>
              </a:defRPr>
            </a:lvl1pPr>
          </a:lstStyle>
          <a:p>
            <a:r>
              <a:rPr lang="en-GB" dirty="0" smtClean="0"/>
              <a:t>Questions</a:t>
            </a:r>
            <a:br>
              <a:rPr lang="en-GB" dirty="0" smtClean="0"/>
            </a:br>
            <a:r>
              <a:rPr lang="en-GB" dirty="0" smtClean="0"/>
              <a:t>and answers</a:t>
            </a:r>
            <a:endParaRPr lang="en-US" dirty="0"/>
          </a:p>
        </p:txBody>
      </p:sp>
    </p:spTree>
    <p:extLst>
      <p:ext uri="{BB962C8B-B14F-4D97-AF65-F5344CB8AC3E}">
        <p14:creationId xmlns:p14="http://schemas.microsoft.com/office/powerpoint/2010/main" val="875312090"/>
      </p:ext>
    </p:extLst>
  </p:cSld>
  <p:clrMapOvr>
    <a:masterClrMapping/>
  </p:clrMapOvr>
  <p:transition spd="med">
    <p:fade/>
  </p:transition>
  <p:timing>
    <p:tnLst>
      <p:par>
        <p:cTn id="1" dur="indefinite" restart="never" nodeType="tmRoot"/>
      </p:par>
    </p:tnLst>
  </p:timing>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Divider option 3">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5" name="Rectangle 2"/>
          <p:cNvSpPr>
            <a:spLocks noGrp="1" noChangeArrowheads="1"/>
          </p:cNvSpPr>
          <p:nvPr>
            <p:ph type="ctrTitle" hasCustomPrompt="1"/>
          </p:nvPr>
        </p:nvSpPr>
        <p:spPr>
          <a:xfrm>
            <a:off x="188640" y="1408760"/>
            <a:ext cx="3726414" cy="1242138"/>
          </a:xfrm>
          <a:prstGeom prst="rect">
            <a:avLst/>
          </a:prstGeom>
          <a:ln>
            <a:noFill/>
          </a:ln>
        </p:spPr>
        <p:txBody>
          <a:bodyPr lIns="68580" tIns="34290" rIns="68580" bIns="34290" anchor="b" anchorCtr="0"/>
          <a:lstStyle>
            <a:lvl1pPr algn="l">
              <a:defRPr sz="2700" baseline="0">
                <a:ln>
                  <a:noFill/>
                </a:ln>
                <a:solidFill>
                  <a:schemeClr val="tx1"/>
                </a:solidFill>
                <a:latin typeface="Arial"/>
                <a:cs typeface="Arial"/>
              </a:defRPr>
            </a:lvl1pPr>
          </a:lstStyle>
          <a:p>
            <a:r>
              <a:rPr lang="en-GB" dirty="0" smtClean="0"/>
              <a:t>Questions </a:t>
            </a:r>
            <a:br>
              <a:rPr lang="en-GB" dirty="0" smtClean="0"/>
            </a:br>
            <a:r>
              <a:rPr lang="en-GB" dirty="0" smtClean="0"/>
              <a:t>and answers (alternative)</a:t>
            </a:r>
            <a:endParaRPr lang="en-US" dirty="0"/>
          </a:p>
        </p:txBody>
      </p:sp>
    </p:spTree>
    <p:extLst>
      <p:ext uri="{BB962C8B-B14F-4D97-AF65-F5344CB8AC3E}">
        <p14:creationId xmlns:p14="http://schemas.microsoft.com/office/powerpoint/2010/main" val="2778713330"/>
      </p:ext>
    </p:extLst>
  </p:cSld>
  <p:clrMapOvr>
    <a:masterClrMapping/>
  </p:clrMapOvr>
  <p:transition spd="med">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slide - 3 colum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cxnSp>
        <p:nvCxnSpPr>
          <p:cNvPr id="7" name="Straight Connector 6"/>
          <p:cNvCxnSpPr/>
          <p:nvPr userDrawn="1"/>
        </p:nvCxnSpPr>
        <p:spPr>
          <a:xfrm>
            <a:off x="2203200" y="1756488"/>
            <a:ext cx="0" cy="2719072"/>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userDrawn="1"/>
        </p:nvCxnSpPr>
        <p:spPr>
          <a:xfrm>
            <a:off x="4405388" y="1756488"/>
            <a:ext cx="0" cy="2719072"/>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1" hasCustomPrompt="1"/>
          </p:nvPr>
        </p:nvSpPr>
        <p:spPr>
          <a:xfrm>
            <a:off x="148238" y="1761530"/>
            <a:ext cx="1934171"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8" name="Text Placeholder 4"/>
          <p:cNvSpPr>
            <a:spLocks noGrp="1"/>
          </p:cNvSpPr>
          <p:nvPr>
            <p:ph type="body" sz="quarter" idx="12" hasCustomPrompt="1"/>
          </p:nvPr>
        </p:nvSpPr>
        <p:spPr>
          <a:xfrm>
            <a:off x="2338586" y="1761530"/>
            <a:ext cx="1946011"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9" name="Text Placeholder 4"/>
          <p:cNvSpPr>
            <a:spLocks noGrp="1"/>
          </p:cNvSpPr>
          <p:nvPr>
            <p:ph type="body" sz="quarter" idx="13" hasCustomPrompt="1"/>
          </p:nvPr>
        </p:nvSpPr>
        <p:spPr>
          <a:xfrm>
            <a:off x="4540773" y="1761542"/>
            <a:ext cx="1934171" cy="2708987"/>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281403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slide - 2 column bullets &amp; text">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baseline="0"/>
            </a:lvl1pPr>
          </a:lstStyle>
          <a:p>
            <a:r>
              <a:rPr lang="en-US" dirty="0"/>
              <a:t>Slide title</a:t>
            </a:r>
            <a:endParaRPr lang="en-GB" dirty="0"/>
          </a:p>
        </p:txBody>
      </p:sp>
      <p:sp>
        <p:nvSpPr>
          <p:cNvPr id="14" name="Text Placeholder 4"/>
          <p:cNvSpPr>
            <a:spLocks noGrp="1"/>
          </p:cNvSpPr>
          <p:nvPr>
            <p:ph type="body" sz="quarter" idx="11" hasCustomPrompt="1"/>
          </p:nvPr>
        </p:nvSpPr>
        <p:spPr>
          <a:xfrm>
            <a:off x="148239" y="177046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cxnSp>
        <p:nvCxnSpPr>
          <p:cNvPr id="15" name="Straight Connector 14"/>
          <p:cNvCxnSpPr/>
          <p:nvPr userDrawn="1"/>
        </p:nvCxnSpPr>
        <p:spPr>
          <a:xfrm>
            <a:off x="4405388" y="1756488"/>
            <a:ext cx="0" cy="2719072"/>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2" hasCustomPrompt="1"/>
          </p:nvPr>
        </p:nvSpPr>
        <p:spPr>
          <a:xfrm>
            <a:off x="2338586" y="1761530"/>
            <a:ext cx="1946011"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ext Placeholder 4"/>
          <p:cNvSpPr>
            <a:spLocks noGrp="1"/>
          </p:cNvSpPr>
          <p:nvPr>
            <p:ph type="body" sz="quarter" idx="13" hasCustomPrompt="1"/>
          </p:nvPr>
        </p:nvSpPr>
        <p:spPr>
          <a:xfrm>
            <a:off x="4540773" y="1761542"/>
            <a:ext cx="1934171" cy="2708987"/>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568483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full image al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6858000" cy="5143500"/>
          </a:xfrm>
          <a:prstGeom prst="rect">
            <a:avLst/>
          </a:prstGeom>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48235" y="1761530"/>
            <a:ext cx="6328125"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
        <p:nvSpPr>
          <p:cNvPr id="2" name="Footer Placeholder 1"/>
          <p:cNvSpPr>
            <a:spLocks noGrp="1"/>
          </p:cNvSpPr>
          <p:nvPr>
            <p:ph type="ftr" sz="quarter" idx="11"/>
          </p:nvPr>
        </p:nvSpPr>
        <p:spPr>
          <a:noFill/>
        </p:spPr>
        <p:txBody>
          <a:bodyPr/>
          <a:lstStyle>
            <a:lvl1pPr defTabSz="164298" hangingPunct="0">
              <a:defRPr>
                <a:solidFill>
                  <a:schemeClr val="accent6"/>
                </a:solidFill>
              </a:defRPr>
            </a:lvl1p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pic>
        <p:nvPicPr>
          <p:cNvPr id="1026"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53423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21"/>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6" name="Text Placeholder 4"/>
          <p:cNvSpPr>
            <a:spLocks noGrp="1"/>
          </p:cNvSpPr>
          <p:nvPr>
            <p:ph type="body" sz="quarter" idx="11" hasCustomPrompt="1"/>
          </p:nvPr>
        </p:nvSpPr>
        <p:spPr>
          <a:xfrm>
            <a:off x="148234" y="1770460"/>
            <a:ext cx="4131320"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a:t>
            </a:r>
            <a:endParaRPr lang="en-US" dirty="0"/>
          </a:p>
        </p:txBody>
      </p:sp>
      <p:sp>
        <p:nvSpPr>
          <p:cNvPr id="7" name="Text Placeholder 4"/>
          <p:cNvSpPr>
            <a:spLocks noGrp="1"/>
          </p:cNvSpPr>
          <p:nvPr>
            <p:ph type="body" sz="quarter" idx="13" hasCustomPrompt="1"/>
          </p:nvPr>
        </p:nvSpPr>
        <p:spPr>
          <a:xfrm>
            <a:off x="4540773" y="1761542"/>
            <a:ext cx="1934171" cy="2708987"/>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2856736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ivider - Green">
    <p:spTree>
      <p:nvGrpSpPr>
        <p:cNvPr id="1" name=""/>
        <p:cNvGrpSpPr/>
        <p:nvPr/>
      </p:nvGrpSpPr>
      <p:grpSpPr>
        <a:xfrm>
          <a:off x="0" y="0"/>
          <a:ext cx="0" cy="0"/>
          <a:chOff x="0" y="0"/>
          <a:chExt cx="0" cy="0"/>
        </a:xfrm>
      </p:grpSpPr>
      <p:sp>
        <p:nvSpPr>
          <p:cNvPr id="157" name="Shape 157"/>
          <p:cNvSpPr/>
          <p:nvPr/>
        </p:nvSpPr>
        <p:spPr>
          <a:xfrm>
            <a:off x="-1" y="1761531"/>
            <a:ext cx="6858002" cy="3393665"/>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baseline="0"/>
            </a:lvl1pPr>
          </a:lstStyle>
          <a:p>
            <a:r>
              <a:rPr lang="en-US" dirty="0"/>
              <a:t>Divider title (if required)</a:t>
            </a:r>
            <a:endParaRPr lang="en-GB" dirty="0"/>
          </a:p>
        </p:txBody>
      </p:sp>
    </p:spTree>
    <p:extLst>
      <p:ext uri="{BB962C8B-B14F-4D97-AF65-F5344CB8AC3E}">
        <p14:creationId xmlns:p14="http://schemas.microsoft.com/office/powerpoint/2010/main" val="1661225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vider - Teal">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1"/>
          </a:solidFill>
          <a:ln w="12700">
            <a:miter lim="400000"/>
          </a:ln>
          <a:extLst>
            <a:ext uri="{C572A759-6A51-4108-AA02-DFA0A04FC94B}">
              <ma14:wrappingTextBoxFlag xmlns="" xmlns:ma14="http://schemas.microsoft.com/office/mac/drawingml/2011/main"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1"/>
          </a:solidFill>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1195866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ivider - Blue">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2"/>
          </a:solidFill>
          <a:ln w="12700">
            <a:miter lim="400000"/>
          </a:ln>
          <a:extLst>
            <a:ext uri="{C572A759-6A51-4108-AA02-DFA0A04FC94B}">
              <ma14:wrappingTextBoxFlag xmlns="" xmlns:ma14="http://schemas.microsoft.com/office/mac/drawingml/2011/main"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2"/>
          </a:solidFill>
        </p:spPr>
        <p:txBody>
          <a:bodyPr/>
          <a:lstStyle>
            <a:lvl1pPr defTabSz="164298" hangingPunct="0">
              <a:defRPr>
                <a:solidFill>
                  <a:schemeClr val="bg2"/>
                </a:solidFill>
              </a:defRPr>
            </a:lvl1p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2719500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vider - Red">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3"/>
          </a:solidFill>
          <a:ln w="12700">
            <a:miter lim="400000"/>
          </a:ln>
          <a:extLst>
            <a:ext uri="{C572A759-6A51-4108-AA02-DFA0A04FC94B}">
              <ma14:wrappingTextBoxFlag xmlns="" xmlns:ma14="http://schemas.microsoft.com/office/mac/drawingml/2011/main"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3"/>
          </a:solidFill>
        </p:spPr>
        <p:txBody>
          <a:bodyPr/>
          <a:lstStyle>
            <a:lvl1pPr defTabSz="164298" hangingPunct="0">
              <a:defRPr>
                <a:solidFill>
                  <a:schemeClr val="tx1"/>
                </a:solidFill>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1686022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ivider - Grey">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4"/>
          </a:solidFill>
          <a:ln w="12700">
            <a:miter lim="400000"/>
          </a:ln>
          <a:extLst>
            <a:ext uri="{C572A759-6A51-4108-AA02-DFA0A04FC94B}">
              <ma14:wrappingTextBoxFlag xmlns="" xmlns:ma14="http://schemas.microsoft.com/office/mac/drawingml/2011/main"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4"/>
          </a:solidFill>
        </p:spPr>
        <p:txBody>
          <a:bodyPr/>
          <a:lstStyle>
            <a:lvl1pPr defTabSz="164298" hangingPunct="0">
              <a:defRPr>
                <a:solidFill>
                  <a:schemeClr val="tx1"/>
                </a:solidFill>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330632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estions &amp; Contact">
    <p:spTree>
      <p:nvGrpSpPr>
        <p:cNvPr id="1" name=""/>
        <p:cNvGrpSpPr/>
        <p:nvPr/>
      </p:nvGrpSpPr>
      <p:grpSpPr>
        <a:xfrm>
          <a:off x="0" y="0"/>
          <a:ext cx="0" cy="0"/>
          <a:chOff x="0" y="0"/>
          <a:chExt cx="0" cy="0"/>
        </a:xfrm>
      </p:grpSpPr>
      <p:sp>
        <p:nvSpPr>
          <p:cNvPr id="198" name="Shape 198"/>
          <p:cNvSpPr/>
          <p:nvPr/>
        </p:nvSpPr>
        <p:spPr>
          <a:xfrm>
            <a:off x="1" y="1761538"/>
            <a:ext cx="6858002" cy="3115575"/>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0092" tIns="20092" rIns="20092" bIns="20092" anchor="t" anchorCtr="0"/>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14" name="Text Placeholder 4"/>
          <p:cNvSpPr>
            <a:spLocks noGrp="1"/>
          </p:cNvSpPr>
          <p:nvPr>
            <p:ph type="body" sz="quarter" idx="12" hasCustomPrompt="1"/>
          </p:nvPr>
        </p:nvSpPr>
        <p:spPr>
          <a:xfrm>
            <a:off x="80368" y="2021692"/>
            <a:ext cx="5981552" cy="270063"/>
          </a:xfrm>
          <a:prstGeom prst="rect">
            <a:avLst/>
          </a:prstGeom>
        </p:spPr>
        <p:txBody>
          <a:bodyPr lIns="270000" rIns="270000">
            <a:noAutofit/>
          </a:bodyPr>
          <a:lstStyle>
            <a:lvl1pPr>
              <a:defRPr>
                <a:latin typeface="+mn-lt"/>
              </a:defRPr>
            </a:lvl1pPr>
            <a:lvl5pPr>
              <a:defRPr baseline="0"/>
            </a:lvl5pPr>
          </a:lstStyle>
          <a:p>
            <a:pPr lvl="0"/>
            <a:r>
              <a:rPr lang="en-GB" dirty="0"/>
              <a:t>For more information please contact:</a:t>
            </a:r>
          </a:p>
        </p:txBody>
      </p:sp>
      <p:pic>
        <p:nvPicPr>
          <p:cNvPr id="202" name="email-icon.png"/>
          <p:cNvPicPr>
            <a:picLocks noChangeAspect="1"/>
          </p:cNvPicPr>
          <p:nvPr/>
        </p:nvPicPr>
        <p:blipFill>
          <a:blip r:embed="rId3" cstate="print">
            <a:extLst/>
          </a:blip>
          <a:stretch>
            <a:fillRect/>
          </a:stretch>
        </p:blipFill>
        <p:spPr>
          <a:xfrm>
            <a:off x="168346" y="3131815"/>
            <a:ext cx="262928" cy="386900"/>
          </a:xfrm>
          <a:prstGeom prst="rect">
            <a:avLst/>
          </a:prstGeom>
          <a:ln w="12700">
            <a:miter lim="400000"/>
          </a:ln>
        </p:spPr>
      </p:pic>
      <p:pic>
        <p:nvPicPr>
          <p:cNvPr id="203" name="phone-icon.png"/>
          <p:cNvPicPr>
            <a:picLocks noChangeAspect="1"/>
          </p:cNvPicPr>
          <p:nvPr/>
        </p:nvPicPr>
        <p:blipFill>
          <a:blip r:embed="rId4" cstate="print">
            <a:extLst/>
          </a:blip>
          <a:stretch>
            <a:fillRect/>
          </a:stretch>
        </p:blipFill>
        <p:spPr>
          <a:xfrm>
            <a:off x="148132" y="3675571"/>
            <a:ext cx="303365" cy="386900"/>
          </a:xfrm>
          <a:prstGeom prst="rect">
            <a:avLst/>
          </a:prstGeom>
          <a:ln w="12700">
            <a:miter lim="400000"/>
          </a:ln>
        </p:spPr>
      </p:pic>
      <p:pic>
        <p:nvPicPr>
          <p:cNvPr id="205" name="web-icon.png"/>
          <p:cNvPicPr>
            <a:picLocks noChangeAspect="1"/>
          </p:cNvPicPr>
          <p:nvPr/>
        </p:nvPicPr>
        <p:blipFill>
          <a:blip r:embed="rId5" cstate="print">
            <a:extLst/>
          </a:blip>
          <a:stretch>
            <a:fillRect/>
          </a:stretch>
        </p:blipFill>
        <p:spPr>
          <a:xfrm>
            <a:off x="148132" y="2617307"/>
            <a:ext cx="303365" cy="343364"/>
          </a:xfrm>
          <a:prstGeom prst="rect">
            <a:avLst/>
          </a:prstGeom>
          <a:ln w="12700">
            <a:miter lim="400000"/>
          </a:ln>
        </p:spPr>
      </p:pic>
      <p:sp>
        <p:nvSpPr>
          <p:cNvPr id="2" name="Footer Placeholder 1"/>
          <p:cNvSpPr>
            <a:spLocks noGrp="1"/>
          </p:cNvSpPr>
          <p:nvPr>
            <p:ph type="ftr" sz="quarter" idx="17"/>
          </p:nvPr>
        </p:nvSpPr>
        <p:spPr/>
        <p:txBody>
          <a:bodyPr/>
          <a:lstStyle>
            <a:lvl1pPr algn="l"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Questions?</a:t>
            </a:r>
            <a:endParaRPr lang="en-GB" dirty="0"/>
          </a:p>
        </p:txBody>
      </p:sp>
      <p:sp>
        <p:nvSpPr>
          <p:cNvPr id="22" name="Shape 201"/>
          <p:cNvSpPr>
            <a:spLocks noGrp="1"/>
          </p:cNvSpPr>
          <p:nvPr>
            <p:ph type="body" sz="quarter" idx="18" hasCustomPrompt="1"/>
          </p:nvPr>
        </p:nvSpPr>
        <p:spPr>
          <a:xfrm>
            <a:off x="395695" y="2571742"/>
            <a:ext cx="5878304" cy="328936"/>
          </a:xfrm>
          <a:prstGeom prst="rect">
            <a:avLst/>
          </a:prstGeom>
        </p:spPr>
        <p:txBody>
          <a:bodyPr lIns="270000" anchor="t">
            <a:spAutoFit/>
          </a:bodyPr>
          <a:lstStyle>
            <a:lvl1pPr marL="0" indent="0" defTabSz="257162">
              <a:lnSpc>
                <a:spcPct val="150000"/>
              </a:lnSpc>
              <a:spcBef>
                <a:spcPts val="225"/>
              </a:spcBef>
              <a:buSzTx/>
              <a:buNone/>
              <a:defRPr sz="1125" b="1">
                <a:latin typeface="+mj-lt"/>
                <a:ea typeface="Arial"/>
                <a:cs typeface="Arial"/>
                <a:sym typeface="Arial"/>
              </a:defRPr>
            </a:lvl1pPr>
          </a:lstStyle>
          <a:p>
            <a:r>
              <a:rPr lang="en-GB" dirty="0"/>
              <a:t>www.metoffice.gov.uk</a:t>
            </a:r>
            <a:endParaRPr dirty="0"/>
          </a:p>
        </p:txBody>
      </p:sp>
      <p:sp>
        <p:nvSpPr>
          <p:cNvPr id="24" name="Shape 201"/>
          <p:cNvSpPr>
            <a:spLocks noGrp="1"/>
          </p:cNvSpPr>
          <p:nvPr>
            <p:ph type="body" sz="quarter" idx="20" hasCustomPrompt="1"/>
          </p:nvPr>
        </p:nvSpPr>
        <p:spPr>
          <a:xfrm>
            <a:off x="400944" y="3107336"/>
            <a:ext cx="5873056" cy="328936"/>
          </a:xfrm>
          <a:prstGeom prst="rect">
            <a:avLst/>
          </a:prstGeom>
        </p:spPr>
        <p:txBody>
          <a:bodyPr lIns="270000" anchor="t">
            <a:spAutoFit/>
          </a:bodyPr>
          <a:lstStyle>
            <a:lvl1pPr marL="0" indent="0" defTabSz="257162">
              <a:lnSpc>
                <a:spcPct val="150000"/>
              </a:lnSpc>
              <a:spcBef>
                <a:spcPts val="225"/>
              </a:spcBef>
              <a:buSzTx/>
              <a:buNone/>
              <a:defRPr sz="1125" b="1" baseline="0">
                <a:latin typeface="+mj-lt"/>
                <a:ea typeface="Arial"/>
                <a:cs typeface="Arial"/>
                <a:sym typeface="Arial"/>
              </a:defRPr>
            </a:lvl1pPr>
          </a:lstStyle>
          <a:p>
            <a:r>
              <a:rPr lang="en-GB" dirty="0"/>
              <a:t>Insert email here</a:t>
            </a:r>
            <a:endParaRPr dirty="0"/>
          </a:p>
        </p:txBody>
      </p:sp>
      <p:sp>
        <p:nvSpPr>
          <p:cNvPr id="28" name="Shape 201"/>
          <p:cNvSpPr>
            <a:spLocks noGrp="1"/>
          </p:cNvSpPr>
          <p:nvPr>
            <p:ph type="body" sz="quarter" idx="22" hasCustomPrompt="1"/>
          </p:nvPr>
        </p:nvSpPr>
        <p:spPr>
          <a:xfrm>
            <a:off x="395700" y="3663113"/>
            <a:ext cx="997727" cy="588623"/>
          </a:xfrm>
          <a:prstGeom prst="rect">
            <a:avLst/>
          </a:prstGeom>
        </p:spPr>
        <p:txBody>
          <a:bodyPr wrap="square" lIns="270000" anchor="t">
            <a:spAutoFit/>
          </a:bodyPr>
          <a:lstStyle>
            <a:lvl1pPr marL="0" indent="0" defTabSz="257162">
              <a:lnSpc>
                <a:spcPct val="150000"/>
              </a:lnSpc>
              <a:spcBef>
                <a:spcPts val="225"/>
              </a:spcBef>
              <a:buSzTx/>
              <a:buNone/>
              <a:defRPr sz="1125" b="0" baseline="0">
                <a:latin typeface="+mj-lt"/>
                <a:ea typeface="Arial"/>
                <a:cs typeface="Arial"/>
                <a:sym typeface="Arial"/>
              </a:defRPr>
            </a:lvl1pPr>
          </a:lstStyle>
          <a:p>
            <a:r>
              <a:rPr lang="en-GB" dirty="0"/>
              <a:t>From the UK:</a:t>
            </a:r>
            <a:endParaRPr dirty="0"/>
          </a:p>
        </p:txBody>
      </p:sp>
      <p:sp>
        <p:nvSpPr>
          <p:cNvPr id="12" name="Shape 201"/>
          <p:cNvSpPr>
            <a:spLocks noGrp="1"/>
          </p:cNvSpPr>
          <p:nvPr>
            <p:ph type="body" sz="quarter" idx="23" hasCustomPrompt="1"/>
          </p:nvPr>
        </p:nvSpPr>
        <p:spPr>
          <a:xfrm>
            <a:off x="1299837" y="3663113"/>
            <a:ext cx="1268800" cy="588623"/>
          </a:xfrm>
          <a:prstGeom prst="rect">
            <a:avLst/>
          </a:prstGeom>
        </p:spPr>
        <p:txBody>
          <a:bodyPr wrap="square" lIns="270000" anchor="t">
            <a:spAutoFit/>
          </a:bodyPr>
          <a:lstStyle>
            <a:lvl1pPr marL="0" indent="0" defTabSz="257162">
              <a:lnSpc>
                <a:spcPct val="150000"/>
              </a:lnSpc>
              <a:spcBef>
                <a:spcPts val="225"/>
              </a:spcBef>
              <a:buSzTx/>
              <a:buNone/>
              <a:defRPr sz="1125" b="1" baseline="0">
                <a:latin typeface="+mj-lt"/>
                <a:ea typeface="Arial"/>
                <a:cs typeface="Arial"/>
                <a:sym typeface="Arial"/>
              </a:defRPr>
            </a:lvl1pPr>
          </a:lstStyle>
          <a:p>
            <a:r>
              <a:rPr lang="en-GB" dirty="0"/>
              <a:t>0370 900 0100</a:t>
            </a:r>
            <a:endParaRPr dirty="0"/>
          </a:p>
        </p:txBody>
      </p:sp>
      <p:sp>
        <p:nvSpPr>
          <p:cNvPr id="13" name="Shape 201"/>
          <p:cNvSpPr>
            <a:spLocks noGrp="1"/>
          </p:cNvSpPr>
          <p:nvPr>
            <p:ph type="body" sz="quarter" idx="24" hasCustomPrompt="1"/>
          </p:nvPr>
        </p:nvSpPr>
        <p:spPr>
          <a:xfrm>
            <a:off x="2691071" y="3663113"/>
            <a:ext cx="1488697" cy="588623"/>
          </a:xfrm>
          <a:prstGeom prst="rect">
            <a:avLst/>
          </a:prstGeom>
        </p:spPr>
        <p:txBody>
          <a:bodyPr wrap="square" lIns="270000" anchor="t">
            <a:spAutoFit/>
          </a:bodyPr>
          <a:lstStyle>
            <a:lvl1pPr marL="0" indent="0" defTabSz="257162">
              <a:lnSpc>
                <a:spcPct val="150000"/>
              </a:lnSpc>
              <a:spcBef>
                <a:spcPts val="225"/>
              </a:spcBef>
              <a:buSzTx/>
              <a:buNone/>
              <a:defRPr sz="1125" b="0" baseline="0">
                <a:latin typeface="+mj-lt"/>
                <a:ea typeface="Arial"/>
                <a:cs typeface="Arial"/>
                <a:sym typeface="Arial"/>
              </a:defRPr>
            </a:lvl1pPr>
          </a:lstStyle>
          <a:p>
            <a:r>
              <a:rPr lang="en-GB" dirty="0"/>
              <a:t>From outside the UK:</a:t>
            </a:r>
            <a:endParaRPr dirty="0"/>
          </a:p>
        </p:txBody>
      </p:sp>
      <p:sp>
        <p:nvSpPr>
          <p:cNvPr id="15" name="Shape 201"/>
          <p:cNvSpPr>
            <a:spLocks noGrp="1"/>
          </p:cNvSpPr>
          <p:nvPr>
            <p:ph type="body" sz="quarter" idx="25" hasCustomPrompt="1"/>
          </p:nvPr>
        </p:nvSpPr>
        <p:spPr>
          <a:xfrm>
            <a:off x="4072218" y="3663113"/>
            <a:ext cx="1268800" cy="588623"/>
          </a:xfrm>
          <a:prstGeom prst="rect">
            <a:avLst/>
          </a:prstGeom>
        </p:spPr>
        <p:txBody>
          <a:bodyPr wrap="square" lIns="270000" anchor="t">
            <a:spAutoFit/>
          </a:bodyPr>
          <a:lstStyle>
            <a:lvl1pPr marL="0" indent="0" defTabSz="257162">
              <a:lnSpc>
                <a:spcPct val="150000"/>
              </a:lnSpc>
              <a:spcBef>
                <a:spcPts val="225"/>
              </a:spcBef>
              <a:buSzTx/>
              <a:buNone/>
              <a:defRPr sz="1125" b="1" baseline="0">
                <a:latin typeface="+mj-lt"/>
                <a:ea typeface="Arial"/>
                <a:cs typeface="Arial"/>
                <a:sym typeface="Arial"/>
              </a:defRPr>
            </a:lvl1pPr>
          </a:lstStyle>
          <a:p>
            <a:r>
              <a:rPr lang="en-GB" dirty="0"/>
              <a:t>+44 1392 885680</a:t>
            </a:r>
            <a:endParaRPr dirty="0"/>
          </a:p>
        </p:txBody>
      </p:sp>
    </p:spTree>
    <p:extLst>
      <p:ext uri="{BB962C8B-B14F-4D97-AF65-F5344CB8AC3E}">
        <p14:creationId xmlns:p14="http://schemas.microsoft.com/office/powerpoint/2010/main" val="830862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solidFill>
            <a:schemeClr val="accent6"/>
          </a:solidFill>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Tree>
    <p:extLst>
      <p:ext uri="{BB962C8B-B14F-4D97-AF65-F5344CB8AC3E}">
        <p14:creationId xmlns:p14="http://schemas.microsoft.com/office/powerpoint/2010/main" val="1737882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 full image">
    <p:bg>
      <p:bgRef idx="1001">
        <a:schemeClr val="bg2"/>
      </p:bgRef>
    </p:bg>
    <p:spTree>
      <p:nvGrpSpPr>
        <p:cNvPr id="1" name=""/>
        <p:cNvGrpSpPr/>
        <p:nvPr/>
      </p:nvGrpSpPr>
      <p:grpSpPr>
        <a:xfrm>
          <a:off x="0" y="0"/>
          <a:ext cx="0" cy="0"/>
          <a:chOff x="0" y="0"/>
          <a:chExt cx="0" cy="0"/>
        </a:xfrm>
      </p:grpSpPr>
      <p:pic>
        <p:nvPicPr>
          <p:cNvPr id="15" name="cover-backg-2.jpg"/>
          <p:cNvPicPr>
            <a:picLocks noChangeAspect="1"/>
          </p:cNvPicPr>
          <p:nvPr userDrawn="1"/>
        </p:nvPicPr>
        <p:blipFill>
          <a:blip r:embed="rId2" cstate="print">
            <a:extLst/>
          </a:blip>
          <a:stretch>
            <a:fillRect/>
          </a:stretch>
        </p:blipFill>
        <p:spPr>
          <a:xfrm>
            <a:off x="0" y="0"/>
            <a:ext cx="6858000" cy="5143500"/>
          </a:xfrm>
          <a:prstGeom prst="rect">
            <a:avLst/>
          </a:prstGeom>
          <a:ln w="12700">
            <a:miter lim="400000"/>
          </a:ln>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48234" y="1761530"/>
            <a:ext cx="6328916"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
        <p:nvSpPr>
          <p:cNvPr id="2" name="Footer Placeholder 1"/>
          <p:cNvSpPr>
            <a:spLocks noGrp="1"/>
          </p:cNvSpPr>
          <p:nvPr>
            <p:ph type="ftr" sz="quarter" idx="11"/>
          </p:nvPr>
        </p:nvSpPr>
        <p:spPr>
          <a:noFill/>
        </p:spPr>
        <p:txBody>
          <a:bodyPr/>
          <a:lstStyle>
            <a:lvl1pPr defTabSz="164298" hangingPunct="0">
              <a:defRPr>
                <a:solidFill>
                  <a:schemeClr val="accent6"/>
                </a:solidFill>
              </a:defRPr>
            </a:lvl1p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pic>
        <p:nvPicPr>
          <p:cNvPr id="7"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171637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slide - full image al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6858000" cy="5143500"/>
          </a:xfrm>
          <a:prstGeom prst="rect">
            <a:avLst/>
          </a:prstGeom>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48235" y="1761530"/>
            <a:ext cx="6328125"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
        <p:nvSpPr>
          <p:cNvPr id="2" name="Footer Placeholder 1"/>
          <p:cNvSpPr>
            <a:spLocks noGrp="1"/>
          </p:cNvSpPr>
          <p:nvPr>
            <p:ph type="ftr" sz="quarter" idx="11"/>
          </p:nvPr>
        </p:nvSpPr>
        <p:spPr>
          <a:noFill/>
        </p:spPr>
        <p:txBody>
          <a:bodyPr/>
          <a:lstStyle>
            <a:lvl1pPr defTabSz="164298" hangingPunct="0">
              <a:defRPr>
                <a:solidFill>
                  <a:schemeClr val="accent6"/>
                </a:solidFill>
              </a:defRPr>
            </a:lvl1p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pic>
        <p:nvPicPr>
          <p:cNvPr id="1026"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32022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 whit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noFill/>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Presentation title</a:t>
            </a:r>
            <a:endParaRPr lang="en-GB" dirty="0"/>
          </a:p>
        </p:txBody>
      </p:sp>
      <p:sp>
        <p:nvSpPr>
          <p:cNvPr id="5"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1623237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itle slide - whit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noFill/>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Presentation title</a:t>
            </a:r>
            <a:endParaRPr lang="en-GB" dirty="0"/>
          </a:p>
        </p:txBody>
      </p:sp>
      <p:sp>
        <p:nvSpPr>
          <p:cNvPr id="5"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366549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slide - whit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Presentation title</a:t>
            </a:r>
            <a:endParaRPr lang="en-GB" dirty="0"/>
          </a:p>
        </p:txBody>
      </p:sp>
      <p:sp>
        <p:nvSpPr>
          <p:cNvPr id="5"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1620684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slide - partnerships">
    <p:spTree>
      <p:nvGrpSpPr>
        <p:cNvPr id="1" name=""/>
        <p:cNvGrpSpPr/>
        <p:nvPr/>
      </p:nvGrpSpPr>
      <p:grpSpPr>
        <a:xfrm>
          <a:off x="0" y="0"/>
          <a:ext cx="0" cy="0"/>
          <a:chOff x="0" y="0"/>
          <a:chExt cx="0" cy="0"/>
        </a:xfrm>
      </p:grpSpPr>
      <p:sp>
        <p:nvSpPr>
          <p:cNvPr id="64" name="Shape 64"/>
          <p:cNvSpPr/>
          <p:nvPr/>
        </p:nvSpPr>
        <p:spPr>
          <a:xfrm flipV="1">
            <a:off x="160645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68" name="Shape 68"/>
          <p:cNvSpPr/>
          <p:nvPr/>
        </p:nvSpPr>
        <p:spPr>
          <a:xfrm>
            <a:off x="5648322" y="240515"/>
            <a:ext cx="1196005" cy="202500"/>
          </a:xfrm>
          <a:prstGeom prst="rect">
            <a:avLst/>
          </a:prstGeom>
          <a:ln w="12700">
            <a:miter lim="400000"/>
          </a:ln>
          <a:extLst>
            <a:ext uri="{C572A759-6A51-4108-AA02-DFA0A04FC94B}">
              <ma14:wrappingTextBoxFlag xmlns:ma14="http://schemas.microsoft.com/office/mac/drawingml/2011/main" xmlns="" val="1"/>
            </a:ext>
          </a:extLst>
        </p:spPr>
        <p:txBody>
          <a:bodyPr lIns="20092" tIns="20092" rIns="20092" bIns="20092"/>
          <a:lstStyle/>
          <a:p>
            <a:pPr marL="0" marR="0" lvl="0" indent="0" algn="l" defTabSz="257162" rtl="0" eaLnBrk="1" fontAlgn="auto" latinLnBrk="0" hangingPunct="0">
              <a:lnSpc>
                <a:spcPct val="90000"/>
              </a:lnSpc>
              <a:spcBef>
                <a:spcPts val="225"/>
              </a:spcBef>
              <a:spcAft>
                <a:spcPts val="0"/>
              </a:spcAft>
              <a:buClrTx/>
              <a:buSzTx/>
              <a:buFontTx/>
              <a:buNone/>
              <a:tabLst/>
              <a:defRPr sz="2100">
                <a:solidFill>
                  <a:srgbClr val="2A2A2A"/>
                </a:solidFill>
                <a:latin typeface="Arial"/>
                <a:ea typeface="Arial"/>
                <a:cs typeface="Arial"/>
                <a:sym typeface="Arial"/>
              </a:defRPr>
            </a:pPr>
            <a:r>
              <a:rPr kumimoji="0" sz="600" b="0" i="0" u="none" strike="noStrike" kern="0" cap="none" spc="0" normalizeH="0" baseline="0" noProof="0" dirty="0">
                <a:ln>
                  <a:noFill/>
                </a:ln>
                <a:solidFill>
                  <a:srgbClr val="2A2A2A"/>
                </a:solidFill>
                <a:effectLst/>
                <a:uLnTx/>
                <a:uFillTx/>
                <a:latin typeface="Arial"/>
                <a:cs typeface="Arial"/>
                <a:sym typeface="Arial"/>
              </a:rPr>
              <a:t>Working together </a:t>
            </a:r>
            <a:br>
              <a:rPr kumimoji="0" sz="600" b="0" i="0" u="none" strike="noStrike" kern="0" cap="none" spc="0" normalizeH="0" baseline="0" noProof="0" dirty="0">
                <a:ln>
                  <a:noFill/>
                </a:ln>
                <a:solidFill>
                  <a:srgbClr val="2A2A2A"/>
                </a:solidFill>
                <a:effectLst/>
                <a:uLnTx/>
                <a:uFillTx/>
                <a:latin typeface="Arial"/>
                <a:cs typeface="Arial"/>
                <a:sym typeface="Arial"/>
              </a:rPr>
            </a:br>
            <a:r>
              <a:rPr kumimoji="0" sz="600" b="0" i="0" u="none" strike="noStrike" kern="0" cap="none" spc="0" normalizeH="0" baseline="0" noProof="0" dirty="0">
                <a:ln>
                  <a:noFill/>
                </a:ln>
                <a:solidFill>
                  <a:srgbClr val="2A2A2A"/>
                </a:solidFill>
                <a:effectLst/>
                <a:uLnTx/>
                <a:uFillTx/>
                <a:latin typeface="Arial"/>
                <a:cs typeface="Arial"/>
                <a:sym typeface="Arial"/>
              </a:rPr>
              <a:t>(enter working relationship)</a:t>
            </a:r>
          </a:p>
        </p:txBody>
      </p:sp>
      <p:sp>
        <p:nvSpPr>
          <p:cNvPr id="69" name="Shape 69"/>
          <p:cNvSpPr>
            <a:spLocks noGrp="1"/>
          </p:cNvSpPr>
          <p:nvPr>
            <p:ph type="pic" sz="quarter" idx="13"/>
          </p:nvPr>
        </p:nvSpPr>
        <p:spPr>
          <a:xfrm>
            <a:off x="1670383" y="204551"/>
            <a:ext cx="882095" cy="270000"/>
          </a:xfrm>
          <a:prstGeom prst="rect">
            <a:avLst/>
          </a:prstGeom>
          <a:noFill/>
          <a:ln>
            <a:noFill/>
          </a:ln>
        </p:spPr>
        <p:txBody>
          <a:bodyPr wrap="square" lIns="68579" tIns="34289" rIns="68579" bIns="34289" anchor="t">
            <a:noAutofit/>
          </a:bodyPr>
          <a:lstStyle>
            <a:lvl1pPr marL="0" indent="0">
              <a:buNone/>
              <a:defRPr sz="600">
                <a:latin typeface="+mn-lt"/>
              </a:defRPr>
            </a:lvl1pPr>
          </a:lstStyle>
          <a:p>
            <a:r>
              <a:rPr lang="en-US" smtClean="0"/>
              <a:t>Click icon to add picture</a:t>
            </a:r>
            <a:endParaRPr lang="en-GB" dirty="0"/>
          </a:p>
        </p:txBody>
      </p:sp>
      <p:sp>
        <p:nvSpPr>
          <p:cNvPr id="70" name="Shape 70"/>
          <p:cNvSpPr>
            <a:spLocks noGrp="1"/>
          </p:cNvSpPr>
          <p:nvPr>
            <p:ph type="pic" sz="quarter" idx="14"/>
          </p:nvPr>
        </p:nvSpPr>
        <p:spPr>
          <a:xfrm>
            <a:off x="2683457"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71" name="Shape 71"/>
          <p:cNvSpPr>
            <a:spLocks noGrp="1"/>
          </p:cNvSpPr>
          <p:nvPr>
            <p:ph type="pic" sz="quarter" idx="15"/>
          </p:nvPr>
        </p:nvSpPr>
        <p:spPr>
          <a:xfrm>
            <a:off x="3696083"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2" name="Footer Placeholder 1"/>
          <p:cNvSpPr>
            <a:spLocks noGrp="1"/>
          </p:cNvSpPr>
          <p:nvPr>
            <p:ph type="ftr" sz="quarter" idx="16"/>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14" name="Shape 64"/>
          <p:cNvSpPr/>
          <p:nvPr userDrawn="1"/>
        </p:nvSpPr>
        <p:spPr>
          <a:xfrm flipV="1">
            <a:off x="2618185"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5" name="Shape 64"/>
          <p:cNvSpPr/>
          <p:nvPr userDrawn="1"/>
        </p:nvSpPr>
        <p:spPr>
          <a:xfrm flipV="1">
            <a:off x="3631704"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6" name="Shape 64"/>
          <p:cNvSpPr/>
          <p:nvPr userDrawn="1"/>
        </p:nvSpPr>
        <p:spPr>
          <a:xfrm flipV="1">
            <a:off x="464433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8" name="Shape 71"/>
          <p:cNvSpPr>
            <a:spLocks noGrp="1"/>
          </p:cNvSpPr>
          <p:nvPr>
            <p:ph type="pic" sz="quarter" idx="17"/>
          </p:nvPr>
        </p:nvSpPr>
        <p:spPr>
          <a:xfrm>
            <a:off x="4705282"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17" name="Title 2"/>
          <p:cNvSpPr>
            <a:spLocks noGrp="1"/>
          </p:cNvSpPr>
          <p:nvPr>
            <p:ph type="title" hasCustomPrompt="1"/>
          </p:nvPr>
        </p:nvSpPr>
        <p:spPr>
          <a:xfrm>
            <a:off x="148235" y="1039783"/>
            <a:ext cx="6328125" cy="484748"/>
          </a:xfrm>
        </p:spPr>
        <p:txBody>
          <a:bodyPr/>
          <a:lstStyle>
            <a:lvl1pPr>
              <a:defRPr/>
            </a:lvl1pPr>
          </a:lstStyle>
          <a:p>
            <a:r>
              <a:rPr lang="en-US" dirty="0"/>
              <a:t>Presentation title</a:t>
            </a:r>
            <a:endParaRPr lang="en-GB" dirty="0"/>
          </a:p>
        </p:txBody>
      </p:sp>
      <p:sp>
        <p:nvSpPr>
          <p:cNvPr id="19"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709145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4732151"/>
            <a:ext cx="6858000" cy="411361"/>
          </a:xfrm>
          <a:prstGeom prst="rect">
            <a:avLst/>
          </a:prstGeom>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7" name="Shape 48"/>
          <p:cNvSpPr/>
          <p:nvPr userDrawn="1"/>
        </p:nvSpPr>
        <p:spPr>
          <a:xfrm>
            <a:off x="-1" y="-6009"/>
            <a:ext cx="6858002" cy="687642"/>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8" name="Title 2"/>
          <p:cNvSpPr>
            <a:spLocks noGrp="1"/>
          </p:cNvSpPr>
          <p:nvPr>
            <p:ph type="title" hasCustomPrompt="1"/>
          </p:nvPr>
        </p:nvSpPr>
        <p:spPr>
          <a:xfrm>
            <a:off x="148235" y="1039783"/>
            <a:ext cx="6328125" cy="484748"/>
          </a:xfrm>
        </p:spPr>
        <p:txBody>
          <a:bodyPr/>
          <a:lstStyle>
            <a:lvl1pPr>
              <a:defRPr/>
            </a:lvl1pPr>
          </a:lstStyle>
          <a:p>
            <a:r>
              <a:rPr lang="en-US" dirty="0"/>
              <a:t>Presentation title</a:t>
            </a:r>
            <a:endParaRPr lang="en-GB" dirty="0"/>
          </a:p>
        </p:txBody>
      </p:sp>
      <p:sp>
        <p:nvSpPr>
          <p:cNvPr id="9"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10"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9908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slide - partnerships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4732151"/>
            <a:ext cx="6858000" cy="411361"/>
          </a:xfrm>
          <a:prstGeom prst="rect">
            <a:avLst/>
          </a:prstGeom>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7" name="Shape 48"/>
          <p:cNvSpPr/>
          <p:nvPr userDrawn="1"/>
        </p:nvSpPr>
        <p:spPr>
          <a:xfrm>
            <a:off x="-1" y="-6009"/>
            <a:ext cx="6858002" cy="687642"/>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9" name="Shape 64"/>
          <p:cNvSpPr/>
          <p:nvPr userDrawn="1"/>
        </p:nvSpPr>
        <p:spPr>
          <a:xfrm flipV="1">
            <a:off x="160645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0" name="Shape 68"/>
          <p:cNvSpPr/>
          <p:nvPr userDrawn="1"/>
        </p:nvSpPr>
        <p:spPr>
          <a:xfrm>
            <a:off x="5648322" y="240515"/>
            <a:ext cx="1196005" cy="202500"/>
          </a:xfrm>
          <a:prstGeom prst="rect">
            <a:avLst/>
          </a:prstGeom>
          <a:ln w="12700">
            <a:miter lim="400000"/>
          </a:ln>
          <a:extLst>
            <a:ext uri="{C572A759-6A51-4108-AA02-DFA0A04FC94B}">
              <ma14:wrappingTextBoxFlag xmlns:ma14="http://schemas.microsoft.com/office/mac/drawingml/2011/main" xmlns="" val="1"/>
            </a:ext>
          </a:extLst>
        </p:spPr>
        <p:txBody>
          <a:bodyPr lIns="20092" tIns="20092" rIns="20092" bIns="20092"/>
          <a:lstStyle/>
          <a:p>
            <a:pPr marL="0" marR="0" lvl="0" indent="0" algn="l" defTabSz="257162" rtl="0" eaLnBrk="1" fontAlgn="auto" latinLnBrk="0" hangingPunct="0">
              <a:lnSpc>
                <a:spcPct val="90000"/>
              </a:lnSpc>
              <a:spcBef>
                <a:spcPts val="225"/>
              </a:spcBef>
              <a:spcAft>
                <a:spcPts val="0"/>
              </a:spcAft>
              <a:buClrTx/>
              <a:buSzTx/>
              <a:buFontTx/>
              <a:buNone/>
              <a:tabLst/>
              <a:defRPr sz="2100">
                <a:solidFill>
                  <a:srgbClr val="2A2A2A"/>
                </a:solidFill>
                <a:latin typeface="Arial"/>
                <a:ea typeface="Arial"/>
                <a:cs typeface="Arial"/>
                <a:sym typeface="Arial"/>
              </a:defRPr>
            </a:pPr>
            <a:r>
              <a:rPr kumimoji="0" sz="600" b="0" i="0" u="none" strike="noStrike" kern="0" cap="none" spc="0" normalizeH="0" baseline="0" noProof="0" dirty="0">
                <a:ln>
                  <a:noFill/>
                </a:ln>
                <a:solidFill>
                  <a:srgbClr val="FFFFFF"/>
                </a:solidFill>
                <a:effectLst/>
                <a:uLnTx/>
                <a:uFillTx/>
                <a:latin typeface="Arial"/>
                <a:cs typeface="Arial"/>
                <a:sym typeface="Arial"/>
              </a:rPr>
              <a:t>Working together </a:t>
            </a:r>
            <a:br>
              <a:rPr kumimoji="0" sz="600" b="0" i="0" u="none" strike="noStrike" kern="0" cap="none" spc="0" normalizeH="0" baseline="0" noProof="0" dirty="0">
                <a:ln>
                  <a:noFill/>
                </a:ln>
                <a:solidFill>
                  <a:srgbClr val="FFFFFF"/>
                </a:solidFill>
                <a:effectLst/>
                <a:uLnTx/>
                <a:uFillTx/>
                <a:latin typeface="Arial"/>
                <a:cs typeface="Arial"/>
                <a:sym typeface="Arial"/>
              </a:rPr>
            </a:br>
            <a:r>
              <a:rPr kumimoji="0" sz="600" b="0" i="0" u="none" strike="noStrike" kern="0" cap="none" spc="0" normalizeH="0" baseline="0" noProof="0" dirty="0">
                <a:ln>
                  <a:noFill/>
                </a:ln>
                <a:solidFill>
                  <a:srgbClr val="FFFFFF"/>
                </a:solidFill>
                <a:effectLst/>
                <a:uLnTx/>
                <a:uFillTx/>
                <a:latin typeface="Arial"/>
                <a:cs typeface="Arial"/>
                <a:sym typeface="Arial"/>
              </a:rPr>
              <a:t>(enter working relationship)</a:t>
            </a:r>
          </a:p>
        </p:txBody>
      </p:sp>
      <p:sp>
        <p:nvSpPr>
          <p:cNvPr id="11" name="Shape 69"/>
          <p:cNvSpPr>
            <a:spLocks noGrp="1"/>
          </p:cNvSpPr>
          <p:nvPr>
            <p:ph type="pic" sz="quarter" idx="13"/>
          </p:nvPr>
        </p:nvSpPr>
        <p:spPr>
          <a:xfrm>
            <a:off x="1670383" y="204551"/>
            <a:ext cx="882095" cy="270000"/>
          </a:xfrm>
          <a:prstGeom prst="rect">
            <a:avLst/>
          </a:prstGeom>
          <a:noFill/>
          <a:ln>
            <a:noFill/>
          </a:ln>
        </p:spPr>
        <p:txBody>
          <a:bodyPr wrap="square" lIns="68579" tIns="34289" rIns="68579" bIns="34289" anchor="t">
            <a:noAutofit/>
          </a:bodyPr>
          <a:lstStyle>
            <a:lvl1pPr marL="0" indent="0">
              <a:buNone/>
              <a:defRPr sz="600">
                <a:latin typeface="+mn-lt"/>
              </a:defRPr>
            </a:lvl1pPr>
          </a:lstStyle>
          <a:p>
            <a:r>
              <a:rPr lang="en-US" smtClean="0"/>
              <a:t>Click icon to add picture</a:t>
            </a:r>
            <a:endParaRPr lang="en-GB" dirty="0"/>
          </a:p>
        </p:txBody>
      </p:sp>
      <p:sp>
        <p:nvSpPr>
          <p:cNvPr id="14" name="Shape 70"/>
          <p:cNvSpPr>
            <a:spLocks noGrp="1"/>
          </p:cNvSpPr>
          <p:nvPr>
            <p:ph type="pic" sz="quarter" idx="14"/>
          </p:nvPr>
        </p:nvSpPr>
        <p:spPr>
          <a:xfrm>
            <a:off x="2683457"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15" name="Shape 71"/>
          <p:cNvSpPr>
            <a:spLocks noGrp="1"/>
          </p:cNvSpPr>
          <p:nvPr>
            <p:ph type="pic" sz="quarter" idx="15"/>
          </p:nvPr>
        </p:nvSpPr>
        <p:spPr>
          <a:xfrm>
            <a:off x="3696083"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16" name="Shape 64"/>
          <p:cNvSpPr/>
          <p:nvPr userDrawn="1"/>
        </p:nvSpPr>
        <p:spPr>
          <a:xfrm flipV="1">
            <a:off x="2618185"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7" name="Shape 64"/>
          <p:cNvSpPr/>
          <p:nvPr userDrawn="1"/>
        </p:nvSpPr>
        <p:spPr>
          <a:xfrm flipV="1">
            <a:off x="3631704"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8" name="Shape 64"/>
          <p:cNvSpPr/>
          <p:nvPr userDrawn="1"/>
        </p:nvSpPr>
        <p:spPr>
          <a:xfrm flipV="1">
            <a:off x="464433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9" name="Shape 71"/>
          <p:cNvSpPr>
            <a:spLocks noGrp="1"/>
          </p:cNvSpPr>
          <p:nvPr>
            <p:ph type="pic" sz="quarter" idx="17"/>
          </p:nvPr>
        </p:nvSpPr>
        <p:spPr>
          <a:xfrm>
            <a:off x="4705282"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20" name="Title 2"/>
          <p:cNvSpPr>
            <a:spLocks noGrp="1"/>
          </p:cNvSpPr>
          <p:nvPr>
            <p:ph type="title" hasCustomPrompt="1"/>
          </p:nvPr>
        </p:nvSpPr>
        <p:spPr>
          <a:xfrm>
            <a:off x="148235" y="1039783"/>
            <a:ext cx="6328125" cy="484748"/>
          </a:xfrm>
        </p:spPr>
        <p:txBody>
          <a:bodyPr/>
          <a:lstStyle>
            <a:lvl1pPr>
              <a:defRPr/>
            </a:lvl1pPr>
          </a:lstStyle>
          <a:p>
            <a:r>
              <a:rPr lang="en-US" dirty="0"/>
              <a:t>Presentation title</a:t>
            </a:r>
            <a:endParaRPr lang="en-GB" dirty="0"/>
          </a:p>
        </p:txBody>
      </p:sp>
      <p:sp>
        <p:nvSpPr>
          <p:cNvPr id="24"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21"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1028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slide - 1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9" y="1770460"/>
            <a:ext cx="6318647" cy="270510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 snow squall stable/stability </a:t>
            </a:r>
            <a:r>
              <a:rPr lang="en-GB" dirty="0" err="1"/>
              <a:t>stratiform</a:t>
            </a:r>
            <a:r>
              <a:rPr lang="en-GB" dirty="0"/>
              <a:t> summation layer amount sun pillar </a:t>
            </a:r>
            <a:r>
              <a:rPr lang="en-GB" dirty="0" err="1" smtClean="0"/>
              <a:t>updraught</a:t>
            </a:r>
            <a:r>
              <a:rPr lang="en-GB" dirty="0" smtClean="0"/>
              <a:t> </a:t>
            </a:r>
            <a:r>
              <a:rPr lang="en-GB" dirty="0"/>
              <a:t>upslope effect warning waterspout wind vane. </a:t>
            </a:r>
          </a:p>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a:t>
            </a:r>
          </a:p>
          <a:p>
            <a:pPr lvl="0"/>
            <a:endParaRPr lang="en-US" dirty="0"/>
          </a:p>
        </p:txBody>
      </p:sp>
    </p:spTree>
    <p:extLst>
      <p:ext uri="{BB962C8B-B14F-4D97-AF65-F5344CB8AC3E}">
        <p14:creationId xmlns:p14="http://schemas.microsoft.com/office/powerpoint/2010/main" val="2377990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slide - 2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4" y="1770460"/>
            <a:ext cx="3037880"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a:t>
            </a:r>
            <a:endParaRPr lang="en-US" dirty="0"/>
          </a:p>
        </p:txBody>
      </p:sp>
      <p:sp>
        <p:nvSpPr>
          <p:cNvPr id="6" name="Text Placeholder 4"/>
          <p:cNvSpPr>
            <a:spLocks noGrp="1"/>
          </p:cNvSpPr>
          <p:nvPr>
            <p:ph type="body" sz="quarter" idx="13" hasCustomPrompt="1"/>
          </p:nvPr>
        </p:nvSpPr>
        <p:spPr>
          <a:xfrm>
            <a:off x="3439270" y="1770460"/>
            <a:ext cx="3037880"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a:t>
            </a:r>
            <a:endParaRPr lang="en-US" dirty="0"/>
          </a:p>
        </p:txBody>
      </p:sp>
    </p:spTree>
    <p:extLst>
      <p:ext uri="{BB962C8B-B14F-4D97-AF65-F5344CB8AC3E}">
        <p14:creationId xmlns:p14="http://schemas.microsoft.com/office/powerpoint/2010/main" val="1086666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nt slide - 3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9" y="177046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6" name="Text Placeholder 4"/>
          <p:cNvSpPr>
            <a:spLocks noGrp="1"/>
          </p:cNvSpPr>
          <p:nvPr>
            <p:ph type="body" sz="quarter" idx="13" hasCustomPrompt="1"/>
          </p:nvPr>
        </p:nvSpPr>
        <p:spPr>
          <a:xfrm>
            <a:off x="2345388" y="177046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8" name="Text Placeholder 4"/>
          <p:cNvSpPr>
            <a:spLocks noGrp="1"/>
          </p:cNvSpPr>
          <p:nvPr>
            <p:ph type="body" sz="quarter" idx="14" hasCustomPrompt="1"/>
          </p:nvPr>
        </p:nvSpPr>
        <p:spPr>
          <a:xfrm>
            <a:off x="4542984" y="176153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Tree>
    <p:extLst>
      <p:ext uri="{BB962C8B-B14F-4D97-AF65-F5344CB8AC3E}">
        <p14:creationId xmlns:p14="http://schemas.microsoft.com/office/powerpoint/2010/main" val="960951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nt slide - 1 column text &amp; image">
    <p:spTree>
      <p:nvGrpSpPr>
        <p:cNvPr id="1" name=""/>
        <p:cNvGrpSpPr/>
        <p:nvPr/>
      </p:nvGrpSpPr>
      <p:grpSpPr>
        <a:xfrm>
          <a:off x="0" y="0"/>
          <a:ext cx="0" cy="0"/>
          <a:chOff x="0" y="0"/>
          <a:chExt cx="0" cy="0"/>
        </a:xfrm>
      </p:grpSpPr>
      <p:sp>
        <p:nvSpPr>
          <p:cNvPr id="5" name="Picture Placeholder 4"/>
          <p:cNvSpPr>
            <a:spLocks noGrp="1"/>
          </p:cNvSpPr>
          <p:nvPr>
            <p:ph type="pic" sz="quarter" idx="16" hasCustomPrompt="1"/>
          </p:nvPr>
        </p:nvSpPr>
        <p:spPr>
          <a:xfrm>
            <a:off x="3429000" y="12"/>
            <a:ext cx="3429000" cy="473213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15" name="Text Placeholder 4"/>
          <p:cNvSpPr>
            <a:spLocks noGrp="1"/>
          </p:cNvSpPr>
          <p:nvPr>
            <p:ph type="body" sz="quarter" idx="11" hasCustomPrompt="1"/>
          </p:nvPr>
        </p:nvSpPr>
        <p:spPr>
          <a:xfrm>
            <a:off x="148234" y="1773777"/>
            <a:ext cx="3037880" cy="271403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a:t>
            </a:r>
            <a:endParaRPr lang="en-US" dirty="0"/>
          </a:p>
        </p:txBody>
      </p:sp>
      <p:sp>
        <p:nvSpPr>
          <p:cNvPr id="6"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183026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Content slide - 1 column text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15" name="Text Placeholder 4"/>
          <p:cNvSpPr>
            <a:spLocks noGrp="1"/>
          </p:cNvSpPr>
          <p:nvPr>
            <p:ph type="body" sz="quarter" idx="11" hasCustomPrompt="1"/>
          </p:nvPr>
        </p:nvSpPr>
        <p:spPr>
          <a:xfrm>
            <a:off x="148234" y="1773777"/>
            <a:ext cx="3037880" cy="271403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a:t>
            </a:r>
            <a:endParaRPr lang="en-US" dirty="0"/>
          </a:p>
        </p:txBody>
      </p:sp>
      <p:sp>
        <p:nvSpPr>
          <p:cNvPr id="6" name="Table Placeholder 5"/>
          <p:cNvSpPr>
            <a:spLocks noGrp="1"/>
          </p:cNvSpPr>
          <p:nvPr>
            <p:ph type="tbl" sz="quarter" idx="17" hasCustomPrompt="1"/>
          </p:nvPr>
        </p:nvSpPr>
        <p:spPr>
          <a:xfrm>
            <a:off x="3429006" y="1761530"/>
            <a:ext cx="3048149" cy="2714030"/>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7"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1466157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 whit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Presentation title</a:t>
            </a:r>
            <a:endParaRPr lang="en-GB" dirty="0"/>
          </a:p>
        </p:txBody>
      </p:sp>
      <p:sp>
        <p:nvSpPr>
          <p:cNvPr id="5"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2053153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ntent slide - full imag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6" name="Picture Placeholder 4"/>
          <p:cNvSpPr>
            <a:spLocks noGrp="1"/>
          </p:cNvSpPr>
          <p:nvPr>
            <p:ph type="pic" sz="quarter" idx="16" hasCustomPrompt="1"/>
          </p:nvPr>
        </p:nvSpPr>
        <p:spPr>
          <a:xfrm>
            <a:off x="0" y="748904"/>
            <a:ext cx="6858000" cy="3983236"/>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Tree>
    <p:extLst>
      <p:ext uri="{BB962C8B-B14F-4D97-AF65-F5344CB8AC3E}">
        <p14:creationId xmlns:p14="http://schemas.microsoft.com/office/powerpoint/2010/main" val="1276304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ntent slide - 1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5" y="1761530"/>
            <a:ext cx="6328023"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3537385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slide - 2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cxnSp>
        <p:nvCxnSpPr>
          <p:cNvPr id="7" name="Straight Connector 6"/>
          <p:cNvCxnSpPr/>
          <p:nvPr userDrawn="1"/>
        </p:nvCxnSpPr>
        <p:spPr>
          <a:xfrm>
            <a:off x="3302775" y="1770459"/>
            <a:ext cx="0" cy="2719072"/>
          </a:xfrm>
          <a:prstGeom prst="line">
            <a:avLst/>
          </a:prstGeom>
        </p:spPr>
        <p:style>
          <a:lnRef idx="1">
            <a:schemeClr val="dk1"/>
          </a:lnRef>
          <a:fillRef idx="0">
            <a:schemeClr val="dk1"/>
          </a:fillRef>
          <a:effectRef idx="0">
            <a:schemeClr val="dk1"/>
          </a:effectRef>
          <a:fontRef idx="minor">
            <a:schemeClr val="tx1"/>
          </a:fontRef>
        </p:style>
      </p:cxnSp>
      <p:sp>
        <p:nvSpPr>
          <p:cNvPr id="5" name="Text Placeholder 4"/>
          <p:cNvSpPr>
            <a:spLocks noGrp="1"/>
          </p:cNvSpPr>
          <p:nvPr>
            <p:ph type="body" sz="quarter" idx="11" hasCustomPrompt="1"/>
          </p:nvPr>
        </p:nvSpPr>
        <p:spPr>
          <a:xfrm>
            <a:off x="148234"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ext Placeholder 4"/>
          <p:cNvSpPr>
            <a:spLocks noGrp="1"/>
          </p:cNvSpPr>
          <p:nvPr>
            <p:ph type="body" sz="quarter" idx="12" hasCustomPrompt="1"/>
          </p:nvPr>
        </p:nvSpPr>
        <p:spPr>
          <a:xfrm>
            <a:off x="3439270"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171020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imag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7" name="Picture Placeholder 4"/>
          <p:cNvSpPr>
            <a:spLocks noGrp="1"/>
          </p:cNvSpPr>
          <p:nvPr>
            <p:ph type="pic" sz="quarter" idx="16" hasCustomPrompt="1"/>
          </p:nvPr>
        </p:nvSpPr>
        <p:spPr>
          <a:xfrm>
            <a:off x="3429000" y="12"/>
            <a:ext cx="3429000" cy="473213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5" name="Text Placeholder 4"/>
          <p:cNvSpPr>
            <a:spLocks noGrp="1"/>
          </p:cNvSpPr>
          <p:nvPr>
            <p:ph type="body" sz="quarter" idx="11" hasCustomPrompt="1"/>
          </p:nvPr>
        </p:nvSpPr>
        <p:spPr>
          <a:xfrm>
            <a:off x="148234"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2545965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6" name="Table Placeholder 5"/>
          <p:cNvSpPr>
            <a:spLocks noGrp="1"/>
          </p:cNvSpPr>
          <p:nvPr>
            <p:ph type="tbl" sz="quarter" idx="17" hasCustomPrompt="1"/>
          </p:nvPr>
        </p:nvSpPr>
        <p:spPr>
          <a:xfrm>
            <a:off x="3429006" y="1761530"/>
            <a:ext cx="3048149" cy="2714030"/>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5" name="Text Placeholder 4"/>
          <p:cNvSpPr>
            <a:spLocks noGrp="1"/>
          </p:cNvSpPr>
          <p:nvPr>
            <p:ph type="body" sz="quarter" idx="11" hasCustomPrompt="1"/>
          </p:nvPr>
        </p:nvSpPr>
        <p:spPr>
          <a:xfrm>
            <a:off x="148234"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1580609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ntent slide - 3 colum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cxnSp>
        <p:nvCxnSpPr>
          <p:cNvPr id="7" name="Straight Connector 6"/>
          <p:cNvCxnSpPr/>
          <p:nvPr userDrawn="1"/>
        </p:nvCxnSpPr>
        <p:spPr>
          <a:xfrm>
            <a:off x="2203200" y="1756488"/>
            <a:ext cx="0" cy="2719072"/>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userDrawn="1"/>
        </p:nvCxnSpPr>
        <p:spPr>
          <a:xfrm>
            <a:off x="4405388" y="1756488"/>
            <a:ext cx="0" cy="2719072"/>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1" hasCustomPrompt="1"/>
          </p:nvPr>
        </p:nvSpPr>
        <p:spPr>
          <a:xfrm>
            <a:off x="148238" y="1761530"/>
            <a:ext cx="1934171"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8" name="Text Placeholder 4"/>
          <p:cNvSpPr>
            <a:spLocks noGrp="1"/>
          </p:cNvSpPr>
          <p:nvPr>
            <p:ph type="body" sz="quarter" idx="12" hasCustomPrompt="1"/>
          </p:nvPr>
        </p:nvSpPr>
        <p:spPr>
          <a:xfrm>
            <a:off x="2338586" y="1761530"/>
            <a:ext cx="1946011"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9" name="Text Placeholder 4"/>
          <p:cNvSpPr>
            <a:spLocks noGrp="1"/>
          </p:cNvSpPr>
          <p:nvPr>
            <p:ph type="body" sz="quarter" idx="13" hasCustomPrompt="1"/>
          </p:nvPr>
        </p:nvSpPr>
        <p:spPr>
          <a:xfrm>
            <a:off x="4540773" y="1761542"/>
            <a:ext cx="1934171" cy="2708987"/>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2274150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ontent slide - 2 column bullets &amp; text">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baseline="0"/>
            </a:lvl1pPr>
          </a:lstStyle>
          <a:p>
            <a:r>
              <a:rPr lang="en-US" dirty="0"/>
              <a:t>Slide title</a:t>
            </a:r>
            <a:endParaRPr lang="en-GB" dirty="0"/>
          </a:p>
        </p:txBody>
      </p:sp>
      <p:sp>
        <p:nvSpPr>
          <p:cNvPr id="14" name="Text Placeholder 4"/>
          <p:cNvSpPr>
            <a:spLocks noGrp="1"/>
          </p:cNvSpPr>
          <p:nvPr>
            <p:ph type="body" sz="quarter" idx="11" hasCustomPrompt="1"/>
          </p:nvPr>
        </p:nvSpPr>
        <p:spPr>
          <a:xfrm>
            <a:off x="148239" y="177046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cxnSp>
        <p:nvCxnSpPr>
          <p:cNvPr id="15" name="Straight Connector 14"/>
          <p:cNvCxnSpPr/>
          <p:nvPr userDrawn="1"/>
        </p:nvCxnSpPr>
        <p:spPr>
          <a:xfrm>
            <a:off x="4405388" y="1756488"/>
            <a:ext cx="0" cy="2719072"/>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2" hasCustomPrompt="1"/>
          </p:nvPr>
        </p:nvSpPr>
        <p:spPr>
          <a:xfrm>
            <a:off x="2338586" y="1761530"/>
            <a:ext cx="1946011"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ext Placeholder 4"/>
          <p:cNvSpPr>
            <a:spLocks noGrp="1"/>
          </p:cNvSpPr>
          <p:nvPr>
            <p:ph type="body" sz="quarter" idx="13" hasCustomPrompt="1"/>
          </p:nvPr>
        </p:nvSpPr>
        <p:spPr>
          <a:xfrm>
            <a:off x="4540773" y="1761542"/>
            <a:ext cx="1934171" cy="2708987"/>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4034727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21"/>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6" name="Text Placeholder 4"/>
          <p:cNvSpPr>
            <a:spLocks noGrp="1"/>
          </p:cNvSpPr>
          <p:nvPr>
            <p:ph type="body" sz="quarter" idx="11" hasCustomPrompt="1"/>
          </p:nvPr>
        </p:nvSpPr>
        <p:spPr>
          <a:xfrm>
            <a:off x="148234" y="1770460"/>
            <a:ext cx="4131320"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a:t>
            </a:r>
            <a:endParaRPr lang="en-US" dirty="0"/>
          </a:p>
        </p:txBody>
      </p:sp>
      <p:sp>
        <p:nvSpPr>
          <p:cNvPr id="7" name="Text Placeholder 4"/>
          <p:cNvSpPr>
            <a:spLocks noGrp="1"/>
          </p:cNvSpPr>
          <p:nvPr>
            <p:ph type="body" sz="quarter" idx="13" hasCustomPrompt="1"/>
          </p:nvPr>
        </p:nvSpPr>
        <p:spPr>
          <a:xfrm>
            <a:off x="4540773" y="1761542"/>
            <a:ext cx="1934171" cy="2708987"/>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2673427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Divider - Green">
    <p:spTree>
      <p:nvGrpSpPr>
        <p:cNvPr id="1" name=""/>
        <p:cNvGrpSpPr/>
        <p:nvPr/>
      </p:nvGrpSpPr>
      <p:grpSpPr>
        <a:xfrm>
          <a:off x="0" y="0"/>
          <a:ext cx="0" cy="0"/>
          <a:chOff x="0" y="0"/>
          <a:chExt cx="0" cy="0"/>
        </a:xfrm>
      </p:grpSpPr>
      <p:sp>
        <p:nvSpPr>
          <p:cNvPr id="157" name="Shape 157"/>
          <p:cNvSpPr/>
          <p:nvPr/>
        </p:nvSpPr>
        <p:spPr>
          <a:xfrm>
            <a:off x="-1" y="1761531"/>
            <a:ext cx="6858002" cy="3393665"/>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baseline="0"/>
            </a:lvl1pPr>
          </a:lstStyle>
          <a:p>
            <a:r>
              <a:rPr lang="en-US" dirty="0"/>
              <a:t>Divider title (if required)</a:t>
            </a:r>
            <a:endParaRPr lang="en-GB" dirty="0"/>
          </a:p>
        </p:txBody>
      </p:sp>
    </p:spTree>
    <p:extLst>
      <p:ext uri="{BB962C8B-B14F-4D97-AF65-F5344CB8AC3E}">
        <p14:creationId xmlns:p14="http://schemas.microsoft.com/office/powerpoint/2010/main" val="221031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Divider - Teal">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1"/>
          </a:solid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1"/>
          </a:solidFill>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1095652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partnerships">
    <p:spTree>
      <p:nvGrpSpPr>
        <p:cNvPr id="1" name=""/>
        <p:cNvGrpSpPr/>
        <p:nvPr/>
      </p:nvGrpSpPr>
      <p:grpSpPr>
        <a:xfrm>
          <a:off x="0" y="0"/>
          <a:ext cx="0" cy="0"/>
          <a:chOff x="0" y="0"/>
          <a:chExt cx="0" cy="0"/>
        </a:xfrm>
      </p:grpSpPr>
      <p:sp>
        <p:nvSpPr>
          <p:cNvPr id="64" name="Shape 64"/>
          <p:cNvSpPr/>
          <p:nvPr/>
        </p:nvSpPr>
        <p:spPr>
          <a:xfrm flipV="1">
            <a:off x="160645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68" name="Shape 68"/>
          <p:cNvSpPr/>
          <p:nvPr/>
        </p:nvSpPr>
        <p:spPr>
          <a:xfrm>
            <a:off x="5648322" y="240515"/>
            <a:ext cx="1196005" cy="202500"/>
          </a:xfrm>
          <a:prstGeom prst="rect">
            <a:avLst/>
          </a:prstGeom>
          <a:ln w="12700">
            <a:miter lim="400000"/>
          </a:ln>
          <a:extLst>
            <a:ext uri="{C572A759-6A51-4108-AA02-DFA0A04FC94B}">
              <ma14:wrappingTextBoxFlag xmlns="" xmlns:ma14="http://schemas.microsoft.com/office/mac/drawingml/2011/main" val="1"/>
            </a:ext>
          </a:extLst>
        </p:spPr>
        <p:txBody>
          <a:bodyPr lIns="20092" tIns="20092" rIns="20092" bIns="20092"/>
          <a:lstStyle/>
          <a:p>
            <a:pPr marL="0" marR="0" lvl="0" indent="0" algn="l" defTabSz="257162" rtl="0" eaLnBrk="1" fontAlgn="auto" latinLnBrk="0" hangingPunct="0">
              <a:lnSpc>
                <a:spcPct val="90000"/>
              </a:lnSpc>
              <a:spcBef>
                <a:spcPts val="225"/>
              </a:spcBef>
              <a:spcAft>
                <a:spcPts val="0"/>
              </a:spcAft>
              <a:buClrTx/>
              <a:buSzTx/>
              <a:buFontTx/>
              <a:buNone/>
              <a:tabLst/>
              <a:defRPr sz="2100">
                <a:solidFill>
                  <a:srgbClr val="2A2A2A"/>
                </a:solidFill>
                <a:latin typeface="Arial"/>
                <a:ea typeface="Arial"/>
                <a:cs typeface="Arial"/>
                <a:sym typeface="Arial"/>
              </a:defRPr>
            </a:pPr>
            <a:r>
              <a:rPr kumimoji="0" sz="600" b="0" i="0" u="none" strike="noStrike" kern="0" cap="none" spc="0" normalizeH="0" baseline="0" noProof="0" dirty="0">
                <a:ln>
                  <a:noFill/>
                </a:ln>
                <a:solidFill>
                  <a:srgbClr val="2A2A2A"/>
                </a:solidFill>
                <a:effectLst/>
                <a:uLnTx/>
                <a:uFillTx/>
                <a:latin typeface="Arial"/>
                <a:cs typeface="Arial"/>
                <a:sym typeface="Arial"/>
              </a:rPr>
              <a:t>Working together </a:t>
            </a:r>
            <a:br>
              <a:rPr kumimoji="0" sz="600" b="0" i="0" u="none" strike="noStrike" kern="0" cap="none" spc="0" normalizeH="0" baseline="0" noProof="0" dirty="0">
                <a:ln>
                  <a:noFill/>
                </a:ln>
                <a:solidFill>
                  <a:srgbClr val="2A2A2A"/>
                </a:solidFill>
                <a:effectLst/>
                <a:uLnTx/>
                <a:uFillTx/>
                <a:latin typeface="Arial"/>
                <a:cs typeface="Arial"/>
                <a:sym typeface="Arial"/>
              </a:rPr>
            </a:br>
            <a:r>
              <a:rPr kumimoji="0" sz="600" b="0" i="0" u="none" strike="noStrike" kern="0" cap="none" spc="0" normalizeH="0" baseline="0" noProof="0" dirty="0">
                <a:ln>
                  <a:noFill/>
                </a:ln>
                <a:solidFill>
                  <a:srgbClr val="2A2A2A"/>
                </a:solidFill>
                <a:effectLst/>
                <a:uLnTx/>
                <a:uFillTx/>
                <a:latin typeface="Arial"/>
                <a:cs typeface="Arial"/>
                <a:sym typeface="Arial"/>
              </a:rPr>
              <a:t>(enter working relationship)</a:t>
            </a:r>
          </a:p>
        </p:txBody>
      </p:sp>
      <p:sp>
        <p:nvSpPr>
          <p:cNvPr id="69" name="Shape 69"/>
          <p:cNvSpPr>
            <a:spLocks noGrp="1"/>
          </p:cNvSpPr>
          <p:nvPr>
            <p:ph type="pic" sz="quarter" idx="13"/>
          </p:nvPr>
        </p:nvSpPr>
        <p:spPr>
          <a:xfrm>
            <a:off x="1670383" y="204551"/>
            <a:ext cx="882095" cy="270000"/>
          </a:xfrm>
          <a:prstGeom prst="rect">
            <a:avLst/>
          </a:prstGeom>
          <a:noFill/>
          <a:ln>
            <a:noFill/>
          </a:ln>
        </p:spPr>
        <p:txBody>
          <a:bodyPr wrap="square" lIns="68579" tIns="34289" rIns="68579" bIns="34289" anchor="t">
            <a:noAutofit/>
          </a:bodyPr>
          <a:lstStyle>
            <a:lvl1pPr marL="0" indent="0">
              <a:buNone/>
              <a:defRPr sz="600">
                <a:latin typeface="+mn-lt"/>
              </a:defRPr>
            </a:lvl1pPr>
          </a:lstStyle>
          <a:p>
            <a:r>
              <a:rPr lang="en-US" smtClean="0"/>
              <a:t>Click icon to add picture</a:t>
            </a:r>
            <a:endParaRPr lang="en-GB" dirty="0"/>
          </a:p>
        </p:txBody>
      </p:sp>
      <p:sp>
        <p:nvSpPr>
          <p:cNvPr id="70" name="Shape 70"/>
          <p:cNvSpPr>
            <a:spLocks noGrp="1"/>
          </p:cNvSpPr>
          <p:nvPr>
            <p:ph type="pic" sz="quarter" idx="14"/>
          </p:nvPr>
        </p:nvSpPr>
        <p:spPr>
          <a:xfrm>
            <a:off x="2683457"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71" name="Shape 71"/>
          <p:cNvSpPr>
            <a:spLocks noGrp="1"/>
          </p:cNvSpPr>
          <p:nvPr>
            <p:ph type="pic" sz="quarter" idx="15"/>
          </p:nvPr>
        </p:nvSpPr>
        <p:spPr>
          <a:xfrm>
            <a:off x="3696083"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2" name="Footer Placeholder 1"/>
          <p:cNvSpPr>
            <a:spLocks noGrp="1"/>
          </p:cNvSpPr>
          <p:nvPr>
            <p:ph type="ftr" sz="quarter" idx="16"/>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14" name="Shape 64"/>
          <p:cNvSpPr/>
          <p:nvPr userDrawn="1"/>
        </p:nvSpPr>
        <p:spPr>
          <a:xfrm flipV="1">
            <a:off x="2618185"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5" name="Shape 64"/>
          <p:cNvSpPr/>
          <p:nvPr userDrawn="1"/>
        </p:nvSpPr>
        <p:spPr>
          <a:xfrm flipV="1">
            <a:off x="3631704"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6" name="Shape 64"/>
          <p:cNvSpPr/>
          <p:nvPr userDrawn="1"/>
        </p:nvSpPr>
        <p:spPr>
          <a:xfrm flipV="1">
            <a:off x="464433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8" name="Shape 71"/>
          <p:cNvSpPr>
            <a:spLocks noGrp="1"/>
          </p:cNvSpPr>
          <p:nvPr>
            <p:ph type="pic" sz="quarter" idx="17"/>
          </p:nvPr>
        </p:nvSpPr>
        <p:spPr>
          <a:xfrm>
            <a:off x="4705282"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17" name="Title 2"/>
          <p:cNvSpPr>
            <a:spLocks noGrp="1"/>
          </p:cNvSpPr>
          <p:nvPr>
            <p:ph type="title" hasCustomPrompt="1"/>
          </p:nvPr>
        </p:nvSpPr>
        <p:spPr>
          <a:xfrm>
            <a:off x="148235" y="1039783"/>
            <a:ext cx="6328125" cy="484748"/>
          </a:xfrm>
        </p:spPr>
        <p:txBody>
          <a:bodyPr/>
          <a:lstStyle>
            <a:lvl1pPr>
              <a:defRPr/>
            </a:lvl1pPr>
          </a:lstStyle>
          <a:p>
            <a:r>
              <a:rPr lang="en-US" dirty="0"/>
              <a:t>Presentation title</a:t>
            </a:r>
            <a:endParaRPr lang="en-GB" dirty="0"/>
          </a:p>
        </p:txBody>
      </p:sp>
      <p:sp>
        <p:nvSpPr>
          <p:cNvPr id="19"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2970139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Divider - Blue">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2"/>
          </a:solid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2"/>
          </a:solidFill>
        </p:spPr>
        <p:txBody>
          <a:bodyPr/>
          <a:lstStyle>
            <a:lvl1pPr defTabSz="164298" hangingPunct="0">
              <a:defRPr>
                <a:solidFill>
                  <a:schemeClr val="bg2"/>
                </a:solidFill>
              </a:defRPr>
            </a:lvl1p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3901496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Divider - Red">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3"/>
          </a:solid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3"/>
          </a:solidFill>
        </p:spPr>
        <p:txBody>
          <a:bodyPr/>
          <a:lstStyle>
            <a:lvl1pPr defTabSz="164298" hangingPunct="0">
              <a:defRPr>
                <a:solidFill>
                  <a:schemeClr val="tx1"/>
                </a:solidFill>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44546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Divider - Grey">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4"/>
          </a:solid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4"/>
          </a:solidFill>
        </p:spPr>
        <p:txBody>
          <a:bodyPr/>
          <a:lstStyle>
            <a:lvl1pPr defTabSz="164298" hangingPunct="0">
              <a:defRPr>
                <a:solidFill>
                  <a:schemeClr val="tx1"/>
                </a:solidFill>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100874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Questions &amp; Contact">
    <p:spTree>
      <p:nvGrpSpPr>
        <p:cNvPr id="1" name=""/>
        <p:cNvGrpSpPr/>
        <p:nvPr/>
      </p:nvGrpSpPr>
      <p:grpSpPr>
        <a:xfrm>
          <a:off x="0" y="0"/>
          <a:ext cx="0" cy="0"/>
          <a:chOff x="0" y="0"/>
          <a:chExt cx="0" cy="0"/>
        </a:xfrm>
      </p:grpSpPr>
      <p:sp>
        <p:nvSpPr>
          <p:cNvPr id="198" name="Shape 198"/>
          <p:cNvSpPr/>
          <p:nvPr/>
        </p:nvSpPr>
        <p:spPr>
          <a:xfrm>
            <a:off x="1" y="1761538"/>
            <a:ext cx="6858002" cy="3115575"/>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0092" tIns="20092" rIns="20092" bIns="20092" anchor="t" anchorCtr="0"/>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14" name="Text Placeholder 4"/>
          <p:cNvSpPr>
            <a:spLocks noGrp="1"/>
          </p:cNvSpPr>
          <p:nvPr>
            <p:ph type="body" sz="quarter" idx="12" hasCustomPrompt="1"/>
          </p:nvPr>
        </p:nvSpPr>
        <p:spPr>
          <a:xfrm>
            <a:off x="80368" y="2021692"/>
            <a:ext cx="5981552" cy="270063"/>
          </a:xfrm>
          <a:prstGeom prst="rect">
            <a:avLst/>
          </a:prstGeom>
        </p:spPr>
        <p:txBody>
          <a:bodyPr lIns="270000" rIns="270000">
            <a:noAutofit/>
          </a:bodyPr>
          <a:lstStyle>
            <a:lvl1pPr>
              <a:defRPr>
                <a:latin typeface="+mn-lt"/>
              </a:defRPr>
            </a:lvl1pPr>
            <a:lvl5pPr>
              <a:defRPr baseline="0"/>
            </a:lvl5pPr>
          </a:lstStyle>
          <a:p>
            <a:pPr lvl="0"/>
            <a:r>
              <a:rPr lang="en-GB" dirty="0"/>
              <a:t>For more information please contact:</a:t>
            </a:r>
          </a:p>
        </p:txBody>
      </p:sp>
      <p:pic>
        <p:nvPicPr>
          <p:cNvPr id="202" name="email-icon.png"/>
          <p:cNvPicPr>
            <a:picLocks noChangeAspect="1"/>
          </p:cNvPicPr>
          <p:nvPr/>
        </p:nvPicPr>
        <p:blipFill>
          <a:blip r:embed="rId3" cstate="print">
            <a:extLst/>
          </a:blip>
          <a:stretch>
            <a:fillRect/>
          </a:stretch>
        </p:blipFill>
        <p:spPr>
          <a:xfrm>
            <a:off x="168346" y="3131815"/>
            <a:ext cx="262928" cy="386900"/>
          </a:xfrm>
          <a:prstGeom prst="rect">
            <a:avLst/>
          </a:prstGeom>
          <a:ln w="12700">
            <a:miter lim="400000"/>
          </a:ln>
        </p:spPr>
      </p:pic>
      <p:pic>
        <p:nvPicPr>
          <p:cNvPr id="203" name="phone-icon.png"/>
          <p:cNvPicPr>
            <a:picLocks noChangeAspect="1"/>
          </p:cNvPicPr>
          <p:nvPr/>
        </p:nvPicPr>
        <p:blipFill>
          <a:blip r:embed="rId4" cstate="print">
            <a:extLst/>
          </a:blip>
          <a:stretch>
            <a:fillRect/>
          </a:stretch>
        </p:blipFill>
        <p:spPr>
          <a:xfrm>
            <a:off x="148132" y="3675571"/>
            <a:ext cx="303365" cy="386900"/>
          </a:xfrm>
          <a:prstGeom prst="rect">
            <a:avLst/>
          </a:prstGeom>
          <a:ln w="12700">
            <a:miter lim="400000"/>
          </a:ln>
        </p:spPr>
      </p:pic>
      <p:pic>
        <p:nvPicPr>
          <p:cNvPr id="205" name="web-icon.png"/>
          <p:cNvPicPr>
            <a:picLocks noChangeAspect="1"/>
          </p:cNvPicPr>
          <p:nvPr/>
        </p:nvPicPr>
        <p:blipFill>
          <a:blip r:embed="rId5" cstate="print">
            <a:extLst/>
          </a:blip>
          <a:stretch>
            <a:fillRect/>
          </a:stretch>
        </p:blipFill>
        <p:spPr>
          <a:xfrm>
            <a:off x="148132" y="2617307"/>
            <a:ext cx="303365" cy="343364"/>
          </a:xfrm>
          <a:prstGeom prst="rect">
            <a:avLst/>
          </a:prstGeom>
          <a:ln w="12700">
            <a:miter lim="400000"/>
          </a:ln>
        </p:spPr>
      </p:pic>
      <p:sp>
        <p:nvSpPr>
          <p:cNvPr id="2" name="Footer Placeholder 1"/>
          <p:cNvSpPr>
            <a:spLocks noGrp="1"/>
          </p:cNvSpPr>
          <p:nvPr>
            <p:ph type="ftr" sz="quarter" idx="17"/>
          </p:nvPr>
        </p:nvSpPr>
        <p:spPr/>
        <p:txBody>
          <a:bodyPr/>
          <a:lstStyle>
            <a:lvl1pPr algn="l"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Questions?</a:t>
            </a:r>
            <a:endParaRPr lang="en-GB" dirty="0"/>
          </a:p>
        </p:txBody>
      </p:sp>
      <p:sp>
        <p:nvSpPr>
          <p:cNvPr id="22" name="Shape 201"/>
          <p:cNvSpPr>
            <a:spLocks noGrp="1"/>
          </p:cNvSpPr>
          <p:nvPr>
            <p:ph type="body" sz="quarter" idx="18" hasCustomPrompt="1"/>
          </p:nvPr>
        </p:nvSpPr>
        <p:spPr>
          <a:xfrm>
            <a:off x="395695" y="2571742"/>
            <a:ext cx="5878304" cy="328936"/>
          </a:xfrm>
          <a:prstGeom prst="rect">
            <a:avLst/>
          </a:prstGeom>
        </p:spPr>
        <p:txBody>
          <a:bodyPr lIns="270000" anchor="t">
            <a:spAutoFit/>
          </a:bodyPr>
          <a:lstStyle>
            <a:lvl1pPr marL="0" indent="0" defTabSz="257162">
              <a:lnSpc>
                <a:spcPct val="150000"/>
              </a:lnSpc>
              <a:spcBef>
                <a:spcPts val="225"/>
              </a:spcBef>
              <a:buSzTx/>
              <a:buNone/>
              <a:defRPr sz="1125" b="1">
                <a:latin typeface="+mj-lt"/>
                <a:ea typeface="Arial"/>
                <a:cs typeface="Arial"/>
                <a:sym typeface="Arial"/>
              </a:defRPr>
            </a:lvl1pPr>
          </a:lstStyle>
          <a:p>
            <a:r>
              <a:rPr lang="en-GB" dirty="0"/>
              <a:t>www.metoffice.gov.uk</a:t>
            </a:r>
            <a:endParaRPr dirty="0"/>
          </a:p>
        </p:txBody>
      </p:sp>
      <p:sp>
        <p:nvSpPr>
          <p:cNvPr id="24" name="Shape 201"/>
          <p:cNvSpPr>
            <a:spLocks noGrp="1"/>
          </p:cNvSpPr>
          <p:nvPr>
            <p:ph type="body" sz="quarter" idx="20" hasCustomPrompt="1"/>
          </p:nvPr>
        </p:nvSpPr>
        <p:spPr>
          <a:xfrm>
            <a:off x="400944" y="3107336"/>
            <a:ext cx="5873056" cy="328936"/>
          </a:xfrm>
          <a:prstGeom prst="rect">
            <a:avLst/>
          </a:prstGeom>
        </p:spPr>
        <p:txBody>
          <a:bodyPr lIns="270000" anchor="t">
            <a:spAutoFit/>
          </a:bodyPr>
          <a:lstStyle>
            <a:lvl1pPr marL="0" indent="0" defTabSz="257162">
              <a:lnSpc>
                <a:spcPct val="150000"/>
              </a:lnSpc>
              <a:spcBef>
                <a:spcPts val="225"/>
              </a:spcBef>
              <a:buSzTx/>
              <a:buNone/>
              <a:defRPr sz="1125" b="1" baseline="0">
                <a:latin typeface="+mj-lt"/>
                <a:ea typeface="Arial"/>
                <a:cs typeface="Arial"/>
                <a:sym typeface="Arial"/>
              </a:defRPr>
            </a:lvl1pPr>
          </a:lstStyle>
          <a:p>
            <a:r>
              <a:rPr lang="en-GB" dirty="0"/>
              <a:t>Insert email here</a:t>
            </a:r>
            <a:endParaRPr dirty="0"/>
          </a:p>
        </p:txBody>
      </p:sp>
      <p:sp>
        <p:nvSpPr>
          <p:cNvPr id="28" name="Shape 201"/>
          <p:cNvSpPr>
            <a:spLocks noGrp="1"/>
          </p:cNvSpPr>
          <p:nvPr>
            <p:ph type="body" sz="quarter" idx="22" hasCustomPrompt="1"/>
          </p:nvPr>
        </p:nvSpPr>
        <p:spPr>
          <a:xfrm>
            <a:off x="395700" y="3663113"/>
            <a:ext cx="997727" cy="588623"/>
          </a:xfrm>
          <a:prstGeom prst="rect">
            <a:avLst/>
          </a:prstGeom>
        </p:spPr>
        <p:txBody>
          <a:bodyPr wrap="square" lIns="270000" anchor="t">
            <a:spAutoFit/>
          </a:bodyPr>
          <a:lstStyle>
            <a:lvl1pPr marL="0" indent="0" defTabSz="257162">
              <a:lnSpc>
                <a:spcPct val="150000"/>
              </a:lnSpc>
              <a:spcBef>
                <a:spcPts val="225"/>
              </a:spcBef>
              <a:buSzTx/>
              <a:buNone/>
              <a:defRPr sz="1125" b="0" baseline="0">
                <a:latin typeface="+mj-lt"/>
                <a:ea typeface="Arial"/>
                <a:cs typeface="Arial"/>
                <a:sym typeface="Arial"/>
              </a:defRPr>
            </a:lvl1pPr>
          </a:lstStyle>
          <a:p>
            <a:r>
              <a:rPr lang="en-GB" dirty="0"/>
              <a:t>From the UK:</a:t>
            </a:r>
            <a:endParaRPr dirty="0"/>
          </a:p>
        </p:txBody>
      </p:sp>
      <p:sp>
        <p:nvSpPr>
          <p:cNvPr id="12" name="Shape 201"/>
          <p:cNvSpPr>
            <a:spLocks noGrp="1"/>
          </p:cNvSpPr>
          <p:nvPr>
            <p:ph type="body" sz="quarter" idx="23" hasCustomPrompt="1"/>
          </p:nvPr>
        </p:nvSpPr>
        <p:spPr>
          <a:xfrm>
            <a:off x="1299837" y="3663113"/>
            <a:ext cx="1268800" cy="588623"/>
          </a:xfrm>
          <a:prstGeom prst="rect">
            <a:avLst/>
          </a:prstGeom>
        </p:spPr>
        <p:txBody>
          <a:bodyPr wrap="square" lIns="270000" anchor="t">
            <a:spAutoFit/>
          </a:bodyPr>
          <a:lstStyle>
            <a:lvl1pPr marL="0" indent="0" defTabSz="257162">
              <a:lnSpc>
                <a:spcPct val="150000"/>
              </a:lnSpc>
              <a:spcBef>
                <a:spcPts val="225"/>
              </a:spcBef>
              <a:buSzTx/>
              <a:buNone/>
              <a:defRPr sz="1125" b="1" baseline="0">
                <a:latin typeface="+mj-lt"/>
                <a:ea typeface="Arial"/>
                <a:cs typeface="Arial"/>
                <a:sym typeface="Arial"/>
              </a:defRPr>
            </a:lvl1pPr>
          </a:lstStyle>
          <a:p>
            <a:r>
              <a:rPr lang="en-GB" dirty="0"/>
              <a:t>0370 900 0100</a:t>
            </a:r>
            <a:endParaRPr dirty="0"/>
          </a:p>
        </p:txBody>
      </p:sp>
      <p:sp>
        <p:nvSpPr>
          <p:cNvPr id="13" name="Shape 201"/>
          <p:cNvSpPr>
            <a:spLocks noGrp="1"/>
          </p:cNvSpPr>
          <p:nvPr>
            <p:ph type="body" sz="quarter" idx="24" hasCustomPrompt="1"/>
          </p:nvPr>
        </p:nvSpPr>
        <p:spPr>
          <a:xfrm>
            <a:off x="2691071" y="3663113"/>
            <a:ext cx="1488697" cy="588623"/>
          </a:xfrm>
          <a:prstGeom prst="rect">
            <a:avLst/>
          </a:prstGeom>
        </p:spPr>
        <p:txBody>
          <a:bodyPr wrap="square" lIns="270000" anchor="t">
            <a:spAutoFit/>
          </a:bodyPr>
          <a:lstStyle>
            <a:lvl1pPr marL="0" indent="0" defTabSz="257162">
              <a:lnSpc>
                <a:spcPct val="150000"/>
              </a:lnSpc>
              <a:spcBef>
                <a:spcPts val="225"/>
              </a:spcBef>
              <a:buSzTx/>
              <a:buNone/>
              <a:defRPr sz="1125" b="0" baseline="0">
                <a:latin typeface="+mj-lt"/>
                <a:ea typeface="Arial"/>
                <a:cs typeface="Arial"/>
                <a:sym typeface="Arial"/>
              </a:defRPr>
            </a:lvl1pPr>
          </a:lstStyle>
          <a:p>
            <a:r>
              <a:rPr lang="en-GB" dirty="0"/>
              <a:t>From outside the UK:</a:t>
            </a:r>
            <a:endParaRPr dirty="0"/>
          </a:p>
        </p:txBody>
      </p:sp>
      <p:sp>
        <p:nvSpPr>
          <p:cNvPr id="15" name="Shape 201"/>
          <p:cNvSpPr>
            <a:spLocks noGrp="1"/>
          </p:cNvSpPr>
          <p:nvPr>
            <p:ph type="body" sz="quarter" idx="25" hasCustomPrompt="1"/>
          </p:nvPr>
        </p:nvSpPr>
        <p:spPr>
          <a:xfrm>
            <a:off x="4072218" y="3663113"/>
            <a:ext cx="1268800" cy="588623"/>
          </a:xfrm>
          <a:prstGeom prst="rect">
            <a:avLst/>
          </a:prstGeom>
        </p:spPr>
        <p:txBody>
          <a:bodyPr wrap="square" lIns="270000" anchor="t">
            <a:spAutoFit/>
          </a:bodyPr>
          <a:lstStyle>
            <a:lvl1pPr marL="0" indent="0" defTabSz="257162">
              <a:lnSpc>
                <a:spcPct val="150000"/>
              </a:lnSpc>
              <a:spcBef>
                <a:spcPts val="225"/>
              </a:spcBef>
              <a:buSzTx/>
              <a:buNone/>
              <a:defRPr sz="1125" b="1" baseline="0">
                <a:latin typeface="+mj-lt"/>
                <a:ea typeface="Arial"/>
                <a:cs typeface="Arial"/>
                <a:sym typeface="Arial"/>
              </a:defRPr>
            </a:lvl1pPr>
          </a:lstStyle>
          <a:p>
            <a:r>
              <a:rPr lang="en-GB" dirty="0"/>
              <a:t>+44 1392 885680</a:t>
            </a:r>
            <a:endParaRPr dirty="0"/>
          </a:p>
        </p:txBody>
      </p:sp>
    </p:spTree>
    <p:extLst>
      <p:ext uri="{BB962C8B-B14F-4D97-AF65-F5344CB8AC3E}">
        <p14:creationId xmlns:p14="http://schemas.microsoft.com/office/powerpoint/2010/main" val="1964698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solidFill>
            <a:schemeClr val="accent6"/>
          </a:solidFill>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Tree>
    <p:extLst>
      <p:ext uri="{BB962C8B-B14F-4D97-AF65-F5344CB8AC3E}">
        <p14:creationId xmlns:p14="http://schemas.microsoft.com/office/powerpoint/2010/main" val="2537113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slide - full image">
    <p:bg>
      <p:bgRef idx="1001">
        <a:schemeClr val="bg2"/>
      </p:bgRef>
    </p:bg>
    <p:spTree>
      <p:nvGrpSpPr>
        <p:cNvPr id="1" name=""/>
        <p:cNvGrpSpPr/>
        <p:nvPr/>
      </p:nvGrpSpPr>
      <p:grpSpPr>
        <a:xfrm>
          <a:off x="0" y="0"/>
          <a:ext cx="0" cy="0"/>
          <a:chOff x="0" y="0"/>
          <a:chExt cx="0" cy="0"/>
        </a:xfrm>
      </p:grpSpPr>
      <p:pic>
        <p:nvPicPr>
          <p:cNvPr id="15" name="cover-backg-2.jpg"/>
          <p:cNvPicPr>
            <a:picLocks noChangeAspect="1"/>
          </p:cNvPicPr>
          <p:nvPr userDrawn="1"/>
        </p:nvPicPr>
        <p:blipFill>
          <a:blip r:embed="rId2" cstate="print">
            <a:extLst/>
          </a:blip>
          <a:stretch>
            <a:fillRect/>
          </a:stretch>
        </p:blipFill>
        <p:spPr>
          <a:xfrm>
            <a:off x="0" y="0"/>
            <a:ext cx="6858000" cy="5143500"/>
          </a:xfrm>
          <a:prstGeom prst="rect">
            <a:avLst/>
          </a:prstGeom>
          <a:ln w="12700">
            <a:miter lim="400000"/>
          </a:ln>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48234" y="1761530"/>
            <a:ext cx="6328916"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
        <p:nvSpPr>
          <p:cNvPr id="2" name="Footer Placeholder 1"/>
          <p:cNvSpPr>
            <a:spLocks noGrp="1"/>
          </p:cNvSpPr>
          <p:nvPr>
            <p:ph type="ftr" sz="quarter" idx="11"/>
          </p:nvPr>
        </p:nvSpPr>
        <p:spPr>
          <a:noFill/>
        </p:spPr>
        <p:txBody>
          <a:bodyPr/>
          <a:lstStyle>
            <a:lvl1pPr defTabSz="164298" hangingPunct="0">
              <a:defRPr>
                <a:solidFill>
                  <a:schemeClr val="accent6"/>
                </a:solidFill>
              </a:defRPr>
            </a:lvl1p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pic>
        <p:nvPicPr>
          <p:cNvPr id="7"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900361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slide - full image al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6858000" cy="5143500"/>
          </a:xfrm>
          <a:prstGeom prst="rect">
            <a:avLst/>
          </a:prstGeom>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48235" y="1761530"/>
            <a:ext cx="6328125"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
        <p:nvSpPr>
          <p:cNvPr id="2" name="Footer Placeholder 1"/>
          <p:cNvSpPr>
            <a:spLocks noGrp="1"/>
          </p:cNvSpPr>
          <p:nvPr>
            <p:ph type="ftr" sz="quarter" idx="11"/>
          </p:nvPr>
        </p:nvSpPr>
        <p:spPr>
          <a:noFill/>
        </p:spPr>
        <p:txBody>
          <a:bodyPr/>
          <a:lstStyle>
            <a:lvl1pPr defTabSz="164298" hangingPunct="0">
              <a:defRPr>
                <a:solidFill>
                  <a:schemeClr val="accent6"/>
                </a:solidFill>
              </a:defRPr>
            </a:lvl1p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pic>
        <p:nvPicPr>
          <p:cNvPr id="1026"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141189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Title slide - whit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noFill/>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Presentation title</a:t>
            </a:r>
            <a:endParaRPr lang="en-GB" dirty="0"/>
          </a:p>
        </p:txBody>
      </p:sp>
      <p:sp>
        <p:nvSpPr>
          <p:cNvPr id="5"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2615889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slide - whit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Presentation title</a:t>
            </a:r>
            <a:endParaRPr lang="en-GB" dirty="0"/>
          </a:p>
        </p:txBody>
      </p:sp>
      <p:sp>
        <p:nvSpPr>
          <p:cNvPr id="5"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3152911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slide - partnerships">
    <p:spTree>
      <p:nvGrpSpPr>
        <p:cNvPr id="1" name=""/>
        <p:cNvGrpSpPr/>
        <p:nvPr/>
      </p:nvGrpSpPr>
      <p:grpSpPr>
        <a:xfrm>
          <a:off x="0" y="0"/>
          <a:ext cx="0" cy="0"/>
          <a:chOff x="0" y="0"/>
          <a:chExt cx="0" cy="0"/>
        </a:xfrm>
      </p:grpSpPr>
      <p:sp>
        <p:nvSpPr>
          <p:cNvPr id="64" name="Shape 64"/>
          <p:cNvSpPr/>
          <p:nvPr/>
        </p:nvSpPr>
        <p:spPr>
          <a:xfrm flipV="1">
            <a:off x="160645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68" name="Shape 68"/>
          <p:cNvSpPr/>
          <p:nvPr/>
        </p:nvSpPr>
        <p:spPr>
          <a:xfrm>
            <a:off x="5648322" y="240515"/>
            <a:ext cx="1196005" cy="202500"/>
          </a:xfrm>
          <a:prstGeom prst="rect">
            <a:avLst/>
          </a:prstGeom>
          <a:ln w="12700">
            <a:miter lim="400000"/>
          </a:ln>
          <a:extLst>
            <a:ext uri="{C572A759-6A51-4108-AA02-DFA0A04FC94B}">
              <ma14:wrappingTextBoxFlag xmlns:ma14="http://schemas.microsoft.com/office/mac/drawingml/2011/main" xmlns="" val="1"/>
            </a:ext>
          </a:extLst>
        </p:spPr>
        <p:txBody>
          <a:bodyPr lIns="20092" tIns="20092" rIns="20092" bIns="20092"/>
          <a:lstStyle/>
          <a:p>
            <a:pPr marL="0" marR="0" lvl="0" indent="0" algn="l" defTabSz="257162" rtl="0" eaLnBrk="1" fontAlgn="auto" latinLnBrk="0" hangingPunct="0">
              <a:lnSpc>
                <a:spcPct val="90000"/>
              </a:lnSpc>
              <a:spcBef>
                <a:spcPts val="225"/>
              </a:spcBef>
              <a:spcAft>
                <a:spcPts val="0"/>
              </a:spcAft>
              <a:buClrTx/>
              <a:buSzTx/>
              <a:buFontTx/>
              <a:buNone/>
              <a:tabLst/>
              <a:defRPr sz="2100">
                <a:solidFill>
                  <a:srgbClr val="2A2A2A"/>
                </a:solidFill>
                <a:latin typeface="Arial"/>
                <a:ea typeface="Arial"/>
                <a:cs typeface="Arial"/>
                <a:sym typeface="Arial"/>
              </a:defRPr>
            </a:pPr>
            <a:r>
              <a:rPr kumimoji="0" sz="600" b="0" i="0" u="none" strike="noStrike" kern="0" cap="none" spc="0" normalizeH="0" baseline="0" noProof="0" dirty="0">
                <a:ln>
                  <a:noFill/>
                </a:ln>
                <a:solidFill>
                  <a:srgbClr val="2A2A2A"/>
                </a:solidFill>
                <a:effectLst/>
                <a:uLnTx/>
                <a:uFillTx/>
                <a:latin typeface="Arial"/>
                <a:cs typeface="Arial"/>
                <a:sym typeface="Arial"/>
              </a:rPr>
              <a:t>Working together </a:t>
            </a:r>
            <a:br>
              <a:rPr kumimoji="0" sz="600" b="0" i="0" u="none" strike="noStrike" kern="0" cap="none" spc="0" normalizeH="0" baseline="0" noProof="0" dirty="0">
                <a:ln>
                  <a:noFill/>
                </a:ln>
                <a:solidFill>
                  <a:srgbClr val="2A2A2A"/>
                </a:solidFill>
                <a:effectLst/>
                <a:uLnTx/>
                <a:uFillTx/>
                <a:latin typeface="Arial"/>
                <a:cs typeface="Arial"/>
                <a:sym typeface="Arial"/>
              </a:rPr>
            </a:br>
            <a:r>
              <a:rPr kumimoji="0" sz="600" b="0" i="0" u="none" strike="noStrike" kern="0" cap="none" spc="0" normalizeH="0" baseline="0" noProof="0" dirty="0">
                <a:ln>
                  <a:noFill/>
                </a:ln>
                <a:solidFill>
                  <a:srgbClr val="2A2A2A"/>
                </a:solidFill>
                <a:effectLst/>
                <a:uLnTx/>
                <a:uFillTx/>
                <a:latin typeface="Arial"/>
                <a:cs typeface="Arial"/>
                <a:sym typeface="Arial"/>
              </a:rPr>
              <a:t>(enter working relationship)</a:t>
            </a:r>
          </a:p>
        </p:txBody>
      </p:sp>
      <p:sp>
        <p:nvSpPr>
          <p:cNvPr id="69" name="Shape 69"/>
          <p:cNvSpPr>
            <a:spLocks noGrp="1"/>
          </p:cNvSpPr>
          <p:nvPr>
            <p:ph type="pic" sz="quarter" idx="13"/>
          </p:nvPr>
        </p:nvSpPr>
        <p:spPr>
          <a:xfrm>
            <a:off x="1670383" y="204551"/>
            <a:ext cx="882095" cy="270000"/>
          </a:xfrm>
          <a:prstGeom prst="rect">
            <a:avLst/>
          </a:prstGeom>
          <a:noFill/>
          <a:ln>
            <a:noFill/>
          </a:ln>
        </p:spPr>
        <p:txBody>
          <a:bodyPr wrap="square" lIns="68579" tIns="34289" rIns="68579" bIns="34289" anchor="t">
            <a:noAutofit/>
          </a:bodyPr>
          <a:lstStyle>
            <a:lvl1pPr marL="0" indent="0">
              <a:buNone/>
              <a:defRPr sz="600">
                <a:latin typeface="+mn-lt"/>
              </a:defRPr>
            </a:lvl1pPr>
          </a:lstStyle>
          <a:p>
            <a:r>
              <a:rPr lang="en-US" smtClean="0"/>
              <a:t>Click icon to add picture</a:t>
            </a:r>
            <a:endParaRPr lang="en-GB" dirty="0"/>
          </a:p>
        </p:txBody>
      </p:sp>
      <p:sp>
        <p:nvSpPr>
          <p:cNvPr id="70" name="Shape 70"/>
          <p:cNvSpPr>
            <a:spLocks noGrp="1"/>
          </p:cNvSpPr>
          <p:nvPr>
            <p:ph type="pic" sz="quarter" idx="14"/>
          </p:nvPr>
        </p:nvSpPr>
        <p:spPr>
          <a:xfrm>
            <a:off x="2683457"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71" name="Shape 71"/>
          <p:cNvSpPr>
            <a:spLocks noGrp="1"/>
          </p:cNvSpPr>
          <p:nvPr>
            <p:ph type="pic" sz="quarter" idx="15"/>
          </p:nvPr>
        </p:nvSpPr>
        <p:spPr>
          <a:xfrm>
            <a:off x="3696083"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2" name="Footer Placeholder 1"/>
          <p:cNvSpPr>
            <a:spLocks noGrp="1"/>
          </p:cNvSpPr>
          <p:nvPr>
            <p:ph type="ftr" sz="quarter" idx="16"/>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14" name="Shape 64"/>
          <p:cNvSpPr/>
          <p:nvPr userDrawn="1"/>
        </p:nvSpPr>
        <p:spPr>
          <a:xfrm flipV="1">
            <a:off x="2618185"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5" name="Shape 64"/>
          <p:cNvSpPr/>
          <p:nvPr userDrawn="1"/>
        </p:nvSpPr>
        <p:spPr>
          <a:xfrm flipV="1">
            <a:off x="3631704"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6" name="Shape 64"/>
          <p:cNvSpPr/>
          <p:nvPr userDrawn="1"/>
        </p:nvSpPr>
        <p:spPr>
          <a:xfrm flipV="1">
            <a:off x="464433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8" name="Shape 71"/>
          <p:cNvSpPr>
            <a:spLocks noGrp="1"/>
          </p:cNvSpPr>
          <p:nvPr>
            <p:ph type="pic" sz="quarter" idx="17"/>
          </p:nvPr>
        </p:nvSpPr>
        <p:spPr>
          <a:xfrm>
            <a:off x="4705282"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17" name="Title 2"/>
          <p:cNvSpPr>
            <a:spLocks noGrp="1"/>
          </p:cNvSpPr>
          <p:nvPr>
            <p:ph type="title" hasCustomPrompt="1"/>
          </p:nvPr>
        </p:nvSpPr>
        <p:spPr>
          <a:xfrm>
            <a:off x="148235" y="1039783"/>
            <a:ext cx="6328125" cy="484748"/>
          </a:xfrm>
        </p:spPr>
        <p:txBody>
          <a:bodyPr/>
          <a:lstStyle>
            <a:lvl1pPr>
              <a:defRPr/>
            </a:lvl1pPr>
          </a:lstStyle>
          <a:p>
            <a:r>
              <a:rPr lang="en-US" dirty="0"/>
              <a:t>Presentation title</a:t>
            </a:r>
            <a:endParaRPr lang="en-GB" dirty="0"/>
          </a:p>
        </p:txBody>
      </p:sp>
      <p:sp>
        <p:nvSpPr>
          <p:cNvPr id="19"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1302145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4732151"/>
            <a:ext cx="6858000" cy="411361"/>
          </a:xfrm>
          <a:prstGeom prst="rect">
            <a:avLst/>
          </a:prstGeom>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7" name="Shape 48"/>
          <p:cNvSpPr/>
          <p:nvPr userDrawn="1"/>
        </p:nvSpPr>
        <p:spPr>
          <a:xfrm>
            <a:off x="-1" y="-6009"/>
            <a:ext cx="6858002" cy="687642"/>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8" name="Title 2"/>
          <p:cNvSpPr>
            <a:spLocks noGrp="1"/>
          </p:cNvSpPr>
          <p:nvPr>
            <p:ph type="title" hasCustomPrompt="1"/>
          </p:nvPr>
        </p:nvSpPr>
        <p:spPr>
          <a:xfrm>
            <a:off x="148235" y="1039783"/>
            <a:ext cx="6328125" cy="484748"/>
          </a:xfrm>
        </p:spPr>
        <p:txBody>
          <a:bodyPr/>
          <a:lstStyle>
            <a:lvl1pPr>
              <a:defRPr/>
            </a:lvl1pPr>
          </a:lstStyle>
          <a:p>
            <a:r>
              <a:rPr lang="en-US" dirty="0"/>
              <a:t>Presentation title</a:t>
            </a:r>
            <a:endParaRPr lang="en-GB" dirty="0"/>
          </a:p>
        </p:txBody>
      </p:sp>
      <p:sp>
        <p:nvSpPr>
          <p:cNvPr id="9"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10"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5187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slide -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4732151"/>
            <a:ext cx="6858000" cy="411361"/>
          </a:xfrm>
          <a:prstGeom prst="rect">
            <a:avLst/>
          </a:prstGeom>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7" name="Shape 48"/>
          <p:cNvSpPr/>
          <p:nvPr userDrawn="1"/>
        </p:nvSpPr>
        <p:spPr>
          <a:xfrm>
            <a:off x="-1" y="-6009"/>
            <a:ext cx="6858002" cy="687642"/>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8" name="Title 2"/>
          <p:cNvSpPr>
            <a:spLocks noGrp="1"/>
          </p:cNvSpPr>
          <p:nvPr>
            <p:ph type="title" hasCustomPrompt="1"/>
          </p:nvPr>
        </p:nvSpPr>
        <p:spPr>
          <a:xfrm>
            <a:off x="148235" y="1039783"/>
            <a:ext cx="6328125" cy="484748"/>
          </a:xfrm>
        </p:spPr>
        <p:txBody>
          <a:bodyPr/>
          <a:lstStyle>
            <a:lvl1pPr>
              <a:defRPr/>
            </a:lvl1pPr>
          </a:lstStyle>
          <a:p>
            <a:r>
              <a:rPr lang="en-US" dirty="0"/>
              <a:t>Presentation title</a:t>
            </a:r>
            <a:endParaRPr lang="en-GB" dirty="0"/>
          </a:p>
        </p:txBody>
      </p:sp>
      <p:sp>
        <p:nvSpPr>
          <p:cNvPr id="9"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10"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5547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slide - partnerships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4732151"/>
            <a:ext cx="6858000" cy="411361"/>
          </a:xfrm>
          <a:prstGeom prst="rect">
            <a:avLst/>
          </a:prstGeom>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7" name="Shape 48"/>
          <p:cNvSpPr/>
          <p:nvPr userDrawn="1"/>
        </p:nvSpPr>
        <p:spPr>
          <a:xfrm>
            <a:off x="-1" y="-6009"/>
            <a:ext cx="6858002" cy="687642"/>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9" name="Shape 64"/>
          <p:cNvSpPr/>
          <p:nvPr userDrawn="1"/>
        </p:nvSpPr>
        <p:spPr>
          <a:xfrm flipV="1">
            <a:off x="160645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0" name="Shape 68"/>
          <p:cNvSpPr/>
          <p:nvPr userDrawn="1"/>
        </p:nvSpPr>
        <p:spPr>
          <a:xfrm>
            <a:off x="5648322" y="240515"/>
            <a:ext cx="1196005" cy="202500"/>
          </a:xfrm>
          <a:prstGeom prst="rect">
            <a:avLst/>
          </a:prstGeom>
          <a:ln w="12700">
            <a:miter lim="400000"/>
          </a:ln>
          <a:extLst>
            <a:ext uri="{C572A759-6A51-4108-AA02-DFA0A04FC94B}">
              <ma14:wrappingTextBoxFlag xmlns:ma14="http://schemas.microsoft.com/office/mac/drawingml/2011/main" xmlns="" val="1"/>
            </a:ext>
          </a:extLst>
        </p:spPr>
        <p:txBody>
          <a:bodyPr lIns="20092" tIns="20092" rIns="20092" bIns="20092"/>
          <a:lstStyle/>
          <a:p>
            <a:pPr marL="0" marR="0" lvl="0" indent="0" algn="l" defTabSz="257162" rtl="0" eaLnBrk="1" fontAlgn="auto" latinLnBrk="0" hangingPunct="0">
              <a:lnSpc>
                <a:spcPct val="90000"/>
              </a:lnSpc>
              <a:spcBef>
                <a:spcPts val="225"/>
              </a:spcBef>
              <a:spcAft>
                <a:spcPts val="0"/>
              </a:spcAft>
              <a:buClrTx/>
              <a:buSzTx/>
              <a:buFontTx/>
              <a:buNone/>
              <a:tabLst/>
              <a:defRPr sz="2100">
                <a:solidFill>
                  <a:srgbClr val="2A2A2A"/>
                </a:solidFill>
                <a:latin typeface="Arial"/>
                <a:ea typeface="Arial"/>
                <a:cs typeface="Arial"/>
                <a:sym typeface="Arial"/>
              </a:defRPr>
            </a:pPr>
            <a:r>
              <a:rPr kumimoji="0" sz="600" b="0" i="0" u="none" strike="noStrike" kern="0" cap="none" spc="0" normalizeH="0" baseline="0" noProof="0" dirty="0">
                <a:ln>
                  <a:noFill/>
                </a:ln>
                <a:solidFill>
                  <a:srgbClr val="FFFFFF"/>
                </a:solidFill>
                <a:effectLst/>
                <a:uLnTx/>
                <a:uFillTx/>
                <a:latin typeface="Arial"/>
                <a:cs typeface="Arial"/>
                <a:sym typeface="Arial"/>
              </a:rPr>
              <a:t>Working together </a:t>
            </a:r>
            <a:br>
              <a:rPr kumimoji="0" sz="600" b="0" i="0" u="none" strike="noStrike" kern="0" cap="none" spc="0" normalizeH="0" baseline="0" noProof="0" dirty="0">
                <a:ln>
                  <a:noFill/>
                </a:ln>
                <a:solidFill>
                  <a:srgbClr val="FFFFFF"/>
                </a:solidFill>
                <a:effectLst/>
                <a:uLnTx/>
                <a:uFillTx/>
                <a:latin typeface="Arial"/>
                <a:cs typeface="Arial"/>
                <a:sym typeface="Arial"/>
              </a:rPr>
            </a:br>
            <a:r>
              <a:rPr kumimoji="0" sz="600" b="0" i="0" u="none" strike="noStrike" kern="0" cap="none" spc="0" normalizeH="0" baseline="0" noProof="0" dirty="0">
                <a:ln>
                  <a:noFill/>
                </a:ln>
                <a:solidFill>
                  <a:srgbClr val="FFFFFF"/>
                </a:solidFill>
                <a:effectLst/>
                <a:uLnTx/>
                <a:uFillTx/>
                <a:latin typeface="Arial"/>
                <a:cs typeface="Arial"/>
                <a:sym typeface="Arial"/>
              </a:rPr>
              <a:t>(enter working relationship)</a:t>
            </a:r>
          </a:p>
        </p:txBody>
      </p:sp>
      <p:sp>
        <p:nvSpPr>
          <p:cNvPr id="11" name="Shape 69"/>
          <p:cNvSpPr>
            <a:spLocks noGrp="1"/>
          </p:cNvSpPr>
          <p:nvPr>
            <p:ph type="pic" sz="quarter" idx="13"/>
          </p:nvPr>
        </p:nvSpPr>
        <p:spPr>
          <a:xfrm>
            <a:off x="1670383" y="204551"/>
            <a:ext cx="882095" cy="270000"/>
          </a:xfrm>
          <a:prstGeom prst="rect">
            <a:avLst/>
          </a:prstGeom>
          <a:noFill/>
          <a:ln>
            <a:noFill/>
          </a:ln>
        </p:spPr>
        <p:txBody>
          <a:bodyPr wrap="square" lIns="68579" tIns="34289" rIns="68579" bIns="34289" anchor="t">
            <a:noAutofit/>
          </a:bodyPr>
          <a:lstStyle>
            <a:lvl1pPr marL="0" indent="0">
              <a:buNone/>
              <a:defRPr sz="600">
                <a:latin typeface="+mn-lt"/>
              </a:defRPr>
            </a:lvl1pPr>
          </a:lstStyle>
          <a:p>
            <a:r>
              <a:rPr lang="en-US" smtClean="0"/>
              <a:t>Click icon to add picture</a:t>
            </a:r>
            <a:endParaRPr lang="en-GB" dirty="0"/>
          </a:p>
        </p:txBody>
      </p:sp>
      <p:sp>
        <p:nvSpPr>
          <p:cNvPr id="14" name="Shape 70"/>
          <p:cNvSpPr>
            <a:spLocks noGrp="1"/>
          </p:cNvSpPr>
          <p:nvPr>
            <p:ph type="pic" sz="quarter" idx="14"/>
          </p:nvPr>
        </p:nvSpPr>
        <p:spPr>
          <a:xfrm>
            <a:off x="2683457"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15" name="Shape 71"/>
          <p:cNvSpPr>
            <a:spLocks noGrp="1"/>
          </p:cNvSpPr>
          <p:nvPr>
            <p:ph type="pic" sz="quarter" idx="15"/>
          </p:nvPr>
        </p:nvSpPr>
        <p:spPr>
          <a:xfrm>
            <a:off x="3696083"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16" name="Shape 64"/>
          <p:cNvSpPr/>
          <p:nvPr userDrawn="1"/>
        </p:nvSpPr>
        <p:spPr>
          <a:xfrm flipV="1">
            <a:off x="2618185"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7" name="Shape 64"/>
          <p:cNvSpPr/>
          <p:nvPr userDrawn="1"/>
        </p:nvSpPr>
        <p:spPr>
          <a:xfrm flipV="1">
            <a:off x="3631704"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8" name="Shape 64"/>
          <p:cNvSpPr/>
          <p:nvPr userDrawn="1"/>
        </p:nvSpPr>
        <p:spPr>
          <a:xfrm flipV="1">
            <a:off x="464433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9" name="Shape 71"/>
          <p:cNvSpPr>
            <a:spLocks noGrp="1"/>
          </p:cNvSpPr>
          <p:nvPr>
            <p:ph type="pic" sz="quarter" idx="17"/>
          </p:nvPr>
        </p:nvSpPr>
        <p:spPr>
          <a:xfrm>
            <a:off x="4705282"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20" name="Title 2"/>
          <p:cNvSpPr>
            <a:spLocks noGrp="1"/>
          </p:cNvSpPr>
          <p:nvPr>
            <p:ph type="title" hasCustomPrompt="1"/>
          </p:nvPr>
        </p:nvSpPr>
        <p:spPr>
          <a:xfrm>
            <a:off x="148235" y="1039783"/>
            <a:ext cx="6328125" cy="484748"/>
          </a:xfrm>
        </p:spPr>
        <p:txBody>
          <a:bodyPr/>
          <a:lstStyle>
            <a:lvl1pPr>
              <a:defRPr/>
            </a:lvl1pPr>
          </a:lstStyle>
          <a:p>
            <a:r>
              <a:rPr lang="en-US" dirty="0"/>
              <a:t>Presentation title</a:t>
            </a:r>
            <a:endParaRPr lang="en-GB" dirty="0"/>
          </a:p>
        </p:txBody>
      </p:sp>
      <p:sp>
        <p:nvSpPr>
          <p:cNvPr id="24"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21"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5963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ontent slide - 1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9" y="1770460"/>
            <a:ext cx="6318647" cy="270510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 snow squall stable/stability </a:t>
            </a:r>
            <a:r>
              <a:rPr lang="en-GB" dirty="0" err="1"/>
              <a:t>stratiform</a:t>
            </a:r>
            <a:r>
              <a:rPr lang="en-GB" dirty="0"/>
              <a:t> summation layer amount sun pillar </a:t>
            </a:r>
            <a:r>
              <a:rPr lang="en-GB" dirty="0" err="1" smtClean="0"/>
              <a:t>updraught</a:t>
            </a:r>
            <a:r>
              <a:rPr lang="en-GB" dirty="0" smtClean="0"/>
              <a:t> </a:t>
            </a:r>
            <a:r>
              <a:rPr lang="en-GB" dirty="0"/>
              <a:t>upslope effect warning waterspout wind vane. </a:t>
            </a:r>
          </a:p>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a:t>
            </a:r>
          </a:p>
          <a:p>
            <a:pPr lvl="0"/>
            <a:endParaRPr lang="en-US" dirty="0"/>
          </a:p>
        </p:txBody>
      </p:sp>
    </p:spTree>
    <p:extLst>
      <p:ext uri="{BB962C8B-B14F-4D97-AF65-F5344CB8AC3E}">
        <p14:creationId xmlns:p14="http://schemas.microsoft.com/office/powerpoint/2010/main" val="2153698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ontent slide - 2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4" y="1770460"/>
            <a:ext cx="3037880"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a:t>
            </a:r>
            <a:endParaRPr lang="en-US" dirty="0"/>
          </a:p>
        </p:txBody>
      </p:sp>
      <p:sp>
        <p:nvSpPr>
          <p:cNvPr id="6" name="Text Placeholder 4"/>
          <p:cNvSpPr>
            <a:spLocks noGrp="1"/>
          </p:cNvSpPr>
          <p:nvPr>
            <p:ph type="body" sz="quarter" idx="13" hasCustomPrompt="1"/>
          </p:nvPr>
        </p:nvSpPr>
        <p:spPr>
          <a:xfrm>
            <a:off x="3439270" y="1770460"/>
            <a:ext cx="3037880"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a:t>
            </a:r>
            <a:endParaRPr lang="en-US" dirty="0"/>
          </a:p>
        </p:txBody>
      </p:sp>
    </p:spTree>
    <p:extLst>
      <p:ext uri="{BB962C8B-B14F-4D97-AF65-F5344CB8AC3E}">
        <p14:creationId xmlns:p14="http://schemas.microsoft.com/office/powerpoint/2010/main" val="395665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Content slide - 3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9" y="177046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6" name="Text Placeholder 4"/>
          <p:cNvSpPr>
            <a:spLocks noGrp="1"/>
          </p:cNvSpPr>
          <p:nvPr>
            <p:ph type="body" sz="quarter" idx="13" hasCustomPrompt="1"/>
          </p:nvPr>
        </p:nvSpPr>
        <p:spPr>
          <a:xfrm>
            <a:off x="2345388" y="177046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8" name="Text Placeholder 4"/>
          <p:cNvSpPr>
            <a:spLocks noGrp="1"/>
          </p:cNvSpPr>
          <p:nvPr>
            <p:ph type="body" sz="quarter" idx="14" hasCustomPrompt="1"/>
          </p:nvPr>
        </p:nvSpPr>
        <p:spPr>
          <a:xfrm>
            <a:off x="4542984" y="176153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Tree>
    <p:extLst>
      <p:ext uri="{BB962C8B-B14F-4D97-AF65-F5344CB8AC3E}">
        <p14:creationId xmlns:p14="http://schemas.microsoft.com/office/powerpoint/2010/main" val="4264888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ontent slide - 1 column text &amp; image">
    <p:spTree>
      <p:nvGrpSpPr>
        <p:cNvPr id="1" name=""/>
        <p:cNvGrpSpPr/>
        <p:nvPr/>
      </p:nvGrpSpPr>
      <p:grpSpPr>
        <a:xfrm>
          <a:off x="0" y="0"/>
          <a:ext cx="0" cy="0"/>
          <a:chOff x="0" y="0"/>
          <a:chExt cx="0" cy="0"/>
        </a:xfrm>
      </p:grpSpPr>
      <p:sp>
        <p:nvSpPr>
          <p:cNvPr id="5" name="Picture Placeholder 4"/>
          <p:cNvSpPr>
            <a:spLocks noGrp="1"/>
          </p:cNvSpPr>
          <p:nvPr>
            <p:ph type="pic" sz="quarter" idx="16" hasCustomPrompt="1"/>
          </p:nvPr>
        </p:nvSpPr>
        <p:spPr>
          <a:xfrm>
            <a:off x="3429000" y="12"/>
            <a:ext cx="3429000" cy="473213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15" name="Text Placeholder 4"/>
          <p:cNvSpPr>
            <a:spLocks noGrp="1"/>
          </p:cNvSpPr>
          <p:nvPr>
            <p:ph type="body" sz="quarter" idx="11" hasCustomPrompt="1"/>
          </p:nvPr>
        </p:nvSpPr>
        <p:spPr>
          <a:xfrm>
            <a:off x="148234" y="1773777"/>
            <a:ext cx="3037880" cy="271403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a:t>
            </a:r>
            <a:endParaRPr lang="en-US" dirty="0"/>
          </a:p>
        </p:txBody>
      </p:sp>
      <p:sp>
        <p:nvSpPr>
          <p:cNvPr id="6"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643501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Content slide - 1 column text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15" name="Text Placeholder 4"/>
          <p:cNvSpPr>
            <a:spLocks noGrp="1"/>
          </p:cNvSpPr>
          <p:nvPr>
            <p:ph type="body" sz="quarter" idx="11" hasCustomPrompt="1"/>
          </p:nvPr>
        </p:nvSpPr>
        <p:spPr>
          <a:xfrm>
            <a:off x="148234" y="1773777"/>
            <a:ext cx="3037880" cy="271403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a:t>
            </a:r>
            <a:endParaRPr lang="en-US" dirty="0"/>
          </a:p>
        </p:txBody>
      </p:sp>
      <p:sp>
        <p:nvSpPr>
          <p:cNvPr id="6" name="Table Placeholder 5"/>
          <p:cNvSpPr>
            <a:spLocks noGrp="1"/>
          </p:cNvSpPr>
          <p:nvPr>
            <p:ph type="tbl" sz="quarter" idx="17" hasCustomPrompt="1"/>
          </p:nvPr>
        </p:nvSpPr>
        <p:spPr>
          <a:xfrm>
            <a:off x="3429006" y="1761530"/>
            <a:ext cx="3048149" cy="2714030"/>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7"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4002480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ontent slide - full imag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6" name="Picture Placeholder 4"/>
          <p:cNvSpPr>
            <a:spLocks noGrp="1"/>
          </p:cNvSpPr>
          <p:nvPr>
            <p:ph type="pic" sz="quarter" idx="16" hasCustomPrompt="1"/>
          </p:nvPr>
        </p:nvSpPr>
        <p:spPr>
          <a:xfrm>
            <a:off x="0" y="748904"/>
            <a:ext cx="6858000" cy="3983236"/>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Tree>
    <p:extLst>
      <p:ext uri="{BB962C8B-B14F-4D97-AF65-F5344CB8AC3E}">
        <p14:creationId xmlns:p14="http://schemas.microsoft.com/office/powerpoint/2010/main" val="1034938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ntent slide - 1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5" y="1761530"/>
            <a:ext cx="6328023"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2739836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Content slide - 2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cxnSp>
        <p:nvCxnSpPr>
          <p:cNvPr id="7" name="Straight Connector 6"/>
          <p:cNvCxnSpPr/>
          <p:nvPr userDrawn="1"/>
        </p:nvCxnSpPr>
        <p:spPr>
          <a:xfrm>
            <a:off x="3302775" y="1770459"/>
            <a:ext cx="0" cy="2719072"/>
          </a:xfrm>
          <a:prstGeom prst="line">
            <a:avLst/>
          </a:prstGeom>
        </p:spPr>
        <p:style>
          <a:lnRef idx="1">
            <a:schemeClr val="dk1"/>
          </a:lnRef>
          <a:fillRef idx="0">
            <a:schemeClr val="dk1"/>
          </a:fillRef>
          <a:effectRef idx="0">
            <a:schemeClr val="dk1"/>
          </a:effectRef>
          <a:fontRef idx="minor">
            <a:schemeClr val="tx1"/>
          </a:fontRef>
        </p:style>
      </p:cxnSp>
      <p:sp>
        <p:nvSpPr>
          <p:cNvPr id="5" name="Text Placeholder 4"/>
          <p:cNvSpPr>
            <a:spLocks noGrp="1"/>
          </p:cNvSpPr>
          <p:nvPr>
            <p:ph type="body" sz="quarter" idx="11" hasCustomPrompt="1"/>
          </p:nvPr>
        </p:nvSpPr>
        <p:spPr>
          <a:xfrm>
            <a:off x="148234"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ext Placeholder 4"/>
          <p:cNvSpPr>
            <a:spLocks noGrp="1"/>
          </p:cNvSpPr>
          <p:nvPr>
            <p:ph type="body" sz="quarter" idx="12" hasCustomPrompt="1"/>
          </p:nvPr>
        </p:nvSpPr>
        <p:spPr>
          <a:xfrm>
            <a:off x="3439270"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3885343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partnerships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4732151"/>
            <a:ext cx="6858000" cy="411361"/>
          </a:xfrm>
          <a:prstGeom prst="rect">
            <a:avLst/>
          </a:prstGeom>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7" name="Shape 48"/>
          <p:cNvSpPr/>
          <p:nvPr userDrawn="1"/>
        </p:nvSpPr>
        <p:spPr>
          <a:xfrm>
            <a:off x="-1" y="-6009"/>
            <a:ext cx="6858002" cy="687642"/>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9" name="Shape 64"/>
          <p:cNvSpPr/>
          <p:nvPr userDrawn="1"/>
        </p:nvSpPr>
        <p:spPr>
          <a:xfrm flipV="1">
            <a:off x="160645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0" name="Shape 68"/>
          <p:cNvSpPr/>
          <p:nvPr userDrawn="1"/>
        </p:nvSpPr>
        <p:spPr>
          <a:xfrm>
            <a:off x="5648322" y="240515"/>
            <a:ext cx="1196005" cy="202500"/>
          </a:xfrm>
          <a:prstGeom prst="rect">
            <a:avLst/>
          </a:prstGeom>
          <a:ln w="12700">
            <a:miter lim="400000"/>
          </a:ln>
          <a:extLst>
            <a:ext uri="{C572A759-6A51-4108-AA02-DFA0A04FC94B}">
              <ma14:wrappingTextBoxFlag xmlns="" xmlns:ma14="http://schemas.microsoft.com/office/mac/drawingml/2011/main" val="1"/>
            </a:ext>
          </a:extLst>
        </p:spPr>
        <p:txBody>
          <a:bodyPr lIns="20092" tIns="20092" rIns="20092" bIns="20092"/>
          <a:lstStyle/>
          <a:p>
            <a:pPr marL="0" marR="0" lvl="0" indent="0" algn="l" defTabSz="257162" rtl="0" eaLnBrk="1" fontAlgn="auto" latinLnBrk="0" hangingPunct="0">
              <a:lnSpc>
                <a:spcPct val="90000"/>
              </a:lnSpc>
              <a:spcBef>
                <a:spcPts val="225"/>
              </a:spcBef>
              <a:spcAft>
                <a:spcPts val="0"/>
              </a:spcAft>
              <a:buClrTx/>
              <a:buSzTx/>
              <a:buFontTx/>
              <a:buNone/>
              <a:tabLst/>
              <a:defRPr sz="2100">
                <a:solidFill>
                  <a:srgbClr val="2A2A2A"/>
                </a:solidFill>
                <a:latin typeface="Arial"/>
                <a:ea typeface="Arial"/>
                <a:cs typeface="Arial"/>
                <a:sym typeface="Arial"/>
              </a:defRPr>
            </a:pPr>
            <a:r>
              <a:rPr kumimoji="0" sz="600" b="0" i="0" u="none" strike="noStrike" kern="0" cap="none" spc="0" normalizeH="0" baseline="0" noProof="0" dirty="0">
                <a:ln>
                  <a:noFill/>
                </a:ln>
                <a:solidFill>
                  <a:srgbClr val="FFFFFF"/>
                </a:solidFill>
                <a:effectLst/>
                <a:uLnTx/>
                <a:uFillTx/>
                <a:latin typeface="Arial"/>
                <a:cs typeface="Arial"/>
                <a:sym typeface="Arial"/>
              </a:rPr>
              <a:t>Working together </a:t>
            </a:r>
            <a:br>
              <a:rPr kumimoji="0" sz="600" b="0" i="0" u="none" strike="noStrike" kern="0" cap="none" spc="0" normalizeH="0" baseline="0" noProof="0" dirty="0">
                <a:ln>
                  <a:noFill/>
                </a:ln>
                <a:solidFill>
                  <a:srgbClr val="FFFFFF"/>
                </a:solidFill>
                <a:effectLst/>
                <a:uLnTx/>
                <a:uFillTx/>
                <a:latin typeface="Arial"/>
                <a:cs typeface="Arial"/>
                <a:sym typeface="Arial"/>
              </a:rPr>
            </a:br>
            <a:r>
              <a:rPr kumimoji="0" sz="600" b="0" i="0" u="none" strike="noStrike" kern="0" cap="none" spc="0" normalizeH="0" baseline="0" noProof="0" dirty="0">
                <a:ln>
                  <a:noFill/>
                </a:ln>
                <a:solidFill>
                  <a:srgbClr val="FFFFFF"/>
                </a:solidFill>
                <a:effectLst/>
                <a:uLnTx/>
                <a:uFillTx/>
                <a:latin typeface="Arial"/>
                <a:cs typeface="Arial"/>
                <a:sym typeface="Arial"/>
              </a:rPr>
              <a:t>(enter working relationship)</a:t>
            </a:r>
          </a:p>
        </p:txBody>
      </p:sp>
      <p:sp>
        <p:nvSpPr>
          <p:cNvPr id="11" name="Shape 69"/>
          <p:cNvSpPr>
            <a:spLocks noGrp="1"/>
          </p:cNvSpPr>
          <p:nvPr>
            <p:ph type="pic" sz="quarter" idx="13"/>
          </p:nvPr>
        </p:nvSpPr>
        <p:spPr>
          <a:xfrm>
            <a:off x="1670383" y="204551"/>
            <a:ext cx="882095" cy="270000"/>
          </a:xfrm>
          <a:prstGeom prst="rect">
            <a:avLst/>
          </a:prstGeom>
          <a:noFill/>
          <a:ln>
            <a:noFill/>
          </a:ln>
        </p:spPr>
        <p:txBody>
          <a:bodyPr wrap="square" lIns="68579" tIns="34289" rIns="68579" bIns="34289" anchor="t">
            <a:noAutofit/>
          </a:bodyPr>
          <a:lstStyle>
            <a:lvl1pPr marL="0" indent="0">
              <a:buNone/>
              <a:defRPr sz="600">
                <a:latin typeface="+mn-lt"/>
              </a:defRPr>
            </a:lvl1pPr>
          </a:lstStyle>
          <a:p>
            <a:r>
              <a:rPr lang="en-US" smtClean="0"/>
              <a:t>Click icon to add picture</a:t>
            </a:r>
            <a:endParaRPr lang="en-GB" dirty="0"/>
          </a:p>
        </p:txBody>
      </p:sp>
      <p:sp>
        <p:nvSpPr>
          <p:cNvPr id="14" name="Shape 70"/>
          <p:cNvSpPr>
            <a:spLocks noGrp="1"/>
          </p:cNvSpPr>
          <p:nvPr>
            <p:ph type="pic" sz="quarter" idx="14"/>
          </p:nvPr>
        </p:nvSpPr>
        <p:spPr>
          <a:xfrm>
            <a:off x="2683457"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15" name="Shape 71"/>
          <p:cNvSpPr>
            <a:spLocks noGrp="1"/>
          </p:cNvSpPr>
          <p:nvPr>
            <p:ph type="pic" sz="quarter" idx="15"/>
          </p:nvPr>
        </p:nvSpPr>
        <p:spPr>
          <a:xfrm>
            <a:off x="3696083"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16" name="Shape 64"/>
          <p:cNvSpPr/>
          <p:nvPr userDrawn="1"/>
        </p:nvSpPr>
        <p:spPr>
          <a:xfrm flipV="1">
            <a:off x="2618185"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7" name="Shape 64"/>
          <p:cNvSpPr/>
          <p:nvPr userDrawn="1"/>
        </p:nvSpPr>
        <p:spPr>
          <a:xfrm flipV="1">
            <a:off x="3631704"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8" name="Shape 64"/>
          <p:cNvSpPr/>
          <p:nvPr userDrawn="1"/>
        </p:nvSpPr>
        <p:spPr>
          <a:xfrm flipV="1">
            <a:off x="464433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9" name="Shape 71"/>
          <p:cNvSpPr>
            <a:spLocks noGrp="1"/>
          </p:cNvSpPr>
          <p:nvPr>
            <p:ph type="pic" sz="quarter" idx="17"/>
          </p:nvPr>
        </p:nvSpPr>
        <p:spPr>
          <a:xfrm>
            <a:off x="4705282"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20" name="Title 2"/>
          <p:cNvSpPr>
            <a:spLocks noGrp="1"/>
          </p:cNvSpPr>
          <p:nvPr>
            <p:ph type="title" hasCustomPrompt="1"/>
          </p:nvPr>
        </p:nvSpPr>
        <p:spPr>
          <a:xfrm>
            <a:off x="148235" y="1039783"/>
            <a:ext cx="6328125" cy="484748"/>
          </a:xfrm>
        </p:spPr>
        <p:txBody>
          <a:bodyPr/>
          <a:lstStyle>
            <a:lvl1pPr>
              <a:defRPr/>
            </a:lvl1pPr>
          </a:lstStyle>
          <a:p>
            <a:r>
              <a:rPr lang="en-US" dirty="0"/>
              <a:t>Presentation title</a:t>
            </a:r>
            <a:endParaRPr lang="en-GB" dirty="0"/>
          </a:p>
        </p:txBody>
      </p:sp>
      <p:sp>
        <p:nvSpPr>
          <p:cNvPr id="24"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21"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205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imag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7" name="Picture Placeholder 4"/>
          <p:cNvSpPr>
            <a:spLocks noGrp="1"/>
          </p:cNvSpPr>
          <p:nvPr>
            <p:ph type="pic" sz="quarter" idx="16" hasCustomPrompt="1"/>
          </p:nvPr>
        </p:nvSpPr>
        <p:spPr>
          <a:xfrm>
            <a:off x="3429000" y="12"/>
            <a:ext cx="3429000" cy="473213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5" name="Text Placeholder 4"/>
          <p:cNvSpPr>
            <a:spLocks noGrp="1"/>
          </p:cNvSpPr>
          <p:nvPr>
            <p:ph type="body" sz="quarter" idx="11" hasCustomPrompt="1"/>
          </p:nvPr>
        </p:nvSpPr>
        <p:spPr>
          <a:xfrm>
            <a:off x="148234"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1037764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6" name="Table Placeholder 5"/>
          <p:cNvSpPr>
            <a:spLocks noGrp="1"/>
          </p:cNvSpPr>
          <p:nvPr>
            <p:ph type="tbl" sz="quarter" idx="17" hasCustomPrompt="1"/>
          </p:nvPr>
        </p:nvSpPr>
        <p:spPr>
          <a:xfrm>
            <a:off x="3429006" y="1761530"/>
            <a:ext cx="3048149" cy="2714030"/>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5" name="Text Placeholder 4"/>
          <p:cNvSpPr>
            <a:spLocks noGrp="1"/>
          </p:cNvSpPr>
          <p:nvPr>
            <p:ph type="body" sz="quarter" idx="11" hasCustomPrompt="1"/>
          </p:nvPr>
        </p:nvSpPr>
        <p:spPr>
          <a:xfrm>
            <a:off x="148234"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2388689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ntent slide - 3 colum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cxnSp>
        <p:nvCxnSpPr>
          <p:cNvPr id="7" name="Straight Connector 6"/>
          <p:cNvCxnSpPr/>
          <p:nvPr userDrawn="1"/>
        </p:nvCxnSpPr>
        <p:spPr>
          <a:xfrm>
            <a:off x="2203200" y="1756488"/>
            <a:ext cx="0" cy="2719072"/>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userDrawn="1"/>
        </p:nvCxnSpPr>
        <p:spPr>
          <a:xfrm>
            <a:off x="4405388" y="1756488"/>
            <a:ext cx="0" cy="2719072"/>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1" hasCustomPrompt="1"/>
          </p:nvPr>
        </p:nvSpPr>
        <p:spPr>
          <a:xfrm>
            <a:off x="148238" y="1761530"/>
            <a:ext cx="1934171"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8" name="Text Placeholder 4"/>
          <p:cNvSpPr>
            <a:spLocks noGrp="1"/>
          </p:cNvSpPr>
          <p:nvPr>
            <p:ph type="body" sz="quarter" idx="12" hasCustomPrompt="1"/>
          </p:nvPr>
        </p:nvSpPr>
        <p:spPr>
          <a:xfrm>
            <a:off x="2338586" y="1761530"/>
            <a:ext cx="1946011"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9" name="Text Placeholder 4"/>
          <p:cNvSpPr>
            <a:spLocks noGrp="1"/>
          </p:cNvSpPr>
          <p:nvPr>
            <p:ph type="body" sz="quarter" idx="13" hasCustomPrompt="1"/>
          </p:nvPr>
        </p:nvSpPr>
        <p:spPr>
          <a:xfrm>
            <a:off x="4540773" y="1761542"/>
            <a:ext cx="1934171" cy="2708987"/>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2578181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ontent slide - 2 column bullets &amp; text">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baseline="0"/>
            </a:lvl1pPr>
          </a:lstStyle>
          <a:p>
            <a:r>
              <a:rPr lang="en-US" dirty="0"/>
              <a:t>Slide title</a:t>
            </a:r>
            <a:endParaRPr lang="en-GB" dirty="0"/>
          </a:p>
        </p:txBody>
      </p:sp>
      <p:sp>
        <p:nvSpPr>
          <p:cNvPr id="14" name="Text Placeholder 4"/>
          <p:cNvSpPr>
            <a:spLocks noGrp="1"/>
          </p:cNvSpPr>
          <p:nvPr>
            <p:ph type="body" sz="quarter" idx="11" hasCustomPrompt="1"/>
          </p:nvPr>
        </p:nvSpPr>
        <p:spPr>
          <a:xfrm>
            <a:off x="148239" y="177046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cxnSp>
        <p:nvCxnSpPr>
          <p:cNvPr id="15" name="Straight Connector 14"/>
          <p:cNvCxnSpPr/>
          <p:nvPr userDrawn="1"/>
        </p:nvCxnSpPr>
        <p:spPr>
          <a:xfrm>
            <a:off x="4405388" y="1756488"/>
            <a:ext cx="0" cy="2719072"/>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2" hasCustomPrompt="1"/>
          </p:nvPr>
        </p:nvSpPr>
        <p:spPr>
          <a:xfrm>
            <a:off x="2338586" y="1761530"/>
            <a:ext cx="1946011"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ext Placeholder 4"/>
          <p:cNvSpPr>
            <a:spLocks noGrp="1"/>
          </p:cNvSpPr>
          <p:nvPr>
            <p:ph type="body" sz="quarter" idx="13" hasCustomPrompt="1"/>
          </p:nvPr>
        </p:nvSpPr>
        <p:spPr>
          <a:xfrm>
            <a:off x="4540773" y="1761542"/>
            <a:ext cx="1934171" cy="2708987"/>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1102952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21"/>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6" name="Text Placeholder 4"/>
          <p:cNvSpPr>
            <a:spLocks noGrp="1"/>
          </p:cNvSpPr>
          <p:nvPr>
            <p:ph type="body" sz="quarter" idx="11" hasCustomPrompt="1"/>
          </p:nvPr>
        </p:nvSpPr>
        <p:spPr>
          <a:xfrm>
            <a:off x="148234" y="1770460"/>
            <a:ext cx="4131320"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a:t>
            </a:r>
            <a:endParaRPr lang="en-US" dirty="0"/>
          </a:p>
        </p:txBody>
      </p:sp>
      <p:sp>
        <p:nvSpPr>
          <p:cNvPr id="7" name="Text Placeholder 4"/>
          <p:cNvSpPr>
            <a:spLocks noGrp="1"/>
          </p:cNvSpPr>
          <p:nvPr>
            <p:ph type="body" sz="quarter" idx="13" hasCustomPrompt="1"/>
          </p:nvPr>
        </p:nvSpPr>
        <p:spPr>
          <a:xfrm>
            <a:off x="4540773" y="1761542"/>
            <a:ext cx="1934171" cy="2708987"/>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1709010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Divider - Green">
    <p:spTree>
      <p:nvGrpSpPr>
        <p:cNvPr id="1" name=""/>
        <p:cNvGrpSpPr/>
        <p:nvPr/>
      </p:nvGrpSpPr>
      <p:grpSpPr>
        <a:xfrm>
          <a:off x="0" y="0"/>
          <a:ext cx="0" cy="0"/>
          <a:chOff x="0" y="0"/>
          <a:chExt cx="0" cy="0"/>
        </a:xfrm>
      </p:grpSpPr>
      <p:sp>
        <p:nvSpPr>
          <p:cNvPr id="157" name="Shape 157"/>
          <p:cNvSpPr/>
          <p:nvPr/>
        </p:nvSpPr>
        <p:spPr>
          <a:xfrm>
            <a:off x="-1" y="1761531"/>
            <a:ext cx="6858002" cy="3393665"/>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baseline="0"/>
            </a:lvl1pPr>
          </a:lstStyle>
          <a:p>
            <a:r>
              <a:rPr lang="en-US" dirty="0"/>
              <a:t>Divider title (if required)</a:t>
            </a:r>
            <a:endParaRPr lang="en-GB" dirty="0"/>
          </a:p>
        </p:txBody>
      </p:sp>
    </p:spTree>
    <p:extLst>
      <p:ext uri="{BB962C8B-B14F-4D97-AF65-F5344CB8AC3E}">
        <p14:creationId xmlns:p14="http://schemas.microsoft.com/office/powerpoint/2010/main" val="2053311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Divider - Teal">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1"/>
          </a:solid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1"/>
          </a:solidFill>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2601709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Divider - Blue">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2"/>
          </a:solid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2"/>
          </a:solidFill>
        </p:spPr>
        <p:txBody>
          <a:bodyPr/>
          <a:lstStyle>
            <a:lvl1pPr defTabSz="164298" hangingPunct="0">
              <a:defRPr>
                <a:solidFill>
                  <a:schemeClr val="bg2"/>
                </a:solidFill>
              </a:defRPr>
            </a:lvl1p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883951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Divider - Red">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3"/>
          </a:solid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3"/>
          </a:solidFill>
        </p:spPr>
        <p:txBody>
          <a:bodyPr/>
          <a:lstStyle>
            <a:lvl1pPr defTabSz="164298" hangingPunct="0">
              <a:defRPr>
                <a:solidFill>
                  <a:schemeClr val="tx1"/>
                </a:solidFill>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2353446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Divider - Grey">
    <p:spTree>
      <p:nvGrpSpPr>
        <p:cNvPr id="1" name=""/>
        <p:cNvGrpSpPr/>
        <p:nvPr/>
      </p:nvGrpSpPr>
      <p:grpSpPr>
        <a:xfrm>
          <a:off x="0" y="0"/>
          <a:ext cx="0" cy="0"/>
          <a:chOff x="0" y="0"/>
          <a:chExt cx="0" cy="0"/>
        </a:xfrm>
      </p:grpSpPr>
      <p:sp>
        <p:nvSpPr>
          <p:cNvPr id="170" name="Shape 170"/>
          <p:cNvSpPr/>
          <p:nvPr/>
        </p:nvSpPr>
        <p:spPr>
          <a:xfrm>
            <a:off x="-1" y="1761531"/>
            <a:ext cx="6858002" cy="3393665"/>
          </a:xfrm>
          <a:prstGeom prst="rect">
            <a:avLst/>
          </a:prstGeom>
          <a:solidFill>
            <a:schemeClr val="accent4"/>
          </a:solid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4"/>
          </a:solidFill>
        </p:spPr>
        <p:txBody>
          <a:bodyPr/>
          <a:lstStyle>
            <a:lvl1pPr defTabSz="164298" hangingPunct="0">
              <a:defRPr>
                <a:solidFill>
                  <a:schemeClr val="tx1"/>
                </a:solidFill>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3186926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slide - 1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9" y="1770460"/>
            <a:ext cx="6318647" cy="270510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 snow squall stable/stability </a:t>
            </a:r>
            <a:r>
              <a:rPr lang="en-GB" dirty="0" err="1"/>
              <a:t>stratiform</a:t>
            </a:r>
            <a:r>
              <a:rPr lang="en-GB" dirty="0"/>
              <a:t> summation layer amount sun pillar </a:t>
            </a:r>
            <a:r>
              <a:rPr lang="en-GB" dirty="0" err="1" smtClean="0"/>
              <a:t>updraught</a:t>
            </a:r>
            <a:r>
              <a:rPr lang="en-GB" dirty="0" smtClean="0"/>
              <a:t> </a:t>
            </a:r>
            <a:r>
              <a:rPr lang="en-GB" dirty="0"/>
              <a:t>upslope effect warning waterspout wind vane. </a:t>
            </a:r>
          </a:p>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a:t>
            </a:r>
          </a:p>
          <a:p>
            <a:pPr lvl="0"/>
            <a:endParaRPr lang="en-US" dirty="0"/>
          </a:p>
        </p:txBody>
      </p:sp>
    </p:spTree>
    <p:extLst>
      <p:ext uri="{BB962C8B-B14F-4D97-AF65-F5344CB8AC3E}">
        <p14:creationId xmlns:p14="http://schemas.microsoft.com/office/powerpoint/2010/main" val="3876503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Questions &amp; Contact">
    <p:spTree>
      <p:nvGrpSpPr>
        <p:cNvPr id="1" name=""/>
        <p:cNvGrpSpPr/>
        <p:nvPr/>
      </p:nvGrpSpPr>
      <p:grpSpPr>
        <a:xfrm>
          <a:off x="0" y="0"/>
          <a:ext cx="0" cy="0"/>
          <a:chOff x="0" y="0"/>
          <a:chExt cx="0" cy="0"/>
        </a:xfrm>
      </p:grpSpPr>
      <p:sp>
        <p:nvSpPr>
          <p:cNvPr id="198" name="Shape 198"/>
          <p:cNvSpPr/>
          <p:nvPr/>
        </p:nvSpPr>
        <p:spPr>
          <a:xfrm>
            <a:off x="1" y="1761538"/>
            <a:ext cx="6858002" cy="3115575"/>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0092" tIns="20092" rIns="20092" bIns="20092" anchor="t" anchorCtr="0"/>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14" name="Text Placeholder 4"/>
          <p:cNvSpPr>
            <a:spLocks noGrp="1"/>
          </p:cNvSpPr>
          <p:nvPr>
            <p:ph type="body" sz="quarter" idx="12" hasCustomPrompt="1"/>
          </p:nvPr>
        </p:nvSpPr>
        <p:spPr>
          <a:xfrm>
            <a:off x="80368" y="2021692"/>
            <a:ext cx="5981552" cy="270063"/>
          </a:xfrm>
          <a:prstGeom prst="rect">
            <a:avLst/>
          </a:prstGeom>
        </p:spPr>
        <p:txBody>
          <a:bodyPr lIns="270000" rIns="270000">
            <a:noAutofit/>
          </a:bodyPr>
          <a:lstStyle>
            <a:lvl1pPr>
              <a:defRPr>
                <a:latin typeface="+mn-lt"/>
              </a:defRPr>
            </a:lvl1pPr>
            <a:lvl5pPr>
              <a:defRPr baseline="0"/>
            </a:lvl5pPr>
          </a:lstStyle>
          <a:p>
            <a:pPr lvl="0"/>
            <a:r>
              <a:rPr lang="en-GB" dirty="0"/>
              <a:t>For more information please contact:</a:t>
            </a:r>
          </a:p>
        </p:txBody>
      </p:sp>
      <p:pic>
        <p:nvPicPr>
          <p:cNvPr id="202" name="email-icon.png"/>
          <p:cNvPicPr>
            <a:picLocks noChangeAspect="1"/>
          </p:cNvPicPr>
          <p:nvPr/>
        </p:nvPicPr>
        <p:blipFill>
          <a:blip r:embed="rId3" cstate="print">
            <a:extLst/>
          </a:blip>
          <a:stretch>
            <a:fillRect/>
          </a:stretch>
        </p:blipFill>
        <p:spPr>
          <a:xfrm>
            <a:off x="168346" y="3131815"/>
            <a:ext cx="262928" cy="386900"/>
          </a:xfrm>
          <a:prstGeom prst="rect">
            <a:avLst/>
          </a:prstGeom>
          <a:ln w="12700">
            <a:miter lim="400000"/>
          </a:ln>
        </p:spPr>
      </p:pic>
      <p:pic>
        <p:nvPicPr>
          <p:cNvPr id="203" name="phone-icon.png"/>
          <p:cNvPicPr>
            <a:picLocks noChangeAspect="1"/>
          </p:cNvPicPr>
          <p:nvPr/>
        </p:nvPicPr>
        <p:blipFill>
          <a:blip r:embed="rId4" cstate="print">
            <a:extLst/>
          </a:blip>
          <a:stretch>
            <a:fillRect/>
          </a:stretch>
        </p:blipFill>
        <p:spPr>
          <a:xfrm>
            <a:off x="148132" y="3675571"/>
            <a:ext cx="303365" cy="386900"/>
          </a:xfrm>
          <a:prstGeom prst="rect">
            <a:avLst/>
          </a:prstGeom>
          <a:ln w="12700">
            <a:miter lim="400000"/>
          </a:ln>
        </p:spPr>
      </p:pic>
      <p:pic>
        <p:nvPicPr>
          <p:cNvPr id="205" name="web-icon.png"/>
          <p:cNvPicPr>
            <a:picLocks noChangeAspect="1"/>
          </p:cNvPicPr>
          <p:nvPr/>
        </p:nvPicPr>
        <p:blipFill>
          <a:blip r:embed="rId5" cstate="print">
            <a:extLst/>
          </a:blip>
          <a:stretch>
            <a:fillRect/>
          </a:stretch>
        </p:blipFill>
        <p:spPr>
          <a:xfrm>
            <a:off x="148132" y="2617307"/>
            <a:ext cx="303365" cy="343364"/>
          </a:xfrm>
          <a:prstGeom prst="rect">
            <a:avLst/>
          </a:prstGeom>
          <a:ln w="12700">
            <a:miter lim="400000"/>
          </a:ln>
        </p:spPr>
      </p:pic>
      <p:sp>
        <p:nvSpPr>
          <p:cNvPr id="2" name="Footer Placeholder 1"/>
          <p:cNvSpPr>
            <a:spLocks noGrp="1"/>
          </p:cNvSpPr>
          <p:nvPr>
            <p:ph type="ftr" sz="quarter" idx="17"/>
          </p:nvPr>
        </p:nvSpPr>
        <p:spPr/>
        <p:txBody>
          <a:bodyPr/>
          <a:lstStyle>
            <a:lvl1pPr algn="l"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Questions?</a:t>
            </a:r>
            <a:endParaRPr lang="en-GB" dirty="0"/>
          </a:p>
        </p:txBody>
      </p:sp>
      <p:sp>
        <p:nvSpPr>
          <p:cNvPr id="22" name="Shape 201"/>
          <p:cNvSpPr>
            <a:spLocks noGrp="1"/>
          </p:cNvSpPr>
          <p:nvPr>
            <p:ph type="body" sz="quarter" idx="18" hasCustomPrompt="1"/>
          </p:nvPr>
        </p:nvSpPr>
        <p:spPr>
          <a:xfrm>
            <a:off x="395695" y="2571742"/>
            <a:ext cx="5878304" cy="328936"/>
          </a:xfrm>
          <a:prstGeom prst="rect">
            <a:avLst/>
          </a:prstGeom>
        </p:spPr>
        <p:txBody>
          <a:bodyPr lIns="270000" anchor="t">
            <a:spAutoFit/>
          </a:bodyPr>
          <a:lstStyle>
            <a:lvl1pPr marL="0" indent="0" defTabSz="257162">
              <a:lnSpc>
                <a:spcPct val="150000"/>
              </a:lnSpc>
              <a:spcBef>
                <a:spcPts val="225"/>
              </a:spcBef>
              <a:buSzTx/>
              <a:buNone/>
              <a:defRPr sz="1125" b="1">
                <a:latin typeface="+mj-lt"/>
                <a:ea typeface="Arial"/>
                <a:cs typeface="Arial"/>
                <a:sym typeface="Arial"/>
              </a:defRPr>
            </a:lvl1pPr>
          </a:lstStyle>
          <a:p>
            <a:r>
              <a:rPr lang="en-GB" dirty="0"/>
              <a:t>www.metoffice.gov.uk</a:t>
            </a:r>
            <a:endParaRPr dirty="0"/>
          </a:p>
        </p:txBody>
      </p:sp>
      <p:sp>
        <p:nvSpPr>
          <p:cNvPr id="24" name="Shape 201"/>
          <p:cNvSpPr>
            <a:spLocks noGrp="1"/>
          </p:cNvSpPr>
          <p:nvPr>
            <p:ph type="body" sz="quarter" idx="20" hasCustomPrompt="1"/>
          </p:nvPr>
        </p:nvSpPr>
        <p:spPr>
          <a:xfrm>
            <a:off x="400944" y="3107336"/>
            <a:ext cx="5873056" cy="328936"/>
          </a:xfrm>
          <a:prstGeom prst="rect">
            <a:avLst/>
          </a:prstGeom>
        </p:spPr>
        <p:txBody>
          <a:bodyPr lIns="270000" anchor="t">
            <a:spAutoFit/>
          </a:bodyPr>
          <a:lstStyle>
            <a:lvl1pPr marL="0" indent="0" defTabSz="257162">
              <a:lnSpc>
                <a:spcPct val="150000"/>
              </a:lnSpc>
              <a:spcBef>
                <a:spcPts val="225"/>
              </a:spcBef>
              <a:buSzTx/>
              <a:buNone/>
              <a:defRPr sz="1125" b="1" baseline="0">
                <a:latin typeface="+mj-lt"/>
                <a:ea typeface="Arial"/>
                <a:cs typeface="Arial"/>
                <a:sym typeface="Arial"/>
              </a:defRPr>
            </a:lvl1pPr>
          </a:lstStyle>
          <a:p>
            <a:r>
              <a:rPr lang="en-GB" dirty="0"/>
              <a:t>Insert email here</a:t>
            </a:r>
            <a:endParaRPr dirty="0"/>
          </a:p>
        </p:txBody>
      </p:sp>
      <p:sp>
        <p:nvSpPr>
          <p:cNvPr id="28" name="Shape 201"/>
          <p:cNvSpPr>
            <a:spLocks noGrp="1"/>
          </p:cNvSpPr>
          <p:nvPr>
            <p:ph type="body" sz="quarter" idx="22" hasCustomPrompt="1"/>
          </p:nvPr>
        </p:nvSpPr>
        <p:spPr>
          <a:xfrm>
            <a:off x="395700" y="3663113"/>
            <a:ext cx="997727" cy="588623"/>
          </a:xfrm>
          <a:prstGeom prst="rect">
            <a:avLst/>
          </a:prstGeom>
        </p:spPr>
        <p:txBody>
          <a:bodyPr wrap="square" lIns="270000" anchor="t">
            <a:spAutoFit/>
          </a:bodyPr>
          <a:lstStyle>
            <a:lvl1pPr marL="0" indent="0" defTabSz="257162">
              <a:lnSpc>
                <a:spcPct val="150000"/>
              </a:lnSpc>
              <a:spcBef>
                <a:spcPts val="225"/>
              </a:spcBef>
              <a:buSzTx/>
              <a:buNone/>
              <a:defRPr sz="1125" b="0" baseline="0">
                <a:latin typeface="+mj-lt"/>
                <a:ea typeface="Arial"/>
                <a:cs typeface="Arial"/>
                <a:sym typeface="Arial"/>
              </a:defRPr>
            </a:lvl1pPr>
          </a:lstStyle>
          <a:p>
            <a:r>
              <a:rPr lang="en-GB" dirty="0"/>
              <a:t>From the UK:</a:t>
            </a:r>
            <a:endParaRPr dirty="0"/>
          </a:p>
        </p:txBody>
      </p:sp>
      <p:sp>
        <p:nvSpPr>
          <p:cNvPr id="12" name="Shape 201"/>
          <p:cNvSpPr>
            <a:spLocks noGrp="1"/>
          </p:cNvSpPr>
          <p:nvPr>
            <p:ph type="body" sz="quarter" idx="23" hasCustomPrompt="1"/>
          </p:nvPr>
        </p:nvSpPr>
        <p:spPr>
          <a:xfrm>
            <a:off x="1299837" y="3663113"/>
            <a:ext cx="1268800" cy="588623"/>
          </a:xfrm>
          <a:prstGeom prst="rect">
            <a:avLst/>
          </a:prstGeom>
        </p:spPr>
        <p:txBody>
          <a:bodyPr wrap="square" lIns="270000" anchor="t">
            <a:spAutoFit/>
          </a:bodyPr>
          <a:lstStyle>
            <a:lvl1pPr marL="0" indent="0" defTabSz="257162">
              <a:lnSpc>
                <a:spcPct val="150000"/>
              </a:lnSpc>
              <a:spcBef>
                <a:spcPts val="225"/>
              </a:spcBef>
              <a:buSzTx/>
              <a:buNone/>
              <a:defRPr sz="1125" b="1" baseline="0">
                <a:latin typeface="+mj-lt"/>
                <a:ea typeface="Arial"/>
                <a:cs typeface="Arial"/>
                <a:sym typeface="Arial"/>
              </a:defRPr>
            </a:lvl1pPr>
          </a:lstStyle>
          <a:p>
            <a:r>
              <a:rPr lang="en-GB" dirty="0"/>
              <a:t>0370 900 0100</a:t>
            </a:r>
            <a:endParaRPr dirty="0"/>
          </a:p>
        </p:txBody>
      </p:sp>
      <p:sp>
        <p:nvSpPr>
          <p:cNvPr id="13" name="Shape 201"/>
          <p:cNvSpPr>
            <a:spLocks noGrp="1"/>
          </p:cNvSpPr>
          <p:nvPr>
            <p:ph type="body" sz="quarter" idx="24" hasCustomPrompt="1"/>
          </p:nvPr>
        </p:nvSpPr>
        <p:spPr>
          <a:xfrm>
            <a:off x="2691071" y="3663113"/>
            <a:ext cx="1488697" cy="588623"/>
          </a:xfrm>
          <a:prstGeom prst="rect">
            <a:avLst/>
          </a:prstGeom>
        </p:spPr>
        <p:txBody>
          <a:bodyPr wrap="square" lIns="270000" anchor="t">
            <a:spAutoFit/>
          </a:bodyPr>
          <a:lstStyle>
            <a:lvl1pPr marL="0" indent="0" defTabSz="257162">
              <a:lnSpc>
                <a:spcPct val="150000"/>
              </a:lnSpc>
              <a:spcBef>
                <a:spcPts val="225"/>
              </a:spcBef>
              <a:buSzTx/>
              <a:buNone/>
              <a:defRPr sz="1125" b="0" baseline="0">
                <a:latin typeface="+mj-lt"/>
                <a:ea typeface="Arial"/>
                <a:cs typeface="Arial"/>
                <a:sym typeface="Arial"/>
              </a:defRPr>
            </a:lvl1pPr>
          </a:lstStyle>
          <a:p>
            <a:r>
              <a:rPr lang="en-GB" dirty="0"/>
              <a:t>From outside the UK:</a:t>
            </a:r>
            <a:endParaRPr dirty="0"/>
          </a:p>
        </p:txBody>
      </p:sp>
      <p:sp>
        <p:nvSpPr>
          <p:cNvPr id="15" name="Shape 201"/>
          <p:cNvSpPr>
            <a:spLocks noGrp="1"/>
          </p:cNvSpPr>
          <p:nvPr>
            <p:ph type="body" sz="quarter" idx="25" hasCustomPrompt="1"/>
          </p:nvPr>
        </p:nvSpPr>
        <p:spPr>
          <a:xfrm>
            <a:off x="4072218" y="3663113"/>
            <a:ext cx="1268800" cy="588623"/>
          </a:xfrm>
          <a:prstGeom prst="rect">
            <a:avLst/>
          </a:prstGeom>
        </p:spPr>
        <p:txBody>
          <a:bodyPr wrap="square" lIns="270000" anchor="t">
            <a:spAutoFit/>
          </a:bodyPr>
          <a:lstStyle>
            <a:lvl1pPr marL="0" indent="0" defTabSz="257162">
              <a:lnSpc>
                <a:spcPct val="150000"/>
              </a:lnSpc>
              <a:spcBef>
                <a:spcPts val="225"/>
              </a:spcBef>
              <a:buSzTx/>
              <a:buNone/>
              <a:defRPr sz="1125" b="1" baseline="0">
                <a:latin typeface="+mj-lt"/>
                <a:ea typeface="Arial"/>
                <a:cs typeface="Arial"/>
                <a:sym typeface="Arial"/>
              </a:defRPr>
            </a:lvl1pPr>
          </a:lstStyle>
          <a:p>
            <a:r>
              <a:rPr lang="en-GB" dirty="0"/>
              <a:t>+44 1392 885680</a:t>
            </a:r>
            <a:endParaRPr dirty="0"/>
          </a:p>
        </p:txBody>
      </p:sp>
    </p:spTree>
    <p:extLst>
      <p:ext uri="{BB962C8B-B14F-4D97-AF65-F5344CB8AC3E}">
        <p14:creationId xmlns:p14="http://schemas.microsoft.com/office/powerpoint/2010/main" val="3038164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solidFill>
            <a:schemeClr val="accent6"/>
          </a:solidFill>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Tree>
    <p:extLst>
      <p:ext uri="{BB962C8B-B14F-4D97-AF65-F5344CB8AC3E}">
        <p14:creationId xmlns:p14="http://schemas.microsoft.com/office/powerpoint/2010/main" val="415640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slide - full image">
    <p:bg>
      <p:bgRef idx="1001">
        <a:schemeClr val="bg2"/>
      </p:bgRef>
    </p:bg>
    <p:spTree>
      <p:nvGrpSpPr>
        <p:cNvPr id="1" name=""/>
        <p:cNvGrpSpPr/>
        <p:nvPr/>
      </p:nvGrpSpPr>
      <p:grpSpPr>
        <a:xfrm>
          <a:off x="0" y="0"/>
          <a:ext cx="0" cy="0"/>
          <a:chOff x="0" y="0"/>
          <a:chExt cx="0" cy="0"/>
        </a:xfrm>
      </p:grpSpPr>
      <p:pic>
        <p:nvPicPr>
          <p:cNvPr id="15" name="cover-backg-2.jpg"/>
          <p:cNvPicPr>
            <a:picLocks noChangeAspect="1"/>
          </p:cNvPicPr>
          <p:nvPr userDrawn="1"/>
        </p:nvPicPr>
        <p:blipFill>
          <a:blip r:embed="rId2" cstate="print">
            <a:extLst/>
          </a:blip>
          <a:stretch>
            <a:fillRect/>
          </a:stretch>
        </p:blipFill>
        <p:spPr>
          <a:xfrm>
            <a:off x="0" y="0"/>
            <a:ext cx="6858000" cy="5143500"/>
          </a:xfrm>
          <a:prstGeom prst="rect">
            <a:avLst/>
          </a:prstGeom>
          <a:ln w="12700">
            <a:miter lim="400000"/>
          </a:ln>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48234" y="1761530"/>
            <a:ext cx="6328916"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
        <p:nvSpPr>
          <p:cNvPr id="2" name="Footer Placeholder 1"/>
          <p:cNvSpPr>
            <a:spLocks noGrp="1"/>
          </p:cNvSpPr>
          <p:nvPr>
            <p:ph type="ftr" sz="quarter" idx="11"/>
          </p:nvPr>
        </p:nvSpPr>
        <p:spPr>
          <a:noFill/>
        </p:spPr>
        <p:txBody>
          <a:bodyPr/>
          <a:lstStyle>
            <a:lvl1pPr defTabSz="164298" hangingPunct="0">
              <a:defRPr>
                <a:solidFill>
                  <a:schemeClr val="accent6"/>
                </a:solidFill>
              </a:defRPr>
            </a:lvl1p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pic>
        <p:nvPicPr>
          <p:cNvPr id="7"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844364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slide - full image al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6858000" cy="5143500"/>
          </a:xfrm>
          <a:prstGeom prst="rect">
            <a:avLst/>
          </a:prstGeom>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48235" y="1761530"/>
            <a:ext cx="6328125"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
        <p:nvSpPr>
          <p:cNvPr id="2" name="Footer Placeholder 1"/>
          <p:cNvSpPr>
            <a:spLocks noGrp="1"/>
          </p:cNvSpPr>
          <p:nvPr>
            <p:ph type="ftr" sz="quarter" idx="11"/>
          </p:nvPr>
        </p:nvSpPr>
        <p:spPr>
          <a:noFill/>
        </p:spPr>
        <p:txBody>
          <a:bodyPr/>
          <a:lstStyle>
            <a:lvl1pPr defTabSz="164298" hangingPunct="0">
              <a:defRPr>
                <a:solidFill>
                  <a:schemeClr val="accent6"/>
                </a:solidFill>
              </a:defRPr>
            </a:lvl1pPr>
          </a:lstStyle>
          <a:p>
            <a:r>
              <a:rPr lang="en-GB" kern="0" dirty="0" smtClean="0">
                <a:solidFill>
                  <a:srgbClr val="FFFFFF"/>
                </a:solidFill>
                <a:sym typeface="Helvetica Light"/>
              </a:rPr>
              <a:t>www.metoffice.gov.uk																									                      © Crown Copyright 2017, Met Office</a:t>
            </a:r>
            <a:endParaRPr lang="en-GB" kern="0" dirty="0">
              <a:solidFill>
                <a:srgbClr val="FFFFFF"/>
              </a:solidFill>
              <a:sym typeface="Helvetica Light"/>
            </a:endParaRPr>
          </a:p>
        </p:txBody>
      </p:sp>
      <p:pic>
        <p:nvPicPr>
          <p:cNvPr id="1026"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120483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Title slide - whit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noFill/>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Presentation title</a:t>
            </a:r>
            <a:endParaRPr lang="en-GB" dirty="0"/>
          </a:p>
        </p:txBody>
      </p:sp>
      <p:sp>
        <p:nvSpPr>
          <p:cNvPr id="5"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4074070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slide - whit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itle 2"/>
          <p:cNvSpPr>
            <a:spLocks noGrp="1"/>
          </p:cNvSpPr>
          <p:nvPr>
            <p:ph type="title" hasCustomPrompt="1"/>
          </p:nvPr>
        </p:nvSpPr>
        <p:spPr/>
        <p:txBody>
          <a:bodyPr/>
          <a:lstStyle>
            <a:lvl1pPr>
              <a:defRPr/>
            </a:lvl1pPr>
          </a:lstStyle>
          <a:p>
            <a:r>
              <a:rPr lang="en-US" dirty="0"/>
              <a:t>Presentation title</a:t>
            </a:r>
            <a:endParaRPr lang="en-GB" dirty="0"/>
          </a:p>
        </p:txBody>
      </p:sp>
      <p:sp>
        <p:nvSpPr>
          <p:cNvPr id="5"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1306879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slide - partnerships">
    <p:spTree>
      <p:nvGrpSpPr>
        <p:cNvPr id="1" name=""/>
        <p:cNvGrpSpPr/>
        <p:nvPr/>
      </p:nvGrpSpPr>
      <p:grpSpPr>
        <a:xfrm>
          <a:off x="0" y="0"/>
          <a:ext cx="0" cy="0"/>
          <a:chOff x="0" y="0"/>
          <a:chExt cx="0" cy="0"/>
        </a:xfrm>
      </p:grpSpPr>
      <p:sp>
        <p:nvSpPr>
          <p:cNvPr id="64" name="Shape 64"/>
          <p:cNvSpPr/>
          <p:nvPr/>
        </p:nvSpPr>
        <p:spPr>
          <a:xfrm flipV="1">
            <a:off x="160645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68" name="Shape 68"/>
          <p:cNvSpPr/>
          <p:nvPr/>
        </p:nvSpPr>
        <p:spPr>
          <a:xfrm>
            <a:off x="5648322" y="240515"/>
            <a:ext cx="1196005" cy="202500"/>
          </a:xfrm>
          <a:prstGeom prst="rect">
            <a:avLst/>
          </a:prstGeom>
          <a:ln w="12700">
            <a:miter lim="400000"/>
          </a:ln>
          <a:extLst>
            <a:ext uri="{C572A759-6A51-4108-AA02-DFA0A04FC94B}">
              <ma14:wrappingTextBoxFlag xmlns:ma14="http://schemas.microsoft.com/office/mac/drawingml/2011/main" xmlns="" val="1"/>
            </a:ext>
          </a:extLst>
        </p:spPr>
        <p:txBody>
          <a:bodyPr lIns="20092" tIns="20092" rIns="20092" bIns="20092"/>
          <a:lstStyle/>
          <a:p>
            <a:pPr marL="0" marR="0" lvl="0" indent="0" algn="l" defTabSz="257162" rtl="0" eaLnBrk="1" fontAlgn="auto" latinLnBrk="0" hangingPunct="0">
              <a:lnSpc>
                <a:spcPct val="90000"/>
              </a:lnSpc>
              <a:spcBef>
                <a:spcPts val="225"/>
              </a:spcBef>
              <a:spcAft>
                <a:spcPts val="0"/>
              </a:spcAft>
              <a:buClrTx/>
              <a:buSzTx/>
              <a:buFontTx/>
              <a:buNone/>
              <a:tabLst/>
              <a:defRPr sz="2100">
                <a:solidFill>
                  <a:srgbClr val="2A2A2A"/>
                </a:solidFill>
                <a:latin typeface="Arial"/>
                <a:ea typeface="Arial"/>
                <a:cs typeface="Arial"/>
                <a:sym typeface="Arial"/>
              </a:defRPr>
            </a:pPr>
            <a:r>
              <a:rPr kumimoji="0" sz="600" b="0" i="0" u="none" strike="noStrike" kern="0" cap="none" spc="0" normalizeH="0" baseline="0" noProof="0" dirty="0">
                <a:ln>
                  <a:noFill/>
                </a:ln>
                <a:solidFill>
                  <a:srgbClr val="2A2A2A"/>
                </a:solidFill>
                <a:effectLst/>
                <a:uLnTx/>
                <a:uFillTx/>
                <a:latin typeface="Arial"/>
                <a:cs typeface="Arial"/>
                <a:sym typeface="Arial"/>
              </a:rPr>
              <a:t>Working together </a:t>
            </a:r>
            <a:br>
              <a:rPr kumimoji="0" sz="600" b="0" i="0" u="none" strike="noStrike" kern="0" cap="none" spc="0" normalizeH="0" baseline="0" noProof="0" dirty="0">
                <a:ln>
                  <a:noFill/>
                </a:ln>
                <a:solidFill>
                  <a:srgbClr val="2A2A2A"/>
                </a:solidFill>
                <a:effectLst/>
                <a:uLnTx/>
                <a:uFillTx/>
                <a:latin typeface="Arial"/>
                <a:cs typeface="Arial"/>
                <a:sym typeface="Arial"/>
              </a:rPr>
            </a:br>
            <a:r>
              <a:rPr kumimoji="0" sz="600" b="0" i="0" u="none" strike="noStrike" kern="0" cap="none" spc="0" normalizeH="0" baseline="0" noProof="0" dirty="0">
                <a:ln>
                  <a:noFill/>
                </a:ln>
                <a:solidFill>
                  <a:srgbClr val="2A2A2A"/>
                </a:solidFill>
                <a:effectLst/>
                <a:uLnTx/>
                <a:uFillTx/>
                <a:latin typeface="Arial"/>
                <a:cs typeface="Arial"/>
                <a:sym typeface="Arial"/>
              </a:rPr>
              <a:t>(enter working relationship)</a:t>
            </a:r>
          </a:p>
        </p:txBody>
      </p:sp>
      <p:sp>
        <p:nvSpPr>
          <p:cNvPr id="69" name="Shape 69"/>
          <p:cNvSpPr>
            <a:spLocks noGrp="1"/>
          </p:cNvSpPr>
          <p:nvPr>
            <p:ph type="pic" sz="quarter" idx="13"/>
          </p:nvPr>
        </p:nvSpPr>
        <p:spPr>
          <a:xfrm>
            <a:off x="1670383" y="204551"/>
            <a:ext cx="882095" cy="270000"/>
          </a:xfrm>
          <a:prstGeom prst="rect">
            <a:avLst/>
          </a:prstGeom>
          <a:noFill/>
          <a:ln>
            <a:noFill/>
          </a:ln>
        </p:spPr>
        <p:txBody>
          <a:bodyPr wrap="square" lIns="68579" tIns="34289" rIns="68579" bIns="34289" anchor="t">
            <a:noAutofit/>
          </a:bodyPr>
          <a:lstStyle>
            <a:lvl1pPr marL="0" indent="0">
              <a:buNone/>
              <a:defRPr sz="600">
                <a:latin typeface="+mn-lt"/>
              </a:defRPr>
            </a:lvl1pPr>
          </a:lstStyle>
          <a:p>
            <a:r>
              <a:rPr lang="en-US" smtClean="0"/>
              <a:t>Click icon to add picture</a:t>
            </a:r>
            <a:endParaRPr lang="en-GB" dirty="0"/>
          </a:p>
        </p:txBody>
      </p:sp>
      <p:sp>
        <p:nvSpPr>
          <p:cNvPr id="70" name="Shape 70"/>
          <p:cNvSpPr>
            <a:spLocks noGrp="1"/>
          </p:cNvSpPr>
          <p:nvPr>
            <p:ph type="pic" sz="quarter" idx="14"/>
          </p:nvPr>
        </p:nvSpPr>
        <p:spPr>
          <a:xfrm>
            <a:off x="2683457"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71" name="Shape 71"/>
          <p:cNvSpPr>
            <a:spLocks noGrp="1"/>
          </p:cNvSpPr>
          <p:nvPr>
            <p:ph type="pic" sz="quarter" idx="15"/>
          </p:nvPr>
        </p:nvSpPr>
        <p:spPr>
          <a:xfrm>
            <a:off x="3696083"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2" name="Footer Placeholder 1"/>
          <p:cNvSpPr>
            <a:spLocks noGrp="1"/>
          </p:cNvSpPr>
          <p:nvPr>
            <p:ph type="ftr" sz="quarter" idx="16"/>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14" name="Shape 64"/>
          <p:cNvSpPr/>
          <p:nvPr userDrawn="1"/>
        </p:nvSpPr>
        <p:spPr>
          <a:xfrm flipV="1">
            <a:off x="2618185"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5" name="Shape 64"/>
          <p:cNvSpPr/>
          <p:nvPr userDrawn="1"/>
        </p:nvSpPr>
        <p:spPr>
          <a:xfrm flipV="1">
            <a:off x="3631704"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6" name="Shape 64"/>
          <p:cNvSpPr/>
          <p:nvPr userDrawn="1"/>
        </p:nvSpPr>
        <p:spPr>
          <a:xfrm flipV="1">
            <a:off x="464433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8" name="Shape 71"/>
          <p:cNvSpPr>
            <a:spLocks noGrp="1"/>
          </p:cNvSpPr>
          <p:nvPr>
            <p:ph type="pic" sz="quarter" idx="17"/>
          </p:nvPr>
        </p:nvSpPr>
        <p:spPr>
          <a:xfrm>
            <a:off x="4705282"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17" name="Title 2"/>
          <p:cNvSpPr>
            <a:spLocks noGrp="1"/>
          </p:cNvSpPr>
          <p:nvPr>
            <p:ph type="title" hasCustomPrompt="1"/>
          </p:nvPr>
        </p:nvSpPr>
        <p:spPr>
          <a:xfrm>
            <a:off x="148235" y="1039783"/>
            <a:ext cx="6328125" cy="484748"/>
          </a:xfrm>
        </p:spPr>
        <p:txBody>
          <a:bodyPr/>
          <a:lstStyle>
            <a:lvl1pPr>
              <a:defRPr/>
            </a:lvl1pPr>
          </a:lstStyle>
          <a:p>
            <a:r>
              <a:rPr lang="en-US" dirty="0"/>
              <a:t>Presentation title</a:t>
            </a:r>
            <a:endParaRPr lang="en-GB" dirty="0"/>
          </a:p>
        </p:txBody>
      </p:sp>
      <p:sp>
        <p:nvSpPr>
          <p:cNvPr id="19"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1680145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slide -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4732151"/>
            <a:ext cx="6858000" cy="411361"/>
          </a:xfrm>
          <a:prstGeom prst="rect">
            <a:avLst/>
          </a:prstGeom>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7" name="Shape 48"/>
          <p:cNvSpPr/>
          <p:nvPr userDrawn="1"/>
        </p:nvSpPr>
        <p:spPr>
          <a:xfrm>
            <a:off x="-1" y="-6009"/>
            <a:ext cx="6858002" cy="687642"/>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8" name="Title 2"/>
          <p:cNvSpPr>
            <a:spLocks noGrp="1"/>
          </p:cNvSpPr>
          <p:nvPr>
            <p:ph type="title" hasCustomPrompt="1"/>
          </p:nvPr>
        </p:nvSpPr>
        <p:spPr>
          <a:xfrm>
            <a:off x="148235" y="1039783"/>
            <a:ext cx="6328125" cy="484748"/>
          </a:xfrm>
        </p:spPr>
        <p:txBody>
          <a:bodyPr/>
          <a:lstStyle>
            <a:lvl1pPr>
              <a:defRPr/>
            </a:lvl1pPr>
          </a:lstStyle>
          <a:p>
            <a:r>
              <a:rPr lang="en-US" dirty="0"/>
              <a:t>Presentation title</a:t>
            </a:r>
            <a:endParaRPr lang="en-GB" dirty="0"/>
          </a:p>
        </p:txBody>
      </p:sp>
      <p:sp>
        <p:nvSpPr>
          <p:cNvPr id="9"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10"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0225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slide - partnerships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4732151"/>
            <a:ext cx="6858000" cy="411361"/>
          </a:xfrm>
          <a:prstGeom prst="rect">
            <a:avLst/>
          </a:prstGeom>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7" name="Shape 48"/>
          <p:cNvSpPr/>
          <p:nvPr userDrawn="1"/>
        </p:nvSpPr>
        <p:spPr>
          <a:xfrm>
            <a:off x="-1" y="-6009"/>
            <a:ext cx="6858002" cy="687642"/>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0092" tIns="20092" rIns="20092" bIns="20092" anchor="ctr"/>
          <a:lstStyle>
            <a:lvl1pPr>
              <a:defRPr sz="3200">
                <a:solidFill>
                  <a:srgbClr val="FFFFFF"/>
                </a:solidFill>
              </a:defRPr>
            </a:lvl1pPr>
          </a:lstStyle>
          <a:p>
            <a:pPr marL="0" marR="0" lvl="0" indent="0" algn="ctr" defTabSz="164298" rtl="0" eaLnBrk="1" fontAlgn="auto" latinLnBrk="0" hangingPunct="0">
              <a:lnSpc>
                <a:spcPct val="100000"/>
              </a:lnSpc>
              <a:spcBef>
                <a:spcPts val="0"/>
              </a:spcBef>
              <a:spcAft>
                <a:spcPts val="0"/>
              </a:spcAft>
              <a:buClrTx/>
              <a:buSzTx/>
              <a:buFontTx/>
              <a:buNone/>
              <a:tabLst/>
              <a:defRPr/>
            </a:pPr>
            <a:r>
              <a:rPr kumimoji="0" sz="900" b="0" i="0" u="none" strike="noStrike" kern="0" cap="none" spc="0" normalizeH="0" baseline="0" noProof="0" dirty="0">
                <a:ln>
                  <a:noFill/>
                </a:ln>
                <a:solidFill>
                  <a:srgbClr val="FFFFFF"/>
                </a:solidFill>
                <a:effectLst/>
                <a:uLnTx/>
                <a:uFillTx/>
                <a:latin typeface="Arial"/>
                <a:sym typeface="Helvetica Light"/>
              </a:rPr>
              <a:t>  </a:t>
            </a:r>
          </a:p>
        </p:txBody>
      </p:sp>
      <p:sp>
        <p:nvSpPr>
          <p:cNvPr id="9" name="Shape 64"/>
          <p:cNvSpPr/>
          <p:nvPr userDrawn="1"/>
        </p:nvSpPr>
        <p:spPr>
          <a:xfrm flipV="1">
            <a:off x="160645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0" name="Shape 68"/>
          <p:cNvSpPr/>
          <p:nvPr userDrawn="1"/>
        </p:nvSpPr>
        <p:spPr>
          <a:xfrm>
            <a:off x="5648322" y="240515"/>
            <a:ext cx="1196005" cy="202500"/>
          </a:xfrm>
          <a:prstGeom prst="rect">
            <a:avLst/>
          </a:prstGeom>
          <a:ln w="12700">
            <a:miter lim="400000"/>
          </a:ln>
          <a:extLst>
            <a:ext uri="{C572A759-6A51-4108-AA02-DFA0A04FC94B}">
              <ma14:wrappingTextBoxFlag xmlns:ma14="http://schemas.microsoft.com/office/mac/drawingml/2011/main" xmlns="" val="1"/>
            </a:ext>
          </a:extLst>
        </p:spPr>
        <p:txBody>
          <a:bodyPr lIns="20092" tIns="20092" rIns="20092" bIns="20092"/>
          <a:lstStyle/>
          <a:p>
            <a:pPr marL="0" marR="0" lvl="0" indent="0" algn="l" defTabSz="257162" rtl="0" eaLnBrk="1" fontAlgn="auto" latinLnBrk="0" hangingPunct="0">
              <a:lnSpc>
                <a:spcPct val="90000"/>
              </a:lnSpc>
              <a:spcBef>
                <a:spcPts val="225"/>
              </a:spcBef>
              <a:spcAft>
                <a:spcPts val="0"/>
              </a:spcAft>
              <a:buClrTx/>
              <a:buSzTx/>
              <a:buFontTx/>
              <a:buNone/>
              <a:tabLst/>
              <a:defRPr sz="2100">
                <a:solidFill>
                  <a:srgbClr val="2A2A2A"/>
                </a:solidFill>
                <a:latin typeface="Arial"/>
                <a:ea typeface="Arial"/>
                <a:cs typeface="Arial"/>
                <a:sym typeface="Arial"/>
              </a:defRPr>
            </a:pPr>
            <a:r>
              <a:rPr kumimoji="0" sz="600" b="0" i="0" u="none" strike="noStrike" kern="0" cap="none" spc="0" normalizeH="0" baseline="0" noProof="0" dirty="0">
                <a:ln>
                  <a:noFill/>
                </a:ln>
                <a:solidFill>
                  <a:srgbClr val="FFFFFF"/>
                </a:solidFill>
                <a:effectLst/>
                <a:uLnTx/>
                <a:uFillTx/>
                <a:latin typeface="Arial"/>
                <a:cs typeface="Arial"/>
                <a:sym typeface="Arial"/>
              </a:rPr>
              <a:t>Working together </a:t>
            </a:r>
            <a:br>
              <a:rPr kumimoji="0" sz="600" b="0" i="0" u="none" strike="noStrike" kern="0" cap="none" spc="0" normalizeH="0" baseline="0" noProof="0" dirty="0">
                <a:ln>
                  <a:noFill/>
                </a:ln>
                <a:solidFill>
                  <a:srgbClr val="FFFFFF"/>
                </a:solidFill>
                <a:effectLst/>
                <a:uLnTx/>
                <a:uFillTx/>
                <a:latin typeface="Arial"/>
                <a:cs typeface="Arial"/>
                <a:sym typeface="Arial"/>
              </a:rPr>
            </a:br>
            <a:r>
              <a:rPr kumimoji="0" sz="600" b="0" i="0" u="none" strike="noStrike" kern="0" cap="none" spc="0" normalizeH="0" baseline="0" noProof="0" dirty="0">
                <a:ln>
                  <a:noFill/>
                </a:ln>
                <a:solidFill>
                  <a:srgbClr val="FFFFFF"/>
                </a:solidFill>
                <a:effectLst/>
                <a:uLnTx/>
                <a:uFillTx/>
                <a:latin typeface="Arial"/>
                <a:cs typeface="Arial"/>
                <a:sym typeface="Arial"/>
              </a:rPr>
              <a:t>(enter working relationship)</a:t>
            </a:r>
          </a:p>
        </p:txBody>
      </p:sp>
      <p:sp>
        <p:nvSpPr>
          <p:cNvPr id="11" name="Shape 69"/>
          <p:cNvSpPr>
            <a:spLocks noGrp="1"/>
          </p:cNvSpPr>
          <p:nvPr>
            <p:ph type="pic" sz="quarter" idx="13"/>
          </p:nvPr>
        </p:nvSpPr>
        <p:spPr>
          <a:xfrm>
            <a:off x="1670383" y="204551"/>
            <a:ext cx="882095" cy="270000"/>
          </a:xfrm>
          <a:prstGeom prst="rect">
            <a:avLst/>
          </a:prstGeom>
          <a:noFill/>
          <a:ln>
            <a:noFill/>
          </a:ln>
        </p:spPr>
        <p:txBody>
          <a:bodyPr wrap="square" lIns="68579" tIns="34289" rIns="68579" bIns="34289" anchor="t">
            <a:noAutofit/>
          </a:bodyPr>
          <a:lstStyle>
            <a:lvl1pPr marL="0" indent="0">
              <a:buNone/>
              <a:defRPr sz="600">
                <a:latin typeface="+mn-lt"/>
              </a:defRPr>
            </a:lvl1pPr>
          </a:lstStyle>
          <a:p>
            <a:r>
              <a:rPr lang="en-US" smtClean="0"/>
              <a:t>Click icon to add picture</a:t>
            </a:r>
            <a:endParaRPr lang="en-GB" dirty="0"/>
          </a:p>
        </p:txBody>
      </p:sp>
      <p:sp>
        <p:nvSpPr>
          <p:cNvPr id="14" name="Shape 70"/>
          <p:cNvSpPr>
            <a:spLocks noGrp="1"/>
          </p:cNvSpPr>
          <p:nvPr>
            <p:ph type="pic" sz="quarter" idx="14"/>
          </p:nvPr>
        </p:nvSpPr>
        <p:spPr>
          <a:xfrm>
            <a:off x="2683457"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15" name="Shape 71"/>
          <p:cNvSpPr>
            <a:spLocks noGrp="1"/>
          </p:cNvSpPr>
          <p:nvPr>
            <p:ph type="pic" sz="quarter" idx="15"/>
          </p:nvPr>
        </p:nvSpPr>
        <p:spPr>
          <a:xfrm>
            <a:off x="3696083"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16" name="Shape 64"/>
          <p:cNvSpPr/>
          <p:nvPr userDrawn="1"/>
        </p:nvSpPr>
        <p:spPr>
          <a:xfrm flipV="1">
            <a:off x="2618185"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7" name="Shape 64"/>
          <p:cNvSpPr/>
          <p:nvPr userDrawn="1"/>
        </p:nvSpPr>
        <p:spPr>
          <a:xfrm flipV="1">
            <a:off x="3631704"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8" name="Shape 64"/>
          <p:cNvSpPr/>
          <p:nvPr userDrawn="1"/>
        </p:nvSpPr>
        <p:spPr>
          <a:xfrm flipV="1">
            <a:off x="464433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0092" tIns="20092" rIns="20092" bIns="20092" anchor="ctr"/>
          <a:lstStyle/>
          <a:p>
            <a:pPr marL="0" marR="0" lvl="0" indent="0" algn="ctr" defTabSz="164298" rtl="0" eaLnBrk="1" fontAlgn="auto" latinLnBrk="0" hangingPunct="0">
              <a:lnSpc>
                <a:spcPct val="100000"/>
              </a:lnSpc>
              <a:spcBef>
                <a:spcPts val="0"/>
              </a:spcBef>
              <a:spcAft>
                <a:spcPts val="0"/>
              </a:spcAft>
              <a:buClrTx/>
              <a:buSzTx/>
              <a:buFontTx/>
              <a:buNone/>
              <a:tabLst/>
              <a:defRPr sz="3200"/>
            </a:pPr>
            <a:endParaRPr kumimoji="0" sz="900" b="0" i="0" u="none" strike="noStrike" kern="0" cap="none" spc="0" normalizeH="0" baseline="0" noProof="0" dirty="0">
              <a:ln>
                <a:noFill/>
              </a:ln>
              <a:solidFill>
                <a:srgbClr val="2A2A2A"/>
              </a:solidFill>
              <a:effectLst/>
              <a:uLnTx/>
              <a:uFillTx/>
              <a:latin typeface="Arial"/>
              <a:sym typeface="Helvetica Light"/>
            </a:endParaRPr>
          </a:p>
        </p:txBody>
      </p:sp>
      <p:sp>
        <p:nvSpPr>
          <p:cNvPr id="19" name="Shape 71"/>
          <p:cNvSpPr>
            <a:spLocks noGrp="1"/>
          </p:cNvSpPr>
          <p:nvPr>
            <p:ph type="pic" sz="quarter" idx="17"/>
          </p:nvPr>
        </p:nvSpPr>
        <p:spPr>
          <a:xfrm>
            <a:off x="4705282" y="204551"/>
            <a:ext cx="882095" cy="270000"/>
          </a:xfrm>
          <a:prstGeom prst="rect">
            <a:avLst/>
          </a:prstGeom>
          <a:noFill/>
          <a:ln>
            <a:noFill/>
          </a:ln>
        </p:spPr>
        <p:txBody>
          <a:bodyPr lIns="68579" tIns="34289" rIns="68579" bIns="34289" anchor="t">
            <a:noAutofit/>
          </a:bodyPr>
          <a:lstStyle>
            <a:lvl1pPr marL="0" indent="0">
              <a:buNone/>
              <a:defRPr sz="600"/>
            </a:lvl1pPr>
          </a:lstStyle>
          <a:p>
            <a:r>
              <a:rPr lang="en-US" smtClean="0"/>
              <a:t>Click icon to add picture</a:t>
            </a:r>
            <a:endParaRPr dirty="0"/>
          </a:p>
        </p:txBody>
      </p:sp>
      <p:sp>
        <p:nvSpPr>
          <p:cNvPr id="20" name="Title 2"/>
          <p:cNvSpPr>
            <a:spLocks noGrp="1"/>
          </p:cNvSpPr>
          <p:nvPr>
            <p:ph type="title" hasCustomPrompt="1"/>
          </p:nvPr>
        </p:nvSpPr>
        <p:spPr>
          <a:xfrm>
            <a:off x="148235" y="1039783"/>
            <a:ext cx="6328125" cy="484748"/>
          </a:xfrm>
        </p:spPr>
        <p:txBody>
          <a:bodyPr/>
          <a:lstStyle>
            <a:lvl1pPr>
              <a:defRPr/>
            </a:lvl1pPr>
          </a:lstStyle>
          <a:p>
            <a:r>
              <a:rPr lang="en-US" dirty="0"/>
              <a:t>Presentation title</a:t>
            </a:r>
            <a:endParaRPr lang="en-GB" dirty="0"/>
          </a:p>
        </p:txBody>
      </p:sp>
      <p:sp>
        <p:nvSpPr>
          <p:cNvPr id="24" name="Text Placeholder 22"/>
          <p:cNvSpPr>
            <a:spLocks noGrp="1"/>
          </p:cNvSpPr>
          <p:nvPr>
            <p:ph type="body" sz="quarter" idx="11" hasCustomPrompt="1"/>
          </p:nvPr>
        </p:nvSpPr>
        <p:spPr>
          <a:xfrm>
            <a:off x="156720" y="1761530"/>
            <a:ext cx="6319643"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21" name="Picture 2" descr="http://www-it/M/Sales_and_Marketing/_Public_Read/_KEEP_MetNet_docs/images/Brand_centre_images/Visual_Brand/Logos/MO_MASTER_for_dark_backg_RBG.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3033" y="117240"/>
            <a:ext cx="1382014" cy="433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174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Content slide - 1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9" y="1770460"/>
            <a:ext cx="6318647" cy="270510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 snow squall stable/stability </a:t>
            </a:r>
            <a:r>
              <a:rPr lang="en-GB" dirty="0" err="1"/>
              <a:t>stratiform</a:t>
            </a:r>
            <a:r>
              <a:rPr lang="en-GB" dirty="0"/>
              <a:t> summation layer amount sun pillar </a:t>
            </a:r>
            <a:r>
              <a:rPr lang="en-GB" dirty="0" err="1" smtClean="0"/>
              <a:t>updraught</a:t>
            </a:r>
            <a:r>
              <a:rPr lang="en-GB" dirty="0" smtClean="0"/>
              <a:t> </a:t>
            </a:r>
            <a:r>
              <a:rPr lang="en-GB" dirty="0"/>
              <a:t>upslope effect warning waterspout wind vane. </a:t>
            </a:r>
          </a:p>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a:t>
            </a:r>
          </a:p>
          <a:p>
            <a:pPr lvl="0"/>
            <a:endParaRPr lang="en-US" dirty="0"/>
          </a:p>
        </p:txBody>
      </p:sp>
    </p:spTree>
    <p:extLst>
      <p:ext uri="{BB962C8B-B14F-4D97-AF65-F5344CB8AC3E}">
        <p14:creationId xmlns:p14="http://schemas.microsoft.com/office/powerpoint/2010/main" val="1248445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slide - 2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4" y="1770460"/>
            <a:ext cx="3037880"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a:t>
            </a:r>
            <a:endParaRPr lang="en-US" dirty="0"/>
          </a:p>
        </p:txBody>
      </p:sp>
      <p:sp>
        <p:nvSpPr>
          <p:cNvPr id="6" name="Text Placeholder 4"/>
          <p:cNvSpPr>
            <a:spLocks noGrp="1"/>
          </p:cNvSpPr>
          <p:nvPr>
            <p:ph type="body" sz="quarter" idx="13" hasCustomPrompt="1"/>
          </p:nvPr>
        </p:nvSpPr>
        <p:spPr>
          <a:xfrm>
            <a:off x="3439270" y="1770460"/>
            <a:ext cx="3037880"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a:t>
            </a:r>
            <a:endParaRPr lang="en-US" dirty="0"/>
          </a:p>
        </p:txBody>
      </p:sp>
    </p:spTree>
    <p:extLst>
      <p:ext uri="{BB962C8B-B14F-4D97-AF65-F5344CB8AC3E}">
        <p14:creationId xmlns:p14="http://schemas.microsoft.com/office/powerpoint/2010/main" val="135340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Content slide - 2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4" y="1770460"/>
            <a:ext cx="3037880"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a:t>
            </a:r>
            <a:endParaRPr lang="en-US" dirty="0"/>
          </a:p>
        </p:txBody>
      </p:sp>
      <p:sp>
        <p:nvSpPr>
          <p:cNvPr id="6" name="Text Placeholder 4"/>
          <p:cNvSpPr>
            <a:spLocks noGrp="1"/>
          </p:cNvSpPr>
          <p:nvPr>
            <p:ph type="body" sz="quarter" idx="13" hasCustomPrompt="1"/>
          </p:nvPr>
        </p:nvSpPr>
        <p:spPr>
          <a:xfrm>
            <a:off x="3439270" y="1770460"/>
            <a:ext cx="3037880"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 snowflakes</a:t>
            </a:r>
            <a:endParaRPr lang="en-US" dirty="0"/>
          </a:p>
        </p:txBody>
      </p:sp>
    </p:spTree>
    <p:extLst>
      <p:ext uri="{BB962C8B-B14F-4D97-AF65-F5344CB8AC3E}">
        <p14:creationId xmlns:p14="http://schemas.microsoft.com/office/powerpoint/2010/main" val="2095606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Content slide - 3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9" y="177046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6" name="Text Placeholder 4"/>
          <p:cNvSpPr>
            <a:spLocks noGrp="1"/>
          </p:cNvSpPr>
          <p:nvPr>
            <p:ph type="body" sz="quarter" idx="13" hasCustomPrompt="1"/>
          </p:nvPr>
        </p:nvSpPr>
        <p:spPr>
          <a:xfrm>
            <a:off x="2345388" y="177046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8" name="Text Placeholder 4"/>
          <p:cNvSpPr>
            <a:spLocks noGrp="1"/>
          </p:cNvSpPr>
          <p:nvPr>
            <p:ph type="body" sz="quarter" idx="14" hasCustomPrompt="1"/>
          </p:nvPr>
        </p:nvSpPr>
        <p:spPr>
          <a:xfrm>
            <a:off x="4542984" y="1761530"/>
            <a:ext cx="1934171"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Tree>
    <p:extLst>
      <p:ext uri="{BB962C8B-B14F-4D97-AF65-F5344CB8AC3E}">
        <p14:creationId xmlns:p14="http://schemas.microsoft.com/office/powerpoint/2010/main" val="194831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Content slide - 1 column text &amp; image">
    <p:spTree>
      <p:nvGrpSpPr>
        <p:cNvPr id="1" name=""/>
        <p:cNvGrpSpPr/>
        <p:nvPr/>
      </p:nvGrpSpPr>
      <p:grpSpPr>
        <a:xfrm>
          <a:off x="0" y="0"/>
          <a:ext cx="0" cy="0"/>
          <a:chOff x="0" y="0"/>
          <a:chExt cx="0" cy="0"/>
        </a:xfrm>
      </p:grpSpPr>
      <p:sp>
        <p:nvSpPr>
          <p:cNvPr id="5" name="Picture Placeholder 4"/>
          <p:cNvSpPr>
            <a:spLocks noGrp="1"/>
          </p:cNvSpPr>
          <p:nvPr>
            <p:ph type="pic" sz="quarter" idx="16" hasCustomPrompt="1"/>
          </p:nvPr>
        </p:nvSpPr>
        <p:spPr>
          <a:xfrm>
            <a:off x="3429000" y="12"/>
            <a:ext cx="3429000" cy="473213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15" name="Text Placeholder 4"/>
          <p:cNvSpPr>
            <a:spLocks noGrp="1"/>
          </p:cNvSpPr>
          <p:nvPr>
            <p:ph type="body" sz="quarter" idx="11" hasCustomPrompt="1"/>
          </p:nvPr>
        </p:nvSpPr>
        <p:spPr>
          <a:xfrm>
            <a:off x="148234" y="1773777"/>
            <a:ext cx="3037880" cy="271403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a:t>
            </a:r>
            <a:endParaRPr lang="en-US" dirty="0"/>
          </a:p>
        </p:txBody>
      </p:sp>
      <p:sp>
        <p:nvSpPr>
          <p:cNvPr id="6"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258558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1_Content slide - 1 column text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15" name="Text Placeholder 4"/>
          <p:cNvSpPr>
            <a:spLocks noGrp="1"/>
          </p:cNvSpPr>
          <p:nvPr>
            <p:ph type="body" sz="quarter" idx="11" hasCustomPrompt="1"/>
          </p:nvPr>
        </p:nvSpPr>
        <p:spPr>
          <a:xfrm>
            <a:off x="148234" y="1773777"/>
            <a:ext cx="3037880" cy="271403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a:t>
            </a:r>
            <a:r>
              <a:rPr lang="en-GB" dirty="0" smtClean="0"/>
              <a:t>centre </a:t>
            </a:r>
            <a:r>
              <a:rPr lang="en-GB" dirty="0"/>
              <a:t>(</a:t>
            </a:r>
            <a:r>
              <a:rPr lang="en-GB" dirty="0" err="1"/>
              <a:t>cac</a:t>
            </a:r>
            <a:r>
              <a:rPr lang="en-GB" dirty="0"/>
              <a:t>) cloud cloudburst </a:t>
            </a:r>
            <a:r>
              <a:rPr lang="en-GB" dirty="0" smtClean="0"/>
              <a:t>downdraught </a:t>
            </a:r>
            <a:r>
              <a:rPr lang="en-GB" dirty="0"/>
              <a:t>geostrophic wind hydrometeor icing mean sea level oceanography overcast rotor cloud salt water.</a:t>
            </a:r>
            <a:endParaRPr lang="en-US" dirty="0"/>
          </a:p>
        </p:txBody>
      </p:sp>
      <p:sp>
        <p:nvSpPr>
          <p:cNvPr id="6" name="Table Placeholder 5"/>
          <p:cNvSpPr>
            <a:spLocks noGrp="1"/>
          </p:cNvSpPr>
          <p:nvPr>
            <p:ph type="tbl" sz="quarter" idx="17" hasCustomPrompt="1"/>
          </p:nvPr>
        </p:nvSpPr>
        <p:spPr>
          <a:xfrm>
            <a:off x="3429006" y="1761530"/>
            <a:ext cx="3048149" cy="2714030"/>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7"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866968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Content slide - full imag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6" name="Picture Placeholder 4"/>
          <p:cNvSpPr>
            <a:spLocks noGrp="1"/>
          </p:cNvSpPr>
          <p:nvPr>
            <p:ph type="pic" sz="quarter" idx="16" hasCustomPrompt="1"/>
          </p:nvPr>
        </p:nvSpPr>
        <p:spPr>
          <a:xfrm>
            <a:off x="0" y="748904"/>
            <a:ext cx="6858000" cy="3983236"/>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Tree>
    <p:extLst>
      <p:ext uri="{BB962C8B-B14F-4D97-AF65-F5344CB8AC3E}">
        <p14:creationId xmlns:p14="http://schemas.microsoft.com/office/powerpoint/2010/main" val="980220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Content slide - 1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ext Placeholder 4"/>
          <p:cNvSpPr>
            <a:spLocks noGrp="1"/>
          </p:cNvSpPr>
          <p:nvPr>
            <p:ph type="body" sz="quarter" idx="11" hasCustomPrompt="1"/>
          </p:nvPr>
        </p:nvSpPr>
        <p:spPr>
          <a:xfrm>
            <a:off x="148235" y="1761530"/>
            <a:ext cx="6328023"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1463958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Content slide - 2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cxnSp>
        <p:nvCxnSpPr>
          <p:cNvPr id="7" name="Straight Connector 6"/>
          <p:cNvCxnSpPr/>
          <p:nvPr userDrawn="1"/>
        </p:nvCxnSpPr>
        <p:spPr>
          <a:xfrm>
            <a:off x="3302775" y="1770459"/>
            <a:ext cx="0" cy="2719072"/>
          </a:xfrm>
          <a:prstGeom prst="line">
            <a:avLst/>
          </a:prstGeom>
        </p:spPr>
        <p:style>
          <a:lnRef idx="1">
            <a:schemeClr val="dk1"/>
          </a:lnRef>
          <a:fillRef idx="0">
            <a:schemeClr val="dk1"/>
          </a:fillRef>
          <a:effectRef idx="0">
            <a:schemeClr val="dk1"/>
          </a:effectRef>
          <a:fontRef idx="minor">
            <a:schemeClr val="tx1"/>
          </a:fontRef>
        </p:style>
      </p:cxnSp>
      <p:sp>
        <p:nvSpPr>
          <p:cNvPr id="5" name="Text Placeholder 4"/>
          <p:cNvSpPr>
            <a:spLocks noGrp="1"/>
          </p:cNvSpPr>
          <p:nvPr>
            <p:ph type="body" sz="quarter" idx="11" hasCustomPrompt="1"/>
          </p:nvPr>
        </p:nvSpPr>
        <p:spPr>
          <a:xfrm>
            <a:off x="148234"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ext Placeholder 4"/>
          <p:cNvSpPr>
            <a:spLocks noGrp="1"/>
          </p:cNvSpPr>
          <p:nvPr>
            <p:ph type="body" sz="quarter" idx="12" hasCustomPrompt="1"/>
          </p:nvPr>
        </p:nvSpPr>
        <p:spPr>
          <a:xfrm>
            <a:off x="3439270"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3241643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imag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7" name="Picture Placeholder 4"/>
          <p:cNvSpPr>
            <a:spLocks noGrp="1"/>
          </p:cNvSpPr>
          <p:nvPr>
            <p:ph type="pic" sz="quarter" idx="16" hasCustomPrompt="1"/>
          </p:nvPr>
        </p:nvSpPr>
        <p:spPr>
          <a:xfrm>
            <a:off x="3429000" y="12"/>
            <a:ext cx="3429000" cy="473213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5" name="Text Placeholder 4"/>
          <p:cNvSpPr>
            <a:spLocks noGrp="1"/>
          </p:cNvSpPr>
          <p:nvPr>
            <p:ph type="body" sz="quarter" idx="11" hasCustomPrompt="1"/>
          </p:nvPr>
        </p:nvSpPr>
        <p:spPr>
          <a:xfrm>
            <a:off x="148234"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2948881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6" name="Table Placeholder 5"/>
          <p:cNvSpPr>
            <a:spLocks noGrp="1"/>
          </p:cNvSpPr>
          <p:nvPr>
            <p:ph type="tbl" sz="quarter" idx="17" hasCustomPrompt="1"/>
          </p:nvPr>
        </p:nvSpPr>
        <p:spPr>
          <a:xfrm>
            <a:off x="3429006" y="1761530"/>
            <a:ext cx="3048149" cy="2714030"/>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5" name="Text Placeholder 4"/>
          <p:cNvSpPr>
            <a:spLocks noGrp="1"/>
          </p:cNvSpPr>
          <p:nvPr>
            <p:ph type="body" sz="quarter" idx="11" hasCustomPrompt="1"/>
          </p:nvPr>
        </p:nvSpPr>
        <p:spPr>
          <a:xfrm>
            <a:off x="148234" y="1761530"/>
            <a:ext cx="3037880"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itle 2"/>
          <p:cNvSpPr>
            <a:spLocks noGrp="1"/>
          </p:cNvSpPr>
          <p:nvPr>
            <p:ph type="title" hasCustomPrompt="1"/>
          </p:nvPr>
        </p:nvSpPr>
        <p:spPr>
          <a:xfrm>
            <a:off x="148235" y="1039783"/>
            <a:ext cx="6328125" cy="4847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462767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Content slide - 3 colum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164298" hangingPunct="0">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cxnSp>
        <p:nvCxnSpPr>
          <p:cNvPr id="7" name="Straight Connector 6"/>
          <p:cNvCxnSpPr/>
          <p:nvPr userDrawn="1"/>
        </p:nvCxnSpPr>
        <p:spPr>
          <a:xfrm>
            <a:off x="2203200" y="1756488"/>
            <a:ext cx="0" cy="2719072"/>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userDrawn="1"/>
        </p:nvCxnSpPr>
        <p:spPr>
          <a:xfrm>
            <a:off x="4405388" y="1756488"/>
            <a:ext cx="0" cy="2719072"/>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1" hasCustomPrompt="1"/>
          </p:nvPr>
        </p:nvSpPr>
        <p:spPr>
          <a:xfrm>
            <a:off x="148238" y="1761530"/>
            <a:ext cx="1934171"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8" name="Text Placeholder 4"/>
          <p:cNvSpPr>
            <a:spLocks noGrp="1"/>
          </p:cNvSpPr>
          <p:nvPr>
            <p:ph type="body" sz="quarter" idx="12" hasCustomPrompt="1"/>
          </p:nvPr>
        </p:nvSpPr>
        <p:spPr>
          <a:xfrm>
            <a:off x="2338586" y="1761530"/>
            <a:ext cx="1946011" cy="2714030"/>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9" name="Text Placeholder 4"/>
          <p:cNvSpPr>
            <a:spLocks noGrp="1"/>
          </p:cNvSpPr>
          <p:nvPr>
            <p:ph type="body" sz="quarter" idx="13" hasCustomPrompt="1"/>
          </p:nvPr>
        </p:nvSpPr>
        <p:spPr>
          <a:xfrm>
            <a:off x="4540773" y="1761542"/>
            <a:ext cx="1934171" cy="2708987"/>
          </a:xfrm>
        </p:spPr>
        <p:txBody>
          <a:bodyPr/>
          <a:lstStyle>
            <a:lvl1pPr marL="160727" indent="-160727">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2476808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26" Type="http://schemas.openxmlformats.org/officeDocument/2006/relationships/slideLayout" Target="../slideLayouts/slideLayout53.xml"/><Relationship Id="rId3" Type="http://schemas.openxmlformats.org/officeDocument/2006/relationships/slideLayout" Target="../slideLayouts/slideLayout30.xml"/><Relationship Id="rId21" Type="http://schemas.openxmlformats.org/officeDocument/2006/relationships/slideLayout" Target="../slideLayouts/slideLayout48.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5" Type="http://schemas.openxmlformats.org/officeDocument/2006/relationships/slideLayout" Target="../slideLayouts/slideLayout52.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29" Type="http://schemas.openxmlformats.org/officeDocument/2006/relationships/image" Target="../media/image1.pn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24" Type="http://schemas.openxmlformats.org/officeDocument/2006/relationships/slideLayout" Target="../slideLayouts/slideLayout51.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23" Type="http://schemas.openxmlformats.org/officeDocument/2006/relationships/slideLayout" Target="../slideLayouts/slideLayout50.xml"/><Relationship Id="rId28" Type="http://schemas.openxmlformats.org/officeDocument/2006/relationships/theme" Target="../theme/theme2.xml"/><Relationship Id="rId10" Type="http://schemas.openxmlformats.org/officeDocument/2006/relationships/slideLayout" Target="../slideLayouts/slideLayout37.xml"/><Relationship Id="rId19" Type="http://schemas.openxmlformats.org/officeDocument/2006/relationships/slideLayout" Target="../slideLayouts/slideLayout46.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 Id="rId22" Type="http://schemas.openxmlformats.org/officeDocument/2006/relationships/slideLayout" Target="../slideLayouts/slideLayout49.xml"/><Relationship Id="rId27" Type="http://schemas.openxmlformats.org/officeDocument/2006/relationships/slideLayout" Target="../slideLayouts/slideLayout5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slideLayout" Target="../slideLayouts/slideLayout72.xml"/><Relationship Id="rId26" Type="http://schemas.openxmlformats.org/officeDocument/2006/relationships/slideLayout" Target="../slideLayouts/slideLayout80.xml"/><Relationship Id="rId3" Type="http://schemas.openxmlformats.org/officeDocument/2006/relationships/slideLayout" Target="../slideLayouts/slideLayout57.xml"/><Relationship Id="rId21" Type="http://schemas.openxmlformats.org/officeDocument/2006/relationships/slideLayout" Target="../slideLayouts/slideLayout75.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5" Type="http://schemas.openxmlformats.org/officeDocument/2006/relationships/slideLayout" Target="../slideLayouts/slideLayout79.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0" Type="http://schemas.openxmlformats.org/officeDocument/2006/relationships/slideLayout" Target="../slideLayouts/slideLayout74.xml"/><Relationship Id="rId29" Type="http://schemas.openxmlformats.org/officeDocument/2006/relationships/image" Target="../media/image1.png"/><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24" Type="http://schemas.openxmlformats.org/officeDocument/2006/relationships/slideLayout" Target="../slideLayouts/slideLayout78.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23" Type="http://schemas.openxmlformats.org/officeDocument/2006/relationships/slideLayout" Target="../slideLayouts/slideLayout77.xml"/><Relationship Id="rId28" Type="http://schemas.openxmlformats.org/officeDocument/2006/relationships/theme" Target="../theme/theme3.xml"/><Relationship Id="rId10" Type="http://schemas.openxmlformats.org/officeDocument/2006/relationships/slideLayout" Target="../slideLayouts/slideLayout64.xml"/><Relationship Id="rId19" Type="http://schemas.openxmlformats.org/officeDocument/2006/relationships/slideLayout" Target="../slideLayouts/slideLayout73.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 Id="rId22" Type="http://schemas.openxmlformats.org/officeDocument/2006/relationships/slideLayout" Target="../slideLayouts/slideLayout76.xml"/><Relationship Id="rId27" Type="http://schemas.openxmlformats.org/officeDocument/2006/relationships/slideLayout" Target="../slideLayouts/slideLayout8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slideLayout" Target="../slideLayouts/slideLayout94.xml"/><Relationship Id="rId18" Type="http://schemas.openxmlformats.org/officeDocument/2006/relationships/slideLayout" Target="../slideLayouts/slideLayout99.xml"/><Relationship Id="rId26" Type="http://schemas.openxmlformats.org/officeDocument/2006/relationships/slideLayout" Target="../slideLayouts/slideLayout107.xml"/><Relationship Id="rId3" Type="http://schemas.openxmlformats.org/officeDocument/2006/relationships/slideLayout" Target="../slideLayouts/slideLayout84.xml"/><Relationship Id="rId21" Type="http://schemas.openxmlformats.org/officeDocument/2006/relationships/slideLayout" Target="../slideLayouts/slideLayout102.xml"/><Relationship Id="rId7" Type="http://schemas.openxmlformats.org/officeDocument/2006/relationships/slideLayout" Target="../slideLayouts/slideLayout88.xml"/><Relationship Id="rId12" Type="http://schemas.openxmlformats.org/officeDocument/2006/relationships/slideLayout" Target="../slideLayouts/slideLayout93.xml"/><Relationship Id="rId17" Type="http://schemas.openxmlformats.org/officeDocument/2006/relationships/slideLayout" Target="../slideLayouts/slideLayout98.xml"/><Relationship Id="rId25" Type="http://schemas.openxmlformats.org/officeDocument/2006/relationships/slideLayout" Target="../slideLayouts/slideLayout106.xml"/><Relationship Id="rId2" Type="http://schemas.openxmlformats.org/officeDocument/2006/relationships/slideLayout" Target="../slideLayouts/slideLayout83.xml"/><Relationship Id="rId16" Type="http://schemas.openxmlformats.org/officeDocument/2006/relationships/slideLayout" Target="../slideLayouts/slideLayout97.xml"/><Relationship Id="rId20" Type="http://schemas.openxmlformats.org/officeDocument/2006/relationships/slideLayout" Target="../slideLayouts/slideLayout101.xml"/><Relationship Id="rId29" Type="http://schemas.openxmlformats.org/officeDocument/2006/relationships/image" Target="../media/image1.png"/><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24" Type="http://schemas.openxmlformats.org/officeDocument/2006/relationships/slideLayout" Target="../slideLayouts/slideLayout105.xml"/><Relationship Id="rId5" Type="http://schemas.openxmlformats.org/officeDocument/2006/relationships/slideLayout" Target="../slideLayouts/slideLayout86.xml"/><Relationship Id="rId15" Type="http://schemas.openxmlformats.org/officeDocument/2006/relationships/slideLayout" Target="../slideLayouts/slideLayout96.xml"/><Relationship Id="rId23" Type="http://schemas.openxmlformats.org/officeDocument/2006/relationships/slideLayout" Target="../slideLayouts/slideLayout104.xml"/><Relationship Id="rId28" Type="http://schemas.openxmlformats.org/officeDocument/2006/relationships/theme" Target="../theme/theme4.xml"/><Relationship Id="rId10" Type="http://schemas.openxmlformats.org/officeDocument/2006/relationships/slideLayout" Target="../slideLayouts/slideLayout91.xml"/><Relationship Id="rId19" Type="http://schemas.openxmlformats.org/officeDocument/2006/relationships/slideLayout" Target="../slideLayouts/slideLayout100.xml"/><Relationship Id="rId4" Type="http://schemas.openxmlformats.org/officeDocument/2006/relationships/slideLayout" Target="../slideLayouts/slideLayout85.xml"/><Relationship Id="rId9" Type="http://schemas.openxmlformats.org/officeDocument/2006/relationships/slideLayout" Target="../slideLayouts/slideLayout90.xml"/><Relationship Id="rId14" Type="http://schemas.openxmlformats.org/officeDocument/2006/relationships/slideLayout" Target="../slideLayouts/slideLayout95.xml"/><Relationship Id="rId22" Type="http://schemas.openxmlformats.org/officeDocument/2006/relationships/slideLayout" Target="../slideLayouts/slideLayout103.xml"/><Relationship Id="rId27" Type="http://schemas.openxmlformats.org/officeDocument/2006/relationships/slideLayout" Target="../slideLayouts/slideLayout10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6.xml"/><Relationship Id="rId13" Type="http://schemas.openxmlformats.org/officeDocument/2006/relationships/slideLayout" Target="../slideLayouts/slideLayout121.xml"/><Relationship Id="rId18" Type="http://schemas.openxmlformats.org/officeDocument/2006/relationships/slideLayout" Target="../slideLayouts/slideLayout126.xml"/><Relationship Id="rId26" Type="http://schemas.openxmlformats.org/officeDocument/2006/relationships/slideLayout" Target="../slideLayouts/slideLayout134.xml"/><Relationship Id="rId3" Type="http://schemas.openxmlformats.org/officeDocument/2006/relationships/slideLayout" Target="../slideLayouts/slideLayout111.xml"/><Relationship Id="rId21" Type="http://schemas.openxmlformats.org/officeDocument/2006/relationships/slideLayout" Target="../slideLayouts/slideLayout129.xml"/><Relationship Id="rId7" Type="http://schemas.openxmlformats.org/officeDocument/2006/relationships/slideLayout" Target="../slideLayouts/slideLayout115.xml"/><Relationship Id="rId12" Type="http://schemas.openxmlformats.org/officeDocument/2006/relationships/slideLayout" Target="../slideLayouts/slideLayout120.xml"/><Relationship Id="rId17" Type="http://schemas.openxmlformats.org/officeDocument/2006/relationships/slideLayout" Target="../slideLayouts/slideLayout125.xml"/><Relationship Id="rId25" Type="http://schemas.openxmlformats.org/officeDocument/2006/relationships/slideLayout" Target="../slideLayouts/slideLayout133.xml"/><Relationship Id="rId2" Type="http://schemas.openxmlformats.org/officeDocument/2006/relationships/slideLayout" Target="../slideLayouts/slideLayout110.xml"/><Relationship Id="rId16" Type="http://schemas.openxmlformats.org/officeDocument/2006/relationships/slideLayout" Target="../slideLayouts/slideLayout124.xml"/><Relationship Id="rId20" Type="http://schemas.openxmlformats.org/officeDocument/2006/relationships/slideLayout" Target="../slideLayouts/slideLayout128.xml"/><Relationship Id="rId29" Type="http://schemas.openxmlformats.org/officeDocument/2006/relationships/image" Target="../media/image1.png"/><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slideLayout" Target="../slideLayouts/slideLayout119.xml"/><Relationship Id="rId24" Type="http://schemas.openxmlformats.org/officeDocument/2006/relationships/slideLayout" Target="../slideLayouts/slideLayout132.xml"/><Relationship Id="rId5" Type="http://schemas.openxmlformats.org/officeDocument/2006/relationships/slideLayout" Target="../slideLayouts/slideLayout113.xml"/><Relationship Id="rId15" Type="http://schemas.openxmlformats.org/officeDocument/2006/relationships/slideLayout" Target="../slideLayouts/slideLayout123.xml"/><Relationship Id="rId23" Type="http://schemas.openxmlformats.org/officeDocument/2006/relationships/slideLayout" Target="../slideLayouts/slideLayout131.xml"/><Relationship Id="rId28" Type="http://schemas.openxmlformats.org/officeDocument/2006/relationships/theme" Target="../theme/theme5.xml"/><Relationship Id="rId10" Type="http://schemas.openxmlformats.org/officeDocument/2006/relationships/slideLayout" Target="../slideLayouts/slideLayout118.xml"/><Relationship Id="rId19" Type="http://schemas.openxmlformats.org/officeDocument/2006/relationships/slideLayout" Target="../slideLayouts/slideLayout127.xml"/><Relationship Id="rId4" Type="http://schemas.openxmlformats.org/officeDocument/2006/relationships/slideLayout" Target="../slideLayouts/slideLayout112.xml"/><Relationship Id="rId9" Type="http://schemas.openxmlformats.org/officeDocument/2006/relationships/slideLayout" Target="../slideLayouts/slideLayout117.xml"/><Relationship Id="rId14" Type="http://schemas.openxmlformats.org/officeDocument/2006/relationships/slideLayout" Target="../slideLayouts/slideLayout122.xml"/><Relationship Id="rId22" Type="http://schemas.openxmlformats.org/officeDocument/2006/relationships/slideLayout" Target="../slideLayouts/slideLayout130.xml"/><Relationship Id="rId27" Type="http://schemas.openxmlformats.org/officeDocument/2006/relationships/slideLayout" Target="../slideLayouts/slideLayout13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3.xml"/><Relationship Id="rId13" Type="http://schemas.openxmlformats.org/officeDocument/2006/relationships/slideLayout" Target="../slideLayouts/slideLayout148.xml"/><Relationship Id="rId18" Type="http://schemas.openxmlformats.org/officeDocument/2006/relationships/slideLayout" Target="../slideLayouts/slideLayout153.xml"/><Relationship Id="rId26" Type="http://schemas.openxmlformats.org/officeDocument/2006/relationships/slideLayout" Target="../slideLayouts/slideLayout161.xml"/><Relationship Id="rId3" Type="http://schemas.openxmlformats.org/officeDocument/2006/relationships/slideLayout" Target="../slideLayouts/slideLayout138.xml"/><Relationship Id="rId21" Type="http://schemas.openxmlformats.org/officeDocument/2006/relationships/slideLayout" Target="../slideLayouts/slideLayout156.xml"/><Relationship Id="rId7" Type="http://schemas.openxmlformats.org/officeDocument/2006/relationships/slideLayout" Target="../slideLayouts/slideLayout142.xml"/><Relationship Id="rId12" Type="http://schemas.openxmlformats.org/officeDocument/2006/relationships/slideLayout" Target="../slideLayouts/slideLayout147.xml"/><Relationship Id="rId17" Type="http://schemas.openxmlformats.org/officeDocument/2006/relationships/slideLayout" Target="../slideLayouts/slideLayout152.xml"/><Relationship Id="rId25" Type="http://schemas.openxmlformats.org/officeDocument/2006/relationships/slideLayout" Target="../slideLayouts/slideLayout160.xml"/><Relationship Id="rId2" Type="http://schemas.openxmlformats.org/officeDocument/2006/relationships/slideLayout" Target="../slideLayouts/slideLayout137.xml"/><Relationship Id="rId16" Type="http://schemas.openxmlformats.org/officeDocument/2006/relationships/slideLayout" Target="../slideLayouts/slideLayout151.xml"/><Relationship Id="rId20" Type="http://schemas.openxmlformats.org/officeDocument/2006/relationships/slideLayout" Target="../slideLayouts/slideLayout155.xml"/><Relationship Id="rId29" Type="http://schemas.openxmlformats.org/officeDocument/2006/relationships/image" Target="../media/image1.png"/><Relationship Id="rId1" Type="http://schemas.openxmlformats.org/officeDocument/2006/relationships/slideLayout" Target="../slideLayouts/slideLayout136.xml"/><Relationship Id="rId6" Type="http://schemas.openxmlformats.org/officeDocument/2006/relationships/slideLayout" Target="../slideLayouts/slideLayout141.xml"/><Relationship Id="rId11" Type="http://schemas.openxmlformats.org/officeDocument/2006/relationships/slideLayout" Target="../slideLayouts/slideLayout146.xml"/><Relationship Id="rId24" Type="http://schemas.openxmlformats.org/officeDocument/2006/relationships/slideLayout" Target="../slideLayouts/slideLayout159.xml"/><Relationship Id="rId5" Type="http://schemas.openxmlformats.org/officeDocument/2006/relationships/slideLayout" Target="../slideLayouts/slideLayout140.xml"/><Relationship Id="rId15" Type="http://schemas.openxmlformats.org/officeDocument/2006/relationships/slideLayout" Target="../slideLayouts/slideLayout150.xml"/><Relationship Id="rId23" Type="http://schemas.openxmlformats.org/officeDocument/2006/relationships/slideLayout" Target="../slideLayouts/slideLayout158.xml"/><Relationship Id="rId28" Type="http://schemas.openxmlformats.org/officeDocument/2006/relationships/theme" Target="../theme/theme6.xml"/><Relationship Id="rId10" Type="http://schemas.openxmlformats.org/officeDocument/2006/relationships/slideLayout" Target="../slideLayouts/slideLayout145.xml"/><Relationship Id="rId19" Type="http://schemas.openxmlformats.org/officeDocument/2006/relationships/slideLayout" Target="../slideLayouts/slideLayout154.xml"/><Relationship Id="rId4" Type="http://schemas.openxmlformats.org/officeDocument/2006/relationships/slideLayout" Target="../slideLayouts/slideLayout139.xml"/><Relationship Id="rId9" Type="http://schemas.openxmlformats.org/officeDocument/2006/relationships/slideLayout" Target="../slideLayouts/slideLayout144.xml"/><Relationship Id="rId14" Type="http://schemas.openxmlformats.org/officeDocument/2006/relationships/slideLayout" Target="../slideLayouts/slideLayout149.xml"/><Relationship Id="rId22" Type="http://schemas.openxmlformats.org/officeDocument/2006/relationships/slideLayout" Target="../slideLayouts/slideLayout157.xml"/><Relationship Id="rId27" Type="http://schemas.openxmlformats.org/officeDocument/2006/relationships/slideLayout" Target="../slideLayouts/slideLayout162.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70.xml"/><Relationship Id="rId3" Type="http://schemas.openxmlformats.org/officeDocument/2006/relationships/slideLayout" Target="../slideLayouts/slideLayout165.xml"/><Relationship Id="rId7" Type="http://schemas.openxmlformats.org/officeDocument/2006/relationships/slideLayout" Target="../slideLayouts/slideLayout169.xml"/><Relationship Id="rId12" Type="http://schemas.openxmlformats.org/officeDocument/2006/relationships/image" Target="../media/image12.png"/><Relationship Id="rId2" Type="http://schemas.openxmlformats.org/officeDocument/2006/relationships/slideLayout" Target="../slideLayouts/slideLayout164.xml"/><Relationship Id="rId1" Type="http://schemas.openxmlformats.org/officeDocument/2006/relationships/slideLayout" Target="../slideLayouts/slideLayout163.xml"/><Relationship Id="rId6" Type="http://schemas.openxmlformats.org/officeDocument/2006/relationships/slideLayout" Target="../slideLayouts/slideLayout168.xml"/><Relationship Id="rId11" Type="http://schemas.openxmlformats.org/officeDocument/2006/relationships/image" Target="../media/image11.jpeg"/><Relationship Id="rId5" Type="http://schemas.openxmlformats.org/officeDocument/2006/relationships/slideLayout" Target="../slideLayouts/slideLayout167.xml"/><Relationship Id="rId10" Type="http://schemas.openxmlformats.org/officeDocument/2006/relationships/theme" Target="../theme/theme7.xml"/><Relationship Id="rId4" Type="http://schemas.openxmlformats.org/officeDocument/2006/relationships/slideLayout" Target="../slideLayouts/slideLayout166.xml"/><Relationship Id="rId9" Type="http://schemas.openxmlformats.org/officeDocument/2006/relationships/slideLayout" Target="../slideLayouts/slideLayout1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4" name="Footer Placeholder 5"/>
          <p:cNvSpPr>
            <a:spLocks noGrp="1"/>
          </p:cNvSpPr>
          <p:nvPr>
            <p:ph type="ftr" sz="quarter" idx="3"/>
          </p:nvPr>
        </p:nvSpPr>
        <p:spPr>
          <a:xfrm>
            <a:off x="0" y="4732151"/>
            <a:ext cx="6858000" cy="411361"/>
          </a:xfrm>
          <a:prstGeom prst="rect">
            <a:avLst/>
          </a:prstGeom>
          <a:solidFill>
            <a:schemeClr val="bg1"/>
          </a:solidFill>
        </p:spPr>
        <p:txBody>
          <a:bodyPr vert="horz" lIns="252000" tIns="36000" rIns="68580" bIns="27000" rtlCol="0" anchor="ctr"/>
          <a:lstStyle>
            <a:lvl1pPr algn="l" defTabSz="164298" hangingPunct="0">
              <a:defRPr sz="600">
                <a:solidFill>
                  <a:schemeClr val="tx1"/>
                </a:solidFill>
                <a:latin typeface="+mn-lt"/>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itle Placeholder 4"/>
          <p:cNvSpPr>
            <a:spLocks noGrp="1"/>
          </p:cNvSpPr>
          <p:nvPr>
            <p:ph type="title"/>
          </p:nvPr>
        </p:nvSpPr>
        <p:spPr>
          <a:xfrm>
            <a:off x="148235" y="1039783"/>
            <a:ext cx="6328125" cy="484748"/>
          </a:xfrm>
          <a:prstGeom prst="rect">
            <a:avLst/>
          </a:prstGeom>
        </p:spPr>
        <p:txBody>
          <a:bodyPr vert="horz" wrap="square" lIns="68580" tIns="34290" rIns="68580" bIns="34290" rtlCol="0" anchor="t" anchorCtr="0">
            <a:spAutoFit/>
          </a:bodyPr>
          <a:lstStyle/>
          <a:p>
            <a:r>
              <a:rPr lang="en-US" smtClean="0"/>
              <a:t>Click to edit Master title style</a:t>
            </a:r>
            <a:endParaRPr lang="en-GB" dirty="0"/>
          </a:p>
        </p:txBody>
      </p:sp>
      <p:sp>
        <p:nvSpPr>
          <p:cNvPr id="2" name="Text Placeholder 1"/>
          <p:cNvSpPr>
            <a:spLocks noGrp="1"/>
          </p:cNvSpPr>
          <p:nvPr>
            <p:ph type="body" idx="1"/>
          </p:nvPr>
        </p:nvSpPr>
        <p:spPr>
          <a:xfrm>
            <a:off x="148234" y="1761531"/>
            <a:ext cx="3037880" cy="2704360"/>
          </a:xfrm>
          <a:prstGeom prst="rect">
            <a:avLst/>
          </a:prstGeom>
        </p:spPr>
        <p:txBody>
          <a:bodyPr vert="horz" lIns="68580" tIns="34290" rIns="68580" bIns="34290" rtlCol="0">
            <a:noAutofit/>
          </a:bodyPr>
          <a:lstStyle/>
          <a:p>
            <a:pPr lvl="0"/>
            <a:r>
              <a:rPr lang="en-US" dirty="0"/>
              <a:t>Edit Master text styles</a:t>
            </a:r>
          </a:p>
          <a:p>
            <a:pPr lvl="1"/>
            <a:r>
              <a:rPr lang="en-US" dirty="0"/>
              <a:t>Second level</a:t>
            </a:r>
          </a:p>
          <a:p>
            <a:pPr lvl="5"/>
            <a:r>
              <a:rPr lang="en-US" dirty="0"/>
              <a:t>Third level</a:t>
            </a:r>
          </a:p>
          <a:p>
            <a:pPr lvl="6"/>
            <a:r>
              <a:rPr lang="en-US" dirty="0"/>
              <a:t>Fourth level</a:t>
            </a:r>
          </a:p>
          <a:p>
            <a:pPr lvl="7"/>
            <a:r>
              <a:rPr lang="en-US" dirty="0"/>
              <a:t>Fifth level</a:t>
            </a:r>
            <a:endParaRPr lang="en-GB" dirty="0"/>
          </a:p>
        </p:txBody>
      </p:sp>
      <p:pic>
        <p:nvPicPr>
          <p:cNvPr id="2050" name="Picture 2" descr="http://www-it/M/Sales_and_Marketing/_Public_Read/_KEEP_MetNet_docs/images/Brand_centre_images/Visual_Brand/Logos/MO_MASTER_black_mono_for_light_backg_RBG.png"/>
          <p:cNvPicPr>
            <a:picLocks noChangeAspect="1" noChangeArrowheads="1"/>
          </p:cNvPicPr>
          <p:nvPr userDrawn="1"/>
        </p:nvPicPr>
        <p:blipFill>
          <a:blip r:embed="rId29" cstate="print">
            <a:extLst>
              <a:ext uri="{28A0092B-C50C-407E-A947-70E740481C1C}">
                <a14:useLocalDpi xmlns:a14="http://schemas.microsoft.com/office/drawing/2010/main" val="0"/>
              </a:ext>
            </a:extLst>
          </a:blip>
          <a:srcRect/>
          <a:stretch>
            <a:fillRect/>
          </a:stretch>
        </p:blipFill>
        <p:spPr bwMode="auto">
          <a:xfrm>
            <a:off x="45328" y="130061"/>
            <a:ext cx="1389903" cy="435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61643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87"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 id="2147483678" r:id="rId19"/>
    <p:sldLayoutId id="2147483679" r:id="rId20"/>
    <p:sldLayoutId id="2147483680" r:id="rId21"/>
    <p:sldLayoutId id="2147483681" r:id="rId22"/>
    <p:sldLayoutId id="2147483682" r:id="rId23"/>
    <p:sldLayoutId id="2147483683" r:id="rId24"/>
    <p:sldLayoutId id="2147483684" r:id="rId25"/>
    <p:sldLayoutId id="2147483685" r:id="rId26"/>
    <p:sldLayoutId id="2147483686" r:id="rId2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dt="0"/>
  <p:txStyles>
    <p:titleStyle>
      <a:lvl1pPr marL="0" marR="0" indent="0" algn="l" defTabSz="164298" rtl="0" eaLnBrk="1" latinLnBrk="0" hangingPunct="1">
        <a:lnSpc>
          <a:spcPct val="100000"/>
        </a:lnSpc>
        <a:spcBef>
          <a:spcPts val="0"/>
        </a:spcBef>
        <a:spcAft>
          <a:spcPts val="0"/>
        </a:spcAft>
        <a:buClrTx/>
        <a:buSzTx/>
        <a:buFontTx/>
        <a:buNone/>
        <a:tabLst/>
        <a:defRPr sz="2700" b="0" i="0" u="none" strike="noStrike" cap="none" spc="0" baseline="0">
          <a:ln>
            <a:noFill/>
          </a:ln>
          <a:solidFill>
            <a:schemeClr val="tx1"/>
          </a:solidFill>
          <a:uFillTx/>
          <a:latin typeface="+mj-lt"/>
          <a:ea typeface="+mn-ea"/>
          <a:cs typeface="+mn-cs"/>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9pPr>
    </p:titleStyle>
    <p:bodyStyle>
      <a:lvl1pPr marL="0" marR="0" indent="0" algn="l" defTabSz="164298" rtl="0" eaLnBrk="1" latinLnBrk="0" hangingPunct="1">
        <a:lnSpc>
          <a:spcPct val="100000"/>
        </a:lnSpc>
        <a:spcBef>
          <a:spcPts val="591"/>
        </a:spcBef>
        <a:spcAft>
          <a:spcPts val="0"/>
        </a:spcAft>
        <a:buClrTx/>
        <a:buSzPct val="75000"/>
        <a:buFontTx/>
        <a:buNone/>
        <a:tabLst/>
        <a:defRPr sz="1125" b="0" i="0" u="none" strike="noStrike" cap="none" spc="0" baseline="0">
          <a:ln>
            <a:noFill/>
          </a:ln>
          <a:solidFill>
            <a:schemeClr val="tx1"/>
          </a:solidFill>
          <a:uFillTx/>
          <a:latin typeface="+mj-lt"/>
          <a:ea typeface="+mn-ea"/>
          <a:cs typeface="+mn-cs"/>
          <a:sym typeface="Helvetica Light"/>
        </a:defRPr>
      </a:lvl1pPr>
      <a:lvl2pPr marL="134994" marR="0" indent="-134994" algn="l" defTabSz="164298" rtl="0" eaLnBrk="1" latinLnBrk="0" hangingPunct="1">
        <a:lnSpc>
          <a:spcPct val="100000"/>
        </a:lnSpc>
        <a:spcBef>
          <a:spcPts val="450"/>
        </a:spcBef>
        <a:spcAft>
          <a:spcPts val="450"/>
        </a:spcAft>
        <a:buClrTx/>
        <a:buSzPct val="75000"/>
        <a:buFont typeface="Arial" panose="020B0604020202020204" pitchFamily="34" charset="0"/>
        <a:buChar char="•"/>
        <a:tabLst/>
        <a:defRPr sz="1200" b="0" i="0" u="none" strike="noStrike" cap="none" spc="0" baseline="0">
          <a:ln>
            <a:noFill/>
          </a:ln>
          <a:solidFill>
            <a:schemeClr val="tx1"/>
          </a:solidFill>
          <a:uFillTx/>
          <a:latin typeface="+mn-lt"/>
          <a:ea typeface="+mn-ea"/>
          <a:cs typeface="+mn-cs"/>
          <a:sym typeface="Helvetica Light"/>
        </a:defRPr>
      </a:lvl2pPr>
      <a:lvl3pPr marL="214303" marR="0" indent="-214303" algn="l" defTabSz="164298" rtl="0" eaLnBrk="1" latinLnBrk="0" hangingPunct="1">
        <a:lnSpc>
          <a:spcPct val="100000"/>
        </a:lnSpc>
        <a:spcBef>
          <a:spcPts val="591"/>
        </a:spcBef>
        <a:spcAft>
          <a:spcPts val="0"/>
        </a:spcAft>
        <a:buClrTx/>
        <a:buSzPct val="75000"/>
        <a:buFont typeface="Arial" panose="020B0604020202020204" pitchFamily="34" charset="0"/>
        <a:buChar char="•"/>
        <a:tabLst/>
        <a:defRPr sz="1125" b="0" i="0" u="none" strike="noStrike" cap="none" spc="0" baseline="0">
          <a:ln>
            <a:noFill/>
          </a:ln>
          <a:solidFill>
            <a:schemeClr val="tx1"/>
          </a:solidFill>
          <a:uFillTx/>
          <a:latin typeface="+mn-lt"/>
          <a:ea typeface="+mn-ea"/>
          <a:cs typeface="+mn-cs"/>
          <a:sym typeface="Helvetica Light"/>
        </a:defRPr>
      </a:lvl3pPr>
      <a:lvl4pPr marL="214809" marR="0" indent="-214303" algn="l" defTabSz="50623" rtl="0" eaLnBrk="1" latinLnBrk="0" hangingPunct="1">
        <a:lnSpc>
          <a:spcPct val="100000"/>
        </a:lnSpc>
        <a:spcBef>
          <a:spcPts val="591"/>
        </a:spcBef>
        <a:spcAft>
          <a:spcPts val="0"/>
        </a:spcAft>
        <a:buClr>
          <a:schemeClr val="tx1"/>
        </a:buClr>
        <a:buSzPct val="75000"/>
        <a:buFont typeface="Arial" panose="020B0604020202020204" pitchFamily="34" charset="0"/>
        <a:buChar char="•"/>
        <a:tabLst>
          <a:tab pos="50623" algn="l"/>
        </a:tabLst>
        <a:defRPr sz="1125" b="0" i="0" u="none" strike="noStrike" cap="none" spc="0" baseline="0">
          <a:ln>
            <a:noFill/>
          </a:ln>
          <a:solidFill>
            <a:schemeClr val="tx1"/>
          </a:solidFill>
          <a:uFillTx/>
          <a:latin typeface="+mn-lt"/>
          <a:ea typeface="+mn-ea"/>
          <a:cs typeface="+mn-cs"/>
          <a:sym typeface="Helvetica Light"/>
        </a:defRPr>
      </a:lvl4pPr>
      <a:lvl5pPr marL="214303" marR="0" indent="-214303" algn="l" defTabSz="164298" rtl="0" eaLnBrk="1" latinLnBrk="0" hangingPunct="1">
        <a:lnSpc>
          <a:spcPct val="100000"/>
        </a:lnSpc>
        <a:spcBef>
          <a:spcPts val="1181"/>
        </a:spcBef>
        <a:spcAft>
          <a:spcPts val="0"/>
        </a:spcAft>
        <a:buClrTx/>
        <a:buSzPct val="75000"/>
        <a:buFont typeface="Arial" panose="020B0604020202020204" pitchFamily="34" charset="0"/>
        <a:buChar char="•"/>
        <a:tabLst/>
        <a:defRPr sz="1125" b="0" i="0" u="none" strike="noStrike" cap="none" spc="0" baseline="0">
          <a:ln>
            <a:noFill/>
          </a:ln>
          <a:solidFill>
            <a:schemeClr val="tx1"/>
          </a:solidFill>
          <a:uFillTx/>
          <a:latin typeface="+mn-lt"/>
          <a:ea typeface="+mn-ea"/>
          <a:cs typeface="+mn-cs"/>
          <a:sym typeface="Helvetica Light"/>
        </a:defRPr>
      </a:lvl5pPr>
      <a:lvl6pPr marL="404980" marR="0" indent="-134994" algn="l" defTabSz="164298" rtl="0" eaLnBrk="1" latinLnBrk="0" hangingPunct="1">
        <a:lnSpc>
          <a:spcPct val="100000"/>
        </a:lnSpc>
        <a:spcBef>
          <a:spcPts val="0"/>
        </a:spcBef>
        <a:spcAft>
          <a:spcPts val="0"/>
        </a:spcAft>
        <a:buClrTx/>
        <a:buSzPct val="75000"/>
        <a:buFontTx/>
        <a:buChar char="•"/>
        <a:tabLst/>
        <a:defRPr sz="1200" b="0" i="0" u="none" strike="noStrike" cap="none" spc="0" baseline="0">
          <a:ln>
            <a:noFill/>
          </a:ln>
          <a:solidFill>
            <a:srgbClr val="000000"/>
          </a:solidFill>
          <a:uFillTx/>
          <a:latin typeface="+mn-lt"/>
          <a:ea typeface="+mn-ea"/>
          <a:cs typeface="+mn-cs"/>
          <a:sym typeface="Helvetica Light"/>
        </a:defRPr>
      </a:lvl6pPr>
      <a:lvl7pPr marL="674967" marR="0" indent="-134994" algn="l" defTabSz="164298" rtl="0" eaLnBrk="1" latinLnBrk="0" hangingPunct="1">
        <a:lnSpc>
          <a:spcPct val="100000"/>
        </a:lnSpc>
        <a:spcBef>
          <a:spcPts val="450"/>
        </a:spcBef>
        <a:spcAft>
          <a:spcPts val="450"/>
        </a:spcAft>
        <a:buClrTx/>
        <a:buSzPct val="75000"/>
        <a:buFontTx/>
        <a:buChar char="•"/>
        <a:tabLst/>
        <a:defRPr sz="1200" b="0" i="0" u="none" strike="noStrike" cap="none" spc="0" baseline="0">
          <a:ln>
            <a:noFill/>
          </a:ln>
          <a:solidFill>
            <a:srgbClr val="000000"/>
          </a:solidFill>
          <a:uFillTx/>
          <a:latin typeface="+mn-lt"/>
          <a:ea typeface="+mn-ea"/>
          <a:cs typeface="+mn-cs"/>
          <a:sym typeface="Helvetica Light"/>
        </a:defRPr>
      </a:lvl7pPr>
      <a:lvl8pPr marL="944954" marR="0" indent="-134994" algn="l" defTabSz="164298" rtl="0" eaLnBrk="1" latinLnBrk="0" hangingPunct="1">
        <a:lnSpc>
          <a:spcPct val="100000"/>
        </a:lnSpc>
        <a:spcBef>
          <a:spcPts val="450"/>
        </a:spcBef>
        <a:spcAft>
          <a:spcPts val="450"/>
        </a:spcAft>
        <a:buClrTx/>
        <a:buSzPct val="75000"/>
        <a:buFontTx/>
        <a:buChar char="•"/>
        <a:tabLst/>
        <a:defRPr sz="1200" b="0" i="0" u="none" strike="noStrike" cap="none" spc="0" baseline="0">
          <a:ln>
            <a:noFill/>
          </a:ln>
          <a:solidFill>
            <a:srgbClr val="000000"/>
          </a:solidFill>
          <a:uFillTx/>
          <a:latin typeface="+mn-lt"/>
          <a:ea typeface="+mn-ea"/>
          <a:cs typeface="+mn-cs"/>
          <a:sym typeface="Helvetica Light"/>
        </a:defRPr>
      </a:lvl8pPr>
      <a:lvl9pPr marL="1173700" marR="0" indent="-173625" algn="l" defTabSz="164298" rtl="0" eaLnBrk="1" latinLnBrk="0" hangingPunct="1">
        <a:lnSpc>
          <a:spcPct val="100000"/>
        </a:lnSpc>
        <a:spcBef>
          <a:spcPts val="1181"/>
        </a:spcBef>
        <a:spcAft>
          <a:spcPts val="0"/>
        </a:spcAft>
        <a:buClrTx/>
        <a:buSzPct val="75000"/>
        <a:buFontTx/>
        <a:buChar char="•"/>
        <a:tabLst/>
        <a:defRPr sz="1425"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9pPr>
    </p:otherStyle>
  </p:txStyles>
  <p:extLst mod="1">
    <p:ext uri="{27BBF7A9-308A-43DC-89C8-2F10F3537804}">
      <p15:sldGuideLst xmlns:p15="http://schemas.microsoft.com/office/powerpoint/2012/main">
        <p15:guide id="4" pos="249" userDrawn="1">
          <p15:clr>
            <a:srgbClr val="F26B43"/>
          </p15:clr>
        </p15:guide>
        <p15:guide id="5" pos="317" userDrawn="1">
          <p15:clr>
            <a:srgbClr val="F26B43"/>
          </p15:clr>
        </p15:guide>
        <p15:guide id="14" pos="10880" userDrawn="1">
          <p15:clr>
            <a:srgbClr val="F26B43"/>
          </p15:clr>
        </p15:guide>
        <p15:guide id="15" orient="horz" pos="7949" userDrawn="1">
          <p15:clr>
            <a:srgbClr val="F26B43"/>
          </p15:clr>
        </p15:guide>
        <p15:guide id="16" orient="horz" pos="7518" userDrawn="1">
          <p15:clr>
            <a:srgbClr val="F26B43"/>
          </p15:clr>
        </p15:guide>
        <p15:guide id="17" orient="horz" pos="1735" userDrawn="1">
          <p15:clr>
            <a:srgbClr val="F26B43"/>
          </p15:clr>
        </p15:guide>
        <p15:guide id="18" orient="horz" pos="2959" userDrawn="1">
          <p15:clr>
            <a:srgbClr val="F26B43"/>
          </p15:clr>
        </p15:guide>
        <p15:guide id="19" orient="horz" pos="2506" userDrawn="1">
          <p15:clr>
            <a:srgbClr val="F26B43"/>
          </p15:clr>
        </p15:guide>
        <p15:guide id="20" pos="3498" userDrawn="1">
          <p15:clr>
            <a:srgbClr val="F26B43"/>
          </p15:clr>
        </p15:guide>
        <p15:guide id="21" pos="7189" userDrawn="1">
          <p15:clr>
            <a:srgbClr val="F26B43"/>
          </p15:clr>
        </p15:guide>
        <p15:guide id="22" pos="3923" userDrawn="1">
          <p15:clr>
            <a:srgbClr val="F26B43"/>
          </p15:clr>
        </p15:guide>
        <p15:guide id="23" pos="7614" userDrawn="1">
          <p15:clr>
            <a:srgbClr val="F26B43"/>
          </p15:clr>
        </p15:guide>
        <p15:guide id="24" pos="5352" userDrawn="1">
          <p15:clr>
            <a:srgbClr val="F26B43"/>
          </p15:clr>
        </p15:guide>
        <p15:guide id="25" pos="57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4" name="Footer Placeholder 5"/>
          <p:cNvSpPr>
            <a:spLocks noGrp="1"/>
          </p:cNvSpPr>
          <p:nvPr>
            <p:ph type="ftr" sz="quarter" idx="3"/>
          </p:nvPr>
        </p:nvSpPr>
        <p:spPr>
          <a:xfrm>
            <a:off x="0" y="4732151"/>
            <a:ext cx="6858000" cy="411361"/>
          </a:xfrm>
          <a:prstGeom prst="rect">
            <a:avLst/>
          </a:prstGeom>
          <a:solidFill>
            <a:schemeClr val="bg1"/>
          </a:solidFill>
        </p:spPr>
        <p:txBody>
          <a:bodyPr vert="horz" lIns="252000" tIns="36000" rIns="68580" bIns="27000" rtlCol="0" anchor="ctr"/>
          <a:lstStyle>
            <a:lvl1pPr algn="l" defTabSz="164298" hangingPunct="0">
              <a:defRPr sz="600">
                <a:solidFill>
                  <a:schemeClr val="tx1"/>
                </a:solidFill>
                <a:latin typeface="+mn-lt"/>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itle Placeholder 4"/>
          <p:cNvSpPr>
            <a:spLocks noGrp="1"/>
          </p:cNvSpPr>
          <p:nvPr>
            <p:ph type="title"/>
          </p:nvPr>
        </p:nvSpPr>
        <p:spPr>
          <a:xfrm>
            <a:off x="148235" y="1039783"/>
            <a:ext cx="6328125" cy="484748"/>
          </a:xfrm>
          <a:prstGeom prst="rect">
            <a:avLst/>
          </a:prstGeom>
        </p:spPr>
        <p:txBody>
          <a:bodyPr vert="horz" wrap="square" lIns="68580" tIns="34290" rIns="68580" bIns="34290" rtlCol="0" anchor="t" anchorCtr="0">
            <a:spAutoFit/>
          </a:bodyPr>
          <a:lstStyle/>
          <a:p>
            <a:r>
              <a:rPr lang="en-US" smtClean="0"/>
              <a:t>Click to edit Master title style</a:t>
            </a:r>
            <a:endParaRPr lang="en-GB" dirty="0"/>
          </a:p>
        </p:txBody>
      </p:sp>
      <p:sp>
        <p:nvSpPr>
          <p:cNvPr id="2" name="Text Placeholder 1"/>
          <p:cNvSpPr>
            <a:spLocks noGrp="1"/>
          </p:cNvSpPr>
          <p:nvPr>
            <p:ph type="body" idx="1"/>
          </p:nvPr>
        </p:nvSpPr>
        <p:spPr>
          <a:xfrm>
            <a:off x="148234" y="1761531"/>
            <a:ext cx="3037880" cy="2704360"/>
          </a:xfrm>
          <a:prstGeom prst="rect">
            <a:avLst/>
          </a:prstGeom>
        </p:spPr>
        <p:txBody>
          <a:bodyPr vert="horz" lIns="68580" tIns="34290" rIns="68580" bIns="34290" rtlCol="0">
            <a:noAutofit/>
          </a:bodyPr>
          <a:lstStyle/>
          <a:p>
            <a:pPr lvl="0"/>
            <a:r>
              <a:rPr lang="en-US" dirty="0"/>
              <a:t>Edit Master text styles</a:t>
            </a:r>
          </a:p>
          <a:p>
            <a:pPr lvl="1"/>
            <a:r>
              <a:rPr lang="en-US" dirty="0"/>
              <a:t>Second level</a:t>
            </a:r>
          </a:p>
          <a:p>
            <a:pPr lvl="5"/>
            <a:r>
              <a:rPr lang="en-US" dirty="0"/>
              <a:t>Third level</a:t>
            </a:r>
          </a:p>
          <a:p>
            <a:pPr lvl="6"/>
            <a:r>
              <a:rPr lang="en-US" dirty="0"/>
              <a:t>Fourth level</a:t>
            </a:r>
          </a:p>
          <a:p>
            <a:pPr lvl="7"/>
            <a:r>
              <a:rPr lang="en-US" dirty="0"/>
              <a:t>Fifth level</a:t>
            </a:r>
            <a:endParaRPr lang="en-GB" dirty="0"/>
          </a:p>
        </p:txBody>
      </p:sp>
      <p:pic>
        <p:nvPicPr>
          <p:cNvPr id="2050" name="Picture 2" descr="http://www-it/M/Sales_and_Marketing/_Public_Read/_KEEP_MetNet_docs/images/Brand_centre_images/Visual_Brand/Logos/MO_MASTER_black_mono_for_light_backg_RBG.png"/>
          <p:cNvPicPr>
            <a:picLocks noChangeAspect="1" noChangeArrowheads="1"/>
          </p:cNvPicPr>
          <p:nvPr userDrawn="1"/>
        </p:nvPicPr>
        <p:blipFill>
          <a:blip r:embed="rId29" cstate="print">
            <a:extLst>
              <a:ext uri="{28A0092B-C50C-407E-A947-70E740481C1C}">
                <a14:useLocalDpi xmlns:a14="http://schemas.microsoft.com/office/drawing/2010/main" val="0"/>
              </a:ext>
            </a:extLst>
          </a:blip>
          <a:srcRect/>
          <a:stretch>
            <a:fillRect/>
          </a:stretch>
        </p:blipFill>
        <p:spPr bwMode="auto">
          <a:xfrm>
            <a:off x="45328" y="130061"/>
            <a:ext cx="1389903" cy="435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3240016"/>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1" r:id="rId23"/>
    <p:sldLayoutId id="2147483712" r:id="rId24"/>
    <p:sldLayoutId id="2147483713" r:id="rId25"/>
    <p:sldLayoutId id="2147483714" r:id="rId26"/>
    <p:sldLayoutId id="2147483715" r:id="rId2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dt="0"/>
  <p:txStyles>
    <p:titleStyle>
      <a:lvl1pPr marL="0" marR="0" indent="0" algn="l" defTabSz="164298" rtl="0" eaLnBrk="1" latinLnBrk="0" hangingPunct="1">
        <a:lnSpc>
          <a:spcPct val="100000"/>
        </a:lnSpc>
        <a:spcBef>
          <a:spcPts val="0"/>
        </a:spcBef>
        <a:spcAft>
          <a:spcPts val="0"/>
        </a:spcAft>
        <a:buClrTx/>
        <a:buSzTx/>
        <a:buFontTx/>
        <a:buNone/>
        <a:tabLst/>
        <a:defRPr sz="2700" b="0" i="0" u="none" strike="noStrike" cap="none" spc="0" baseline="0">
          <a:ln>
            <a:noFill/>
          </a:ln>
          <a:solidFill>
            <a:schemeClr val="tx1"/>
          </a:solidFill>
          <a:uFillTx/>
          <a:latin typeface="+mj-lt"/>
          <a:ea typeface="+mn-ea"/>
          <a:cs typeface="+mn-cs"/>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9pPr>
    </p:titleStyle>
    <p:bodyStyle>
      <a:lvl1pPr marL="0" marR="0" indent="0" algn="l" defTabSz="164298" rtl="0" eaLnBrk="1" latinLnBrk="0" hangingPunct="1">
        <a:lnSpc>
          <a:spcPct val="100000"/>
        </a:lnSpc>
        <a:spcBef>
          <a:spcPts val="591"/>
        </a:spcBef>
        <a:spcAft>
          <a:spcPts val="0"/>
        </a:spcAft>
        <a:buClrTx/>
        <a:buSzPct val="75000"/>
        <a:buFontTx/>
        <a:buNone/>
        <a:tabLst/>
        <a:defRPr sz="1125" b="0" i="0" u="none" strike="noStrike" cap="none" spc="0" baseline="0">
          <a:ln>
            <a:noFill/>
          </a:ln>
          <a:solidFill>
            <a:schemeClr val="tx1"/>
          </a:solidFill>
          <a:uFillTx/>
          <a:latin typeface="+mj-lt"/>
          <a:ea typeface="+mn-ea"/>
          <a:cs typeface="+mn-cs"/>
          <a:sym typeface="Helvetica Light"/>
        </a:defRPr>
      </a:lvl1pPr>
      <a:lvl2pPr marL="134994" marR="0" indent="-134994" algn="l" defTabSz="164298" rtl="0" eaLnBrk="1" latinLnBrk="0" hangingPunct="1">
        <a:lnSpc>
          <a:spcPct val="100000"/>
        </a:lnSpc>
        <a:spcBef>
          <a:spcPts val="450"/>
        </a:spcBef>
        <a:spcAft>
          <a:spcPts val="450"/>
        </a:spcAft>
        <a:buClrTx/>
        <a:buSzPct val="75000"/>
        <a:buFont typeface="Arial" panose="020B0604020202020204" pitchFamily="34" charset="0"/>
        <a:buChar char="•"/>
        <a:tabLst/>
        <a:defRPr sz="1200" b="0" i="0" u="none" strike="noStrike" cap="none" spc="0" baseline="0">
          <a:ln>
            <a:noFill/>
          </a:ln>
          <a:solidFill>
            <a:schemeClr val="tx1"/>
          </a:solidFill>
          <a:uFillTx/>
          <a:latin typeface="+mn-lt"/>
          <a:ea typeface="+mn-ea"/>
          <a:cs typeface="+mn-cs"/>
          <a:sym typeface="Helvetica Light"/>
        </a:defRPr>
      </a:lvl2pPr>
      <a:lvl3pPr marL="214303" marR="0" indent="-214303" algn="l" defTabSz="164298" rtl="0" eaLnBrk="1" latinLnBrk="0" hangingPunct="1">
        <a:lnSpc>
          <a:spcPct val="100000"/>
        </a:lnSpc>
        <a:spcBef>
          <a:spcPts val="591"/>
        </a:spcBef>
        <a:spcAft>
          <a:spcPts val="0"/>
        </a:spcAft>
        <a:buClrTx/>
        <a:buSzPct val="75000"/>
        <a:buFont typeface="Arial" panose="020B0604020202020204" pitchFamily="34" charset="0"/>
        <a:buChar char="•"/>
        <a:tabLst/>
        <a:defRPr sz="1125" b="0" i="0" u="none" strike="noStrike" cap="none" spc="0" baseline="0">
          <a:ln>
            <a:noFill/>
          </a:ln>
          <a:solidFill>
            <a:schemeClr val="tx1"/>
          </a:solidFill>
          <a:uFillTx/>
          <a:latin typeface="+mn-lt"/>
          <a:ea typeface="+mn-ea"/>
          <a:cs typeface="+mn-cs"/>
          <a:sym typeface="Helvetica Light"/>
        </a:defRPr>
      </a:lvl3pPr>
      <a:lvl4pPr marL="214809" marR="0" indent="-214303" algn="l" defTabSz="50623" rtl="0" eaLnBrk="1" latinLnBrk="0" hangingPunct="1">
        <a:lnSpc>
          <a:spcPct val="100000"/>
        </a:lnSpc>
        <a:spcBef>
          <a:spcPts val="591"/>
        </a:spcBef>
        <a:spcAft>
          <a:spcPts val="0"/>
        </a:spcAft>
        <a:buClr>
          <a:schemeClr val="tx1"/>
        </a:buClr>
        <a:buSzPct val="75000"/>
        <a:buFont typeface="Arial" panose="020B0604020202020204" pitchFamily="34" charset="0"/>
        <a:buChar char="•"/>
        <a:tabLst>
          <a:tab pos="50623" algn="l"/>
        </a:tabLst>
        <a:defRPr sz="1125" b="0" i="0" u="none" strike="noStrike" cap="none" spc="0" baseline="0">
          <a:ln>
            <a:noFill/>
          </a:ln>
          <a:solidFill>
            <a:schemeClr val="tx1"/>
          </a:solidFill>
          <a:uFillTx/>
          <a:latin typeface="+mn-lt"/>
          <a:ea typeface="+mn-ea"/>
          <a:cs typeface="+mn-cs"/>
          <a:sym typeface="Helvetica Light"/>
        </a:defRPr>
      </a:lvl4pPr>
      <a:lvl5pPr marL="214303" marR="0" indent="-214303" algn="l" defTabSz="164298" rtl="0" eaLnBrk="1" latinLnBrk="0" hangingPunct="1">
        <a:lnSpc>
          <a:spcPct val="100000"/>
        </a:lnSpc>
        <a:spcBef>
          <a:spcPts val="1181"/>
        </a:spcBef>
        <a:spcAft>
          <a:spcPts val="0"/>
        </a:spcAft>
        <a:buClrTx/>
        <a:buSzPct val="75000"/>
        <a:buFont typeface="Arial" panose="020B0604020202020204" pitchFamily="34" charset="0"/>
        <a:buChar char="•"/>
        <a:tabLst/>
        <a:defRPr sz="1125" b="0" i="0" u="none" strike="noStrike" cap="none" spc="0" baseline="0">
          <a:ln>
            <a:noFill/>
          </a:ln>
          <a:solidFill>
            <a:schemeClr val="tx1"/>
          </a:solidFill>
          <a:uFillTx/>
          <a:latin typeface="+mn-lt"/>
          <a:ea typeface="+mn-ea"/>
          <a:cs typeface="+mn-cs"/>
          <a:sym typeface="Helvetica Light"/>
        </a:defRPr>
      </a:lvl5pPr>
      <a:lvl6pPr marL="404980" marR="0" indent="-134994" algn="l" defTabSz="164298" rtl="0" eaLnBrk="1" latinLnBrk="0" hangingPunct="1">
        <a:lnSpc>
          <a:spcPct val="100000"/>
        </a:lnSpc>
        <a:spcBef>
          <a:spcPts val="0"/>
        </a:spcBef>
        <a:spcAft>
          <a:spcPts val="0"/>
        </a:spcAft>
        <a:buClrTx/>
        <a:buSzPct val="75000"/>
        <a:buFontTx/>
        <a:buChar char="•"/>
        <a:tabLst/>
        <a:defRPr sz="1200" b="0" i="0" u="none" strike="noStrike" cap="none" spc="0" baseline="0">
          <a:ln>
            <a:noFill/>
          </a:ln>
          <a:solidFill>
            <a:srgbClr val="000000"/>
          </a:solidFill>
          <a:uFillTx/>
          <a:latin typeface="+mn-lt"/>
          <a:ea typeface="+mn-ea"/>
          <a:cs typeface="+mn-cs"/>
          <a:sym typeface="Helvetica Light"/>
        </a:defRPr>
      </a:lvl6pPr>
      <a:lvl7pPr marL="674967" marR="0" indent="-134994" algn="l" defTabSz="164298" rtl="0" eaLnBrk="1" latinLnBrk="0" hangingPunct="1">
        <a:lnSpc>
          <a:spcPct val="100000"/>
        </a:lnSpc>
        <a:spcBef>
          <a:spcPts val="450"/>
        </a:spcBef>
        <a:spcAft>
          <a:spcPts val="450"/>
        </a:spcAft>
        <a:buClrTx/>
        <a:buSzPct val="75000"/>
        <a:buFontTx/>
        <a:buChar char="•"/>
        <a:tabLst/>
        <a:defRPr sz="1200" b="0" i="0" u="none" strike="noStrike" cap="none" spc="0" baseline="0">
          <a:ln>
            <a:noFill/>
          </a:ln>
          <a:solidFill>
            <a:srgbClr val="000000"/>
          </a:solidFill>
          <a:uFillTx/>
          <a:latin typeface="+mn-lt"/>
          <a:ea typeface="+mn-ea"/>
          <a:cs typeface="+mn-cs"/>
          <a:sym typeface="Helvetica Light"/>
        </a:defRPr>
      </a:lvl7pPr>
      <a:lvl8pPr marL="944954" marR="0" indent="-134994" algn="l" defTabSz="164298" rtl="0" eaLnBrk="1" latinLnBrk="0" hangingPunct="1">
        <a:lnSpc>
          <a:spcPct val="100000"/>
        </a:lnSpc>
        <a:spcBef>
          <a:spcPts val="450"/>
        </a:spcBef>
        <a:spcAft>
          <a:spcPts val="450"/>
        </a:spcAft>
        <a:buClrTx/>
        <a:buSzPct val="75000"/>
        <a:buFontTx/>
        <a:buChar char="•"/>
        <a:tabLst/>
        <a:defRPr sz="1200" b="0" i="0" u="none" strike="noStrike" cap="none" spc="0" baseline="0">
          <a:ln>
            <a:noFill/>
          </a:ln>
          <a:solidFill>
            <a:srgbClr val="000000"/>
          </a:solidFill>
          <a:uFillTx/>
          <a:latin typeface="+mn-lt"/>
          <a:ea typeface="+mn-ea"/>
          <a:cs typeface="+mn-cs"/>
          <a:sym typeface="Helvetica Light"/>
        </a:defRPr>
      </a:lvl8pPr>
      <a:lvl9pPr marL="1173700" marR="0" indent="-173625" algn="l" defTabSz="164298" rtl="0" eaLnBrk="1" latinLnBrk="0" hangingPunct="1">
        <a:lnSpc>
          <a:spcPct val="100000"/>
        </a:lnSpc>
        <a:spcBef>
          <a:spcPts val="1181"/>
        </a:spcBef>
        <a:spcAft>
          <a:spcPts val="0"/>
        </a:spcAft>
        <a:buClrTx/>
        <a:buSzPct val="75000"/>
        <a:buFontTx/>
        <a:buChar char="•"/>
        <a:tabLst/>
        <a:defRPr sz="1425"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9pPr>
    </p:otherStyle>
  </p:txStyles>
  <p:extLst mod="1">
    <p:ext uri="{27BBF7A9-308A-43DC-89C8-2F10F3537804}">
      <p15:sldGuideLst xmlns:p15="http://schemas.microsoft.com/office/powerpoint/2012/main">
        <p15:guide id="4" pos="249">
          <p15:clr>
            <a:srgbClr val="F26B43"/>
          </p15:clr>
        </p15:guide>
        <p15:guide id="5" pos="317">
          <p15:clr>
            <a:srgbClr val="F26B43"/>
          </p15:clr>
        </p15:guide>
        <p15:guide id="14" pos="10880">
          <p15:clr>
            <a:srgbClr val="F26B43"/>
          </p15:clr>
        </p15:guide>
        <p15:guide id="15" orient="horz" pos="7949">
          <p15:clr>
            <a:srgbClr val="F26B43"/>
          </p15:clr>
        </p15:guide>
        <p15:guide id="16" orient="horz" pos="7518">
          <p15:clr>
            <a:srgbClr val="F26B43"/>
          </p15:clr>
        </p15:guide>
        <p15:guide id="17" orient="horz" pos="1735">
          <p15:clr>
            <a:srgbClr val="F26B43"/>
          </p15:clr>
        </p15:guide>
        <p15:guide id="18" orient="horz" pos="2959">
          <p15:clr>
            <a:srgbClr val="F26B43"/>
          </p15:clr>
        </p15:guide>
        <p15:guide id="19" orient="horz" pos="2506">
          <p15:clr>
            <a:srgbClr val="F26B43"/>
          </p15:clr>
        </p15:guide>
        <p15:guide id="20" pos="3498">
          <p15:clr>
            <a:srgbClr val="F26B43"/>
          </p15:clr>
        </p15:guide>
        <p15:guide id="21" pos="7189">
          <p15:clr>
            <a:srgbClr val="F26B43"/>
          </p15:clr>
        </p15:guide>
        <p15:guide id="22" pos="3923">
          <p15:clr>
            <a:srgbClr val="F26B43"/>
          </p15:clr>
        </p15:guide>
        <p15:guide id="23" pos="7614">
          <p15:clr>
            <a:srgbClr val="F26B43"/>
          </p15:clr>
        </p15:guide>
        <p15:guide id="24" pos="5352">
          <p15:clr>
            <a:srgbClr val="F26B43"/>
          </p15:clr>
        </p15:guide>
        <p15:guide id="25" pos="576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4" name="Footer Placeholder 5"/>
          <p:cNvSpPr>
            <a:spLocks noGrp="1"/>
          </p:cNvSpPr>
          <p:nvPr>
            <p:ph type="ftr" sz="quarter" idx="3"/>
          </p:nvPr>
        </p:nvSpPr>
        <p:spPr>
          <a:xfrm>
            <a:off x="0" y="4732151"/>
            <a:ext cx="6858000" cy="411361"/>
          </a:xfrm>
          <a:prstGeom prst="rect">
            <a:avLst/>
          </a:prstGeom>
          <a:solidFill>
            <a:schemeClr val="bg1"/>
          </a:solidFill>
        </p:spPr>
        <p:txBody>
          <a:bodyPr vert="horz" lIns="252000" tIns="36000" rIns="68580" bIns="27000" rtlCol="0" anchor="ctr"/>
          <a:lstStyle>
            <a:lvl1pPr algn="l" defTabSz="164298" hangingPunct="0">
              <a:defRPr sz="600">
                <a:solidFill>
                  <a:schemeClr val="tx1"/>
                </a:solidFill>
                <a:latin typeface="+mn-lt"/>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itle Placeholder 4"/>
          <p:cNvSpPr>
            <a:spLocks noGrp="1"/>
          </p:cNvSpPr>
          <p:nvPr>
            <p:ph type="title"/>
          </p:nvPr>
        </p:nvSpPr>
        <p:spPr>
          <a:xfrm>
            <a:off x="148235" y="1039783"/>
            <a:ext cx="6328125" cy="484748"/>
          </a:xfrm>
          <a:prstGeom prst="rect">
            <a:avLst/>
          </a:prstGeom>
        </p:spPr>
        <p:txBody>
          <a:bodyPr vert="horz" wrap="square" lIns="68580" tIns="34290" rIns="68580" bIns="34290" rtlCol="0" anchor="t" anchorCtr="0">
            <a:spAutoFit/>
          </a:bodyPr>
          <a:lstStyle/>
          <a:p>
            <a:r>
              <a:rPr lang="en-US" smtClean="0"/>
              <a:t>Click to edit Master title style</a:t>
            </a:r>
            <a:endParaRPr lang="en-GB" dirty="0"/>
          </a:p>
        </p:txBody>
      </p:sp>
      <p:sp>
        <p:nvSpPr>
          <p:cNvPr id="2" name="Text Placeholder 1"/>
          <p:cNvSpPr>
            <a:spLocks noGrp="1"/>
          </p:cNvSpPr>
          <p:nvPr>
            <p:ph type="body" idx="1"/>
          </p:nvPr>
        </p:nvSpPr>
        <p:spPr>
          <a:xfrm>
            <a:off x="148234" y="1761531"/>
            <a:ext cx="3037880" cy="2704360"/>
          </a:xfrm>
          <a:prstGeom prst="rect">
            <a:avLst/>
          </a:prstGeom>
        </p:spPr>
        <p:txBody>
          <a:bodyPr vert="horz" lIns="68580" tIns="34290" rIns="68580" bIns="34290" rtlCol="0">
            <a:noAutofit/>
          </a:bodyPr>
          <a:lstStyle/>
          <a:p>
            <a:pPr lvl="0"/>
            <a:r>
              <a:rPr lang="en-US" dirty="0"/>
              <a:t>Edit Master text styles</a:t>
            </a:r>
          </a:p>
          <a:p>
            <a:pPr lvl="1"/>
            <a:r>
              <a:rPr lang="en-US" dirty="0"/>
              <a:t>Second level</a:t>
            </a:r>
          </a:p>
          <a:p>
            <a:pPr lvl="5"/>
            <a:r>
              <a:rPr lang="en-US" dirty="0"/>
              <a:t>Third level</a:t>
            </a:r>
          </a:p>
          <a:p>
            <a:pPr lvl="6"/>
            <a:r>
              <a:rPr lang="en-US" dirty="0"/>
              <a:t>Fourth level</a:t>
            </a:r>
          </a:p>
          <a:p>
            <a:pPr lvl="7"/>
            <a:r>
              <a:rPr lang="en-US" dirty="0"/>
              <a:t>Fifth level</a:t>
            </a:r>
            <a:endParaRPr lang="en-GB" dirty="0"/>
          </a:p>
        </p:txBody>
      </p:sp>
      <p:pic>
        <p:nvPicPr>
          <p:cNvPr id="2050" name="Picture 2" descr="http://www-it/M/Sales_and_Marketing/_Public_Read/_KEEP_MetNet_docs/images/Brand_centre_images/Visual_Brand/Logos/MO_MASTER_black_mono_for_light_backg_RBG.png"/>
          <p:cNvPicPr>
            <a:picLocks noChangeAspect="1" noChangeArrowheads="1"/>
          </p:cNvPicPr>
          <p:nvPr userDrawn="1"/>
        </p:nvPicPr>
        <p:blipFill>
          <a:blip r:embed="rId29" cstate="print">
            <a:extLst>
              <a:ext uri="{28A0092B-C50C-407E-A947-70E740481C1C}">
                <a14:useLocalDpi xmlns:a14="http://schemas.microsoft.com/office/drawing/2010/main" val="0"/>
              </a:ext>
            </a:extLst>
          </a:blip>
          <a:srcRect/>
          <a:stretch>
            <a:fillRect/>
          </a:stretch>
        </p:blipFill>
        <p:spPr bwMode="auto">
          <a:xfrm>
            <a:off x="45328" y="130061"/>
            <a:ext cx="1389903" cy="435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8970514"/>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 id="2147483730" r:id="rId14"/>
    <p:sldLayoutId id="2147483731" r:id="rId15"/>
    <p:sldLayoutId id="2147483732" r:id="rId16"/>
    <p:sldLayoutId id="2147483733" r:id="rId17"/>
    <p:sldLayoutId id="2147483734" r:id="rId18"/>
    <p:sldLayoutId id="2147483735" r:id="rId19"/>
    <p:sldLayoutId id="2147483736" r:id="rId20"/>
    <p:sldLayoutId id="2147483737" r:id="rId21"/>
    <p:sldLayoutId id="2147483738" r:id="rId22"/>
    <p:sldLayoutId id="2147483739" r:id="rId23"/>
    <p:sldLayoutId id="2147483740" r:id="rId24"/>
    <p:sldLayoutId id="2147483741" r:id="rId25"/>
    <p:sldLayoutId id="2147483742" r:id="rId26"/>
    <p:sldLayoutId id="2147483743" r:id="rId2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dt="0"/>
  <p:txStyles>
    <p:titleStyle>
      <a:lvl1pPr marL="0" marR="0" indent="0" algn="l" defTabSz="164298" rtl="0" eaLnBrk="1" latinLnBrk="0" hangingPunct="1">
        <a:lnSpc>
          <a:spcPct val="100000"/>
        </a:lnSpc>
        <a:spcBef>
          <a:spcPts val="0"/>
        </a:spcBef>
        <a:spcAft>
          <a:spcPts val="0"/>
        </a:spcAft>
        <a:buClrTx/>
        <a:buSzTx/>
        <a:buFontTx/>
        <a:buNone/>
        <a:tabLst/>
        <a:defRPr sz="2700" b="0" i="0" u="none" strike="noStrike" cap="none" spc="0" baseline="0">
          <a:ln>
            <a:noFill/>
          </a:ln>
          <a:solidFill>
            <a:schemeClr val="tx1"/>
          </a:solidFill>
          <a:uFillTx/>
          <a:latin typeface="+mj-lt"/>
          <a:ea typeface="+mn-ea"/>
          <a:cs typeface="+mn-cs"/>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9pPr>
    </p:titleStyle>
    <p:bodyStyle>
      <a:lvl1pPr marL="0" marR="0" indent="0" algn="l" defTabSz="164298" rtl="0" eaLnBrk="1" latinLnBrk="0" hangingPunct="1">
        <a:lnSpc>
          <a:spcPct val="100000"/>
        </a:lnSpc>
        <a:spcBef>
          <a:spcPts val="591"/>
        </a:spcBef>
        <a:spcAft>
          <a:spcPts val="0"/>
        </a:spcAft>
        <a:buClrTx/>
        <a:buSzPct val="75000"/>
        <a:buFontTx/>
        <a:buNone/>
        <a:tabLst/>
        <a:defRPr sz="1125" b="0" i="0" u="none" strike="noStrike" cap="none" spc="0" baseline="0">
          <a:ln>
            <a:noFill/>
          </a:ln>
          <a:solidFill>
            <a:schemeClr val="tx1"/>
          </a:solidFill>
          <a:uFillTx/>
          <a:latin typeface="+mj-lt"/>
          <a:ea typeface="+mn-ea"/>
          <a:cs typeface="+mn-cs"/>
          <a:sym typeface="Helvetica Light"/>
        </a:defRPr>
      </a:lvl1pPr>
      <a:lvl2pPr marL="134994" marR="0" indent="-134994" algn="l" defTabSz="164298" rtl="0" eaLnBrk="1" latinLnBrk="0" hangingPunct="1">
        <a:lnSpc>
          <a:spcPct val="100000"/>
        </a:lnSpc>
        <a:spcBef>
          <a:spcPts val="450"/>
        </a:spcBef>
        <a:spcAft>
          <a:spcPts val="450"/>
        </a:spcAft>
        <a:buClrTx/>
        <a:buSzPct val="75000"/>
        <a:buFont typeface="Arial" panose="020B0604020202020204" pitchFamily="34" charset="0"/>
        <a:buChar char="•"/>
        <a:tabLst/>
        <a:defRPr sz="1200" b="0" i="0" u="none" strike="noStrike" cap="none" spc="0" baseline="0">
          <a:ln>
            <a:noFill/>
          </a:ln>
          <a:solidFill>
            <a:schemeClr val="tx1"/>
          </a:solidFill>
          <a:uFillTx/>
          <a:latin typeface="+mn-lt"/>
          <a:ea typeface="+mn-ea"/>
          <a:cs typeface="+mn-cs"/>
          <a:sym typeface="Helvetica Light"/>
        </a:defRPr>
      </a:lvl2pPr>
      <a:lvl3pPr marL="214303" marR="0" indent="-214303" algn="l" defTabSz="164298" rtl="0" eaLnBrk="1" latinLnBrk="0" hangingPunct="1">
        <a:lnSpc>
          <a:spcPct val="100000"/>
        </a:lnSpc>
        <a:spcBef>
          <a:spcPts val="591"/>
        </a:spcBef>
        <a:spcAft>
          <a:spcPts val="0"/>
        </a:spcAft>
        <a:buClrTx/>
        <a:buSzPct val="75000"/>
        <a:buFont typeface="Arial" panose="020B0604020202020204" pitchFamily="34" charset="0"/>
        <a:buChar char="•"/>
        <a:tabLst/>
        <a:defRPr sz="1125" b="0" i="0" u="none" strike="noStrike" cap="none" spc="0" baseline="0">
          <a:ln>
            <a:noFill/>
          </a:ln>
          <a:solidFill>
            <a:schemeClr val="tx1"/>
          </a:solidFill>
          <a:uFillTx/>
          <a:latin typeface="+mn-lt"/>
          <a:ea typeface="+mn-ea"/>
          <a:cs typeface="+mn-cs"/>
          <a:sym typeface="Helvetica Light"/>
        </a:defRPr>
      </a:lvl3pPr>
      <a:lvl4pPr marL="214809" marR="0" indent="-214303" algn="l" defTabSz="50623" rtl="0" eaLnBrk="1" latinLnBrk="0" hangingPunct="1">
        <a:lnSpc>
          <a:spcPct val="100000"/>
        </a:lnSpc>
        <a:spcBef>
          <a:spcPts val="591"/>
        </a:spcBef>
        <a:spcAft>
          <a:spcPts val="0"/>
        </a:spcAft>
        <a:buClr>
          <a:schemeClr val="tx1"/>
        </a:buClr>
        <a:buSzPct val="75000"/>
        <a:buFont typeface="Arial" panose="020B0604020202020204" pitchFamily="34" charset="0"/>
        <a:buChar char="•"/>
        <a:tabLst>
          <a:tab pos="50623" algn="l"/>
        </a:tabLst>
        <a:defRPr sz="1125" b="0" i="0" u="none" strike="noStrike" cap="none" spc="0" baseline="0">
          <a:ln>
            <a:noFill/>
          </a:ln>
          <a:solidFill>
            <a:schemeClr val="tx1"/>
          </a:solidFill>
          <a:uFillTx/>
          <a:latin typeface="+mn-lt"/>
          <a:ea typeface="+mn-ea"/>
          <a:cs typeface="+mn-cs"/>
          <a:sym typeface="Helvetica Light"/>
        </a:defRPr>
      </a:lvl4pPr>
      <a:lvl5pPr marL="214303" marR="0" indent="-214303" algn="l" defTabSz="164298" rtl="0" eaLnBrk="1" latinLnBrk="0" hangingPunct="1">
        <a:lnSpc>
          <a:spcPct val="100000"/>
        </a:lnSpc>
        <a:spcBef>
          <a:spcPts val="1181"/>
        </a:spcBef>
        <a:spcAft>
          <a:spcPts val="0"/>
        </a:spcAft>
        <a:buClrTx/>
        <a:buSzPct val="75000"/>
        <a:buFont typeface="Arial" panose="020B0604020202020204" pitchFamily="34" charset="0"/>
        <a:buChar char="•"/>
        <a:tabLst/>
        <a:defRPr sz="1125" b="0" i="0" u="none" strike="noStrike" cap="none" spc="0" baseline="0">
          <a:ln>
            <a:noFill/>
          </a:ln>
          <a:solidFill>
            <a:schemeClr val="tx1"/>
          </a:solidFill>
          <a:uFillTx/>
          <a:latin typeface="+mn-lt"/>
          <a:ea typeface="+mn-ea"/>
          <a:cs typeface="+mn-cs"/>
          <a:sym typeface="Helvetica Light"/>
        </a:defRPr>
      </a:lvl5pPr>
      <a:lvl6pPr marL="404980" marR="0" indent="-134994" algn="l" defTabSz="164298" rtl="0" eaLnBrk="1" latinLnBrk="0" hangingPunct="1">
        <a:lnSpc>
          <a:spcPct val="100000"/>
        </a:lnSpc>
        <a:spcBef>
          <a:spcPts val="0"/>
        </a:spcBef>
        <a:spcAft>
          <a:spcPts val="0"/>
        </a:spcAft>
        <a:buClrTx/>
        <a:buSzPct val="75000"/>
        <a:buFontTx/>
        <a:buChar char="•"/>
        <a:tabLst/>
        <a:defRPr sz="1200" b="0" i="0" u="none" strike="noStrike" cap="none" spc="0" baseline="0">
          <a:ln>
            <a:noFill/>
          </a:ln>
          <a:solidFill>
            <a:srgbClr val="000000"/>
          </a:solidFill>
          <a:uFillTx/>
          <a:latin typeface="+mn-lt"/>
          <a:ea typeface="+mn-ea"/>
          <a:cs typeface="+mn-cs"/>
          <a:sym typeface="Helvetica Light"/>
        </a:defRPr>
      </a:lvl6pPr>
      <a:lvl7pPr marL="674967" marR="0" indent="-134994" algn="l" defTabSz="164298" rtl="0" eaLnBrk="1" latinLnBrk="0" hangingPunct="1">
        <a:lnSpc>
          <a:spcPct val="100000"/>
        </a:lnSpc>
        <a:spcBef>
          <a:spcPts val="450"/>
        </a:spcBef>
        <a:spcAft>
          <a:spcPts val="450"/>
        </a:spcAft>
        <a:buClrTx/>
        <a:buSzPct val="75000"/>
        <a:buFontTx/>
        <a:buChar char="•"/>
        <a:tabLst/>
        <a:defRPr sz="1200" b="0" i="0" u="none" strike="noStrike" cap="none" spc="0" baseline="0">
          <a:ln>
            <a:noFill/>
          </a:ln>
          <a:solidFill>
            <a:srgbClr val="000000"/>
          </a:solidFill>
          <a:uFillTx/>
          <a:latin typeface="+mn-lt"/>
          <a:ea typeface="+mn-ea"/>
          <a:cs typeface="+mn-cs"/>
          <a:sym typeface="Helvetica Light"/>
        </a:defRPr>
      </a:lvl7pPr>
      <a:lvl8pPr marL="944954" marR="0" indent="-134994" algn="l" defTabSz="164298" rtl="0" eaLnBrk="1" latinLnBrk="0" hangingPunct="1">
        <a:lnSpc>
          <a:spcPct val="100000"/>
        </a:lnSpc>
        <a:spcBef>
          <a:spcPts val="450"/>
        </a:spcBef>
        <a:spcAft>
          <a:spcPts val="450"/>
        </a:spcAft>
        <a:buClrTx/>
        <a:buSzPct val="75000"/>
        <a:buFontTx/>
        <a:buChar char="•"/>
        <a:tabLst/>
        <a:defRPr sz="1200" b="0" i="0" u="none" strike="noStrike" cap="none" spc="0" baseline="0">
          <a:ln>
            <a:noFill/>
          </a:ln>
          <a:solidFill>
            <a:srgbClr val="000000"/>
          </a:solidFill>
          <a:uFillTx/>
          <a:latin typeface="+mn-lt"/>
          <a:ea typeface="+mn-ea"/>
          <a:cs typeface="+mn-cs"/>
          <a:sym typeface="Helvetica Light"/>
        </a:defRPr>
      </a:lvl8pPr>
      <a:lvl9pPr marL="1173700" marR="0" indent="-173625" algn="l" defTabSz="164298" rtl="0" eaLnBrk="1" latinLnBrk="0" hangingPunct="1">
        <a:lnSpc>
          <a:spcPct val="100000"/>
        </a:lnSpc>
        <a:spcBef>
          <a:spcPts val="1181"/>
        </a:spcBef>
        <a:spcAft>
          <a:spcPts val="0"/>
        </a:spcAft>
        <a:buClrTx/>
        <a:buSzPct val="75000"/>
        <a:buFontTx/>
        <a:buChar char="•"/>
        <a:tabLst/>
        <a:defRPr sz="1425"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9pPr>
    </p:otherStyle>
  </p:txStyles>
  <p:extLst mod="1">
    <p:ext uri="{27BBF7A9-308A-43DC-89C8-2F10F3537804}">
      <p15:sldGuideLst xmlns:p15="http://schemas.microsoft.com/office/powerpoint/2012/main">
        <p15:guide id="4" pos="249">
          <p15:clr>
            <a:srgbClr val="F26B43"/>
          </p15:clr>
        </p15:guide>
        <p15:guide id="5" pos="317">
          <p15:clr>
            <a:srgbClr val="F26B43"/>
          </p15:clr>
        </p15:guide>
        <p15:guide id="14" pos="10880">
          <p15:clr>
            <a:srgbClr val="F26B43"/>
          </p15:clr>
        </p15:guide>
        <p15:guide id="15" orient="horz" pos="7949">
          <p15:clr>
            <a:srgbClr val="F26B43"/>
          </p15:clr>
        </p15:guide>
        <p15:guide id="16" orient="horz" pos="7518">
          <p15:clr>
            <a:srgbClr val="F26B43"/>
          </p15:clr>
        </p15:guide>
        <p15:guide id="17" orient="horz" pos="1735">
          <p15:clr>
            <a:srgbClr val="F26B43"/>
          </p15:clr>
        </p15:guide>
        <p15:guide id="18" orient="horz" pos="2959">
          <p15:clr>
            <a:srgbClr val="F26B43"/>
          </p15:clr>
        </p15:guide>
        <p15:guide id="19" orient="horz" pos="2506">
          <p15:clr>
            <a:srgbClr val="F26B43"/>
          </p15:clr>
        </p15:guide>
        <p15:guide id="20" pos="3498">
          <p15:clr>
            <a:srgbClr val="F26B43"/>
          </p15:clr>
        </p15:guide>
        <p15:guide id="21" pos="7189">
          <p15:clr>
            <a:srgbClr val="F26B43"/>
          </p15:clr>
        </p15:guide>
        <p15:guide id="22" pos="3923">
          <p15:clr>
            <a:srgbClr val="F26B43"/>
          </p15:clr>
        </p15:guide>
        <p15:guide id="23" pos="7614">
          <p15:clr>
            <a:srgbClr val="F26B43"/>
          </p15:clr>
        </p15:guide>
        <p15:guide id="24" pos="5352">
          <p15:clr>
            <a:srgbClr val="F26B43"/>
          </p15:clr>
        </p15:guide>
        <p15:guide id="25" pos="576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4" name="Footer Placeholder 5"/>
          <p:cNvSpPr>
            <a:spLocks noGrp="1"/>
          </p:cNvSpPr>
          <p:nvPr>
            <p:ph type="ftr" sz="quarter" idx="3"/>
          </p:nvPr>
        </p:nvSpPr>
        <p:spPr>
          <a:xfrm>
            <a:off x="0" y="4732151"/>
            <a:ext cx="6858000" cy="411361"/>
          </a:xfrm>
          <a:prstGeom prst="rect">
            <a:avLst/>
          </a:prstGeom>
          <a:solidFill>
            <a:schemeClr val="bg1"/>
          </a:solidFill>
        </p:spPr>
        <p:txBody>
          <a:bodyPr vert="horz" lIns="252000" tIns="36000" rIns="68580" bIns="27000" rtlCol="0" anchor="ctr"/>
          <a:lstStyle>
            <a:lvl1pPr algn="l" defTabSz="164298" hangingPunct="0">
              <a:defRPr sz="600">
                <a:solidFill>
                  <a:schemeClr val="tx1"/>
                </a:solidFill>
                <a:latin typeface="+mn-lt"/>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itle Placeholder 4"/>
          <p:cNvSpPr>
            <a:spLocks noGrp="1"/>
          </p:cNvSpPr>
          <p:nvPr>
            <p:ph type="title"/>
          </p:nvPr>
        </p:nvSpPr>
        <p:spPr>
          <a:xfrm>
            <a:off x="148235" y="1039783"/>
            <a:ext cx="6328125" cy="484748"/>
          </a:xfrm>
          <a:prstGeom prst="rect">
            <a:avLst/>
          </a:prstGeom>
        </p:spPr>
        <p:txBody>
          <a:bodyPr vert="horz" wrap="square" lIns="68580" tIns="34290" rIns="68580" bIns="34290" rtlCol="0" anchor="t" anchorCtr="0">
            <a:spAutoFit/>
          </a:bodyPr>
          <a:lstStyle/>
          <a:p>
            <a:r>
              <a:rPr lang="en-US" smtClean="0"/>
              <a:t>Click to edit Master title style</a:t>
            </a:r>
            <a:endParaRPr lang="en-GB" dirty="0"/>
          </a:p>
        </p:txBody>
      </p:sp>
      <p:sp>
        <p:nvSpPr>
          <p:cNvPr id="2" name="Text Placeholder 1"/>
          <p:cNvSpPr>
            <a:spLocks noGrp="1"/>
          </p:cNvSpPr>
          <p:nvPr>
            <p:ph type="body" idx="1"/>
          </p:nvPr>
        </p:nvSpPr>
        <p:spPr>
          <a:xfrm>
            <a:off x="148234" y="1761531"/>
            <a:ext cx="3037880" cy="2704360"/>
          </a:xfrm>
          <a:prstGeom prst="rect">
            <a:avLst/>
          </a:prstGeom>
        </p:spPr>
        <p:txBody>
          <a:bodyPr vert="horz" lIns="68580" tIns="34290" rIns="68580" bIns="34290" rtlCol="0">
            <a:noAutofit/>
          </a:bodyPr>
          <a:lstStyle/>
          <a:p>
            <a:pPr lvl="0"/>
            <a:r>
              <a:rPr lang="en-US" dirty="0"/>
              <a:t>Edit Master text styles</a:t>
            </a:r>
          </a:p>
          <a:p>
            <a:pPr lvl="1"/>
            <a:r>
              <a:rPr lang="en-US" dirty="0"/>
              <a:t>Second level</a:t>
            </a:r>
          </a:p>
          <a:p>
            <a:pPr lvl="5"/>
            <a:r>
              <a:rPr lang="en-US" dirty="0"/>
              <a:t>Third level</a:t>
            </a:r>
          </a:p>
          <a:p>
            <a:pPr lvl="6"/>
            <a:r>
              <a:rPr lang="en-US" dirty="0"/>
              <a:t>Fourth level</a:t>
            </a:r>
          </a:p>
          <a:p>
            <a:pPr lvl="7"/>
            <a:r>
              <a:rPr lang="en-US" dirty="0"/>
              <a:t>Fifth level</a:t>
            </a:r>
            <a:endParaRPr lang="en-GB" dirty="0"/>
          </a:p>
        </p:txBody>
      </p:sp>
      <p:pic>
        <p:nvPicPr>
          <p:cNvPr id="2050" name="Picture 2" descr="http://www-it/M/Sales_and_Marketing/_Public_Read/_KEEP_MetNet_docs/images/Brand_centre_images/Visual_Brand/Logos/MO_MASTER_black_mono_for_light_backg_RBG.png"/>
          <p:cNvPicPr>
            <a:picLocks noChangeAspect="1" noChangeArrowheads="1"/>
          </p:cNvPicPr>
          <p:nvPr userDrawn="1"/>
        </p:nvPicPr>
        <p:blipFill>
          <a:blip r:embed="rId29" cstate="print">
            <a:extLst>
              <a:ext uri="{28A0092B-C50C-407E-A947-70E740481C1C}">
                <a14:useLocalDpi xmlns:a14="http://schemas.microsoft.com/office/drawing/2010/main" val="0"/>
              </a:ext>
            </a:extLst>
          </a:blip>
          <a:srcRect/>
          <a:stretch>
            <a:fillRect/>
          </a:stretch>
        </p:blipFill>
        <p:spPr bwMode="auto">
          <a:xfrm>
            <a:off x="45328" y="130061"/>
            <a:ext cx="1389903" cy="435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045674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 id="2147483764" r:id="rId20"/>
    <p:sldLayoutId id="2147483765" r:id="rId21"/>
    <p:sldLayoutId id="2147483766" r:id="rId22"/>
    <p:sldLayoutId id="2147483767" r:id="rId23"/>
    <p:sldLayoutId id="2147483768" r:id="rId24"/>
    <p:sldLayoutId id="2147483769" r:id="rId25"/>
    <p:sldLayoutId id="2147483770" r:id="rId26"/>
    <p:sldLayoutId id="2147483771" r:id="rId2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dt="0"/>
  <p:txStyles>
    <p:titleStyle>
      <a:lvl1pPr marL="0" marR="0" indent="0" algn="l" defTabSz="164298" rtl="0" eaLnBrk="1" latinLnBrk="0" hangingPunct="1">
        <a:lnSpc>
          <a:spcPct val="100000"/>
        </a:lnSpc>
        <a:spcBef>
          <a:spcPts val="0"/>
        </a:spcBef>
        <a:spcAft>
          <a:spcPts val="0"/>
        </a:spcAft>
        <a:buClrTx/>
        <a:buSzTx/>
        <a:buFontTx/>
        <a:buNone/>
        <a:tabLst/>
        <a:defRPr sz="2700" b="0" i="0" u="none" strike="noStrike" cap="none" spc="0" baseline="0">
          <a:ln>
            <a:noFill/>
          </a:ln>
          <a:solidFill>
            <a:schemeClr val="tx1"/>
          </a:solidFill>
          <a:uFillTx/>
          <a:latin typeface="+mj-lt"/>
          <a:ea typeface="+mn-ea"/>
          <a:cs typeface="+mn-cs"/>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9pPr>
    </p:titleStyle>
    <p:bodyStyle>
      <a:lvl1pPr marL="0" marR="0" indent="0" algn="l" defTabSz="164298" rtl="0" eaLnBrk="1" latinLnBrk="0" hangingPunct="1">
        <a:lnSpc>
          <a:spcPct val="100000"/>
        </a:lnSpc>
        <a:spcBef>
          <a:spcPts val="591"/>
        </a:spcBef>
        <a:spcAft>
          <a:spcPts val="0"/>
        </a:spcAft>
        <a:buClrTx/>
        <a:buSzPct val="75000"/>
        <a:buFontTx/>
        <a:buNone/>
        <a:tabLst/>
        <a:defRPr sz="1125" b="0" i="0" u="none" strike="noStrike" cap="none" spc="0" baseline="0">
          <a:ln>
            <a:noFill/>
          </a:ln>
          <a:solidFill>
            <a:schemeClr val="tx1"/>
          </a:solidFill>
          <a:uFillTx/>
          <a:latin typeface="+mj-lt"/>
          <a:ea typeface="+mn-ea"/>
          <a:cs typeface="+mn-cs"/>
          <a:sym typeface="Helvetica Light"/>
        </a:defRPr>
      </a:lvl1pPr>
      <a:lvl2pPr marL="134994" marR="0" indent="-134994" algn="l" defTabSz="164298" rtl="0" eaLnBrk="1" latinLnBrk="0" hangingPunct="1">
        <a:lnSpc>
          <a:spcPct val="100000"/>
        </a:lnSpc>
        <a:spcBef>
          <a:spcPts val="450"/>
        </a:spcBef>
        <a:spcAft>
          <a:spcPts val="450"/>
        </a:spcAft>
        <a:buClrTx/>
        <a:buSzPct val="75000"/>
        <a:buFont typeface="Arial" panose="020B0604020202020204" pitchFamily="34" charset="0"/>
        <a:buChar char="•"/>
        <a:tabLst/>
        <a:defRPr sz="1200" b="0" i="0" u="none" strike="noStrike" cap="none" spc="0" baseline="0">
          <a:ln>
            <a:noFill/>
          </a:ln>
          <a:solidFill>
            <a:schemeClr val="tx1"/>
          </a:solidFill>
          <a:uFillTx/>
          <a:latin typeface="+mn-lt"/>
          <a:ea typeface="+mn-ea"/>
          <a:cs typeface="+mn-cs"/>
          <a:sym typeface="Helvetica Light"/>
        </a:defRPr>
      </a:lvl2pPr>
      <a:lvl3pPr marL="214303" marR="0" indent="-214303" algn="l" defTabSz="164298" rtl="0" eaLnBrk="1" latinLnBrk="0" hangingPunct="1">
        <a:lnSpc>
          <a:spcPct val="100000"/>
        </a:lnSpc>
        <a:spcBef>
          <a:spcPts val="591"/>
        </a:spcBef>
        <a:spcAft>
          <a:spcPts val="0"/>
        </a:spcAft>
        <a:buClrTx/>
        <a:buSzPct val="75000"/>
        <a:buFont typeface="Arial" panose="020B0604020202020204" pitchFamily="34" charset="0"/>
        <a:buChar char="•"/>
        <a:tabLst/>
        <a:defRPr sz="1125" b="0" i="0" u="none" strike="noStrike" cap="none" spc="0" baseline="0">
          <a:ln>
            <a:noFill/>
          </a:ln>
          <a:solidFill>
            <a:schemeClr val="tx1"/>
          </a:solidFill>
          <a:uFillTx/>
          <a:latin typeface="+mn-lt"/>
          <a:ea typeface="+mn-ea"/>
          <a:cs typeface="+mn-cs"/>
          <a:sym typeface="Helvetica Light"/>
        </a:defRPr>
      </a:lvl3pPr>
      <a:lvl4pPr marL="214809" marR="0" indent="-214303" algn="l" defTabSz="50623" rtl="0" eaLnBrk="1" latinLnBrk="0" hangingPunct="1">
        <a:lnSpc>
          <a:spcPct val="100000"/>
        </a:lnSpc>
        <a:spcBef>
          <a:spcPts val="591"/>
        </a:spcBef>
        <a:spcAft>
          <a:spcPts val="0"/>
        </a:spcAft>
        <a:buClr>
          <a:schemeClr val="tx1"/>
        </a:buClr>
        <a:buSzPct val="75000"/>
        <a:buFont typeface="Arial" panose="020B0604020202020204" pitchFamily="34" charset="0"/>
        <a:buChar char="•"/>
        <a:tabLst>
          <a:tab pos="50623" algn="l"/>
        </a:tabLst>
        <a:defRPr sz="1125" b="0" i="0" u="none" strike="noStrike" cap="none" spc="0" baseline="0">
          <a:ln>
            <a:noFill/>
          </a:ln>
          <a:solidFill>
            <a:schemeClr val="tx1"/>
          </a:solidFill>
          <a:uFillTx/>
          <a:latin typeface="+mn-lt"/>
          <a:ea typeface="+mn-ea"/>
          <a:cs typeface="+mn-cs"/>
          <a:sym typeface="Helvetica Light"/>
        </a:defRPr>
      </a:lvl4pPr>
      <a:lvl5pPr marL="214303" marR="0" indent="-214303" algn="l" defTabSz="164298" rtl="0" eaLnBrk="1" latinLnBrk="0" hangingPunct="1">
        <a:lnSpc>
          <a:spcPct val="100000"/>
        </a:lnSpc>
        <a:spcBef>
          <a:spcPts val="1181"/>
        </a:spcBef>
        <a:spcAft>
          <a:spcPts val="0"/>
        </a:spcAft>
        <a:buClrTx/>
        <a:buSzPct val="75000"/>
        <a:buFont typeface="Arial" panose="020B0604020202020204" pitchFamily="34" charset="0"/>
        <a:buChar char="•"/>
        <a:tabLst/>
        <a:defRPr sz="1125" b="0" i="0" u="none" strike="noStrike" cap="none" spc="0" baseline="0">
          <a:ln>
            <a:noFill/>
          </a:ln>
          <a:solidFill>
            <a:schemeClr val="tx1"/>
          </a:solidFill>
          <a:uFillTx/>
          <a:latin typeface="+mn-lt"/>
          <a:ea typeface="+mn-ea"/>
          <a:cs typeface="+mn-cs"/>
          <a:sym typeface="Helvetica Light"/>
        </a:defRPr>
      </a:lvl5pPr>
      <a:lvl6pPr marL="404980" marR="0" indent="-134994" algn="l" defTabSz="164298" rtl="0" eaLnBrk="1" latinLnBrk="0" hangingPunct="1">
        <a:lnSpc>
          <a:spcPct val="100000"/>
        </a:lnSpc>
        <a:spcBef>
          <a:spcPts val="0"/>
        </a:spcBef>
        <a:spcAft>
          <a:spcPts val="0"/>
        </a:spcAft>
        <a:buClrTx/>
        <a:buSzPct val="75000"/>
        <a:buFontTx/>
        <a:buChar char="•"/>
        <a:tabLst/>
        <a:defRPr sz="1200" b="0" i="0" u="none" strike="noStrike" cap="none" spc="0" baseline="0">
          <a:ln>
            <a:noFill/>
          </a:ln>
          <a:solidFill>
            <a:srgbClr val="000000"/>
          </a:solidFill>
          <a:uFillTx/>
          <a:latin typeface="+mn-lt"/>
          <a:ea typeface="+mn-ea"/>
          <a:cs typeface="+mn-cs"/>
          <a:sym typeface="Helvetica Light"/>
        </a:defRPr>
      </a:lvl6pPr>
      <a:lvl7pPr marL="674967" marR="0" indent="-134994" algn="l" defTabSz="164298" rtl="0" eaLnBrk="1" latinLnBrk="0" hangingPunct="1">
        <a:lnSpc>
          <a:spcPct val="100000"/>
        </a:lnSpc>
        <a:spcBef>
          <a:spcPts val="450"/>
        </a:spcBef>
        <a:spcAft>
          <a:spcPts val="450"/>
        </a:spcAft>
        <a:buClrTx/>
        <a:buSzPct val="75000"/>
        <a:buFontTx/>
        <a:buChar char="•"/>
        <a:tabLst/>
        <a:defRPr sz="1200" b="0" i="0" u="none" strike="noStrike" cap="none" spc="0" baseline="0">
          <a:ln>
            <a:noFill/>
          </a:ln>
          <a:solidFill>
            <a:srgbClr val="000000"/>
          </a:solidFill>
          <a:uFillTx/>
          <a:latin typeface="+mn-lt"/>
          <a:ea typeface="+mn-ea"/>
          <a:cs typeface="+mn-cs"/>
          <a:sym typeface="Helvetica Light"/>
        </a:defRPr>
      </a:lvl7pPr>
      <a:lvl8pPr marL="944954" marR="0" indent="-134994" algn="l" defTabSz="164298" rtl="0" eaLnBrk="1" latinLnBrk="0" hangingPunct="1">
        <a:lnSpc>
          <a:spcPct val="100000"/>
        </a:lnSpc>
        <a:spcBef>
          <a:spcPts val="450"/>
        </a:spcBef>
        <a:spcAft>
          <a:spcPts val="450"/>
        </a:spcAft>
        <a:buClrTx/>
        <a:buSzPct val="75000"/>
        <a:buFontTx/>
        <a:buChar char="•"/>
        <a:tabLst/>
        <a:defRPr sz="1200" b="0" i="0" u="none" strike="noStrike" cap="none" spc="0" baseline="0">
          <a:ln>
            <a:noFill/>
          </a:ln>
          <a:solidFill>
            <a:srgbClr val="000000"/>
          </a:solidFill>
          <a:uFillTx/>
          <a:latin typeface="+mn-lt"/>
          <a:ea typeface="+mn-ea"/>
          <a:cs typeface="+mn-cs"/>
          <a:sym typeface="Helvetica Light"/>
        </a:defRPr>
      </a:lvl8pPr>
      <a:lvl9pPr marL="1173700" marR="0" indent="-173625" algn="l" defTabSz="164298" rtl="0" eaLnBrk="1" latinLnBrk="0" hangingPunct="1">
        <a:lnSpc>
          <a:spcPct val="100000"/>
        </a:lnSpc>
        <a:spcBef>
          <a:spcPts val="1181"/>
        </a:spcBef>
        <a:spcAft>
          <a:spcPts val="0"/>
        </a:spcAft>
        <a:buClrTx/>
        <a:buSzPct val="75000"/>
        <a:buFontTx/>
        <a:buChar char="•"/>
        <a:tabLst/>
        <a:defRPr sz="1425"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9pPr>
    </p:otherStyle>
  </p:txStyles>
  <p:extLst mod="1">
    <p:ext uri="{27BBF7A9-308A-43DC-89C8-2F10F3537804}">
      <p15:sldGuideLst xmlns:p15="http://schemas.microsoft.com/office/powerpoint/2012/main">
        <p15:guide id="4" pos="249">
          <p15:clr>
            <a:srgbClr val="F26B43"/>
          </p15:clr>
        </p15:guide>
        <p15:guide id="5" pos="317">
          <p15:clr>
            <a:srgbClr val="F26B43"/>
          </p15:clr>
        </p15:guide>
        <p15:guide id="14" pos="10880">
          <p15:clr>
            <a:srgbClr val="F26B43"/>
          </p15:clr>
        </p15:guide>
        <p15:guide id="15" orient="horz" pos="7949">
          <p15:clr>
            <a:srgbClr val="F26B43"/>
          </p15:clr>
        </p15:guide>
        <p15:guide id="16" orient="horz" pos="7518">
          <p15:clr>
            <a:srgbClr val="F26B43"/>
          </p15:clr>
        </p15:guide>
        <p15:guide id="17" orient="horz" pos="1735">
          <p15:clr>
            <a:srgbClr val="F26B43"/>
          </p15:clr>
        </p15:guide>
        <p15:guide id="18" orient="horz" pos="2959">
          <p15:clr>
            <a:srgbClr val="F26B43"/>
          </p15:clr>
        </p15:guide>
        <p15:guide id="19" orient="horz" pos="2506">
          <p15:clr>
            <a:srgbClr val="F26B43"/>
          </p15:clr>
        </p15:guide>
        <p15:guide id="20" pos="3498">
          <p15:clr>
            <a:srgbClr val="F26B43"/>
          </p15:clr>
        </p15:guide>
        <p15:guide id="21" pos="7189">
          <p15:clr>
            <a:srgbClr val="F26B43"/>
          </p15:clr>
        </p15:guide>
        <p15:guide id="22" pos="3923">
          <p15:clr>
            <a:srgbClr val="F26B43"/>
          </p15:clr>
        </p15:guide>
        <p15:guide id="23" pos="7614">
          <p15:clr>
            <a:srgbClr val="F26B43"/>
          </p15:clr>
        </p15:guide>
        <p15:guide id="24" pos="5352">
          <p15:clr>
            <a:srgbClr val="F26B43"/>
          </p15:clr>
        </p15:guide>
        <p15:guide id="25" pos="576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4" name="Footer Placeholder 5"/>
          <p:cNvSpPr>
            <a:spLocks noGrp="1"/>
          </p:cNvSpPr>
          <p:nvPr>
            <p:ph type="ftr" sz="quarter" idx="3"/>
          </p:nvPr>
        </p:nvSpPr>
        <p:spPr>
          <a:xfrm>
            <a:off x="0" y="4732151"/>
            <a:ext cx="6858000" cy="411361"/>
          </a:xfrm>
          <a:prstGeom prst="rect">
            <a:avLst/>
          </a:prstGeom>
          <a:solidFill>
            <a:schemeClr val="bg1"/>
          </a:solidFill>
        </p:spPr>
        <p:txBody>
          <a:bodyPr vert="horz" lIns="252000" tIns="36000" rIns="68580" bIns="27000" rtlCol="0" anchor="ctr"/>
          <a:lstStyle>
            <a:lvl1pPr algn="l" defTabSz="164298" hangingPunct="0">
              <a:defRPr sz="600">
                <a:solidFill>
                  <a:schemeClr val="tx1"/>
                </a:solidFill>
                <a:latin typeface="+mn-lt"/>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itle Placeholder 4"/>
          <p:cNvSpPr>
            <a:spLocks noGrp="1"/>
          </p:cNvSpPr>
          <p:nvPr>
            <p:ph type="title"/>
          </p:nvPr>
        </p:nvSpPr>
        <p:spPr>
          <a:xfrm>
            <a:off x="148235" y="1039783"/>
            <a:ext cx="6328125" cy="484748"/>
          </a:xfrm>
          <a:prstGeom prst="rect">
            <a:avLst/>
          </a:prstGeom>
        </p:spPr>
        <p:txBody>
          <a:bodyPr vert="horz" wrap="square" lIns="68580" tIns="34290" rIns="68580" bIns="34290" rtlCol="0" anchor="t" anchorCtr="0">
            <a:spAutoFit/>
          </a:bodyPr>
          <a:lstStyle/>
          <a:p>
            <a:r>
              <a:rPr lang="en-US" smtClean="0"/>
              <a:t>Click to edit Master title style</a:t>
            </a:r>
            <a:endParaRPr lang="en-GB" dirty="0"/>
          </a:p>
        </p:txBody>
      </p:sp>
      <p:sp>
        <p:nvSpPr>
          <p:cNvPr id="2" name="Text Placeholder 1"/>
          <p:cNvSpPr>
            <a:spLocks noGrp="1"/>
          </p:cNvSpPr>
          <p:nvPr>
            <p:ph type="body" idx="1"/>
          </p:nvPr>
        </p:nvSpPr>
        <p:spPr>
          <a:xfrm>
            <a:off x="148234" y="1761531"/>
            <a:ext cx="3037880" cy="2704360"/>
          </a:xfrm>
          <a:prstGeom prst="rect">
            <a:avLst/>
          </a:prstGeom>
        </p:spPr>
        <p:txBody>
          <a:bodyPr vert="horz" lIns="68580" tIns="34290" rIns="68580" bIns="34290" rtlCol="0">
            <a:noAutofit/>
          </a:bodyPr>
          <a:lstStyle/>
          <a:p>
            <a:pPr lvl="0"/>
            <a:r>
              <a:rPr lang="en-US" dirty="0"/>
              <a:t>Edit Master text styles</a:t>
            </a:r>
          </a:p>
          <a:p>
            <a:pPr lvl="1"/>
            <a:r>
              <a:rPr lang="en-US" dirty="0"/>
              <a:t>Second level</a:t>
            </a:r>
          </a:p>
          <a:p>
            <a:pPr lvl="5"/>
            <a:r>
              <a:rPr lang="en-US" dirty="0"/>
              <a:t>Third level</a:t>
            </a:r>
          </a:p>
          <a:p>
            <a:pPr lvl="6"/>
            <a:r>
              <a:rPr lang="en-US" dirty="0"/>
              <a:t>Fourth level</a:t>
            </a:r>
          </a:p>
          <a:p>
            <a:pPr lvl="7"/>
            <a:r>
              <a:rPr lang="en-US" dirty="0"/>
              <a:t>Fifth level</a:t>
            </a:r>
            <a:endParaRPr lang="en-GB" dirty="0"/>
          </a:p>
        </p:txBody>
      </p:sp>
      <p:pic>
        <p:nvPicPr>
          <p:cNvPr id="2050" name="Picture 2" descr="http://www-it/M/Sales_and_Marketing/_Public_Read/_KEEP_MetNet_docs/images/Brand_centre_images/Visual_Brand/Logos/MO_MASTER_black_mono_for_light_backg_RBG.png"/>
          <p:cNvPicPr>
            <a:picLocks noChangeAspect="1" noChangeArrowheads="1"/>
          </p:cNvPicPr>
          <p:nvPr userDrawn="1"/>
        </p:nvPicPr>
        <p:blipFill>
          <a:blip r:embed="rId29" cstate="print">
            <a:extLst>
              <a:ext uri="{28A0092B-C50C-407E-A947-70E740481C1C}">
                <a14:useLocalDpi xmlns:a14="http://schemas.microsoft.com/office/drawing/2010/main" val="0"/>
              </a:ext>
            </a:extLst>
          </a:blip>
          <a:srcRect/>
          <a:stretch>
            <a:fillRect/>
          </a:stretch>
        </p:blipFill>
        <p:spPr bwMode="auto">
          <a:xfrm>
            <a:off x="45328" y="130061"/>
            <a:ext cx="1389903" cy="435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479490"/>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 id="2147483784" r:id="rId12"/>
    <p:sldLayoutId id="2147483785" r:id="rId13"/>
    <p:sldLayoutId id="2147483786" r:id="rId14"/>
    <p:sldLayoutId id="2147483787" r:id="rId15"/>
    <p:sldLayoutId id="2147483788" r:id="rId16"/>
    <p:sldLayoutId id="2147483789" r:id="rId17"/>
    <p:sldLayoutId id="2147483790" r:id="rId18"/>
    <p:sldLayoutId id="2147483791" r:id="rId19"/>
    <p:sldLayoutId id="2147483792" r:id="rId20"/>
    <p:sldLayoutId id="2147483793" r:id="rId21"/>
    <p:sldLayoutId id="2147483794" r:id="rId22"/>
    <p:sldLayoutId id="2147483795" r:id="rId23"/>
    <p:sldLayoutId id="2147483796" r:id="rId24"/>
    <p:sldLayoutId id="2147483797" r:id="rId25"/>
    <p:sldLayoutId id="2147483798" r:id="rId26"/>
    <p:sldLayoutId id="2147483799" r:id="rId2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dt="0"/>
  <p:txStyles>
    <p:titleStyle>
      <a:lvl1pPr marL="0" marR="0" indent="0" algn="l" defTabSz="164298" rtl="0" eaLnBrk="1" latinLnBrk="0" hangingPunct="1">
        <a:lnSpc>
          <a:spcPct val="100000"/>
        </a:lnSpc>
        <a:spcBef>
          <a:spcPts val="0"/>
        </a:spcBef>
        <a:spcAft>
          <a:spcPts val="0"/>
        </a:spcAft>
        <a:buClrTx/>
        <a:buSzTx/>
        <a:buFontTx/>
        <a:buNone/>
        <a:tabLst/>
        <a:defRPr sz="2700" b="0" i="0" u="none" strike="noStrike" cap="none" spc="0" baseline="0">
          <a:ln>
            <a:noFill/>
          </a:ln>
          <a:solidFill>
            <a:schemeClr val="tx1"/>
          </a:solidFill>
          <a:uFillTx/>
          <a:latin typeface="+mj-lt"/>
          <a:ea typeface="+mn-ea"/>
          <a:cs typeface="+mn-cs"/>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9pPr>
    </p:titleStyle>
    <p:bodyStyle>
      <a:lvl1pPr marL="0" marR="0" indent="0" algn="l" defTabSz="164298" rtl="0" eaLnBrk="1" latinLnBrk="0" hangingPunct="1">
        <a:lnSpc>
          <a:spcPct val="100000"/>
        </a:lnSpc>
        <a:spcBef>
          <a:spcPts val="591"/>
        </a:spcBef>
        <a:spcAft>
          <a:spcPts val="0"/>
        </a:spcAft>
        <a:buClrTx/>
        <a:buSzPct val="75000"/>
        <a:buFontTx/>
        <a:buNone/>
        <a:tabLst/>
        <a:defRPr sz="1125" b="0" i="0" u="none" strike="noStrike" cap="none" spc="0" baseline="0">
          <a:ln>
            <a:noFill/>
          </a:ln>
          <a:solidFill>
            <a:schemeClr val="tx1"/>
          </a:solidFill>
          <a:uFillTx/>
          <a:latin typeface="+mj-lt"/>
          <a:ea typeface="+mn-ea"/>
          <a:cs typeface="+mn-cs"/>
          <a:sym typeface="Helvetica Light"/>
        </a:defRPr>
      </a:lvl1pPr>
      <a:lvl2pPr marL="134994" marR="0" indent="-134994" algn="l" defTabSz="164298" rtl="0" eaLnBrk="1" latinLnBrk="0" hangingPunct="1">
        <a:lnSpc>
          <a:spcPct val="100000"/>
        </a:lnSpc>
        <a:spcBef>
          <a:spcPts val="450"/>
        </a:spcBef>
        <a:spcAft>
          <a:spcPts val="450"/>
        </a:spcAft>
        <a:buClrTx/>
        <a:buSzPct val="75000"/>
        <a:buFont typeface="Arial" panose="020B0604020202020204" pitchFamily="34" charset="0"/>
        <a:buChar char="•"/>
        <a:tabLst/>
        <a:defRPr sz="1200" b="0" i="0" u="none" strike="noStrike" cap="none" spc="0" baseline="0">
          <a:ln>
            <a:noFill/>
          </a:ln>
          <a:solidFill>
            <a:schemeClr val="tx1"/>
          </a:solidFill>
          <a:uFillTx/>
          <a:latin typeface="+mn-lt"/>
          <a:ea typeface="+mn-ea"/>
          <a:cs typeface="+mn-cs"/>
          <a:sym typeface="Helvetica Light"/>
        </a:defRPr>
      </a:lvl2pPr>
      <a:lvl3pPr marL="214303" marR="0" indent="-214303" algn="l" defTabSz="164298" rtl="0" eaLnBrk="1" latinLnBrk="0" hangingPunct="1">
        <a:lnSpc>
          <a:spcPct val="100000"/>
        </a:lnSpc>
        <a:spcBef>
          <a:spcPts val="591"/>
        </a:spcBef>
        <a:spcAft>
          <a:spcPts val="0"/>
        </a:spcAft>
        <a:buClrTx/>
        <a:buSzPct val="75000"/>
        <a:buFont typeface="Arial" panose="020B0604020202020204" pitchFamily="34" charset="0"/>
        <a:buChar char="•"/>
        <a:tabLst/>
        <a:defRPr sz="1125" b="0" i="0" u="none" strike="noStrike" cap="none" spc="0" baseline="0">
          <a:ln>
            <a:noFill/>
          </a:ln>
          <a:solidFill>
            <a:schemeClr val="tx1"/>
          </a:solidFill>
          <a:uFillTx/>
          <a:latin typeface="+mn-lt"/>
          <a:ea typeface="+mn-ea"/>
          <a:cs typeface="+mn-cs"/>
          <a:sym typeface="Helvetica Light"/>
        </a:defRPr>
      </a:lvl3pPr>
      <a:lvl4pPr marL="214809" marR="0" indent="-214303" algn="l" defTabSz="50623" rtl="0" eaLnBrk="1" latinLnBrk="0" hangingPunct="1">
        <a:lnSpc>
          <a:spcPct val="100000"/>
        </a:lnSpc>
        <a:spcBef>
          <a:spcPts val="591"/>
        </a:spcBef>
        <a:spcAft>
          <a:spcPts val="0"/>
        </a:spcAft>
        <a:buClr>
          <a:schemeClr val="tx1"/>
        </a:buClr>
        <a:buSzPct val="75000"/>
        <a:buFont typeface="Arial" panose="020B0604020202020204" pitchFamily="34" charset="0"/>
        <a:buChar char="•"/>
        <a:tabLst>
          <a:tab pos="50623" algn="l"/>
        </a:tabLst>
        <a:defRPr sz="1125" b="0" i="0" u="none" strike="noStrike" cap="none" spc="0" baseline="0">
          <a:ln>
            <a:noFill/>
          </a:ln>
          <a:solidFill>
            <a:schemeClr val="tx1"/>
          </a:solidFill>
          <a:uFillTx/>
          <a:latin typeface="+mn-lt"/>
          <a:ea typeface="+mn-ea"/>
          <a:cs typeface="+mn-cs"/>
          <a:sym typeface="Helvetica Light"/>
        </a:defRPr>
      </a:lvl4pPr>
      <a:lvl5pPr marL="214303" marR="0" indent="-214303" algn="l" defTabSz="164298" rtl="0" eaLnBrk="1" latinLnBrk="0" hangingPunct="1">
        <a:lnSpc>
          <a:spcPct val="100000"/>
        </a:lnSpc>
        <a:spcBef>
          <a:spcPts val="1181"/>
        </a:spcBef>
        <a:spcAft>
          <a:spcPts val="0"/>
        </a:spcAft>
        <a:buClrTx/>
        <a:buSzPct val="75000"/>
        <a:buFont typeface="Arial" panose="020B0604020202020204" pitchFamily="34" charset="0"/>
        <a:buChar char="•"/>
        <a:tabLst/>
        <a:defRPr sz="1125" b="0" i="0" u="none" strike="noStrike" cap="none" spc="0" baseline="0">
          <a:ln>
            <a:noFill/>
          </a:ln>
          <a:solidFill>
            <a:schemeClr val="tx1"/>
          </a:solidFill>
          <a:uFillTx/>
          <a:latin typeface="+mn-lt"/>
          <a:ea typeface="+mn-ea"/>
          <a:cs typeface="+mn-cs"/>
          <a:sym typeface="Helvetica Light"/>
        </a:defRPr>
      </a:lvl5pPr>
      <a:lvl6pPr marL="404980" marR="0" indent="-134994" algn="l" defTabSz="164298" rtl="0" eaLnBrk="1" latinLnBrk="0" hangingPunct="1">
        <a:lnSpc>
          <a:spcPct val="100000"/>
        </a:lnSpc>
        <a:spcBef>
          <a:spcPts val="0"/>
        </a:spcBef>
        <a:spcAft>
          <a:spcPts val="0"/>
        </a:spcAft>
        <a:buClrTx/>
        <a:buSzPct val="75000"/>
        <a:buFontTx/>
        <a:buChar char="•"/>
        <a:tabLst/>
        <a:defRPr sz="1200" b="0" i="0" u="none" strike="noStrike" cap="none" spc="0" baseline="0">
          <a:ln>
            <a:noFill/>
          </a:ln>
          <a:solidFill>
            <a:srgbClr val="000000"/>
          </a:solidFill>
          <a:uFillTx/>
          <a:latin typeface="+mn-lt"/>
          <a:ea typeface="+mn-ea"/>
          <a:cs typeface="+mn-cs"/>
          <a:sym typeface="Helvetica Light"/>
        </a:defRPr>
      </a:lvl6pPr>
      <a:lvl7pPr marL="674967" marR="0" indent="-134994" algn="l" defTabSz="164298" rtl="0" eaLnBrk="1" latinLnBrk="0" hangingPunct="1">
        <a:lnSpc>
          <a:spcPct val="100000"/>
        </a:lnSpc>
        <a:spcBef>
          <a:spcPts val="450"/>
        </a:spcBef>
        <a:spcAft>
          <a:spcPts val="450"/>
        </a:spcAft>
        <a:buClrTx/>
        <a:buSzPct val="75000"/>
        <a:buFontTx/>
        <a:buChar char="•"/>
        <a:tabLst/>
        <a:defRPr sz="1200" b="0" i="0" u="none" strike="noStrike" cap="none" spc="0" baseline="0">
          <a:ln>
            <a:noFill/>
          </a:ln>
          <a:solidFill>
            <a:srgbClr val="000000"/>
          </a:solidFill>
          <a:uFillTx/>
          <a:latin typeface="+mn-lt"/>
          <a:ea typeface="+mn-ea"/>
          <a:cs typeface="+mn-cs"/>
          <a:sym typeface="Helvetica Light"/>
        </a:defRPr>
      </a:lvl7pPr>
      <a:lvl8pPr marL="944954" marR="0" indent="-134994" algn="l" defTabSz="164298" rtl="0" eaLnBrk="1" latinLnBrk="0" hangingPunct="1">
        <a:lnSpc>
          <a:spcPct val="100000"/>
        </a:lnSpc>
        <a:spcBef>
          <a:spcPts val="450"/>
        </a:spcBef>
        <a:spcAft>
          <a:spcPts val="450"/>
        </a:spcAft>
        <a:buClrTx/>
        <a:buSzPct val="75000"/>
        <a:buFontTx/>
        <a:buChar char="•"/>
        <a:tabLst/>
        <a:defRPr sz="1200" b="0" i="0" u="none" strike="noStrike" cap="none" spc="0" baseline="0">
          <a:ln>
            <a:noFill/>
          </a:ln>
          <a:solidFill>
            <a:srgbClr val="000000"/>
          </a:solidFill>
          <a:uFillTx/>
          <a:latin typeface="+mn-lt"/>
          <a:ea typeface="+mn-ea"/>
          <a:cs typeface="+mn-cs"/>
          <a:sym typeface="Helvetica Light"/>
        </a:defRPr>
      </a:lvl8pPr>
      <a:lvl9pPr marL="1173700" marR="0" indent="-173625" algn="l" defTabSz="164298" rtl="0" eaLnBrk="1" latinLnBrk="0" hangingPunct="1">
        <a:lnSpc>
          <a:spcPct val="100000"/>
        </a:lnSpc>
        <a:spcBef>
          <a:spcPts val="1181"/>
        </a:spcBef>
        <a:spcAft>
          <a:spcPts val="0"/>
        </a:spcAft>
        <a:buClrTx/>
        <a:buSzPct val="75000"/>
        <a:buFontTx/>
        <a:buChar char="•"/>
        <a:tabLst/>
        <a:defRPr sz="1425"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9pPr>
    </p:otherStyle>
  </p:txStyles>
  <p:extLst mod="1">
    <p:ext uri="{27BBF7A9-308A-43DC-89C8-2F10F3537804}">
      <p15:sldGuideLst xmlns:p15="http://schemas.microsoft.com/office/powerpoint/2012/main">
        <p15:guide id="4" pos="249">
          <p15:clr>
            <a:srgbClr val="F26B43"/>
          </p15:clr>
        </p15:guide>
        <p15:guide id="5" pos="317">
          <p15:clr>
            <a:srgbClr val="F26B43"/>
          </p15:clr>
        </p15:guide>
        <p15:guide id="14" pos="10880">
          <p15:clr>
            <a:srgbClr val="F26B43"/>
          </p15:clr>
        </p15:guide>
        <p15:guide id="15" orient="horz" pos="7949">
          <p15:clr>
            <a:srgbClr val="F26B43"/>
          </p15:clr>
        </p15:guide>
        <p15:guide id="16" orient="horz" pos="7518">
          <p15:clr>
            <a:srgbClr val="F26B43"/>
          </p15:clr>
        </p15:guide>
        <p15:guide id="17" orient="horz" pos="1735">
          <p15:clr>
            <a:srgbClr val="F26B43"/>
          </p15:clr>
        </p15:guide>
        <p15:guide id="18" orient="horz" pos="2959">
          <p15:clr>
            <a:srgbClr val="F26B43"/>
          </p15:clr>
        </p15:guide>
        <p15:guide id="19" orient="horz" pos="2506">
          <p15:clr>
            <a:srgbClr val="F26B43"/>
          </p15:clr>
        </p15:guide>
        <p15:guide id="20" pos="3498">
          <p15:clr>
            <a:srgbClr val="F26B43"/>
          </p15:clr>
        </p15:guide>
        <p15:guide id="21" pos="7189">
          <p15:clr>
            <a:srgbClr val="F26B43"/>
          </p15:clr>
        </p15:guide>
        <p15:guide id="22" pos="3923">
          <p15:clr>
            <a:srgbClr val="F26B43"/>
          </p15:clr>
        </p15:guide>
        <p15:guide id="23" pos="7614">
          <p15:clr>
            <a:srgbClr val="F26B43"/>
          </p15:clr>
        </p15:guide>
        <p15:guide id="24" pos="5352">
          <p15:clr>
            <a:srgbClr val="F26B43"/>
          </p15:clr>
        </p15:guide>
        <p15:guide id="25" pos="576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4" name="Footer Placeholder 5"/>
          <p:cNvSpPr>
            <a:spLocks noGrp="1"/>
          </p:cNvSpPr>
          <p:nvPr>
            <p:ph type="ftr" sz="quarter" idx="3"/>
          </p:nvPr>
        </p:nvSpPr>
        <p:spPr>
          <a:xfrm>
            <a:off x="0" y="4732151"/>
            <a:ext cx="6858000" cy="411361"/>
          </a:xfrm>
          <a:prstGeom prst="rect">
            <a:avLst/>
          </a:prstGeom>
          <a:solidFill>
            <a:schemeClr val="bg1"/>
          </a:solidFill>
        </p:spPr>
        <p:txBody>
          <a:bodyPr vert="horz" lIns="252000" tIns="36000" rIns="68580" bIns="27000" rtlCol="0" anchor="ctr"/>
          <a:lstStyle>
            <a:lvl1pPr algn="l" defTabSz="164298" hangingPunct="0">
              <a:defRPr sz="600">
                <a:solidFill>
                  <a:schemeClr val="tx1"/>
                </a:solidFill>
                <a:latin typeface="+mn-lt"/>
              </a:defRPr>
            </a:lvl1p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5" name="Title Placeholder 4"/>
          <p:cNvSpPr>
            <a:spLocks noGrp="1"/>
          </p:cNvSpPr>
          <p:nvPr>
            <p:ph type="title"/>
          </p:nvPr>
        </p:nvSpPr>
        <p:spPr>
          <a:xfrm>
            <a:off x="148235" y="1039783"/>
            <a:ext cx="6328125" cy="484748"/>
          </a:xfrm>
          <a:prstGeom prst="rect">
            <a:avLst/>
          </a:prstGeom>
        </p:spPr>
        <p:txBody>
          <a:bodyPr vert="horz" wrap="square" lIns="68580" tIns="34290" rIns="68580" bIns="34290" rtlCol="0" anchor="t" anchorCtr="0">
            <a:spAutoFit/>
          </a:bodyPr>
          <a:lstStyle/>
          <a:p>
            <a:r>
              <a:rPr lang="en-US" smtClean="0"/>
              <a:t>Click to edit Master title style</a:t>
            </a:r>
            <a:endParaRPr lang="en-GB" dirty="0"/>
          </a:p>
        </p:txBody>
      </p:sp>
      <p:sp>
        <p:nvSpPr>
          <p:cNvPr id="2" name="Text Placeholder 1"/>
          <p:cNvSpPr>
            <a:spLocks noGrp="1"/>
          </p:cNvSpPr>
          <p:nvPr>
            <p:ph type="body" idx="1"/>
          </p:nvPr>
        </p:nvSpPr>
        <p:spPr>
          <a:xfrm>
            <a:off x="148234" y="1761531"/>
            <a:ext cx="3037880" cy="2704360"/>
          </a:xfrm>
          <a:prstGeom prst="rect">
            <a:avLst/>
          </a:prstGeom>
        </p:spPr>
        <p:txBody>
          <a:bodyPr vert="horz" lIns="68580" tIns="34290" rIns="68580" bIns="34290" rtlCol="0">
            <a:noAutofit/>
          </a:bodyPr>
          <a:lstStyle/>
          <a:p>
            <a:pPr lvl="0"/>
            <a:r>
              <a:rPr lang="en-US" dirty="0"/>
              <a:t>Edit Master text styles</a:t>
            </a:r>
          </a:p>
          <a:p>
            <a:pPr lvl="1"/>
            <a:r>
              <a:rPr lang="en-US" dirty="0"/>
              <a:t>Second level</a:t>
            </a:r>
          </a:p>
          <a:p>
            <a:pPr lvl="5"/>
            <a:r>
              <a:rPr lang="en-US" dirty="0"/>
              <a:t>Third level</a:t>
            </a:r>
          </a:p>
          <a:p>
            <a:pPr lvl="6"/>
            <a:r>
              <a:rPr lang="en-US" dirty="0"/>
              <a:t>Fourth level</a:t>
            </a:r>
          </a:p>
          <a:p>
            <a:pPr lvl="7"/>
            <a:r>
              <a:rPr lang="en-US" dirty="0"/>
              <a:t>Fifth level</a:t>
            </a:r>
            <a:endParaRPr lang="en-GB" dirty="0"/>
          </a:p>
        </p:txBody>
      </p:sp>
      <p:pic>
        <p:nvPicPr>
          <p:cNvPr id="2050" name="Picture 2" descr="http://www-it/M/Sales_and_Marketing/_Public_Read/_KEEP_MetNet_docs/images/Brand_centre_images/Visual_Brand/Logos/MO_MASTER_black_mono_for_light_backg_RBG.png"/>
          <p:cNvPicPr>
            <a:picLocks noChangeAspect="1" noChangeArrowheads="1"/>
          </p:cNvPicPr>
          <p:nvPr userDrawn="1"/>
        </p:nvPicPr>
        <p:blipFill>
          <a:blip r:embed="rId29" cstate="print">
            <a:extLst>
              <a:ext uri="{28A0092B-C50C-407E-A947-70E740481C1C}">
                <a14:useLocalDpi xmlns:a14="http://schemas.microsoft.com/office/drawing/2010/main" val="0"/>
              </a:ext>
            </a:extLst>
          </a:blip>
          <a:srcRect/>
          <a:stretch>
            <a:fillRect/>
          </a:stretch>
        </p:blipFill>
        <p:spPr bwMode="auto">
          <a:xfrm>
            <a:off x="45328" y="130061"/>
            <a:ext cx="1389903" cy="435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7863512"/>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 id="2147483813" r:id="rId13"/>
    <p:sldLayoutId id="2147483814" r:id="rId14"/>
    <p:sldLayoutId id="2147483815" r:id="rId15"/>
    <p:sldLayoutId id="2147483816" r:id="rId16"/>
    <p:sldLayoutId id="2147483817" r:id="rId17"/>
    <p:sldLayoutId id="2147483818" r:id="rId18"/>
    <p:sldLayoutId id="2147483819" r:id="rId19"/>
    <p:sldLayoutId id="2147483820" r:id="rId20"/>
    <p:sldLayoutId id="2147483821" r:id="rId21"/>
    <p:sldLayoutId id="2147483822" r:id="rId22"/>
    <p:sldLayoutId id="2147483823" r:id="rId23"/>
    <p:sldLayoutId id="2147483824" r:id="rId24"/>
    <p:sldLayoutId id="2147483825" r:id="rId25"/>
    <p:sldLayoutId id="2147483826" r:id="rId26"/>
    <p:sldLayoutId id="2147483827" r:id="rId2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dt="0"/>
  <p:txStyles>
    <p:titleStyle>
      <a:lvl1pPr marL="0" marR="0" indent="0" algn="l" defTabSz="164298" rtl="0" eaLnBrk="1" latinLnBrk="0" hangingPunct="1">
        <a:lnSpc>
          <a:spcPct val="100000"/>
        </a:lnSpc>
        <a:spcBef>
          <a:spcPts val="0"/>
        </a:spcBef>
        <a:spcAft>
          <a:spcPts val="0"/>
        </a:spcAft>
        <a:buClrTx/>
        <a:buSzTx/>
        <a:buFontTx/>
        <a:buNone/>
        <a:tabLst/>
        <a:defRPr sz="2700" b="0" i="0" u="none" strike="noStrike" cap="none" spc="0" baseline="0">
          <a:ln>
            <a:noFill/>
          </a:ln>
          <a:solidFill>
            <a:schemeClr val="tx1"/>
          </a:solidFill>
          <a:uFillTx/>
          <a:latin typeface="+mj-lt"/>
          <a:ea typeface="+mn-ea"/>
          <a:cs typeface="+mn-cs"/>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3150" b="0" i="0" u="none" strike="noStrike" cap="none" spc="0" baseline="0">
          <a:ln>
            <a:noFill/>
          </a:ln>
          <a:solidFill>
            <a:srgbClr val="000000"/>
          </a:solidFill>
          <a:uFillTx/>
          <a:latin typeface="+mn-lt"/>
          <a:ea typeface="+mn-ea"/>
          <a:cs typeface="+mn-cs"/>
          <a:sym typeface="Helvetica Light"/>
        </a:defRPr>
      </a:lvl9pPr>
    </p:titleStyle>
    <p:bodyStyle>
      <a:lvl1pPr marL="0" marR="0" indent="0" algn="l" defTabSz="164298" rtl="0" eaLnBrk="1" latinLnBrk="0" hangingPunct="1">
        <a:lnSpc>
          <a:spcPct val="100000"/>
        </a:lnSpc>
        <a:spcBef>
          <a:spcPts val="591"/>
        </a:spcBef>
        <a:spcAft>
          <a:spcPts val="0"/>
        </a:spcAft>
        <a:buClrTx/>
        <a:buSzPct val="75000"/>
        <a:buFontTx/>
        <a:buNone/>
        <a:tabLst/>
        <a:defRPr sz="1125" b="0" i="0" u="none" strike="noStrike" cap="none" spc="0" baseline="0">
          <a:ln>
            <a:noFill/>
          </a:ln>
          <a:solidFill>
            <a:schemeClr val="tx1"/>
          </a:solidFill>
          <a:uFillTx/>
          <a:latin typeface="+mj-lt"/>
          <a:ea typeface="+mn-ea"/>
          <a:cs typeface="+mn-cs"/>
          <a:sym typeface="Helvetica Light"/>
        </a:defRPr>
      </a:lvl1pPr>
      <a:lvl2pPr marL="134994" marR="0" indent="-134994" algn="l" defTabSz="164298" rtl="0" eaLnBrk="1" latinLnBrk="0" hangingPunct="1">
        <a:lnSpc>
          <a:spcPct val="100000"/>
        </a:lnSpc>
        <a:spcBef>
          <a:spcPts val="450"/>
        </a:spcBef>
        <a:spcAft>
          <a:spcPts val="450"/>
        </a:spcAft>
        <a:buClrTx/>
        <a:buSzPct val="75000"/>
        <a:buFont typeface="Arial" panose="020B0604020202020204" pitchFamily="34" charset="0"/>
        <a:buChar char="•"/>
        <a:tabLst/>
        <a:defRPr sz="1200" b="0" i="0" u="none" strike="noStrike" cap="none" spc="0" baseline="0">
          <a:ln>
            <a:noFill/>
          </a:ln>
          <a:solidFill>
            <a:schemeClr val="tx1"/>
          </a:solidFill>
          <a:uFillTx/>
          <a:latin typeface="+mn-lt"/>
          <a:ea typeface="+mn-ea"/>
          <a:cs typeface="+mn-cs"/>
          <a:sym typeface="Helvetica Light"/>
        </a:defRPr>
      </a:lvl2pPr>
      <a:lvl3pPr marL="214303" marR="0" indent="-214303" algn="l" defTabSz="164298" rtl="0" eaLnBrk="1" latinLnBrk="0" hangingPunct="1">
        <a:lnSpc>
          <a:spcPct val="100000"/>
        </a:lnSpc>
        <a:spcBef>
          <a:spcPts val="591"/>
        </a:spcBef>
        <a:spcAft>
          <a:spcPts val="0"/>
        </a:spcAft>
        <a:buClrTx/>
        <a:buSzPct val="75000"/>
        <a:buFont typeface="Arial" panose="020B0604020202020204" pitchFamily="34" charset="0"/>
        <a:buChar char="•"/>
        <a:tabLst/>
        <a:defRPr sz="1125" b="0" i="0" u="none" strike="noStrike" cap="none" spc="0" baseline="0">
          <a:ln>
            <a:noFill/>
          </a:ln>
          <a:solidFill>
            <a:schemeClr val="tx1"/>
          </a:solidFill>
          <a:uFillTx/>
          <a:latin typeface="+mn-lt"/>
          <a:ea typeface="+mn-ea"/>
          <a:cs typeface="+mn-cs"/>
          <a:sym typeface="Helvetica Light"/>
        </a:defRPr>
      </a:lvl3pPr>
      <a:lvl4pPr marL="214809" marR="0" indent="-214303" algn="l" defTabSz="50623" rtl="0" eaLnBrk="1" latinLnBrk="0" hangingPunct="1">
        <a:lnSpc>
          <a:spcPct val="100000"/>
        </a:lnSpc>
        <a:spcBef>
          <a:spcPts val="591"/>
        </a:spcBef>
        <a:spcAft>
          <a:spcPts val="0"/>
        </a:spcAft>
        <a:buClr>
          <a:schemeClr val="tx1"/>
        </a:buClr>
        <a:buSzPct val="75000"/>
        <a:buFont typeface="Arial" panose="020B0604020202020204" pitchFamily="34" charset="0"/>
        <a:buChar char="•"/>
        <a:tabLst>
          <a:tab pos="50623" algn="l"/>
        </a:tabLst>
        <a:defRPr sz="1125" b="0" i="0" u="none" strike="noStrike" cap="none" spc="0" baseline="0">
          <a:ln>
            <a:noFill/>
          </a:ln>
          <a:solidFill>
            <a:schemeClr val="tx1"/>
          </a:solidFill>
          <a:uFillTx/>
          <a:latin typeface="+mn-lt"/>
          <a:ea typeface="+mn-ea"/>
          <a:cs typeface="+mn-cs"/>
          <a:sym typeface="Helvetica Light"/>
        </a:defRPr>
      </a:lvl4pPr>
      <a:lvl5pPr marL="214303" marR="0" indent="-214303" algn="l" defTabSz="164298" rtl="0" eaLnBrk="1" latinLnBrk="0" hangingPunct="1">
        <a:lnSpc>
          <a:spcPct val="100000"/>
        </a:lnSpc>
        <a:spcBef>
          <a:spcPts val="1181"/>
        </a:spcBef>
        <a:spcAft>
          <a:spcPts val="0"/>
        </a:spcAft>
        <a:buClrTx/>
        <a:buSzPct val="75000"/>
        <a:buFont typeface="Arial" panose="020B0604020202020204" pitchFamily="34" charset="0"/>
        <a:buChar char="•"/>
        <a:tabLst/>
        <a:defRPr sz="1125" b="0" i="0" u="none" strike="noStrike" cap="none" spc="0" baseline="0">
          <a:ln>
            <a:noFill/>
          </a:ln>
          <a:solidFill>
            <a:schemeClr val="tx1"/>
          </a:solidFill>
          <a:uFillTx/>
          <a:latin typeface="+mn-lt"/>
          <a:ea typeface="+mn-ea"/>
          <a:cs typeface="+mn-cs"/>
          <a:sym typeface="Helvetica Light"/>
        </a:defRPr>
      </a:lvl5pPr>
      <a:lvl6pPr marL="404980" marR="0" indent="-134994" algn="l" defTabSz="164298" rtl="0" eaLnBrk="1" latinLnBrk="0" hangingPunct="1">
        <a:lnSpc>
          <a:spcPct val="100000"/>
        </a:lnSpc>
        <a:spcBef>
          <a:spcPts val="0"/>
        </a:spcBef>
        <a:spcAft>
          <a:spcPts val="0"/>
        </a:spcAft>
        <a:buClrTx/>
        <a:buSzPct val="75000"/>
        <a:buFontTx/>
        <a:buChar char="•"/>
        <a:tabLst/>
        <a:defRPr sz="1200" b="0" i="0" u="none" strike="noStrike" cap="none" spc="0" baseline="0">
          <a:ln>
            <a:noFill/>
          </a:ln>
          <a:solidFill>
            <a:srgbClr val="000000"/>
          </a:solidFill>
          <a:uFillTx/>
          <a:latin typeface="+mn-lt"/>
          <a:ea typeface="+mn-ea"/>
          <a:cs typeface="+mn-cs"/>
          <a:sym typeface="Helvetica Light"/>
        </a:defRPr>
      </a:lvl6pPr>
      <a:lvl7pPr marL="674967" marR="0" indent="-134994" algn="l" defTabSz="164298" rtl="0" eaLnBrk="1" latinLnBrk="0" hangingPunct="1">
        <a:lnSpc>
          <a:spcPct val="100000"/>
        </a:lnSpc>
        <a:spcBef>
          <a:spcPts val="450"/>
        </a:spcBef>
        <a:spcAft>
          <a:spcPts val="450"/>
        </a:spcAft>
        <a:buClrTx/>
        <a:buSzPct val="75000"/>
        <a:buFontTx/>
        <a:buChar char="•"/>
        <a:tabLst/>
        <a:defRPr sz="1200" b="0" i="0" u="none" strike="noStrike" cap="none" spc="0" baseline="0">
          <a:ln>
            <a:noFill/>
          </a:ln>
          <a:solidFill>
            <a:srgbClr val="000000"/>
          </a:solidFill>
          <a:uFillTx/>
          <a:latin typeface="+mn-lt"/>
          <a:ea typeface="+mn-ea"/>
          <a:cs typeface="+mn-cs"/>
          <a:sym typeface="Helvetica Light"/>
        </a:defRPr>
      </a:lvl7pPr>
      <a:lvl8pPr marL="944954" marR="0" indent="-134994" algn="l" defTabSz="164298" rtl="0" eaLnBrk="1" latinLnBrk="0" hangingPunct="1">
        <a:lnSpc>
          <a:spcPct val="100000"/>
        </a:lnSpc>
        <a:spcBef>
          <a:spcPts val="450"/>
        </a:spcBef>
        <a:spcAft>
          <a:spcPts val="450"/>
        </a:spcAft>
        <a:buClrTx/>
        <a:buSzPct val="75000"/>
        <a:buFontTx/>
        <a:buChar char="•"/>
        <a:tabLst/>
        <a:defRPr sz="1200" b="0" i="0" u="none" strike="noStrike" cap="none" spc="0" baseline="0">
          <a:ln>
            <a:noFill/>
          </a:ln>
          <a:solidFill>
            <a:srgbClr val="000000"/>
          </a:solidFill>
          <a:uFillTx/>
          <a:latin typeface="+mn-lt"/>
          <a:ea typeface="+mn-ea"/>
          <a:cs typeface="+mn-cs"/>
          <a:sym typeface="Helvetica Light"/>
        </a:defRPr>
      </a:lvl8pPr>
      <a:lvl9pPr marL="1173700" marR="0" indent="-173625" algn="l" defTabSz="164298" rtl="0" eaLnBrk="1" latinLnBrk="0" hangingPunct="1">
        <a:lnSpc>
          <a:spcPct val="100000"/>
        </a:lnSpc>
        <a:spcBef>
          <a:spcPts val="1181"/>
        </a:spcBef>
        <a:spcAft>
          <a:spcPts val="0"/>
        </a:spcAft>
        <a:buClrTx/>
        <a:buSzPct val="75000"/>
        <a:buFontTx/>
        <a:buChar char="•"/>
        <a:tabLst/>
        <a:defRPr sz="1425"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mn-lt"/>
          <a:ea typeface="+mn-ea"/>
          <a:cs typeface="+mn-cs"/>
          <a:sym typeface="Helvetica Light"/>
        </a:defRPr>
      </a:lvl9pPr>
    </p:otherStyle>
  </p:txStyles>
  <p:extLst mod="1">
    <p:ext uri="{27BBF7A9-308A-43DC-89C8-2F10F3537804}">
      <p15:sldGuideLst xmlns:p15="http://schemas.microsoft.com/office/powerpoint/2012/main">
        <p15:guide id="4" pos="249">
          <p15:clr>
            <a:srgbClr val="F26B43"/>
          </p15:clr>
        </p15:guide>
        <p15:guide id="5" pos="317">
          <p15:clr>
            <a:srgbClr val="F26B43"/>
          </p15:clr>
        </p15:guide>
        <p15:guide id="14" pos="10880">
          <p15:clr>
            <a:srgbClr val="F26B43"/>
          </p15:clr>
        </p15:guide>
        <p15:guide id="15" orient="horz" pos="7949">
          <p15:clr>
            <a:srgbClr val="F26B43"/>
          </p15:clr>
        </p15:guide>
        <p15:guide id="16" orient="horz" pos="7518">
          <p15:clr>
            <a:srgbClr val="F26B43"/>
          </p15:clr>
        </p15:guide>
        <p15:guide id="17" orient="horz" pos="1735">
          <p15:clr>
            <a:srgbClr val="F26B43"/>
          </p15:clr>
        </p15:guide>
        <p15:guide id="18" orient="horz" pos="2959">
          <p15:clr>
            <a:srgbClr val="F26B43"/>
          </p15:clr>
        </p15:guide>
        <p15:guide id="19" orient="horz" pos="2506">
          <p15:clr>
            <a:srgbClr val="F26B43"/>
          </p15:clr>
        </p15:guide>
        <p15:guide id="20" pos="3498">
          <p15:clr>
            <a:srgbClr val="F26B43"/>
          </p15:clr>
        </p15:guide>
        <p15:guide id="21" pos="7189">
          <p15:clr>
            <a:srgbClr val="F26B43"/>
          </p15:clr>
        </p15:guide>
        <p15:guide id="22" pos="3923">
          <p15:clr>
            <a:srgbClr val="F26B43"/>
          </p15:clr>
        </p15:guide>
        <p15:guide id="23" pos="7614">
          <p15:clr>
            <a:srgbClr val="F26B43"/>
          </p15:clr>
        </p15:guide>
        <p15:guide id="24" pos="5352">
          <p15:clr>
            <a:srgbClr val="F26B43"/>
          </p15:clr>
        </p15:guide>
        <p15:guide id="25" pos="5760">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0">
          <a:blip r:embed="rId11" cstate="print"/>
          <a:srcRect/>
          <a:stretch>
            <a:fillRect/>
          </a:stretch>
        </a:blipFill>
        <a:effectLst/>
      </p:bgPr>
    </p:bg>
    <p:spTree>
      <p:nvGrpSpPr>
        <p:cNvPr id="1" name=""/>
        <p:cNvGrpSpPr/>
        <p:nvPr/>
      </p:nvGrpSpPr>
      <p:grpSpPr>
        <a:xfrm>
          <a:off x="0" y="0"/>
          <a:ext cx="0" cy="0"/>
          <a:chOff x="0" y="0"/>
          <a:chExt cx="0" cy="0"/>
        </a:xfrm>
      </p:grpSpPr>
      <p:sp>
        <p:nvSpPr>
          <p:cNvPr id="5" name="Rectangle 4"/>
          <p:cNvSpPr/>
          <p:nvPr userDrawn="1"/>
        </p:nvSpPr>
        <p:spPr bwMode="auto">
          <a:xfrm>
            <a:off x="0" y="0"/>
            <a:ext cx="6858000" cy="5143500"/>
          </a:xfrm>
          <a:prstGeom prst="rect">
            <a:avLst/>
          </a:prstGeom>
          <a:noFill/>
          <a:ln w="28575" cap="flat" cmpd="sng" algn="ctr">
            <a:solidFill>
              <a:schemeClr val="bg2">
                <a:lumMod val="65000"/>
                <a:lumOff val="35000"/>
              </a:schemeClr>
            </a:solidFill>
            <a:prstDash val="solid"/>
            <a:round/>
            <a:headEnd type="none" w="med" len="med"/>
            <a:tailEnd type="none" w="med" len="med"/>
          </a:ln>
          <a:effectLst/>
        </p:spPr>
        <p:txBody>
          <a:bodyPr lIns="68580" tIns="34290" rIns="68580" bIns="34290"/>
          <a:lstStyle/>
          <a:p>
            <a:pPr defTabSz="914400" fontAlgn="base">
              <a:lnSpc>
                <a:spcPct val="85000"/>
              </a:lnSpc>
              <a:spcBef>
                <a:spcPct val="0"/>
              </a:spcBef>
              <a:spcAft>
                <a:spcPct val="0"/>
              </a:spcAft>
              <a:defRPr/>
            </a:pPr>
            <a:endParaRPr lang="en-US" sz="3300">
              <a:ln w="101600" cmpd="sng">
                <a:solidFill>
                  <a:srgbClr val="FFFFFF"/>
                </a:solidFill>
              </a:ln>
              <a:solidFill>
                <a:srgbClr val="00ADD0"/>
              </a:solidFill>
              <a:ea typeface="ＭＳ Ｐゴシック" charset="0"/>
            </a:endParaRPr>
          </a:p>
        </p:txBody>
      </p:sp>
      <p:pic>
        <p:nvPicPr>
          <p:cNvPr id="1027" name="Picture 2" descr="MO_RGB_transpbackg.png"/>
          <p:cNvPicPr>
            <a:picLocks noChangeAspect="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22635" y="103585"/>
            <a:ext cx="1181100" cy="1081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2180677"/>
      </p:ext>
    </p:extLst>
  </p:cSld>
  <p:clrMap bg1="dk2" tx1="lt1" bg2="dk1" tx2="lt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Lst>
  <p:transition spd="med">
    <p:fade/>
  </p:transition>
  <p:timing>
    <p:tnLst>
      <p:par>
        <p:cTn id="1" dur="indefinite" restart="never" nodeType="tmRoot"/>
      </p:par>
    </p:tnLst>
  </p:timing>
  <p:hf sldNum="0" hdr="0" dt="0"/>
  <p:txStyles>
    <p:titleStyle>
      <a:lvl1pPr algn="l" rtl="0" eaLnBrk="0" fontAlgn="base" hangingPunct="0">
        <a:lnSpc>
          <a:spcPct val="85000"/>
        </a:lnSpc>
        <a:spcBef>
          <a:spcPct val="0"/>
        </a:spcBef>
        <a:spcAft>
          <a:spcPct val="0"/>
        </a:spcAft>
        <a:defRPr sz="3000">
          <a:solidFill>
            <a:srgbClr val="000000"/>
          </a:solidFill>
          <a:latin typeface="+mj-lt"/>
          <a:ea typeface="ＭＳ Ｐゴシック" charset="0"/>
          <a:cs typeface="ＭＳ Ｐゴシック" charset="0"/>
        </a:defRPr>
      </a:lvl1pPr>
      <a:lvl2pPr algn="l" rtl="0" eaLnBrk="0" fontAlgn="base" hangingPunct="0">
        <a:lnSpc>
          <a:spcPct val="85000"/>
        </a:lnSpc>
        <a:spcBef>
          <a:spcPct val="0"/>
        </a:spcBef>
        <a:spcAft>
          <a:spcPct val="0"/>
        </a:spcAft>
        <a:defRPr sz="3000">
          <a:solidFill>
            <a:srgbClr val="000000"/>
          </a:solidFill>
          <a:latin typeface="Arial" charset="0"/>
          <a:ea typeface="ＭＳ Ｐゴシック" charset="0"/>
          <a:cs typeface="ＭＳ Ｐゴシック" charset="0"/>
        </a:defRPr>
      </a:lvl2pPr>
      <a:lvl3pPr algn="l" rtl="0" eaLnBrk="0" fontAlgn="base" hangingPunct="0">
        <a:lnSpc>
          <a:spcPct val="85000"/>
        </a:lnSpc>
        <a:spcBef>
          <a:spcPct val="0"/>
        </a:spcBef>
        <a:spcAft>
          <a:spcPct val="0"/>
        </a:spcAft>
        <a:defRPr sz="3000">
          <a:solidFill>
            <a:srgbClr val="000000"/>
          </a:solidFill>
          <a:latin typeface="Arial" charset="0"/>
          <a:ea typeface="ＭＳ Ｐゴシック" charset="0"/>
          <a:cs typeface="ＭＳ Ｐゴシック" charset="0"/>
        </a:defRPr>
      </a:lvl3pPr>
      <a:lvl4pPr algn="l" rtl="0" eaLnBrk="0" fontAlgn="base" hangingPunct="0">
        <a:lnSpc>
          <a:spcPct val="85000"/>
        </a:lnSpc>
        <a:spcBef>
          <a:spcPct val="0"/>
        </a:spcBef>
        <a:spcAft>
          <a:spcPct val="0"/>
        </a:spcAft>
        <a:defRPr sz="3000">
          <a:solidFill>
            <a:srgbClr val="000000"/>
          </a:solidFill>
          <a:latin typeface="Arial" charset="0"/>
          <a:ea typeface="ＭＳ Ｐゴシック" charset="0"/>
          <a:cs typeface="ＭＳ Ｐゴシック" charset="0"/>
        </a:defRPr>
      </a:lvl4pPr>
      <a:lvl5pPr algn="l" rtl="0" eaLnBrk="0" fontAlgn="base" hangingPunct="0">
        <a:lnSpc>
          <a:spcPct val="85000"/>
        </a:lnSpc>
        <a:spcBef>
          <a:spcPct val="0"/>
        </a:spcBef>
        <a:spcAft>
          <a:spcPct val="0"/>
        </a:spcAft>
        <a:defRPr sz="3000">
          <a:solidFill>
            <a:srgbClr val="000000"/>
          </a:solidFill>
          <a:latin typeface="Arial" charset="0"/>
          <a:ea typeface="ＭＳ Ｐゴシック" charset="0"/>
          <a:cs typeface="ＭＳ Ｐゴシック" charset="0"/>
        </a:defRPr>
      </a:lvl5pPr>
      <a:lvl6pPr marL="342900" algn="l" rtl="0" fontAlgn="base">
        <a:lnSpc>
          <a:spcPct val="85000"/>
        </a:lnSpc>
        <a:spcBef>
          <a:spcPct val="0"/>
        </a:spcBef>
        <a:spcAft>
          <a:spcPct val="0"/>
        </a:spcAft>
        <a:defRPr sz="3000">
          <a:solidFill>
            <a:srgbClr val="FFFFFF"/>
          </a:solidFill>
          <a:latin typeface="Arial" charset="0"/>
        </a:defRPr>
      </a:lvl6pPr>
      <a:lvl7pPr marL="685800" algn="l" rtl="0" fontAlgn="base">
        <a:lnSpc>
          <a:spcPct val="85000"/>
        </a:lnSpc>
        <a:spcBef>
          <a:spcPct val="0"/>
        </a:spcBef>
        <a:spcAft>
          <a:spcPct val="0"/>
        </a:spcAft>
        <a:defRPr sz="3000">
          <a:solidFill>
            <a:srgbClr val="FFFFFF"/>
          </a:solidFill>
          <a:latin typeface="Arial" charset="0"/>
        </a:defRPr>
      </a:lvl7pPr>
      <a:lvl8pPr marL="1028700" algn="l" rtl="0" fontAlgn="base">
        <a:lnSpc>
          <a:spcPct val="85000"/>
        </a:lnSpc>
        <a:spcBef>
          <a:spcPct val="0"/>
        </a:spcBef>
        <a:spcAft>
          <a:spcPct val="0"/>
        </a:spcAft>
        <a:defRPr sz="3000">
          <a:solidFill>
            <a:srgbClr val="FFFFFF"/>
          </a:solidFill>
          <a:latin typeface="Arial" charset="0"/>
        </a:defRPr>
      </a:lvl8pPr>
      <a:lvl9pPr marL="1371600" algn="l" rtl="0" fontAlgn="base">
        <a:lnSpc>
          <a:spcPct val="85000"/>
        </a:lnSpc>
        <a:spcBef>
          <a:spcPct val="0"/>
        </a:spcBef>
        <a:spcAft>
          <a:spcPct val="0"/>
        </a:spcAft>
        <a:defRPr sz="3000">
          <a:solidFill>
            <a:srgbClr val="FFFFFF"/>
          </a:solidFill>
          <a:latin typeface="Arial" charset="0"/>
        </a:defRPr>
      </a:lvl9pPr>
    </p:titleStyle>
    <p:bodyStyle>
      <a:lvl1pPr marL="196454" indent="-196454" algn="l" rtl="0" eaLnBrk="0" fontAlgn="base" hangingPunct="0">
        <a:lnSpc>
          <a:spcPct val="90000"/>
        </a:lnSpc>
        <a:spcBef>
          <a:spcPct val="35000"/>
        </a:spcBef>
        <a:spcAft>
          <a:spcPct val="35000"/>
        </a:spcAft>
        <a:buChar char="•"/>
        <a:defRPr sz="1800">
          <a:solidFill>
            <a:srgbClr val="000000"/>
          </a:solidFill>
          <a:latin typeface="+mn-lt"/>
          <a:ea typeface="ＭＳ Ｐゴシック" charset="0"/>
          <a:cs typeface="ＭＳ Ｐゴシック" charset="0"/>
        </a:defRPr>
      </a:lvl1pPr>
      <a:lvl2pPr marL="467916" indent="-136922" algn="l" rtl="0" eaLnBrk="0" fontAlgn="base" hangingPunct="0">
        <a:lnSpc>
          <a:spcPct val="90000"/>
        </a:lnSpc>
        <a:spcBef>
          <a:spcPct val="35000"/>
        </a:spcBef>
        <a:spcAft>
          <a:spcPct val="35000"/>
        </a:spcAft>
        <a:buChar char="•"/>
        <a:defRPr sz="1500">
          <a:solidFill>
            <a:srgbClr val="000000"/>
          </a:solidFill>
          <a:latin typeface="+mn-lt"/>
          <a:ea typeface="ＭＳ Ｐゴシック" charset="0"/>
        </a:defRPr>
      </a:lvl2pPr>
      <a:lvl3pPr marL="740569" indent="-138113" algn="l" rtl="0" eaLnBrk="0" fontAlgn="base" hangingPunct="0">
        <a:lnSpc>
          <a:spcPct val="90000"/>
        </a:lnSpc>
        <a:spcBef>
          <a:spcPct val="35000"/>
        </a:spcBef>
        <a:spcAft>
          <a:spcPct val="35000"/>
        </a:spcAft>
        <a:buChar char="•"/>
        <a:defRPr sz="1500">
          <a:solidFill>
            <a:srgbClr val="000000"/>
          </a:solidFill>
          <a:latin typeface="+mn-lt"/>
          <a:ea typeface="ＭＳ Ｐゴシック" charset="0"/>
        </a:defRPr>
      </a:lvl3pPr>
      <a:lvl4pPr marL="1012031" indent="-136922" algn="l" rtl="0" eaLnBrk="0" fontAlgn="base" hangingPunct="0">
        <a:lnSpc>
          <a:spcPct val="90000"/>
        </a:lnSpc>
        <a:spcBef>
          <a:spcPct val="35000"/>
        </a:spcBef>
        <a:spcAft>
          <a:spcPct val="35000"/>
        </a:spcAft>
        <a:buChar char="•"/>
        <a:defRPr sz="1500">
          <a:solidFill>
            <a:srgbClr val="000000"/>
          </a:solidFill>
          <a:latin typeface="+mn-lt"/>
          <a:ea typeface="ＭＳ Ｐゴシック" charset="0"/>
        </a:defRPr>
      </a:lvl4pPr>
      <a:lvl5pPr marL="1273969" indent="-127397" algn="l" rtl="0" eaLnBrk="0" fontAlgn="base" hangingPunct="0">
        <a:lnSpc>
          <a:spcPct val="90000"/>
        </a:lnSpc>
        <a:spcBef>
          <a:spcPct val="35000"/>
        </a:spcBef>
        <a:spcAft>
          <a:spcPct val="35000"/>
        </a:spcAft>
        <a:buChar char="•"/>
        <a:defRPr sz="1500">
          <a:solidFill>
            <a:srgbClr val="000000"/>
          </a:solidFill>
          <a:latin typeface="+mn-lt"/>
          <a:ea typeface="ＭＳ Ｐゴシック" charset="0"/>
        </a:defRPr>
      </a:lvl5pPr>
      <a:lvl6pPr marL="1616869" indent="-127397" algn="l" rtl="0" fontAlgn="base">
        <a:lnSpc>
          <a:spcPct val="90000"/>
        </a:lnSpc>
        <a:spcBef>
          <a:spcPct val="35000"/>
        </a:spcBef>
        <a:spcAft>
          <a:spcPct val="35000"/>
        </a:spcAft>
        <a:buChar char="•"/>
        <a:defRPr sz="1500">
          <a:solidFill>
            <a:srgbClr val="FFFFFF"/>
          </a:solidFill>
          <a:latin typeface="+mn-lt"/>
        </a:defRPr>
      </a:lvl6pPr>
      <a:lvl7pPr marL="1959769" indent="-127397" algn="l" rtl="0" fontAlgn="base">
        <a:lnSpc>
          <a:spcPct val="90000"/>
        </a:lnSpc>
        <a:spcBef>
          <a:spcPct val="35000"/>
        </a:spcBef>
        <a:spcAft>
          <a:spcPct val="35000"/>
        </a:spcAft>
        <a:buChar char="•"/>
        <a:defRPr sz="1500">
          <a:solidFill>
            <a:srgbClr val="FFFFFF"/>
          </a:solidFill>
          <a:latin typeface="+mn-lt"/>
        </a:defRPr>
      </a:lvl7pPr>
      <a:lvl8pPr marL="2302669" indent="-127397" algn="l" rtl="0" fontAlgn="base">
        <a:lnSpc>
          <a:spcPct val="90000"/>
        </a:lnSpc>
        <a:spcBef>
          <a:spcPct val="35000"/>
        </a:spcBef>
        <a:spcAft>
          <a:spcPct val="35000"/>
        </a:spcAft>
        <a:buChar char="•"/>
        <a:defRPr sz="1500">
          <a:solidFill>
            <a:srgbClr val="FFFFFF"/>
          </a:solidFill>
          <a:latin typeface="+mn-lt"/>
        </a:defRPr>
      </a:lvl8pPr>
      <a:lvl9pPr marL="2645569" indent="-127397" algn="l" rtl="0" fontAlgn="base">
        <a:lnSpc>
          <a:spcPct val="90000"/>
        </a:lnSpc>
        <a:spcBef>
          <a:spcPct val="35000"/>
        </a:spcBef>
        <a:spcAft>
          <a:spcPct val="35000"/>
        </a:spcAft>
        <a:buChar char="•"/>
        <a:defRPr sz="1500">
          <a:solidFill>
            <a:srgbClr val="FFFFFF"/>
          </a:solidFill>
          <a:latin typeface="+mn-lt"/>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 Id="rId5" Type="http://schemas.openxmlformats.org/officeDocument/2006/relationships/image" Target="../media/image38.png"/><Relationship Id="rId4" Type="http://schemas.openxmlformats.org/officeDocument/2006/relationships/image" Target="../media/image37.png"/></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png"/><Relationship Id="rId1" Type="http://schemas.openxmlformats.org/officeDocument/2006/relationships/slideLayout" Target="../slideLayouts/slideLayout58.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png"/><Relationship Id="rId1" Type="http://schemas.openxmlformats.org/officeDocument/2006/relationships/slideLayout" Target="../slideLayouts/slideLayout4.xml"/><Relationship Id="rId4" Type="http://schemas.openxmlformats.org/officeDocument/2006/relationships/image" Target="../media/image47.jpeg"/></Relationships>
</file>

<file path=ppt/slides/_rels/slide1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4.xml"/><Relationship Id="rId5" Type="http://schemas.openxmlformats.org/officeDocument/2006/relationships/image" Target="../media/image51.png"/><Relationship Id="rId4" Type="http://schemas.openxmlformats.org/officeDocument/2006/relationships/image" Target="../media/image50.png"/></Relationships>
</file>

<file path=ppt/slides/_rels/slide14.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diagramLayout" Target="../diagrams/layout1.xml"/><Relationship Id="rId7" Type="http://schemas.openxmlformats.org/officeDocument/2006/relationships/image" Target="../media/image52.png"/><Relationship Id="rId2" Type="http://schemas.openxmlformats.org/officeDocument/2006/relationships/diagramData" Target="../diagrams/data1.xml"/><Relationship Id="rId1" Type="http://schemas.openxmlformats.org/officeDocument/2006/relationships/slideLayout" Target="../slideLayouts/slideLayout31.xml"/><Relationship Id="rId6"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55.tmp"/><Relationship Id="rId4" Type="http://schemas.openxmlformats.org/officeDocument/2006/relationships/diagramQuickStyle" Target="../diagrams/quickStyle1.xml"/><Relationship Id="rId9" Type="http://schemas.openxmlformats.org/officeDocument/2006/relationships/image" Target="../media/image5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xml"/><Relationship Id="rId1" Type="http://schemas.openxmlformats.org/officeDocument/2006/relationships/slideLayout" Target="../slideLayouts/slideLayout85.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1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85.xml"/></Relationships>
</file>

<file path=ppt/slides/_rels/slide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85.xml"/><Relationship Id="rId4" Type="http://schemas.openxmlformats.org/officeDocument/2006/relationships/image" Target="../media/image62.png"/></Relationships>
</file>

<file path=ppt/slides/_rels/slide2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39.xml"/><Relationship Id="rId4" Type="http://schemas.openxmlformats.org/officeDocument/2006/relationships/image" Target="../media/image65.jpeg"/></Relationships>
</file>

<file path=ppt/slides/_rels/slide2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4.xml"/><Relationship Id="rId5" Type="http://schemas.openxmlformats.org/officeDocument/2006/relationships/image" Target="../media/image69.png"/><Relationship Id="rId4" Type="http://schemas.openxmlformats.org/officeDocument/2006/relationships/image" Target="../media/image68.png"/></Relationships>
</file>

<file path=ppt/slides/_rels/slide2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4.xml"/><Relationship Id="rId4" Type="http://schemas.openxmlformats.org/officeDocument/2006/relationships/image" Target="../media/image72.png"/></Relationships>
</file>

<file path=ppt/slides/_rels/slide24.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4.xml"/><Relationship Id="rId5" Type="http://schemas.openxmlformats.org/officeDocument/2006/relationships/image" Target="../media/image80.png"/><Relationship Id="rId4" Type="http://schemas.openxmlformats.org/officeDocument/2006/relationships/image" Target="../media/image79.png"/></Relationships>
</file>

<file path=ppt/slides/_rels/slide2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84.gif"/><Relationship Id="rId2" Type="http://schemas.openxmlformats.org/officeDocument/2006/relationships/image" Target="../media/image83.gif"/><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167.xml"/></Relationships>
</file>

<file path=ppt/slides/_rels/slide38.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2.xml"/><Relationship Id="rId1" Type="http://schemas.openxmlformats.org/officeDocument/2006/relationships/slideLayout" Target="../slideLayouts/slideLayout167.xml"/><Relationship Id="rId4" Type="http://schemas.openxmlformats.org/officeDocument/2006/relationships/image" Target="../media/image9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67.xml"/></Relationships>
</file>

<file path=ppt/slides/_rels/slide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 Id="rId5" Type="http://schemas.openxmlformats.org/officeDocument/2006/relationships/image" Target="../media/image26.jpeg"/><Relationship Id="rId4" Type="http://schemas.openxmlformats.org/officeDocument/2006/relationships/image" Target="../media/image25.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image" Target="../media/image32.gif"/><Relationship Id="rId1" Type="http://schemas.openxmlformats.org/officeDocument/2006/relationships/slideLayout" Target="../slideLayouts/slideLayout4.xml"/><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48235" y="1039783"/>
            <a:ext cx="6592001" cy="1731243"/>
          </a:xfrm>
        </p:spPr>
        <p:txBody>
          <a:bodyPr/>
          <a:lstStyle/>
          <a:p>
            <a:r>
              <a:rPr lang="en-GB" dirty="0" smtClean="0">
                <a:solidFill>
                  <a:srgbClr val="FFFF00"/>
                </a:solidFill>
              </a:rPr>
              <a:t>Validation of </a:t>
            </a:r>
            <a:r>
              <a:rPr lang="en-GB" dirty="0" err="1" smtClean="0">
                <a:solidFill>
                  <a:srgbClr val="FFFF00"/>
                </a:solidFill>
              </a:rPr>
              <a:t>EarthCARE</a:t>
            </a:r>
            <a:r>
              <a:rPr lang="en-GB" dirty="0" smtClean="0">
                <a:solidFill>
                  <a:srgbClr val="FFFF00"/>
                </a:solidFill>
              </a:rPr>
              <a:t> products by comparison with airborne measurements and global NWP predictions</a:t>
            </a:r>
            <a:r>
              <a:rPr lang="en-GB" dirty="0" smtClean="0"/>
              <a:t/>
            </a:r>
            <a:br>
              <a:rPr lang="en-GB" dirty="0" smtClean="0"/>
            </a:br>
            <a:endParaRPr lang="en-GB" dirty="0"/>
          </a:p>
        </p:txBody>
      </p:sp>
      <p:sp>
        <p:nvSpPr>
          <p:cNvPr id="14" name="Text Placeholder 13"/>
          <p:cNvSpPr>
            <a:spLocks noGrp="1"/>
          </p:cNvSpPr>
          <p:nvPr>
            <p:ph type="body" sz="quarter" idx="10"/>
          </p:nvPr>
        </p:nvSpPr>
        <p:spPr>
          <a:xfrm>
            <a:off x="148235" y="2625338"/>
            <a:ext cx="6328125" cy="554280"/>
          </a:xfrm>
        </p:spPr>
        <p:txBody>
          <a:bodyPr/>
          <a:lstStyle/>
          <a:p>
            <a:r>
              <a:rPr lang="en-GB" sz="1600" dirty="0" smtClean="0"/>
              <a:t>F. Marenco, S. Fox, J. Langridge , C. Harlow,</a:t>
            </a:r>
            <a:br>
              <a:rPr lang="en-GB" sz="1600" dirty="0" smtClean="0"/>
            </a:br>
            <a:r>
              <a:rPr lang="en-GB" sz="1600" dirty="0" smtClean="0"/>
              <a:t>P. </a:t>
            </a:r>
            <a:r>
              <a:rPr lang="en-GB" sz="1600" dirty="0" err="1" smtClean="0"/>
              <a:t>Francis,A</a:t>
            </a:r>
            <a:r>
              <a:rPr lang="en-GB" sz="1600" dirty="0" smtClean="0"/>
              <a:t>. Bodas-Salcedo, and C. Tsamalis </a:t>
            </a:r>
          </a:p>
        </p:txBody>
      </p:sp>
      <p:sp>
        <p:nvSpPr>
          <p:cNvPr id="4" name="Footer Placeholder 3"/>
          <p:cNvSpPr>
            <a:spLocks noGrp="1"/>
          </p:cNvSpPr>
          <p:nvPr>
            <p:ph type="ftr" sz="quarter" idx="11"/>
          </p:nvPr>
        </p:nvSpPr>
        <p:spPr/>
        <p:txBody>
          <a:bodyPr/>
          <a:lstStyle/>
          <a:p>
            <a:r>
              <a:rPr lang="en-GB" kern="0" dirty="0" smtClean="0">
                <a:sym typeface="Helvetica Light"/>
              </a:rPr>
              <a:t>www.metoffice.gov.uk																									                       © Crown Copyright 2017, Met Office</a:t>
            </a:r>
            <a:endParaRPr lang="en-GB" kern="0" dirty="0">
              <a:sym typeface="Helvetica Light"/>
            </a:endParaRPr>
          </a:p>
        </p:txBody>
      </p:sp>
      <p:pic>
        <p:nvPicPr>
          <p:cNvPr id="5" name="Picture 4" descr="0512ef86ee4448309cb66ddaa673b7fc.jpeg"/>
          <p:cNvPicPr>
            <a:picLocks noChangeAspect="1"/>
          </p:cNvPicPr>
          <p:nvPr/>
        </p:nvPicPr>
        <p:blipFill>
          <a:blip r:embed="rId2" cstate="print"/>
          <a:srcRect l="3780" t="14073" r="3780" b="24125"/>
          <a:stretch>
            <a:fillRect/>
          </a:stretch>
        </p:blipFill>
        <p:spPr>
          <a:xfrm>
            <a:off x="1580375" y="84672"/>
            <a:ext cx="5136871" cy="645657"/>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Rectangle 2"/>
          <p:cNvSpPr>
            <a:spLocks noChangeArrowheads="1"/>
          </p:cNvSpPr>
          <p:nvPr/>
        </p:nvSpPr>
        <p:spPr bwMode="auto">
          <a:xfrm>
            <a:off x="1333786" y="-10315"/>
            <a:ext cx="5524213" cy="569913"/>
          </a:xfrm>
          <a:prstGeom prst="rect">
            <a:avLst/>
          </a:prstGeom>
          <a:noFill/>
          <a:ln w="9525">
            <a:noFill/>
            <a:miter lim="800000"/>
            <a:headEnd/>
            <a:tailEnd/>
          </a:ln>
          <a:effectLst/>
        </p:spPr>
        <p:txBody>
          <a:bodyPr anchor="ctr"/>
          <a:lstStyle/>
          <a:p>
            <a:pPr eaLnBrk="0" hangingPunct="0">
              <a:lnSpc>
                <a:spcPct val="100000"/>
              </a:lnSpc>
            </a:pPr>
            <a:r>
              <a:rPr lang="en-GB" sz="2400" dirty="0" smtClean="0">
                <a:solidFill>
                  <a:srgbClr val="000000"/>
                </a:solidFill>
                <a:cs typeface="+mn-cs"/>
              </a:rPr>
              <a:t>Synergy of in situ and remote sensing</a:t>
            </a:r>
          </a:p>
        </p:txBody>
      </p:sp>
      <p:grpSp>
        <p:nvGrpSpPr>
          <p:cNvPr id="14" name="Group 13"/>
          <p:cNvGrpSpPr/>
          <p:nvPr/>
        </p:nvGrpSpPr>
        <p:grpSpPr>
          <a:xfrm>
            <a:off x="302509" y="357510"/>
            <a:ext cx="6380174" cy="4374276"/>
            <a:chOff x="302508" y="272714"/>
            <a:chExt cx="6493827" cy="4452197"/>
          </a:xfrm>
        </p:grpSpPr>
        <p:pic>
          <p:nvPicPr>
            <p:cNvPr id="5" name="Picture 4" descr="Screenshot2.png"/>
            <p:cNvPicPr>
              <a:picLocks noChangeAspect="1"/>
            </p:cNvPicPr>
            <p:nvPr/>
          </p:nvPicPr>
          <p:blipFill>
            <a:blip r:embed="rId2" cstate="print"/>
            <a:stretch>
              <a:fillRect/>
            </a:stretch>
          </p:blipFill>
          <p:spPr>
            <a:xfrm>
              <a:off x="3948324" y="630892"/>
              <a:ext cx="2258557" cy="2263559"/>
            </a:xfrm>
            <a:prstGeom prst="rect">
              <a:avLst/>
            </a:prstGeom>
          </p:spPr>
        </p:pic>
        <p:pic>
          <p:nvPicPr>
            <p:cNvPr id="7" name="Picture 6" descr="Screenshot4.png"/>
            <p:cNvPicPr>
              <a:picLocks noChangeAspect="1"/>
            </p:cNvPicPr>
            <p:nvPr/>
          </p:nvPicPr>
          <p:blipFill>
            <a:blip r:embed="rId3" cstate="print"/>
            <a:stretch>
              <a:fillRect/>
            </a:stretch>
          </p:blipFill>
          <p:spPr>
            <a:xfrm>
              <a:off x="408995" y="682441"/>
              <a:ext cx="3392984" cy="2062556"/>
            </a:xfrm>
            <a:prstGeom prst="rect">
              <a:avLst/>
            </a:prstGeom>
          </p:spPr>
        </p:pic>
        <p:grpSp>
          <p:nvGrpSpPr>
            <p:cNvPr id="11" name="Group 10"/>
            <p:cNvGrpSpPr/>
            <p:nvPr/>
          </p:nvGrpSpPr>
          <p:grpSpPr>
            <a:xfrm>
              <a:off x="302508" y="2751245"/>
              <a:ext cx="4799096" cy="1973666"/>
              <a:chOff x="302508" y="2689370"/>
              <a:chExt cx="4799096" cy="1973666"/>
            </a:xfrm>
          </p:grpSpPr>
          <p:pic>
            <p:nvPicPr>
              <p:cNvPr id="4" name="Picture 3" descr="Screenshot1.png"/>
              <p:cNvPicPr>
                <a:picLocks noChangeAspect="1"/>
              </p:cNvPicPr>
              <p:nvPr/>
            </p:nvPicPr>
            <p:blipFill>
              <a:blip r:embed="rId4" cstate="print"/>
              <a:srcRect b="1144"/>
              <a:stretch>
                <a:fillRect/>
              </a:stretch>
            </p:blipFill>
            <p:spPr>
              <a:xfrm>
                <a:off x="302508" y="2747008"/>
                <a:ext cx="2750075" cy="1916028"/>
              </a:xfrm>
              <a:prstGeom prst="rect">
                <a:avLst/>
              </a:prstGeom>
            </p:spPr>
          </p:pic>
          <p:grpSp>
            <p:nvGrpSpPr>
              <p:cNvPr id="10" name="Group 9"/>
              <p:cNvGrpSpPr/>
              <p:nvPr/>
            </p:nvGrpSpPr>
            <p:grpSpPr>
              <a:xfrm>
                <a:off x="3131170" y="2689370"/>
                <a:ext cx="1970434" cy="1944507"/>
                <a:chOff x="3131170" y="2689370"/>
                <a:chExt cx="1970434" cy="1944507"/>
              </a:xfrm>
            </p:grpSpPr>
            <p:pic>
              <p:nvPicPr>
                <p:cNvPr id="6" name="Picture 5" descr="Screenshot3.png"/>
                <p:cNvPicPr>
                  <a:picLocks noChangeAspect="1"/>
                </p:cNvPicPr>
                <p:nvPr/>
              </p:nvPicPr>
              <p:blipFill>
                <a:blip r:embed="rId5" cstate="print"/>
                <a:srcRect l="3892"/>
                <a:stretch>
                  <a:fillRect/>
                </a:stretch>
              </p:blipFill>
              <p:spPr>
                <a:xfrm>
                  <a:off x="3131170" y="2830682"/>
                  <a:ext cx="1970434" cy="1803195"/>
                </a:xfrm>
                <a:prstGeom prst="rect">
                  <a:avLst/>
                </a:prstGeom>
              </p:spPr>
            </p:pic>
            <p:sp>
              <p:nvSpPr>
                <p:cNvPr id="9" name="TextBox 8"/>
                <p:cNvSpPr txBox="1"/>
                <p:nvPr/>
              </p:nvSpPr>
              <p:spPr>
                <a:xfrm>
                  <a:off x="3300090" y="2689370"/>
                  <a:ext cx="410368" cy="2212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500" b="0" i="0" u="none" strike="noStrike" cap="none" spc="0" normalizeH="0" baseline="0" dirty="0" smtClean="0">
                      <a:ln>
                        <a:noFill/>
                      </a:ln>
                      <a:solidFill>
                        <a:schemeClr val="tx1"/>
                      </a:solidFill>
                      <a:effectLst/>
                      <a:uFillTx/>
                      <a:latin typeface="Times New Roman" pitchFamily="18" charset="0"/>
                      <a:cs typeface="Times New Roman" pitchFamily="18" charset="0"/>
                      <a:sym typeface="Helvetica Light"/>
                    </a:rPr>
                    <a:t>CALIPSO</a:t>
                  </a:r>
                </a:p>
              </p:txBody>
            </p:sp>
          </p:grpSp>
        </p:grpSp>
        <p:sp>
          <p:nvSpPr>
            <p:cNvPr id="12" name="TextBox 11"/>
            <p:cNvSpPr txBox="1"/>
            <p:nvPr/>
          </p:nvSpPr>
          <p:spPr>
            <a:xfrm>
              <a:off x="5210579" y="3262856"/>
              <a:ext cx="1585756" cy="10239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defTabSz="584200" hangingPunct="0"/>
              <a:r>
                <a:rPr lang="en-GB" sz="800" dirty="0" smtClean="0">
                  <a:sym typeface="Helvetica Light"/>
                </a:rPr>
                <a:t>Tsekeri </a:t>
              </a:r>
              <a:r>
                <a:rPr lang="en-GB" sz="800" i="1" dirty="0" smtClean="0">
                  <a:sym typeface="Helvetica Light"/>
                </a:rPr>
                <a:t>et al</a:t>
              </a:r>
              <a:r>
                <a:rPr lang="en-GB" sz="800" dirty="0" smtClean="0">
                  <a:sym typeface="Helvetica Light"/>
                </a:rPr>
                <a:t> (2017),</a:t>
              </a:r>
            </a:p>
            <a:p>
              <a:pPr defTabSz="584200" hangingPunct="0"/>
              <a:r>
                <a:rPr lang="en-GB" sz="800" dirty="0" smtClean="0">
                  <a:sym typeface="Helvetica Light"/>
                </a:rPr>
                <a:t>Profiling aerosol optical, microphysical and hygroscopic properties in ambient conditions by combining in-situ and remote sensing,</a:t>
              </a:r>
            </a:p>
            <a:p>
              <a:pPr defTabSz="584200" hangingPunct="0"/>
              <a:r>
                <a:rPr lang="en-GB" sz="800" i="1" dirty="0" smtClean="0">
                  <a:sym typeface="Helvetica Light"/>
                </a:rPr>
                <a:t>Atm. Meas. Tech. </a:t>
              </a:r>
              <a:r>
                <a:rPr lang="en-GB" sz="800" b="1" dirty="0" smtClean="0">
                  <a:sym typeface="Helvetica Light"/>
                </a:rPr>
                <a:t>10</a:t>
              </a:r>
              <a:r>
                <a:rPr lang="en-GB" sz="800" dirty="0" smtClean="0">
                  <a:sym typeface="Helvetica Light"/>
                </a:rPr>
                <a:t>, 83-107.</a:t>
              </a:r>
              <a:endParaRPr kumimoji="0" lang="en-GB" sz="800" b="0" i="0" u="none" strike="noStrike" cap="none" spc="0" normalizeH="0" baseline="0" dirty="0" smtClean="0">
                <a:ln>
                  <a:noFill/>
                </a:ln>
                <a:solidFill>
                  <a:schemeClr val="tx1"/>
                </a:solidFill>
                <a:effectLst/>
                <a:uFillTx/>
                <a:latin typeface="+mn-lt"/>
                <a:ea typeface="+mn-ea"/>
                <a:cs typeface="+mn-cs"/>
                <a:sym typeface="Helvetica Light"/>
              </a:endParaRPr>
            </a:p>
          </p:txBody>
        </p:sp>
        <p:sp>
          <p:nvSpPr>
            <p:cNvPr id="13" name="Rectangle 12"/>
            <p:cNvSpPr>
              <a:spLocks noChangeArrowheads="1"/>
            </p:cNvSpPr>
            <p:nvPr/>
          </p:nvSpPr>
          <p:spPr bwMode="auto">
            <a:xfrm>
              <a:off x="482414" y="272714"/>
              <a:ext cx="3505195" cy="569913"/>
            </a:xfrm>
            <a:prstGeom prst="rect">
              <a:avLst/>
            </a:prstGeom>
            <a:noFill/>
            <a:ln w="9525">
              <a:noFill/>
              <a:miter lim="800000"/>
              <a:headEnd/>
              <a:tailEnd/>
            </a:ln>
            <a:effectLst/>
          </p:spPr>
          <p:txBody>
            <a:bodyPr anchor="ctr"/>
            <a:lstStyle/>
            <a:p>
              <a:pPr eaLnBrk="0" hangingPunct="0">
                <a:lnSpc>
                  <a:spcPct val="100000"/>
                </a:lnSpc>
              </a:pPr>
              <a:r>
                <a:rPr lang="en-GB" sz="1800" dirty="0" smtClean="0">
                  <a:solidFill>
                    <a:srgbClr val="C00000"/>
                  </a:solidFill>
                  <a:cs typeface="+mn-cs"/>
                </a:rPr>
                <a:t>Validation of CALIPSO products</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marL="0" marR="0" lvl="0" indent="0" algn="l" defTabSz="164298" rtl="0" eaLnBrk="1" fontAlgn="auto" latinLnBrk="0" hangingPunct="0">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2A2A2A"/>
                </a:solidFill>
                <a:effectLst/>
                <a:uLnTx/>
                <a:uFillTx/>
                <a:latin typeface="Arial"/>
                <a:sym typeface="Helvetica Light"/>
              </a:rPr>
              <a:t>www.metoffice.gov.uk																									                       © Crown Copyright 2017, Met Office</a:t>
            </a:r>
            <a:endParaRPr kumimoji="0" lang="en-GB" sz="600" b="0" i="0" u="none" strike="noStrike" kern="0" cap="none" spc="0" normalizeH="0" baseline="0" noProof="0" dirty="0">
              <a:ln>
                <a:noFill/>
              </a:ln>
              <a:solidFill>
                <a:srgbClr val="2A2A2A"/>
              </a:solidFill>
              <a:effectLst/>
              <a:uLnTx/>
              <a:uFillTx/>
              <a:latin typeface="Arial"/>
              <a:sym typeface="Helvetica Light"/>
            </a:endParaRPr>
          </a:p>
        </p:txBody>
      </p:sp>
      <p:sp>
        <p:nvSpPr>
          <p:cNvPr id="3" name="Rectangle 2"/>
          <p:cNvSpPr>
            <a:spLocks noChangeArrowheads="1"/>
          </p:cNvSpPr>
          <p:nvPr/>
        </p:nvSpPr>
        <p:spPr bwMode="auto">
          <a:xfrm>
            <a:off x="1333786" y="-10315"/>
            <a:ext cx="5524213" cy="569913"/>
          </a:xfrm>
          <a:prstGeom prst="rect">
            <a:avLst/>
          </a:prstGeom>
          <a:noFill/>
          <a:ln w="9525">
            <a:noFill/>
            <a:miter lim="800000"/>
            <a:headEnd/>
            <a:tailEnd/>
          </a:ln>
          <a:effectLst/>
        </p:spPr>
        <p:txBody>
          <a:bodyPr anchor="ct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srgbClr val="000000"/>
                </a:solidFill>
                <a:effectLst/>
                <a:uLnTx/>
                <a:uFillTx/>
                <a:latin typeface="Arial"/>
                <a:cs typeface="+mn-cs"/>
              </a:rPr>
              <a:t>Synergy of in situ and remote sensing</a:t>
            </a:r>
          </a:p>
        </p:txBody>
      </p:sp>
      <p:sp>
        <p:nvSpPr>
          <p:cNvPr id="9" name="TextBox 8"/>
          <p:cNvSpPr txBox="1"/>
          <p:nvPr/>
        </p:nvSpPr>
        <p:spPr>
          <a:xfrm>
            <a:off x="255639" y="3405288"/>
            <a:ext cx="4527735" cy="12522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171450" marR="0" lvl="0" indent="-171450" algn="l" defTabSz="584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200" b="0" i="1" u="none" strike="noStrike" kern="1200" cap="none" spc="0" normalizeH="0" baseline="0" noProof="0" dirty="0" smtClean="0">
                <a:ln>
                  <a:noFill/>
                </a:ln>
                <a:solidFill>
                  <a:srgbClr val="2A2A2A"/>
                </a:solidFill>
                <a:effectLst/>
                <a:uLnTx/>
                <a:uFillTx/>
                <a:latin typeface="Arial"/>
                <a:sym typeface="Helvetica Light"/>
              </a:rPr>
              <a:t>In-situ</a:t>
            </a:r>
            <a:r>
              <a:rPr kumimoji="0" lang="en-GB" sz="1200" b="0" i="0" u="none" strike="noStrike" kern="1200" cap="none" spc="0" normalizeH="0" baseline="0" noProof="0" dirty="0" smtClean="0">
                <a:ln>
                  <a:noFill/>
                </a:ln>
                <a:solidFill>
                  <a:srgbClr val="2A2A2A"/>
                </a:solidFill>
                <a:effectLst/>
                <a:uLnTx/>
                <a:uFillTx/>
                <a:latin typeface="Arial"/>
                <a:sym typeface="Helvetica Light"/>
              </a:rPr>
              <a:t> PSDs, particle areas, and bulk IWC used to derive empirical extinction/IWC relationship</a:t>
            </a:r>
          </a:p>
          <a:p>
            <a:pPr marL="171450" marR="0" lvl="0" indent="-171450" algn="l" defTabSz="584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smtClean="0">
                <a:ln>
                  <a:noFill/>
                </a:ln>
                <a:solidFill>
                  <a:srgbClr val="2A2A2A"/>
                </a:solidFill>
                <a:effectLst/>
                <a:uLnTx/>
                <a:uFillTx/>
                <a:latin typeface="Arial"/>
                <a:sym typeface="Helvetica Light"/>
              </a:rPr>
              <a:t>Applied to </a:t>
            </a:r>
            <a:r>
              <a:rPr kumimoji="0" lang="en-GB" sz="1200" b="0" i="0" u="none" strike="noStrike" kern="1200" cap="none" spc="0" normalizeH="0" baseline="0" noProof="0" dirty="0" err="1" smtClean="0">
                <a:ln>
                  <a:noFill/>
                </a:ln>
                <a:solidFill>
                  <a:srgbClr val="2A2A2A"/>
                </a:solidFill>
                <a:effectLst/>
                <a:uLnTx/>
                <a:uFillTx/>
                <a:latin typeface="Arial"/>
                <a:sym typeface="Helvetica Light"/>
              </a:rPr>
              <a:t>lidar</a:t>
            </a:r>
            <a:r>
              <a:rPr kumimoji="0" lang="en-GB" sz="1200" b="0" i="0" u="none" strike="noStrike" kern="1200" cap="none" spc="0" normalizeH="0" baseline="0" noProof="0" dirty="0" smtClean="0">
                <a:ln>
                  <a:noFill/>
                </a:ln>
                <a:solidFill>
                  <a:srgbClr val="2A2A2A"/>
                </a:solidFill>
                <a:effectLst/>
                <a:uLnTx/>
                <a:uFillTx/>
                <a:latin typeface="Arial"/>
                <a:sym typeface="Helvetica Light"/>
              </a:rPr>
              <a:t> extinction profiles to determine IWC</a:t>
            </a:r>
            <a:endParaRPr kumimoji="0" lang="en-GB" sz="1200" b="0" i="0" u="none" strike="noStrike" kern="1200" cap="none" spc="0" normalizeH="0" baseline="0" noProof="0" dirty="0">
              <a:ln>
                <a:noFill/>
              </a:ln>
              <a:solidFill>
                <a:srgbClr val="2A2A2A"/>
              </a:solidFill>
              <a:effectLst/>
              <a:uLnTx/>
              <a:uFillTx/>
              <a:latin typeface="Arial"/>
              <a:sym typeface="Helvetica Light"/>
            </a:endParaRPr>
          </a:p>
          <a:p>
            <a:pPr marL="171450" marR="0" lvl="0" indent="-171450" algn="l" defTabSz="584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smtClean="0">
                <a:ln>
                  <a:noFill/>
                </a:ln>
                <a:solidFill>
                  <a:srgbClr val="2A2A2A"/>
                </a:solidFill>
                <a:effectLst/>
                <a:uLnTx/>
                <a:uFillTx/>
                <a:latin typeface="Arial"/>
                <a:sym typeface="Helvetica Light"/>
              </a:rPr>
              <a:t>Radiative Transfer simulations using observed </a:t>
            </a:r>
            <a:r>
              <a:rPr kumimoji="0" lang="en-GB" sz="1200" b="0" i="0" u="none" strike="noStrike" kern="1200" cap="none" spc="0" normalizeH="0" baseline="0" noProof="0" dirty="0" err="1" smtClean="0">
                <a:ln>
                  <a:noFill/>
                </a:ln>
                <a:solidFill>
                  <a:srgbClr val="2A2A2A"/>
                </a:solidFill>
                <a:effectLst/>
                <a:uLnTx/>
                <a:uFillTx/>
                <a:latin typeface="Arial"/>
                <a:sym typeface="Helvetica Light"/>
              </a:rPr>
              <a:t>lidar</a:t>
            </a:r>
            <a:r>
              <a:rPr kumimoji="0" lang="en-GB" sz="1200" b="0" i="0" u="none" strike="noStrike" kern="1200" cap="none" spc="0" normalizeH="0" baseline="0" noProof="0" dirty="0" smtClean="0">
                <a:ln>
                  <a:noFill/>
                </a:ln>
                <a:solidFill>
                  <a:srgbClr val="2A2A2A"/>
                </a:solidFill>
                <a:effectLst/>
                <a:uLnTx/>
                <a:uFillTx/>
                <a:latin typeface="Arial"/>
                <a:sym typeface="Helvetica Light"/>
              </a:rPr>
              <a:t> IWC profiles compared to passive mm/</a:t>
            </a:r>
            <a:r>
              <a:rPr kumimoji="0" lang="en-GB" sz="1200" b="0" i="0" u="none" strike="noStrike" kern="1200" cap="none" spc="0" normalizeH="0" baseline="0" noProof="0" dirty="0" err="1" smtClean="0">
                <a:ln>
                  <a:noFill/>
                </a:ln>
                <a:solidFill>
                  <a:srgbClr val="2A2A2A"/>
                </a:solidFill>
                <a:effectLst/>
                <a:uLnTx/>
                <a:uFillTx/>
                <a:latin typeface="Arial"/>
                <a:sym typeface="Helvetica Light"/>
              </a:rPr>
              <a:t>submm</a:t>
            </a:r>
            <a:r>
              <a:rPr kumimoji="0" lang="en-GB" sz="1200" b="0" i="0" u="none" strike="noStrike" kern="1200" cap="none" spc="0" normalizeH="0" baseline="0" noProof="0" dirty="0" smtClean="0">
                <a:ln>
                  <a:noFill/>
                </a:ln>
                <a:solidFill>
                  <a:srgbClr val="2A2A2A"/>
                </a:solidFill>
                <a:effectLst/>
                <a:uLnTx/>
                <a:uFillTx/>
                <a:latin typeface="Arial"/>
                <a:sym typeface="Helvetica Light"/>
              </a:rPr>
              <a:t> observations</a:t>
            </a:r>
          </a:p>
          <a:p>
            <a:pPr marL="171450" marR="0" lvl="0" indent="-171450" algn="l" defTabSz="584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smtClean="0">
                <a:ln>
                  <a:noFill/>
                </a:ln>
                <a:solidFill>
                  <a:srgbClr val="2A2A2A"/>
                </a:solidFill>
                <a:effectLst/>
                <a:uLnTx/>
                <a:uFillTx/>
                <a:latin typeface="Arial"/>
                <a:sym typeface="Helvetica Light"/>
              </a:rPr>
              <a:t>Fox et al. – in preparation</a:t>
            </a:r>
          </a:p>
        </p:txBody>
      </p:sp>
      <p:grpSp>
        <p:nvGrpSpPr>
          <p:cNvPr id="20" name="Group 19"/>
          <p:cNvGrpSpPr/>
          <p:nvPr/>
        </p:nvGrpSpPr>
        <p:grpSpPr>
          <a:xfrm>
            <a:off x="4723110" y="510433"/>
            <a:ext cx="2117145" cy="4075942"/>
            <a:chOff x="4668405" y="510433"/>
            <a:chExt cx="2117145" cy="4075942"/>
          </a:xfrm>
        </p:grpSpPr>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l="542" r="93745"/>
            <a:stretch/>
          </p:blipFill>
          <p:spPr>
            <a:xfrm>
              <a:off x="4668405" y="510433"/>
              <a:ext cx="360000" cy="3555194"/>
            </a:xfrm>
            <a:prstGeom prst="rect">
              <a:avLst/>
            </a:prstGeom>
          </p:spPr>
        </p:pic>
        <p:pic>
          <p:nvPicPr>
            <p:cNvPr id="16" name="Picture 15"/>
            <p:cNvPicPr>
              <a:picLocks noChangeAspect="1"/>
            </p:cNvPicPr>
            <p:nvPr/>
          </p:nvPicPr>
          <p:blipFill rotWithShape="1">
            <a:blip r:embed="rId2">
              <a:extLst>
                <a:ext uri="{28A0092B-C50C-407E-A947-70E740481C1C}">
                  <a14:useLocalDpi xmlns:a14="http://schemas.microsoft.com/office/drawing/2010/main" val="0"/>
                </a:ext>
              </a:extLst>
            </a:blip>
            <a:srcRect l="71532" r="483"/>
            <a:stretch/>
          </p:blipFill>
          <p:spPr>
            <a:xfrm>
              <a:off x="5021550" y="514342"/>
              <a:ext cx="1764000" cy="3555194"/>
            </a:xfrm>
            <a:prstGeom prst="rect">
              <a:avLst/>
            </a:prstGeom>
          </p:spPr>
        </p:pic>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34625" y="4060150"/>
              <a:ext cx="1824752" cy="526225"/>
            </a:xfrm>
            <a:prstGeom prst="rect">
              <a:avLst/>
            </a:prstGeom>
          </p:spPr>
        </p:pic>
        <p:sp>
          <p:nvSpPr>
            <p:cNvPr id="18" name="TextBox 17"/>
            <p:cNvSpPr txBox="1"/>
            <p:nvPr/>
          </p:nvSpPr>
          <p:spPr>
            <a:xfrm>
              <a:off x="5242189" y="510433"/>
              <a:ext cx="1256754" cy="161583"/>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dirty="0" smtClean="0">
                  <a:ln>
                    <a:noFill/>
                  </a:ln>
                  <a:solidFill>
                    <a:schemeClr val="tx1"/>
                  </a:solidFill>
                  <a:effectLst/>
                  <a:uFillTx/>
                  <a:latin typeface="+mn-lt"/>
                  <a:ea typeface="+mn-ea"/>
                  <a:cs typeface="+mn-cs"/>
                  <a:sym typeface="Helvetica Light"/>
                </a:rPr>
                <a:t>ISMAR 325±9.5 GHz</a:t>
              </a:r>
            </a:p>
          </p:txBody>
        </p:sp>
        <p:sp>
          <p:nvSpPr>
            <p:cNvPr id="19" name="TextBox 18"/>
            <p:cNvSpPr txBox="1"/>
            <p:nvPr/>
          </p:nvSpPr>
          <p:spPr>
            <a:xfrm>
              <a:off x="5177005" y="2186271"/>
              <a:ext cx="1445909" cy="161583"/>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dirty="0" smtClean="0">
                  <a:ln>
                    <a:noFill/>
                  </a:ln>
                  <a:solidFill>
                    <a:schemeClr val="tx1"/>
                  </a:solidFill>
                  <a:effectLst/>
                  <a:uFillTx/>
                  <a:latin typeface="+mn-lt"/>
                  <a:ea typeface="+mn-ea"/>
                  <a:cs typeface="+mn-cs"/>
                  <a:sym typeface="Helvetica Light"/>
                </a:rPr>
                <a:t>ISMAR 664 GHz (H-pol)</a:t>
              </a:r>
            </a:p>
          </p:txBody>
        </p:sp>
      </p:grpSp>
      <p:grpSp>
        <p:nvGrpSpPr>
          <p:cNvPr id="5" name="Group 4"/>
          <p:cNvGrpSpPr/>
          <p:nvPr/>
        </p:nvGrpSpPr>
        <p:grpSpPr>
          <a:xfrm>
            <a:off x="1631" y="472397"/>
            <a:ext cx="4657709" cy="2932891"/>
            <a:chOff x="1631" y="472397"/>
            <a:chExt cx="4657709" cy="2932891"/>
          </a:xfrm>
        </p:grpSpPr>
        <p:grpSp>
          <p:nvGrpSpPr>
            <p:cNvPr id="15" name="Group 14"/>
            <p:cNvGrpSpPr/>
            <p:nvPr/>
          </p:nvGrpSpPr>
          <p:grpSpPr>
            <a:xfrm>
              <a:off x="39351" y="630953"/>
              <a:ext cx="2233244" cy="1490962"/>
              <a:chOff x="39351" y="630953"/>
              <a:chExt cx="2233244" cy="1490962"/>
            </a:xfrm>
          </p:grpSpPr>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351" y="630953"/>
                <a:ext cx="2233244" cy="1490962"/>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6838" y="1355136"/>
                <a:ext cx="670262" cy="443807"/>
              </a:xfrm>
              <a:prstGeom prst="rect">
                <a:avLst/>
              </a:prstGeom>
            </p:spPr>
          </p:pic>
        </p:grpSp>
        <p:grpSp>
          <p:nvGrpSpPr>
            <p:cNvPr id="22" name="Group 21"/>
            <p:cNvGrpSpPr/>
            <p:nvPr/>
          </p:nvGrpSpPr>
          <p:grpSpPr>
            <a:xfrm>
              <a:off x="2277408" y="472397"/>
              <a:ext cx="2286883" cy="1559015"/>
              <a:chOff x="2277408" y="472397"/>
              <a:chExt cx="2286883" cy="1559015"/>
            </a:xfrm>
          </p:grpSpPr>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77408" y="472397"/>
                <a:ext cx="2286883" cy="1559015"/>
              </a:xfrm>
              <a:prstGeom prst="rect">
                <a:avLst/>
              </a:prstGeom>
            </p:spPr>
          </p:pic>
          <p:sp>
            <p:nvSpPr>
              <p:cNvPr id="21" name="TextBox 20"/>
              <p:cNvSpPr txBox="1"/>
              <p:nvPr/>
            </p:nvSpPr>
            <p:spPr>
              <a:xfrm>
                <a:off x="2598711" y="565071"/>
                <a:ext cx="1641475" cy="123111"/>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800" b="0" i="0" u="none" strike="noStrike" cap="none" spc="0" normalizeH="0" baseline="0" dirty="0" smtClean="0">
                    <a:ln>
                      <a:noFill/>
                    </a:ln>
                    <a:solidFill>
                      <a:schemeClr val="tx1"/>
                    </a:solidFill>
                    <a:effectLst/>
                    <a:uFillTx/>
                    <a:latin typeface="+mn-lt"/>
                    <a:ea typeface="+mn-ea"/>
                    <a:cs typeface="+mn-cs"/>
                    <a:sym typeface="Helvetica Light"/>
                  </a:rPr>
                  <a:t>IN SITU (wing probes vs. </a:t>
                </a:r>
                <a:r>
                  <a:rPr kumimoji="0" lang="en-GB" sz="800" b="0" i="0" u="none" strike="noStrike" cap="none" spc="0" normalizeH="0" baseline="0" dirty="0" err="1" smtClean="0">
                    <a:ln>
                      <a:noFill/>
                    </a:ln>
                    <a:solidFill>
                      <a:schemeClr val="tx1"/>
                    </a:solidFill>
                    <a:effectLst/>
                    <a:uFillTx/>
                    <a:latin typeface="+mn-lt"/>
                    <a:ea typeface="+mn-ea"/>
                    <a:cs typeface="+mn-cs"/>
                    <a:sym typeface="Helvetica Light"/>
                  </a:rPr>
                  <a:t>Nevzorov</a:t>
                </a:r>
                <a:r>
                  <a:rPr kumimoji="0" lang="en-GB" sz="800" b="0" i="0" u="none" strike="noStrike" cap="none" spc="0" normalizeH="0" baseline="0" dirty="0" smtClean="0">
                    <a:ln>
                      <a:noFill/>
                    </a:ln>
                    <a:solidFill>
                      <a:schemeClr val="tx1"/>
                    </a:solidFill>
                    <a:effectLst/>
                    <a:uFillTx/>
                    <a:latin typeface="+mn-lt"/>
                    <a:ea typeface="+mn-ea"/>
                    <a:cs typeface="+mn-cs"/>
                    <a:sym typeface="Helvetica Light"/>
                  </a:rPr>
                  <a:t>)</a:t>
                </a:r>
              </a:p>
            </p:txBody>
          </p:sp>
        </p:grpSp>
        <p:grpSp>
          <p:nvGrpSpPr>
            <p:cNvPr id="24" name="Group 23"/>
            <p:cNvGrpSpPr/>
            <p:nvPr/>
          </p:nvGrpSpPr>
          <p:grpSpPr>
            <a:xfrm>
              <a:off x="1631" y="2147177"/>
              <a:ext cx="4657709" cy="1258111"/>
              <a:chOff x="133556" y="2147177"/>
              <a:chExt cx="4416374" cy="1192923"/>
            </a:xfrm>
          </p:grpSpPr>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33556" y="2229865"/>
                <a:ext cx="4416374" cy="1110235"/>
              </a:xfrm>
              <a:prstGeom prst="rect">
                <a:avLst/>
              </a:prstGeom>
            </p:spPr>
          </p:pic>
          <p:sp>
            <p:nvSpPr>
              <p:cNvPr id="23" name="TextBox 22"/>
              <p:cNvSpPr txBox="1"/>
              <p:nvPr/>
            </p:nvSpPr>
            <p:spPr>
              <a:xfrm>
                <a:off x="1817351" y="2147177"/>
                <a:ext cx="1641475" cy="161583"/>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1050" b="0" i="0" u="none" strike="noStrike" cap="none" spc="0" normalizeH="0" baseline="0" dirty="0" smtClean="0">
                    <a:ln>
                      <a:noFill/>
                    </a:ln>
                    <a:solidFill>
                      <a:schemeClr val="tx1"/>
                    </a:solidFill>
                    <a:effectLst/>
                    <a:uFillTx/>
                    <a:latin typeface="+mn-lt"/>
                    <a:ea typeface="+mn-ea"/>
                    <a:cs typeface="+mn-cs"/>
                    <a:sym typeface="Helvetica Light"/>
                  </a:rPr>
                  <a:t>B939 – LIDAR derived IWC</a:t>
                </a:r>
              </a:p>
            </p:txBody>
          </p:sp>
        </p:grpSp>
      </p:grpSp>
    </p:spTree>
    <p:extLst>
      <p:ext uri="{BB962C8B-B14F-4D97-AF65-F5344CB8AC3E}">
        <p14:creationId xmlns:p14="http://schemas.microsoft.com/office/powerpoint/2010/main" val="2413255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pic>
        <p:nvPicPr>
          <p:cNvPr id="6" name="Picture 6" descr="alpha_both.png"/>
          <p:cNvPicPr>
            <a:picLocks noChangeAspect="1"/>
          </p:cNvPicPr>
          <p:nvPr/>
        </p:nvPicPr>
        <p:blipFill>
          <a:blip r:embed="rId2" cstate="print"/>
          <a:srcRect l="5592" t="6606" r="50331"/>
          <a:stretch>
            <a:fillRect/>
          </a:stretch>
        </p:blipFill>
        <p:spPr bwMode="auto">
          <a:xfrm>
            <a:off x="4601107" y="682858"/>
            <a:ext cx="2013090" cy="3611698"/>
          </a:xfrm>
          <a:prstGeom prst="rect">
            <a:avLst/>
          </a:prstGeom>
          <a:noFill/>
          <a:ln w="9525">
            <a:noFill/>
            <a:miter lim="800000"/>
            <a:headEnd/>
            <a:tailEnd/>
          </a:ln>
        </p:spPr>
      </p:pic>
      <p:sp>
        <p:nvSpPr>
          <p:cNvPr id="7" name="Rectangle 6"/>
          <p:cNvSpPr>
            <a:spLocks noChangeArrowheads="1"/>
          </p:cNvSpPr>
          <p:nvPr/>
        </p:nvSpPr>
        <p:spPr bwMode="auto">
          <a:xfrm>
            <a:off x="1333786" y="-10315"/>
            <a:ext cx="5524213" cy="569913"/>
          </a:xfrm>
          <a:prstGeom prst="rect">
            <a:avLst/>
          </a:prstGeom>
          <a:noFill/>
          <a:ln w="9525">
            <a:noFill/>
            <a:miter lim="800000"/>
            <a:headEnd/>
            <a:tailEnd/>
          </a:ln>
          <a:effectLst/>
        </p:spPr>
        <p:txBody>
          <a:bodyPr anchor="ctr"/>
          <a:lstStyle/>
          <a:p>
            <a:pPr eaLnBrk="0" hangingPunct="0">
              <a:lnSpc>
                <a:spcPct val="100000"/>
              </a:lnSpc>
            </a:pPr>
            <a:r>
              <a:rPr lang="en-GB" sz="2400" dirty="0" err="1" smtClean="0">
                <a:solidFill>
                  <a:srgbClr val="000000"/>
                </a:solidFill>
                <a:cs typeface="+mn-cs"/>
              </a:rPr>
              <a:t>Spaceborne</a:t>
            </a:r>
            <a:r>
              <a:rPr lang="en-GB" sz="2400" dirty="0" smtClean="0">
                <a:solidFill>
                  <a:srgbClr val="000000"/>
                </a:solidFill>
                <a:cs typeface="+mn-cs"/>
              </a:rPr>
              <a:t> </a:t>
            </a:r>
            <a:r>
              <a:rPr lang="en-GB" sz="2400" dirty="0" err="1" smtClean="0">
                <a:solidFill>
                  <a:srgbClr val="000000"/>
                </a:solidFill>
                <a:cs typeface="+mn-cs"/>
              </a:rPr>
              <a:t>lidar</a:t>
            </a:r>
            <a:r>
              <a:rPr lang="en-GB" sz="2400" dirty="0" smtClean="0">
                <a:solidFill>
                  <a:srgbClr val="000000"/>
                </a:solidFill>
                <a:cs typeface="+mn-cs"/>
              </a:rPr>
              <a:t> val</a:t>
            </a:r>
            <a:r>
              <a:rPr lang="en-GB" sz="2400" dirty="0" smtClean="0">
                <a:solidFill>
                  <a:srgbClr val="000000"/>
                </a:solidFill>
              </a:rPr>
              <a:t>idation efforts</a:t>
            </a:r>
            <a:endParaRPr lang="en-GB" sz="2400" dirty="0" smtClean="0">
              <a:solidFill>
                <a:srgbClr val="000000"/>
              </a:solidFill>
              <a:cs typeface="+mn-cs"/>
            </a:endParaRPr>
          </a:p>
        </p:txBody>
      </p:sp>
      <p:grpSp>
        <p:nvGrpSpPr>
          <p:cNvPr id="9" name="Group 8"/>
          <p:cNvGrpSpPr/>
          <p:nvPr/>
        </p:nvGrpSpPr>
        <p:grpSpPr>
          <a:xfrm>
            <a:off x="6874" y="617450"/>
            <a:ext cx="4296663" cy="3569535"/>
            <a:chOff x="6874" y="548700"/>
            <a:chExt cx="4296663" cy="3569535"/>
          </a:xfrm>
        </p:grpSpPr>
        <p:grpSp>
          <p:nvGrpSpPr>
            <p:cNvPr id="3" name="Group 5"/>
            <p:cNvGrpSpPr>
              <a:grpSpLocks/>
            </p:cNvGrpSpPr>
            <p:nvPr/>
          </p:nvGrpSpPr>
          <p:grpSpPr bwMode="auto">
            <a:xfrm>
              <a:off x="6874" y="548700"/>
              <a:ext cx="4296663" cy="3569535"/>
              <a:chOff x="152400" y="939112"/>
              <a:chExt cx="4953000" cy="4115297"/>
            </a:xfrm>
          </p:grpSpPr>
          <p:pic>
            <p:nvPicPr>
              <p:cNvPr id="4" name="Picture 3" descr="CATS_ISS_Aerosol_Subtype_1064.jpg"/>
              <p:cNvPicPr>
                <a:picLocks noChangeAspect="1"/>
              </p:cNvPicPr>
              <p:nvPr/>
            </p:nvPicPr>
            <p:blipFill>
              <a:blip r:embed="rId3" cstate="print"/>
              <a:srcRect/>
              <a:stretch>
                <a:fillRect/>
              </a:stretch>
            </p:blipFill>
            <p:spPr bwMode="auto">
              <a:xfrm>
                <a:off x="152400" y="2979520"/>
                <a:ext cx="4953000" cy="2074889"/>
              </a:xfrm>
              <a:prstGeom prst="rect">
                <a:avLst/>
              </a:prstGeom>
              <a:noFill/>
              <a:ln w="9525">
                <a:noFill/>
                <a:miter lim="800000"/>
                <a:headEnd/>
                <a:tailEnd/>
              </a:ln>
            </p:spPr>
          </p:pic>
          <p:pic>
            <p:nvPicPr>
              <p:cNvPr id="5" name="Picture 4" descr="CATS_ISS_Backscatter_Coefficient_1064.jpg"/>
              <p:cNvPicPr>
                <a:picLocks noChangeAspect="1"/>
              </p:cNvPicPr>
              <p:nvPr/>
            </p:nvPicPr>
            <p:blipFill>
              <a:blip r:embed="rId4" cstate="print"/>
              <a:srcRect/>
              <a:stretch>
                <a:fillRect/>
              </a:stretch>
            </p:blipFill>
            <p:spPr bwMode="auto">
              <a:xfrm>
                <a:off x="152400" y="939112"/>
                <a:ext cx="4953000" cy="2089837"/>
              </a:xfrm>
              <a:prstGeom prst="rect">
                <a:avLst/>
              </a:prstGeom>
              <a:noFill/>
              <a:ln w="9525">
                <a:noFill/>
                <a:miter lim="800000"/>
                <a:headEnd/>
                <a:tailEnd/>
              </a:ln>
            </p:spPr>
          </p:pic>
        </p:grpSp>
        <p:sp>
          <p:nvSpPr>
            <p:cNvPr id="8" name="TextBox 7"/>
            <p:cNvSpPr txBox="1"/>
            <p:nvPr/>
          </p:nvSpPr>
          <p:spPr>
            <a:xfrm>
              <a:off x="577516" y="697027"/>
              <a:ext cx="811311" cy="45204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2000" b="0" i="0" u="none" strike="noStrike" cap="none" spc="0" normalizeH="0" baseline="0" dirty="0" smtClean="0">
                  <a:ln>
                    <a:noFill/>
                  </a:ln>
                  <a:solidFill>
                    <a:schemeClr val="accent6"/>
                  </a:solidFill>
                  <a:effectLst/>
                  <a:uFillTx/>
                  <a:latin typeface="+mn-lt"/>
                  <a:ea typeface="+mn-ea"/>
                  <a:cs typeface="+mn-cs"/>
                  <a:sym typeface="Helvetica Light"/>
                </a:rPr>
                <a:t>CATS</a:t>
              </a:r>
            </a:p>
          </p:txBody>
        </p:sp>
      </p:grpSp>
      <p:sp>
        <p:nvSpPr>
          <p:cNvPr id="10" name="TextBox 9"/>
          <p:cNvSpPr txBox="1"/>
          <p:nvPr/>
        </p:nvSpPr>
        <p:spPr>
          <a:xfrm>
            <a:off x="797521" y="4234151"/>
            <a:ext cx="4634537" cy="3904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1600" b="0" i="0" u="none" strike="noStrike" cap="none" spc="0" normalizeH="0" baseline="0" dirty="0" smtClean="0">
                <a:ln>
                  <a:noFill/>
                </a:ln>
                <a:solidFill>
                  <a:srgbClr val="00B0F0"/>
                </a:solidFill>
                <a:effectLst/>
                <a:uFillTx/>
                <a:latin typeface="+mn-lt"/>
                <a:ea typeface="+mn-ea"/>
                <a:cs typeface="+mn-cs"/>
                <a:sym typeface="Helvetica Light"/>
              </a:rPr>
              <a:t>Work in progress – Courtesy </a:t>
            </a:r>
            <a:r>
              <a:rPr lang="en-GB" sz="1600" dirty="0" smtClean="0">
                <a:solidFill>
                  <a:srgbClr val="00B0F0"/>
                </a:solidFill>
                <a:sym typeface="Helvetica Light"/>
              </a:rPr>
              <a:t>of E. Tetoni (NOA)</a:t>
            </a:r>
            <a:endParaRPr kumimoji="0" lang="en-GB" sz="1600" b="0" i="0" u="none" strike="noStrike" cap="none" spc="0" normalizeH="0" baseline="0" dirty="0" smtClean="0">
              <a:ln>
                <a:noFill/>
              </a:ln>
              <a:solidFill>
                <a:srgbClr val="00B0F0"/>
              </a:solidFill>
              <a:effectLst/>
              <a:uFillTx/>
              <a:latin typeface="+mn-lt"/>
              <a:ea typeface="+mn-ea"/>
              <a:cs typeface="+mn-cs"/>
              <a:sym typeface="Helvetica Ligh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9" name="Rectangle 8"/>
          <p:cNvSpPr>
            <a:spLocks noChangeArrowheads="1"/>
          </p:cNvSpPr>
          <p:nvPr/>
        </p:nvSpPr>
        <p:spPr bwMode="auto">
          <a:xfrm>
            <a:off x="1333786" y="-10315"/>
            <a:ext cx="5524213" cy="569913"/>
          </a:xfrm>
          <a:prstGeom prst="rect">
            <a:avLst/>
          </a:prstGeom>
          <a:noFill/>
          <a:ln w="9525">
            <a:noFill/>
            <a:miter lim="800000"/>
            <a:headEnd/>
            <a:tailEnd/>
          </a:ln>
          <a:effectLst/>
        </p:spPr>
        <p:txBody>
          <a:bodyPr anchor="ctr"/>
          <a:lstStyle/>
          <a:p>
            <a:pPr eaLnBrk="0" hangingPunct="0">
              <a:lnSpc>
                <a:spcPct val="100000"/>
              </a:lnSpc>
            </a:pPr>
            <a:r>
              <a:rPr lang="en-GB" sz="2400" dirty="0" smtClean="0">
                <a:solidFill>
                  <a:srgbClr val="000000"/>
                </a:solidFill>
                <a:cs typeface="+mn-cs"/>
              </a:rPr>
              <a:t>SEVIRI cloud validation efforts</a:t>
            </a:r>
          </a:p>
        </p:txBody>
      </p:sp>
      <p:grpSp>
        <p:nvGrpSpPr>
          <p:cNvPr id="13" name="Group 12"/>
          <p:cNvGrpSpPr/>
          <p:nvPr/>
        </p:nvGrpSpPr>
        <p:grpSpPr>
          <a:xfrm>
            <a:off x="287779" y="516209"/>
            <a:ext cx="5084929" cy="4188045"/>
            <a:chOff x="734499" y="516209"/>
            <a:chExt cx="5084929" cy="4188045"/>
          </a:xfrm>
        </p:grpSpPr>
        <p:pic>
          <p:nvPicPr>
            <p:cNvPr id="3" name="Picture 2" descr="B706_201206141445_1.png"/>
            <p:cNvPicPr>
              <a:picLocks noChangeAspect="1"/>
            </p:cNvPicPr>
            <p:nvPr/>
          </p:nvPicPr>
          <p:blipFill>
            <a:blip r:embed="rId2" cstate="print"/>
            <a:srcRect l="13779" t="5905" r="15256" b="5905"/>
            <a:stretch>
              <a:fillRect/>
            </a:stretch>
          </p:blipFill>
          <p:spPr>
            <a:xfrm>
              <a:off x="734499" y="2516316"/>
              <a:ext cx="2263063" cy="2109312"/>
            </a:xfrm>
            <a:prstGeom prst="rect">
              <a:avLst/>
            </a:prstGeom>
          </p:spPr>
        </p:pic>
        <p:pic>
          <p:nvPicPr>
            <p:cNvPr id="4" name="Picture 3" descr="Histograms.png"/>
            <p:cNvPicPr>
              <a:picLocks noChangeAspect="1"/>
            </p:cNvPicPr>
            <p:nvPr/>
          </p:nvPicPr>
          <p:blipFill>
            <a:blip r:embed="rId3" cstate="print"/>
            <a:srcRect l="51263"/>
            <a:stretch>
              <a:fillRect/>
            </a:stretch>
          </p:blipFill>
          <p:spPr>
            <a:xfrm>
              <a:off x="3372222" y="516209"/>
              <a:ext cx="2433817" cy="2053151"/>
            </a:xfrm>
            <a:prstGeom prst="rect">
              <a:avLst/>
            </a:prstGeom>
          </p:spPr>
        </p:pic>
        <p:pic>
          <p:nvPicPr>
            <p:cNvPr id="6" name="Picture 5" descr="CTH_scatter_allflightsBBR.png"/>
            <p:cNvPicPr>
              <a:picLocks noChangeAspect="1"/>
            </p:cNvPicPr>
            <p:nvPr/>
          </p:nvPicPr>
          <p:blipFill>
            <a:blip r:embed="rId4" cstate="print"/>
            <a:srcRect r="7382" b="1969"/>
            <a:stretch>
              <a:fillRect/>
            </a:stretch>
          </p:blipFill>
          <p:spPr>
            <a:xfrm>
              <a:off x="3157110" y="2388942"/>
              <a:ext cx="2662318" cy="2315312"/>
            </a:xfrm>
            <a:prstGeom prst="rect">
              <a:avLst/>
            </a:prstGeom>
          </p:spPr>
        </p:pic>
        <p:grpSp>
          <p:nvGrpSpPr>
            <p:cNvPr id="12" name="Group 11"/>
            <p:cNvGrpSpPr/>
            <p:nvPr/>
          </p:nvGrpSpPr>
          <p:grpSpPr>
            <a:xfrm>
              <a:off x="916100" y="620980"/>
              <a:ext cx="1996658" cy="1729537"/>
              <a:chOff x="916100" y="620980"/>
              <a:chExt cx="1996658" cy="1729537"/>
            </a:xfrm>
          </p:grpSpPr>
          <p:pic>
            <p:nvPicPr>
              <p:cNvPr id="8" name="Content Placeholder 5" descr="vlcsnap-20110622-161632_b608.png"/>
              <p:cNvPicPr>
                <a:picLocks noChangeAspect="1"/>
              </p:cNvPicPr>
              <p:nvPr/>
            </p:nvPicPr>
            <p:blipFill>
              <a:blip r:embed="rId5" cstate="print"/>
              <a:srcRect l="2100" t="656" r="2100" b="656"/>
              <a:stretch>
                <a:fillRect/>
              </a:stretch>
            </p:blipFill>
            <p:spPr bwMode="auto">
              <a:xfrm>
                <a:off x="916100" y="620980"/>
                <a:ext cx="1996658" cy="1729537"/>
              </a:xfrm>
              <a:prstGeom prst="rect">
                <a:avLst/>
              </a:prstGeom>
              <a:noFill/>
              <a:ln w="9525">
                <a:solidFill>
                  <a:schemeClr val="tx1"/>
                </a:solidFill>
                <a:miter lim="800000"/>
                <a:headEnd/>
                <a:tailEnd/>
              </a:ln>
              <a:effectLst/>
            </p:spPr>
          </p:pic>
          <p:sp>
            <p:nvSpPr>
              <p:cNvPr id="11" name="TextBox 10"/>
              <p:cNvSpPr txBox="1"/>
              <p:nvPr/>
            </p:nvSpPr>
            <p:spPr>
              <a:xfrm>
                <a:off x="962526" y="628773"/>
                <a:ext cx="1888336" cy="31354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1100" b="0" i="0" u="none" strike="noStrike" cap="none" spc="0" normalizeH="0" baseline="0" dirty="0" err="1" smtClean="0">
                    <a:ln>
                      <a:noFill/>
                    </a:ln>
                    <a:solidFill>
                      <a:schemeClr val="accent6"/>
                    </a:solidFill>
                    <a:effectLst/>
                    <a:uFillTx/>
                    <a:latin typeface="+mn-lt"/>
                    <a:ea typeface="+mn-ea"/>
                    <a:cs typeface="+mn-cs"/>
                    <a:sym typeface="Helvetica Light"/>
                  </a:rPr>
                  <a:t>Dust+Cloud</a:t>
                </a:r>
                <a:r>
                  <a:rPr kumimoji="0" lang="en-GB" sz="1100" b="0" i="0" u="none" strike="noStrike" cap="none" spc="0" normalizeH="0" baseline="0" dirty="0" smtClean="0">
                    <a:ln>
                      <a:noFill/>
                    </a:ln>
                    <a:solidFill>
                      <a:schemeClr val="accent6"/>
                    </a:solidFill>
                    <a:effectLst/>
                    <a:uFillTx/>
                    <a:latin typeface="+mn-lt"/>
                    <a:ea typeface="+mn-ea"/>
                    <a:cs typeface="+mn-cs"/>
                    <a:sym typeface="Helvetica Light"/>
                  </a:rPr>
                  <a:t> scene (Sahara)</a:t>
                </a:r>
              </a:p>
            </p:txBody>
          </p:sp>
        </p:grpSp>
      </p:grpSp>
      <p:sp>
        <p:nvSpPr>
          <p:cNvPr id="14" name="TextBox 13"/>
          <p:cNvSpPr txBox="1"/>
          <p:nvPr/>
        </p:nvSpPr>
        <p:spPr>
          <a:xfrm>
            <a:off x="5417648" y="2128019"/>
            <a:ext cx="1440352" cy="18370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defTabSz="584200" hangingPunct="0"/>
            <a:r>
              <a:rPr lang="en-GB" sz="1000" dirty="0" smtClean="0">
                <a:sym typeface="Helvetica Light"/>
              </a:rPr>
              <a:t>Kealy </a:t>
            </a:r>
            <a:r>
              <a:rPr lang="en-GB" sz="1000" i="1" dirty="0" smtClean="0">
                <a:sym typeface="Helvetica Light"/>
              </a:rPr>
              <a:t>et al </a:t>
            </a:r>
            <a:r>
              <a:rPr lang="en-GB" sz="1000" dirty="0" smtClean="0">
                <a:sym typeface="Helvetica Light"/>
              </a:rPr>
              <a:t>(2017), Clouds over the summertime Sahara: an evaluation of Met Office retrievals from </a:t>
            </a:r>
            <a:r>
              <a:rPr lang="en-GB" sz="1000" dirty="0" err="1" smtClean="0">
                <a:sym typeface="Helvetica Light"/>
              </a:rPr>
              <a:t>Meteosat</a:t>
            </a:r>
            <a:r>
              <a:rPr lang="en-GB" sz="1000" dirty="0" smtClean="0">
                <a:sym typeface="Helvetica Light"/>
              </a:rPr>
              <a:t> Second Generation using airborne remote sensing,</a:t>
            </a:r>
          </a:p>
          <a:p>
            <a:pPr defTabSz="584200" hangingPunct="0"/>
            <a:r>
              <a:rPr lang="en-GB" sz="1000" i="1" dirty="0" smtClean="0">
                <a:sym typeface="Helvetica Light"/>
              </a:rPr>
              <a:t>Atmos. Chem. Phys. </a:t>
            </a:r>
            <a:r>
              <a:rPr lang="en-GB" sz="1000" b="1" dirty="0" smtClean="0">
                <a:sym typeface="Helvetica Light"/>
              </a:rPr>
              <a:t>17</a:t>
            </a:r>
            <a:r>
              <a:rPr lang="en-GB" sz="1000" dirty="0" smtClean="0">
                <a:sym typeface="Helvetica Light"/>
              </a:rPr>
              <a:t>, 5789-5807.</a:t>
            </a:r>
            <a:endParaRPr kumimoji="0" lang="en-GB" sz="1000" b="0" i="0" u="none" strike="noStrike" cap="none" spc="0" normalizeH="0" baseline="0" dirty="0" smtClean="0">
              <a:ln>
                <a:noFill/>
              </a:ln>
              <a:solidFill>
                <a:schemeClr val="tx1"/>
              </a:solidFill>
              <a:effectLst/>
              <a:uFillTx/>
              <a:latin typeface="+mn-lt"/>
              <a:ea typeface="+mn-ea"/>
              <a:cs typeface="+mn-cs"/>
              <a:sym typeface="Helvetica Ligh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marL="0" marR="0" lvl="0" indent="0" algn="l" defTabSz="164298" rtl="0" eaLnBrk="1" fontAlgn="auto" latinLnBrk="0" hangingPunct="0">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2A2A2A"/>
                </a:solidFill>
                <a:effectLst/>
                <a:uLnTx/>
                <a:uFillTx/>
                <a:latin typeface="Arial"/>
                <a:sym typeface="Helvetica Light"/>
              </a:rPr>
              <a:t>www.metoffice.gov.uk																									                       © Crown Copyright 2017, Met Office</a:t>
            </a:r>
            <a:endParaRPr kumimoji="0" lang="en-GB" sz="600" b="0" i="0" u="none" strike="noStrike" kern="0" cap="none" spc="0" normalizeH="0" baseline="0" noProof="0" dirty="0">
              <a:ln>
                <a:noFill/>
              </a:ln>
              <a:solidFill>
                <a:srgbClr val="2A2A2A"/>
              </a:solidFill>
              <a:effectLst/>
              <a:uLnTx/>
              <a:uFillTx/>
              <a:latin typeface="Arial"/>
              <a:sym typeface="Helvetica Light"/>
            </a:endParaRPr>
          </a:p>
        </p:txBody>
      </p:sp>
      <p:sp>
        <p:nvSpPr>
          <p:cNvPr id="3" name="Rectangle 2"/>
          <p:cNvSpPr>
            <a:spLocks noChangeArrowheads="1"/>
          </p:cNvSpPr>
          <p:nvPr/>
        </p:nvSpPr>
        <p:spPr bwMode="auto">
          <a:xfrm>
            <a:off x="1423594" y="106134"/>
            <a:ext cx="5524213" cy="569913"/>
          </a:xfrm>
          <a:prstGeom prst="rect">
            <a:avLst/>
          </a:prstGeom>
          <a:noFill/>
          <a:ln w="9525">
            <a:noFill/>
            <a:miter lim="800000"/>
            <a:headEnd/>
            <a:tailEnd/>
          </a:ln>
          <a:effectLst/>
        </p:spPr>
        <p:txBody>
          <a:bodyPr anchor="ct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srgbClr val="000000"/>
                </a:solidFill>
                <a:effectLst/>
                <a:uLnTx/>
                <a:uFillTx/>
                <a:latin typeface="Arial"/>
                <a:cs typeface="+mn-cs"/>
              </a:rPr>
              <a:t>EXSCALABAR</a:t>
            </a:r>
          </a:p>
        </p:txBody>
      </p:sp>
      <p:sp>
        <p:nvSpPr>
          <p:cNvPr id="4" name="Rectangle 3"/>
          <p:cNvSpPr>
            <a:spLocks noChangeArrowheads="1"/>
          </p:cNvSpPr>
          <p:nvPr/>
        </p:nvSpPr>
        <p:spPr bwMode="auto">
          <a:xfrm>
            <a:off x="95392" y="713737"/>
            <a:ext cx="3978587" cy="2446824"/>
          </a:xfrm>
          <a:prstGeom prst="rect">
            <a:avLst/>
          </a:prstGeom>
          <a:noFill/>
          <a:ln w="9525">
            <a:noFill/>
            <a:miter lim="800000"/>
            <a:headEnd/>
            <a:tailEnd/>
          </a:ln>
          <a:effectLst/>
        </p:spPr>
        <p:txBody>
          <a:bodyPr wrap="square" anchor="t" anchorCtr="0">
            <a:spAutoFit/>
          </a:bodyPr>
          <a:lstStyle/>
          <a:p>
            <a:pPr marL="285750" marR="0" lvl="0" indent="-285750" algn="l" defTabSz="6858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smtClean="0">
                <a:ln>
                  <a:noFill/>
                </a:ln>
                <a:solidFill>
                  <a:srgbClr val="2A2A2A"/>
                </a:solidFill>
                <a:effectLst/>
                <a:uLnTx/>
                <a:uFillTx/>
                <a:latin typeface="Arial"/>
              </a:rPr>
              <a:t>New </a:t>
            </a:r>
            <a:r>
              <a:rPr kumimoji="0" lang="en-GB" sz="1500" b="1" i="0" u="none" strike="noStrike" kern="1200" cap="none" spc="0" normalizeH="0" baseline="0" noProof="0" dirty="0" smtClean="0">
                <a:ln>
                  <a:noFill/>
                </a:ln>
                <a:solidFill>
                  <a:srgbClr val="2A2A2A"/>
                </a:solidFill>
                <a:effectLst/>
                <a:uLnTx/>
                <a:uFillTx/>
                <a:latin typeface="Arial"/>
              </a:rPr>
              <a:t>airborne instrument </a:t>
            </a:r>
            <a:r>
              <a:rPr kumimoji="0" lang="en-GB" sz="1500" b="0" i="0" u="none" strike="noStrike" kern="1200" cap="none" spc="0" normalizeH="0" baseline="0" noProof="0" dirty="0" smtClean="0">
                <a:ln>
                  <a:noFill/>
                </a:ln>
                <a:solidFill>
                  <a:srgbClr val="2A2A2A"/>
                </a:solidFill>
                <a:effectLst/>
                <a:uLnTx/>
                <a:uFillTx/>
                <a:latin typeface="Arial"/>
              </a:rPr>
              <a:t>for comprehensive characterisation of aerosol optical behaviour</a:t>
            </a:r>
          </a:p>
          <a:p>
            <a:pPr marL="285750" marR="0" lvl="0" indent="-285750" algn="l" defTabSz="6858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smtClean="0">
                <a:ln>
                  <a:noFill/>
                </a:ln>
                <a:solidFill>
                  <a:srgbClr val="2A2A2A"/>
                </a:solidFill>
                <a:effectLst/>
                <a:uLnTx/>
                <a:uFillTx/>
                <a:latin typeface="Arial"/>
              </a:rPr>
              <a:t>Use of multi-wavelength photoacoustic and cavity </a:t>
            </a:r>
            <a:r>
              <a:rPr kumimoji="0" lang="en-GB" sz="1500" b="0" i="0" u="none" strike="noStrike" kern="1200" cap="none" spc="0" normalizeH="0" baseline="0" noProof="0" dirty="0" err="1" smtClean="0">
                <a:ln>
                  <a:noFill/>
                </a:ln>
                <a:solidFill>
                  <a:srgbClr val="2A2A2A"/>
                </a:solidFill>
                <a:effectLst/>
                <a:uLnTx/>
                <a:uFillTx/>
                <a:latin typeface="Arial"/>
              </a:rPr>
              <a:t>ringdown</a:t>
            </a:r>
            <a:r>
              <a:rPr kumimoji="0" lang="en-GB" sz="1500" b="0" i="0" u="none" strike="noStrike" kern="1200" cap="none" spc="0" normalizeH="0" baseline="0" noProof="0" dirty="0" smtClean="0">
                <a:ln>
                  <a:noFill/>
                </a:ln>
                <a:solidFill>
                  <a:srgbClr val="2A2A2A"/>
                </a:solidFill>
                <a:effectLst/>
                <a:uLnTx/>
                <a:uFillTx/>
                <a:latin typeface="Arial"/>
              </a:rPr>
              <a:t> spectroscopies offer </a:t>
            </a:r>
            <a:r>
              <a:rPr kumimoji="0" lang="en-GB" sz="1500" b="1" i="0" u="none" strike="noStrike" kern="1200" cap="none" spc="0" normalizeH="0" baseline="0" noProof="0" dirty="0" smtClean="0">
                <a:ln>
                  <a:noFill/>
                </a:ln>
                <a:solidFill>
                  <a:srgbClr val="2A2A2A"/>
                </a:solidFill>
                <a:effectLst/>
                <a:uLnTx/>
                <a:uFillTx/>
                <a:latin typeface="Arial"/>
              </a:rPr>
              <a:t>high accuracy</a:t>
            </a:r>
          </a:p>
          <a:p>
            <a:pPr marL="285750" marR="0" lvl="0" indent="-285750" algn="l" defTabSz="685800"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GB" sz="1500" b="0" i="0" u="none" strike="noStrike" kern="1200" cap="none" spc="0" normalizeH="0" baseline="0" noProof="0" dirty="0" smtClean="0">
                <a:ln>
                  <a:noFill/>
                </a:ln>
                <a:solidFill>
                  <a:srgbClr val="2A2A2A"/>
                </a:solidFill>
                <a:effectLst/>
                <a:uLnTx/>
                <a:uFillTx/>
                <a:latin typeface="Arial"/>
              </a:rPr>
              <a:t>Three successful airborne deployments in 2017 in Senegal, UK and Ascension Island </a:t>
            </a:r>
          </a:p>
          <a:p>
            <a:pPr marL="0" marR="0" lvl="0" indent="0" algn="l" defTabSz="685800" rtl="0" eaLnBrk="0" fontAlgn="auto" latinLnBrk="0" hangingPunct="0">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srgbClr val="2A2A2A"/>
              </a:solidFill>
              <a:effectLst/>
              <a:uLnTx/>
              <a:uFillTx/>
              <a:latin typeface="Arial"/>
            </a:endParaRPr>
          </a:p>
        </p:txBody>
      </p:sp>
      <p:graphicFrame>
        <p:nvGraphicFramePr>
          <p:cNvPr id="5" name="Diagram 4"/>
          <p:cNvGraphicFramePr/>
          <p:nvPr>
            <p:extLst/>
          </p:nvPr>
        </p:nvGraphicFramePr>
        <p:xfrm>
          <a:off x="3790502" y="78882"/>
          <a:ext cx="3437795" cy="25355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Placeholder 9"/>
          <p:cNvPicPr>
            <a:picLocks noChangeAspect="1"/>
          </p:cNvPicPr>
          <p:nvPr/>
        </p:nvPicPr>
        <p:blipFill>
          <a:blip r:embed="rId7"/>
          <a:srcRect l="3237" r="3237"/>
          <a:stretch>
            <a:fillRect/>
          </a:stretch>
        </p:blipFill>
        <p:spPr>
          <a:xfrm>
            <a:off x="0" y="2991867"/>
            <a:ext cx="1932935" cy="1740284"/>
          </a:xfrm>
          <a:prstGeom prst="rect">
            <a:avLst/>
          </a:prstGeom>
        </p:spPr>
      </p:pic>
      <p:sp>
        <p:nvSpPr>
          <p:cNvPr id="8" name="Rectangle 7"/>
          <p:cNvSpPr/>
          <p:nvPr/>
        </p:nvSpPr>
        <p:spPr>
          <a:xfrm>
            <a:off x="4957004" y="2731887"/>
            <a:ext cx="1762203" cy="400110"/>
          </a:xfrm>
          <a:prstGeom prst="rect">
            <a:avLst/>
          </a:prstGeom>
        </p:spPr>
        <p:txBody>
          <a:bodyPr wrap="square">
            <a:spAutoFit/>
          </a:bodyPr>
          <a:lstStyle/>
          <a:p>
            <a:pPr marL="0" marR="0" lvl="0" indent="0" algn="l" defTabSz="584200" rtl="0" eaLnBrk="1" fontAlgn="auto" latinLnBrk="0" hangingPunct="0">
              <a:lnSpc>
                <a:spcPct val="100000"/>
              </a:lnSpc>
              <a:spcBef>
                <a:spcPts val="0"/>
              </a:spcBef>
              <a:spcAft>
                <a:spcPts val="0"/>
              </a:spcAft>
              <a:buClrTx/>
              <a:buSzTx/>
              <a:buFontTx/>
              <a:buNone/>
              <a:tabLst/>
              <a:defRPr/>
            </a:pPr>
            <a:r>
              <a:rPr kumimoji="0" lang="en-GB" sz="1000" b="0" i="1" u="none" strike="noStrike" kern="1200" cap="none" spc="0" normalizeH="0" baseline="0" noProof="0" dirty="0" smtClean="0">
                <a:ln>
                  <a:noFill/>
                </a:ln>
                <a:solidFill>
                  <a:srgbClr val="2A2A2A"/>
                </a:solidFill>
                <a:effectLst/>
                <a:uLnTx/>
                <a:uFillTx/>
                <a:latin typeface="Arial"/>
                <a:sym typeface="Helvetica Light"/>
              </a:rPr>
              <a:t>Davies </a:t>
            </a:r>
            <a:r>
              <a:rPr kumimoji="0" lang="en-GB" sz="1000" b="0" i="1" u="none" strike="noStrike" kern="1200" cap="none" spc="0" normalizeH="0" baseline="0" noProof="0" dirty="0">
                <a:ln>
                  <a:noFill/>
                </a:ln>
                <a:solidFill>
                  <a:srgbClr val="2A2A2A"/>
                </a:solidFill>
                <a:effectLst/>
                <a:uLnTx/>
                <a:uFillTx/>
                <a:latin typeface="Arial"/>
                <a:sym typeface="Helvetica Light"/>
              </a:rPr>
              <a:t>et </a:t>
            </a:r>
            <a:r>
              <a:rPr kumimoji="0" lang="en-GB" sz="1000" b="0" i="1" u="none" strike="noStrike" kern="1200" cap="none" spc="0" normalizeH="0" baseline="0" noProof="0" dirty="0" smtClean="0">
                <a:ln>
                  <a:noFill/>
                </a:ln>
                <a:solidFill>
                  <a:srgbClr val="2A2A2A"/>
                </a:solidFill>
                <a:effectLst/>
                <a:uLnTx/>
                <a:uFillTx/>
                <a:latin typeface="Arial"/>
                <a:sym typeface="Helvetica Light"/>
              </a:rPr>
              <a:t>al, Atmos</a:t>
            </a:r>
            <a:r>
              <a:rPr kumimoji="0" lang="en-GB" sz="1000" b="0" i="1" u="none" strike="noStrike" kern="1200" cap="none" spc="0" normalizeH="0" baseline="0" noProof="0" dirty="0">
                <a:ln>
                  <a:noFill/>
                </a:ln>
                <a:solidFill>
                  <a:srgbClr val="2A2A2A"/>
                </a:solidFill>
                <a:effectLst/>
                <a:uLnTx/>
                <a:uFillTx/>
                <a:latin typeface="Arial"/>
                <a:sym typeface="Helvetica Light"/>
              </a:rPr>
              <a:t>. </a:t>
            </a:r>
            <a:r>
              <a:rPr kumimoji="0" lang="en-GB" sz="1000" b="0" i="1" u="none" strike="noStrike" kern="1200" cap="none" spc="0" normalizeH="0" baseline="0" noProof="0" dirty="0" smtClean="0">
                <a:ln>
                  <a:noFill/>
                </a:ln>
                <a:solidFill>
                  <a:srgbClr val="2A2A2A"/>
                </a:solidFill>
                <a:effectLst/>
                <a:uLnTx/>
                <a:uFillTx/>
                <a:latin typeface="Arial"/>
                <a:sym typeface="Helvetica Light"/>
              </a:rPr>
              <a:t>Meas. Tech. 11, 2313 (2018)</a:t>
            </a:r>
            <a:endParaRPr kumimoji="0" lang="en-GB" sz="1000" b="0" i="1" u="none" strike="noStrike" kern="1200" cap="none" spc="0" normalizeH="0" baseline="0" noProof="0" dirty="0">
              <a:ln>
                <a:noFill/>
              </a:ln>
              <a:solidFill>
                <a:srgbClr val="2A2A2A"/>
              </a:solidFill>
              <a:effectLst/>
              <a:uLnTx/>
              <a:uFillTx/>
              <a:latin typeface="Arial"/>
              <a:sym typeface="Helvetica Light"/>
            </a:endParaRPr>
          </a:p>
        </p:txBody>
      </p:sp>
      <p:pic>
        <p:nvPicPr>
          <p:cNvPr id="9" name="Picture 8"/>
          <p:cNvPicPr>
            <a:picLocks noChangeAspect="1"/>
          </p:cNvPicPr>
          <p:nvPr/>
        </p:nvPicPr>
        <p:blipFill>
          <a:blip r:embed="rId8"/>
          <a:stretch>
            <a:fillRect/>
          </a:stretch>
        </p:blipFill>
        <p:spPr>
          <a:xfrm>
            <a:off x="2043863" y="3249469"/>
            <a:ext cx="1410752" cy="1415594"/>
          </a:xfrm>
          <a:prstGeom prst="rect">
            <a:avLst/>
          </a:prstGeom>
        </p:spPr>
      </p:pic>
      <p:pic>
        <p:nvPicPr>
          <p:cNvPr id="10" name="Picture 9"/>
          <p:cNvPicPr>
            <a:picLocks noChangeAspect="1"/>
          </p:cNvPicPr>
          <p:nvPr/>
        </p:nvPicPr>
        <p:blipFill>
          <a:blip r:embed="rId9"/>
          <a:stretch>
            <a:fillRect/>
          </a:stretch>
        </p:blipFill>
        <p:spPr>
          <a:xfrm>
            <a:off x="3565543" y="3249469"/>
            <a:ext cx="1475952" cy="1465797"/>
          </a:xfrm>
          <a:prstGeom prst="rect">
            <a:avLst/>
          </a:prstGeom>
        </p:spPr>
      </p:pic>
      <p:pic>
        <p:nvPicPr>
          <p:cNvPr id="12" name="Picture 11" descr="PowerPoint Presentation - Adobe Acrobat Reader DC"/>
          <p:cNvPicPr>
            <a:picLocks noChangeAspect="1"/>
          </p:cNvPicPr>
          <p:nvPr/>
        </p:nvPicPr>
        <p:blipFill rotWithShape="1">
          <a:blip r:embed="rId10" cstate="print">
            <a:extLst>
              <a:ext uri="{28A0092B-C50C-407E-A947-70E740481C1C}">
                <a14:useLocalDpi xmlns:a14="http://schemas.microsoft.com/office/drawing/2010/main" val="0"/>
              </a:ext>
            </a:extLst>
          </a:blip>
          <a:srcRect l="11889" t="63780" r="56998" b="10378"/>
          <a:stretch/>
        </p:blipFill>
        <p:spPr>
          <a:xfrm>
            <a:off x="5087223" y="3514680"/>
            <a:ext cx="1705178" cy="1150383"/>
          </a:xfrm>
          <a:prstGeom prst="rect">
            <a:avLst/>
          </a:prstGeom>
          <a:ln w="19050">
            <a:noFill/>
          </a:ln>
        </p:spPr>
      </p:pic>
    </p:spTree>
    <p:extLst>
      <p:ext uri="{BB962C8B-B14F-4D97-AF65-F5344CB8AC3E}">
        <p14:creationId xmlns:p14="http://schemas.microsoft.com/office/powerpoint/2010/main" val="3569990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extBox 2"/>
          <p:cNvSpPr txBox="1"/>
          <p:nvPr/>
        </p:nvSpPr>
        <p:spPr>
          <a:xfrm>
            <a:off x="687510" y="498587"/>
            <a:ext cx="5479524" cy="44531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nchorCtr="0">
            <a:spAutoFit/>
          </a:bodyPr>
          <a:lstStyle/>
          <a:p>
            <a:pPr algn="ctr" defTabSz="584200" hangingPunct="0">
              <a:spcAft>
                <a:spcPts val="1200"/>
              </a:spcAft>
            </a:pPr>
            <a:r>
              <a:rPr lang="en-GB" sz="2000" dirty="0" smtClean="0">
                <a:solidFill>
                  <a:srgbClr val="0070C0"/>
                </a:solidFill>
                <a:sym typeface="Helvetica Light"/>
              </a:rPr>
              <a:t>Airborne activities (FAAM aircraft)</a:t>
            </a:r>
          </a:p>
          <a:p>
            <a:pPr algn="ctr" defTabSz="584200" hangingPunct="0">
              <a:spcAft>
                <a:spcPts val="1200"/>
              </a:spcAft>
            </a:pPr>
            <a:r>
              <a:rPr lang="en-GB" sz="2000" dirty="0" smtClean="0">
                <a:solidFill>
                  <a:srgbClr val="0070C0"/>
                </a:solidFill>
                <a:sym typeface="Helvetica Light"/>
              </a:rPr>
              <a:t>Objectives</a:t>
            </a:r>
          </a:p>
          <a:p>
            <a:pPr algn="ctr" defTabSz="584200" hangingPunct="0">
              <a:spcAft>
                <a:spcPts val="1200"/>
              </a:spcAft>
            </a:pPr>
            <a:endParaRPr kumimoji="0" lang="en-GB" sz="1800" b="0" i="0" u="none" strike="noStrike" cap="none" spc="0" normalizeH="0" baseline="0" dirty="0" smtClean="0">
              <a:ln>
                <a:noFill/>
              </a:ln>
              <a:solidFill>
                <a:schemeClr val="tx1"/>
              </a:solidFill>
              <a:effectLst/>
              <a:uFillTx/>
              <a:latin typeface="+mn-lt"/>
              <a:ea typeface="+mn-ea"/>
              <a:cs typeface="+mn-cs"/>
              <a:sym typeface="Helvetica Light"/>
            </a:endParaRPr>
          </a:p>
          <a:p>
            <a:pPr marL="180000" indent="-180000" algn="just" defTabSz="584200" hangingPunct="0">
              <a:spcAft>
                <a:spcPts val="1200"/>
              </a:spcAft>
              <a:buFont typeface="Arial" pitchFamily="34" charset="0"/>
              <a:buChar char="•"/>
            </a:pPr>
            <a:r>
              <a:rPr lang="en-GB" sz="1800" u="sng" dirty="0" smtClean="0">
                <a:sym typeface="Helvetica Light"/>
              </a:rPr>
              <a:t>Direct comparison of aerosol/cloud products (IS)</a:t>
            </a:r>
            <a:r>
              <a:rPr lang="en-GB" sz="1800" dirty="0" smtClean="0">
                <a:sym typeface="Helvetica Light"/>
              </a:rPr>
              <a:t>: Flight at different altitude levels under the </a:t>
            </a:r>
            <a:r>
              <a:rPr lang="en-GB" sz="1800" dirty="0" err="1" smtClean="0">
                <a:sym typeface="Helvetica Light"/>
              </a:rPr>
              <a:t>EarthCARE</a:t>
            </a:r>
            <a:r>
              <a:rPr lang="en-GB" sz="1800" dirty="0" smtClean="0">
                <a:sym typeface="Helvetica Light"/>
              </a:rPr>
              <a:t> flight track: in situ.</a:t>
            </a:r>
          </a:p>
          <a:p>
            <a:pPr marL="180000" indent="-180000" algn="just" defTabSz="584200" hangingPunct="0">
              <a:spcAft>
                <a:spcPts val="1200"/>
              </a:spcAft>
              <a:buFont typeface="Arial" pitchFamily="34" charset="0"/>
              <a:buChar char="•"/>
            </a:pPr>
            <a:r>
              <a:rPr lang="en-GB" sz="1800" u="sng" dirty="0" smtClean="0">
                <a:sym typeface="Helvetica Light"/>
              </a:rPr>
              <a:t>Direct comparison of aerosol/cloud products (RS)</a:t>
            </a:r>
            <a:r>
              <a:rPr lang="en-GB" sz="1800" dirty="0" smtClean="0">
                <a:sym typeface="Helvetica Light"/>
              </a:rPr>
              <a:t>: High altitude flight, under the </a:t>
            </a:r>
            <a:r>
              <a:rPr lang="en-GB" sz="1800" dirty="0" err="1" smtClean="0">
                <a:sym typeface="Helvetica Light"/>
              </a:rPr>
              <a:t>EarthCARE</a:t>
            </a:r>
            <a:r>
              <a:rPr lang="en-GB" sz="1800" dirty="0" smtClean="0">
                <a:sym typeface="Helvetica Light"/>
              </a:rPr>
              <a:t> flight track: remote sensing.</a:t>
            </a:r>
          </a:p>
          <a:p>
            <a:pPr marL="180000" indent="-180000" algn="just" defTabSz="584200" hangingPunct="0">
              <a:spcAft>
                <a:spcPts val="1200"/>
              </a:spcAft>
              <a:buFont typeface="Arial" pitchFamily="34" charset="0"/>
              <a:buChar char="•"/>
            </a:pPr>
            <a:r>
              <a:rPr lang="en-GB" sz="1800" u="sng" dirty="0" smtClean="0">
                <a:sym typeface="Helvetica Light"/>
              </a:rPr>
              <a:t>Studies on scene classification</a:t>
            </a:r>
            <a:r>
              <a:rPr lang="en-GB" sz="1800" dirty="0" smtClean="0">
                <a:sym typeface="Helvetica Light"/>
              </a:rPr>
              <a:t>: layer detection, aerosol-cloud discrimination, aerosol classification (use both RS and IS)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extBox 2"/>
          <p:cNvSpPr txBox="1"/>
          <p:nvPr/>
        </p:nvSpPr>
        <p:spPr>
          <a:xfrm>
            <a:off x="371260" y="498587"/>
            <a:ext cx="6105167" cy="374525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nchorCtr="0">
            <a:spAutoFit/>
          </a:bodyPr>
          <a:lstStyle/>
          <a:p>
            <a:pPr algn="ctr" defTabSz="584200" hangingPunct="0">
              <a:spcAft>
                <a:spcPts val="1200"/>
              </a:spcAft>
            </a:pPr>
            <a:r>
              <a:rPr lang="en-GB" sz="2000" dirty="0" smtClean="0">
                <a:solidFill>
                  <a:srgbClr val="0070C0"/>
                </a:solidFill>
                <a:sym typeface="Helvetica Light"/>
              </a:rPr>
              <a:t>Airborne activities (FAAM aircraft)</a:t>
            </a:r>
          </a:p>
          <a:p>
            <a:pPr algn="ctr" defTabSz="584200" hangingPunct="0">
              <a:spcAft>
                <a:spcPts val="1200"/>
              </a:spcAft>
            </a:pPr>
            <a:r>
              <a:rPr lang="en-GB" sz="2000" dirty="0" smtClean="0">
                <a:solidFill>
                  <a:srgbClr val="0070C0"/>
                </a:solidFill>
                <a:sym typeface="Helvetica Light"/>
              </a:rPr>
              <a:t>Potential location</a:t>
            </a:r>
          </a:p>
          <a:p>
            <a:pPr algn="ctr" defTabSz="584200" hangingPunct="0">
              <a:spcAft>
                <a:spcPts val="1200"/>
              </a:spcAft>
            </a:pPr>
            <a:endParaRPr kumimoji="0" lang="en-GB" sz="2000" b="0" i="0" u="none" strike="noStrike" cap="none" spc="0" normalizeH="0" baseline="0" dirty="0" smtClean="0">
              <a:ln>
                <a:noFill/>
              </a:ln>
              <a:solidFill>
                <a:schemeClr val="tx1"/>
              </a:solidFill>
              <a:effectLst/>
              <a:uFillTx/>
              <a:latin typeface="+mn-lt"/>
              <a:ea typeface="+mn-ea"/>
              <a:cs typeface="+mn-cs"/>
              <a:sym typeface="Helvetica Light"/>
            </a:endParaRPr>
          </a:p>
          <a:p>
            <a:pPr marL="180000" indent="-180000" algn="just" defTabSz="584200" hangingPunct="0">
              <a:spcAft>
                <a:spcPts val="1200"/>
              </a:spcAft>
              <a:buFont typeface="Arial" pitchFamily="34" charset="0"/>
              <a:buChar char="•"/>
            </a:pPr>
            <a:r>
              <a:rPr lang="en-GB" sz="2000" dirty="0" smtClean="0">
                <a:sym typeface="Helvetica Light"/>
              </a:rPr>
              <a:t>In proximity of the United Kingdom (ad hoc)</a:t>
            </a:r>
          </a:p>
          <a:p>
            <a:pPr marL="180000" indent="-180000" algn="just" defTabSz="584200" hangingPunct="0">
              <a:spcAft>
                <a:spcPts val="1200"/>
              </a:spcAft>
              <a:buFont typeface="Arial" pitchFamily="34" charset="0"/>
              <a:buChar char="•"/>
            </a:pPr>
            <a:r>
              <a:rPr lang="en-GB" sz="2000" dirty="0" smtClean="0">
                <a:sym typeface="Helvetica Light"/>
              </a:rPr>
              <a:t>In locations where the FAAM aircraft will be detached for larger campaigns (ad hoc)</a:t>
            </a:r>
            <a:br>
              <a:rPr lang="en-GB" sz="2000" dirty="0" smtClean="0">
                <a:sym typeface="Helvetica Light"/>
              </a:rPr>
            </a:br>
            <a:r>
              <a:rPr lang="en-GB" i="1" dirty="0" smtClean="0">
                <a:sym typeface="Helvetica Light"/>
              </a:rPr>
              <a:t>Planned campaigns: Scotland (Jan/Feb 2019), Indonesia (Jan/Feb 2020). </a:t>
            </a:r>
            <a:endParaRPr lang="en-GB" i="1" dirty="0" smtClean="0">
              <a:solidFill>
                <a:srgbClr val="FF0000"/>
              </a:solidFill>
              <a:sym typeface="Helvetica Light"/>
            </a:endParaRPr>
          </a:p>
          <a:p>
            <a:pPr marL="180000" indent="-180000" algn="just" defTabSz="584200" hangingPunct="0">
              <a:spcAft>
                <a:spcPts val="1200"/>
              </a:spcAft>
              <a:buFont typeface="Arial" pitchFamily="34" charset="0"/>
              <a:buChar char="•"/>
            </a:pPr>
            <a:r>
              <a:rPr lang="en-GB" sz="2000" dirty="0" smtClean="0">
                <a:sym typeface="Helvetica Light"/>
              </a:rPr>
              <a:t>In a dedicated cal/</a:t>
            </a:r>
            <a:r>
              <a:rPr lang="en-GB" sz="2000" dirty="0" err="1" smtClean="0">
                <a:sym typeface="Helvetica Light"/>
              </a:rPr>
              <a:t>val</a:t>
            </a:r>
            <a:r>
              <a:rPr lang="en-GB" sz="2000" dirty="0" smtClean="0">
                <a:sym typeface="Helvetica Light"/>
              </a:rPr>
              <a:t> campaign – location TBD (expensive option)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extBox 2"/>
          <p:cNvSpPr txBox="1"/>
          <p:nvPr/>
        </p:nvSpPr>
        <p:spPr>
          <a:xfrm>
            <a:off x="350635" y="642260"/>
            <a:ext cx="6228920" cy="276037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defTabSz="584200" hangingPunct="0">
              <a:spcAft>
                <a:spcPts val="1200"/>
              </a:spcAft>
            </a:pPr>
            <a:r>
              <a:rPr lang="en-GB" sz="2000" dirty="0" smtClean="0">
                <a:solidFill>
                  <a:srgbClr val="0070C0"/>
                </a:solidFill>
                <a:sym typeface="Helvetica Light"/>
              </a:rPr>
              <a:t>Validation of </a:t>
            </a:r>
            <a:r>
              <a:rPr lang="en-GB" sz="2000" dirty="0" err="1" smtClean="0">
                <a:solidFill>
                  <a:srgbClr val="0070C0"/>
                </a:solidFill>
                <a:sym typeface="Helvetica Light"/>
              </a:rPr>
              <a:t>EarthCARE</a:t>
            </a:r>
            <a:r>
              <a:rPr lang="en-GB" sz="2000" dirty="0" smtClean="0">
                <a:solidFill>
                  <a:srgbClr val="0070C0"/>
                </a:solidFill>
                <a:sym typeface="Helvetica Light"/>
              </a:rPr>
              <a:t> products by comparison with airborne measurements and global NWP predictions</a:t>
            </a:r>
          </a:p>
          <a:p>
            <a:pPr defTabSz="584200" hangingPunct="0">
              <a:spcAft>
                <a:spcPts val="1200"/>
              </a:spcAft>
            </a:pPr>
            <a:endParaRPr kumimoji="0" lang="en-GB" sz="2000" b="0" i="0" u="none" strike="noStrike" cap="none" spc="0" normalizeH="0" baseline="0" dirty="0" smtClean="0">
              <a:ln>
                <a:noFill/>
              </a:ln>
              <a:solidFill>
                <a:schemeClr val="tx1"/>
              </a:solidFill>
              <a:effectLst/>
              <a:uFillTx/>
              <a:latin typeface="+mn-lt"/>
              <a:ea typeface="+mn-ea"/>
              <a:cs typeface="+mn-cs"/>
              <a:sym typeface="Helvetica Light"/>
            </a:endParaRPr>
          </a:p>
          <a:p>
            <a:pPr defTabSz="584200" hangingPunct="0">
              <a:spcAft>
                <a:spcPts val="1200"/>
              </a:spcAft>
            </a:pPr>
            <a:endParaRPr kumimoji="0" lang="en-GB" sz="2000" b="0" i="0" u="none" strike="noStrike" cap="none" spc="0" normalizeH="0" baseline="0" dirty="0" smtClean="0">
              <a:ln>
                <a:noFill/>
              </a:ln>
              <a:solidFill>
                <a:schemeClr val="tx1"/>
              </a:solidFill>
              <a:effectLst/>
              <a:uFillTx/>
              <a:latin typeface="+mn-lt"/>
              <a:ea typeface="+mn-ea"/>
              <a:cs typeface="+mn-cs"/>
              <a:sym typeface="Helvetica Light"/>
            </a:endParaRPr>
          </a:p>
          <a:p>
            <a:pPr marL="457200" indent="-457200" defTabSz="584200" hangingPunct="0">
              <a:spcAft>
                <a:spcPts val="1200"/>
              </a:spcAft>
              <a:buFont typeface="+mj-lt"/>
              <a:buAutoNum type="arabicPeriod"/>
            </a:pPr>
            <a:r>
              <a:rPr lang="en-GB" sz="2000" dirty="0" smtClean="0">
                <a:solidFill>
                  <a:schemeClr val="accent5">
                    <a:lumMod val="75000"/>
                  </a:schemeClr>
                </a:solidFill>
                <a:sym typeface="Helvetica Light"/>
              </a:rPr>
              <a:t>Airborne activities (FAAM aircraft)</a:t>
            </a:r>
          </a:p>
          <a:p>
            <a:pPr marL="457200" indent="-457200" defTabSz="584200" hangingPunct="0">
              <a:spcAft>
                <a:spcPts val="1200"/>
              </a:spcAft>
              <a:buFont typeface="+mj-lt"/>
              <a:buAutoNum type="arabicPeriod"/>
            </a:pPr>
            <a:r>
              <a:rPr kumimoji="0" lang="en-GB" sz="2000" b="0" i="0" u="none" strike="noStrike" cap="none" spc="0" normalizeH="0" baseline="0" dirty="0" smtClean="0">
                <a:ln>
                  <a:noFill/>
                </a:ln>
                <a:solidFill>
                  <a:srgbClr val="FF0000"/>
                </a:solidFill>
                <a:effectLst/>
                <a:uFillTx/>
                <a:latin typeface="+mn-lt"/>
                <a:ea typeface="+mn-ea"/>
                <a:cs typeface="+mn-cs"/>
                <a:sym typeface="Helvetica Light"/>
              </a:rPr>
              <a:t>Monitoring</a:t>
            </a:r>
            <a:r>
              <a:rPr kumimoji="0" lang="en-GB" sz="2000" b="0" i="0" u="none" strike="noStrike" cap="none" spc="0" normalizeH="0" dirty="0" smtClean="0">
                <a:ln>
                  <a:noFill/>
                </a:ln>
                <a:solidFill>
                  <a:srgbClr val="FF0000"/>
                </a:solidFill>
                <a:effectLst/>
                <a:uFillTx/>
                <a:latin typeface="+mn-lt"/>
                <a:ea typeface="+mn-ea"/>
                <a:cs typeface="+mn-cs"/>
                <a:sym typeface="Helvetica Light"/>
              </a:rPr>
              <a:t> (satellite imagery and NWP products)</a:t>
            </a:r>
            <a:endParaRPr kumimoji="0" lang="en-GB" sz="2000" b="0" i="0" u="none" strike="noStrike" cap="none" spc="0" normalizeH="0" baseline="0" dirty="0" smtClean="0">
              <a:ln>
                <a:noFill/>
              </a:ln>
              <a:solidFill>
                <a:srgbClr val="FF0000"/>
              </a:solidFill>
              <a:effectLst/>
              <a:uFillTx/>
              <a:latin typeface="+mn-lt"/>
              <a:ea typeface="+mn-ea"/>
              <a:cs typeface="+mn-cs"/>
              <a:sym typeface="Helvetica Light"/>
            </a:endParaRPr>
          </a:p>
        </p:txBody>
      </p:sp>
      <p:pic>
        <p:nvPicPr>
          <p:cNvPr id="4" name="Picture 3" descr="EarthCARE_node_full_image_2.jpg"/>
          <p:cNvPicPr>
            <a:picLocks noChangeAspect="1"/>
          </p:cNvPicPr>
          <p:nvPr/>
        </p:nvPicPr>
        <p:blipFill>
          <a:blip r:embed="rId2" cstate="print"/>
          <a:stretch>
            <a:fillRect/>
          </a:stretch>
        </p:blipFill>
        <p:spPr>
          <a:xfrm>
            <a:off x="4662523" y="3348217"/>
            <a:ext cx="1640878" cy="1230658"/>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marL="0" marR="0" lvl="0" indent="0" algn="l" defTabSz="164298" rtl="0" eaLnBrk="1" fontAlgn="auto" latinLnBrk="0" hangingPunct="0">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2A2A2A"/>
                </a:solidFill>
                <a:effectLst/>
                <a:uLnTx/>
                <a:uFillTx/>
                <a:latin typeface="Arial"/>
                <a:sym typeface="Helvetica Light"/>
              </a:rPr>
              <a:t>www.metoffice.gov.uk																									                       © Crown Copyright 2017, Met Office</a:t>
            </a:r>
            <a:endParaRPr kumimoji="0" lang="en-GB" sz="600" b="0" i="0" u="none" strike="noStrike" kern="0" cap="none" spc="0" normalizeH="0" baseline="0" noProof="0" dirty="0">
              <a:ln>
                <a:noFill/>
              </a:ln>
              <a:solidFill>
                <a:srgbClr val="2A2A2A"/>
              </a:solidFill>
              <a:effectLst/>
              <a:uLnTx/>
              <a:uFillTx/>
              <a:latin typeface="Arial"/>
              <a:sym typeface="Helvetica Light"/>
            </a:endParaRPr>
          </a:p>
        </p:txBody>
      </p:sp>
      <p:sp>
        <p:nvSpPr>
          <p:cNvPr id="9" name="Rectangle 8"/>
          <p:cNvSpPr>
            <a:spLocks noChangeArrowheads="1"/>
          </p:cNvSpPr>
          <p:nvPr/>
        </p:nvSpPr>
        <p:spPr bwMode="auto">
          <a:xfrm>
            <a:off x="1859715" y="0"/>
            <a:ext cx="5524213" cy="569913"/>
          </a:xfrm>
          <a:prstGeom prst="rect">
            <a:avLst/>
          </a:prstGeom>
          <a:noFill/>
          <a:ln w="9525">
            <a:noFill/>
            <a:miter lim="800000"/>
            <a:headEnd/>
            <a:tailEnd/>
          </a:ln>
          <a:effectLst/>
        </p:spPr>
        <p:txBody>
          <a:bodyPr anchor="ct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srgbClr val="000000"/>
                </a:solidFill>
                <a:effectLst/>
                <a:uLnTx/>
                <a:uFillTx/>
                <a:latin typeface="Arial"/>
                <a:cs typeface="+mn-cs"/>
              </a:rPr>
              <a:t>Use of SEVIRI cloud products</a:t>
            </a:r>
          </a:p>
        </p:txBody>
      </p:sp>
      <p:sp>
        <p:nvSpPr>
          <p:cNvPr id="12" name="Rectangle 11"/>
          <p:cNvSpPr>
            <a:spLocks noChangeArrowheads="1"/>
          </p:cNvSpPr>
          <p:nvPr/>
        </p:nvSpPr>
        <p:spPr bwMode="auto">
          <a:xfrm>
            <a:off x="405636" y="1212971"/>
            <a:ext cx="6201419" cy="369332"/>
          </a:xfrm>
          <a:prstGeom prst="rect">
            <a:avLst/>
          </a:prstGeom>
          <a:noFill/>
          <a:ln w="9525">
            <a:noFill/>
            <a:miter lim="800000"/>
            <a:headEnd/>
            <a:tailEnd/>
          </a:ln>
          <a:effectLst/>
        </p:spPr>
        <p:txBody>
          <a:bodyPr anchor="t" anchorCtr="0">
            <a:spAutoFit/>
          </a:bodyPr>
          <a:lstStyle/>
          <a:p>
            <a:pPr marL="0" marR="0" lvl="0" indent="0" algn="l" defTabSz="685800" rtl="0" eaLnBrk="0" fontAlgn="auto" latinLnBrk="0" hangingPunct="0">
              <a:lnSpc>
                <a:spcPct val="100000"/>
              </a:lnSpc>
              <a:spcBef>
                <a:spcPts val="0"/>
              </a:spcBef>
              <a:spcAft>
                <a:spcPts val="0"/>
              </a:spcAft>
              <a:buClrTx/>
              <a:buSzTx/>
              <a:buFont typeface="Arial" pitchFamily="34" charset="0"/>
              <a:buChar char="•"/>
              <a:tabLst/>
              <a:defRPr/>
            </a:pPr>
            <a:endParaRPr kumimoji="0" lang="en-GB" sz="1800" b="0" i="0" u="none" strike="noStrike" kern="1200" cap="none" spc="0" normalizeH="0" baseline="0" noProof="0" dirty="0" smtClean="0">
              <a:ln>
                <a:noFill/>
              </a:ln>
              <a:solidFill>
                <a:srgbClr val="C00000"/>
              </a:solidFill>
              <a:effectLst/>
              <a:uLnTx/>
              <a:uFillTx/>
              <a:latin typeface="Arial"/>
              <a:cs typeface="+mn-cs"/>
            </a:endParaRPr>
          </a:p>
        </p:txBody>
      </p:sp>
      <p:sp>
        <p:nvSpPr>
          <p:cNvPr id="28" name="Rectangle 27"/>
          <p:cNvSpPr>
            <a:spLocks noChangeArrowheads="1"/>
          </p:cNvSpPr>
          <p:nvPr/>
        </p:nvSpPr>
        <p:spPr bwMode="auto">
          <a:xfrm>
            <a:off x="406110" y="538813"/>
            <a:ext cx="2113156" cy="592669"/>
          </a:xfrm>
          <a:prstGeom prst="rect">
            <a:avLst/>
          </a:prstGeom>
          <a:noFill/>
          <a:ln w="9525">
            <a:noFill/>
            <a:miter lim="800000"/>
            <a:headEnd/>
            <a:tailEnd/>
          </a:ln>
          <a:effectLst/>
        </p:spPr>
        <p:txBody>
          <a:bodyPr anchor="ct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srgbClr val="000000"/>
                </a:solidFill>
                <a:effectLst/>
                <a:uLnTx/>
                <a:uFillTx/>
                <a:latin typeface="Arial"/>
              </a:rPr>
              <a:t>NWP applications</a:t>
            </a:r>
          </a:p>
        </p:txBody>
      </p:sp>
      <p:sp>
        <p:nvSpPr>
          <p:cNvPr id="44" name="Text Box 14"/>
          <p:cNvSpPr txBox="1">
            <a:spLocks noChangeArrowheads="1"/>
          </p:cNvSpPr>
          <p:nvPr/>
        </p:nvSpPr>
        <p:spPr bwMode="auto">
          <a:xfrm>
            <a:off x="2817471" y="546830"/>
            <a:ext cx="3932404"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sz="4400">
                <a:solidFill>
                  <a:schemeClr val="tx2"/>
                </a:solidFill>
                <a:latin typeface="Arial" panose="020B0604020202020204" pitchFamily="34" charset="0"/>
              </a:defRPr>
            </a:lvl1pPr>
            <a:lvl2pPr marL="742950" indent="-285750">
              <a:defRPr sz="4400">
                <a:solidFill>
                  <a:schemeClr val="tx2"/>
                </a:solidFill>
                <a:latin typeface="Arial" panose="020B0604020202020204" pitchFamily="34" charset="0"/>
              </a:defRPr>
            </a:lvl2pPr>
            <a:lvl3pPr marL="1143000" indent="-228600">
              <a:defRPr sz="4400">
                <a:solidFill>
                  <a:schemeClr val="tx2"/>
                </a:solidFill>
                <a:latin typeface="Arial" panose="020B0604020202020204" pitchFamily="34" charset="0"/>
              </a:defRPr>
            </a:lvl3pPr>
            <a:lvl4pPr marL="1600200" indent="-228600">
              <a:defRPr sz="4400">
                <a:solidFill>
                  <a:schemeClr val="tx2"/>
                </a:solidFill>
                <a:latin typeface="Arial" panose="020B0604020202020204" pitchFamily="34" charset="0"/>
              </a:defRPr>
            </a:lvl4pPr>
            <a:lvl5pPr marL="2057400" indent="-228600">
              <a:defRPr sz="4400">
                <a:solidFill>
                  <a:schemeClr val="tx2"/>
                </a:solidFill>
                <a:latin typeface="Arial" panose="020B0604020202020204" pitchFamily="34" charset="0"/>
              </a:defRPr>
            </a:lvl5pPr>
            <a:lvl6pPr marL="2514600" indent="-228600" eaLnBrk="0" fontAlgn="base" hangingPunct="0">
              <a:spcBef>
                <a:spcPct val="0"/>
              </a:spcBef>
              <a:spcAft>
                <a:spcPct val="0"/>
              </a:spcAft>
              <a:defRPr sz="4400">
                <a:solidFill>
                  <a:schemeClr val="tx2"/>
                </a:solidFill>
                <a:latin typeface="Arial" panose="020B0604020202020204" pitchFamily="34" charset="0"/>
              </a:defRPr>
            </a:lvl6pPr>
            <a:lvl7pPr marL="2971800" indent="-228600" eaLnBrk="0" fontAlgn="base" hangingPunct="0">
              <a:spcBef>
                <a:spcPct val="0"/>
              </a:spcBef>
              <a:spcAft>
                <a:spcPct val="0"/>
              </a:spcAft>
              <a:defRPr sz="4400">
                <a:solidFill>
                  <a:schemeClr val="tx2"/>
                </a:solidFill>
                <a:latin typeface="Arial" panose="020B0604020202020204" pitchFamily="34" charset="0"/>
              </a:defRPr>
            </a:lvl7pPr>
            <a:lvl8pPr marL="3429000" indent="-228600" eaLnBrk="0" fontAlgn="base" hangingPunct="0">
              <a:spcBef>
                <a:spcPct val="0"/>
              </a:spcBef>
              <a:spcAft>
                <a:spcPct val="0"/>
              </a:spcAft>
              <a:defRPr sz="4400">
                <a:solidFill>
                  <a:schemeClr val="tx2"/>
                </a:solidFill>
                <a:latin typeface="Arial" panose="020B0604020202020204" pitchFamily="34" charset="0"/>
              </a:defRPr>
            </a:lvl8pPr>
            <a:lvl9pPr marL="3886200" indent="-228600" eaLnBrk="0" fontAlgn="base" hangingPunct="0">
              <a:spcBef>
                <a:spcPct val="0"/>
              </a:spcBef>
              <a:spcAft>
                <a:spcPct val="0"/>
              </a:spcAft>
              <a:defRPr sz="4400">
                <a:solidFill>
                  <a:schemeClr val="tx2"/>
                </a:solidFill>
                <a:latin typeface="Arial" panose="020B0604020202020204" pitchFamily="34" charset="0"/>
              </a:defRPr>
            </a:lvl9pPr>
          </a:lstStyle>
          <a:p>
            <a:pPr marL="0" marR="0" lvl="0" indent="0" algn="l" defTabSz="685800" rtl="0" eaLnBrk="1" fontAlgn="auto" latinLnBrk="0" hangingPunct="1">
              <a:lnSpc>
                <a:spcPct val="100000"/>
              </a:lnSpc>
              <a:spcBef>
                <a:spcPct val="60000"/>
              </a:spcBef>
              <a:spcAft>
                <a:spcPts val="0"/>
              </a:spcAft>
              <a:buClrTx/>
              <a:buSzTx/>
              <a:buFontTx/>
              <a:buNone/>
              <a:tabLst/>
              <a:defRPr/>
            </a:pPr>
            <a:r>
              <a:rPr kumimoji="0" lang="en-GB" altLang="en-US" sz="1400" b="0" i="0" u="none" strike="noStrike" kern="1200" cap="none" spc="0" normalizeH="0" baseline="0" noProof="0" dirty="0">
                <a:ln>
                  <a:noFill/>
                </a:ln>
                <a:solidFill>
                  <a:srgbClr val="000000"/>
                </a:solidFill>
                <a:effectLst/>
                <a:uLnTx/>
                <a:uFillTx/>
                <a:latin typeface="Arial" panose="020B0604020202020204" pitchFamily="34" charset="0"/>
              </a:rPr>
              <a:t>Cloud-top height and cloud amount retrievals based on MSG data used to produce column cloud fraction </a:t>
            </a:r>
            <a:r>
              <a:rPr kumimoji="0" lang="en-GB" altLang="en-US" sz="1400" b="0" i="0" u="none" strike="noStrike" kern="1200" cap="none" spc="0" normalizeH="0" baseline="0" noProof="0" dirty="0" smtClean="0">
                <a:ln>
                  <a:noFill/>
                </a:ln>
                <a:solidFill>
                  <a:srgbClr val="000000"/>
                </a:solidFill>
                <a:effectLst/>
                <a:uLnTx/>
                <a:uFillTx/>
                <a:latin typeface="Arial" panose="020B0604020202020204" pitchFamily="34" charset="0"/>
              </a:rPr>
              <a:t>profiles for assimilation as humidity increments in regional NWP model</a:t>
            </a:r>
            <a:endParaRPr kumimoji="0" lang="en-GB" altLang="en-US" sz="1400" b="0" i="0" u="none" strike="noStrike" kern="1200" cap="none" spc="0" normalizeH="0" baseline="0" noProof="0" dirty="0">
              <a:ln>
                <a:noFill/>
              </a:ln>
              <a:solidFill>
                <a:srgbClr val="000000"/>
              </a:solidFill>
              <a:effectLst/>
              <a:uLnTx/>
              <a:uFillTx/>
              <a:latin typeface="Arial" panose="020B0604020202020204" pitchFamily="34" charset="0"/>
            </a:endParaRPr>
          </a:p>
        </p:txBody>
      </p:sp>
      <p:sp>
        <p:nvSpPr>
          <p:cNvPr id="46" name="Text Box 12"/>
          <p:cNvSpPr txBox="1">
            <a:spLocks noChangeArrowheads="1"/>
          </p:cNvSpPr>
          <p:nvPr/>
        </p:nvSpPr>
        <p:spPr bwMode="auto">
          <a:xfrm>
            <a:off x="4745530" y="3577591"/>
            <a:ext cx="817563" cy="406400"/>
          </a:xfrm>
          <a:prstGeom prst="rect">
            <a:avLst/>
          </a:prstGeom>
          <a:noFill/>
          <a:ln>
            <a:noFill/>
          </a:ln>
        </p:spPr>
        <p:txBody>
          <a:bodyPr wrap="none">
            <a:spAutoFit/>
          </a:bodyPr>
          <a:lstStyle>
            <a:lvl1pPr eaLnBrk="0" hangingPunct="0">
              <a:defRPr sz="800">
                <a:solidFill>
                  <a:schemeClr val="tx2"/>
                </a:solidFill>
                <a:latin typeface="Arial" panose="020B0604020202020204" pitchFamily="34" charset="0"/>
              </a:defRPr>
            </a:lvl1pPr>
            <a:lvl2pPr marL="742950" indent="-285750" eaLnBrk="0" hangingPunct="0">
              <a:defRPr sz="800">
                <a:solidFill>
                  <a:schemeClr val="tx2"/>
                </a:solidFill>
                <a:latin typeface="Arial" panose="020B0604020202020204" pitchFamily="34" charset="0"/>
              </a:defRPr>
            </a:lvl2pPr>
            <a:lvl3pPr marL="1143000" indent="-228600" eaLnBrk="0" hangingPunct="0">
              <a:defRPr sz="800">
                <a:solidFill>
                  <a:schemeClr val="tx2"/>
                </a:solidFill>
                <a:latin typeface="Arial" panose="020B0604020202020204" pitchFamily="34" charset="0"/>
              </a:defRPr>
            </a:lvl3pPr>
            <a:lvl4pPr marL="1600200" indent="-228600" eaLnBrk="0" hangingPunct="0">
              <a:defRPr sz="800">
                <a:solidFill>
                  <a:schemeClr val="tx2"/>
                </a:solidFill>
                <a:latin typeface="Arial" panose="020B0604020202020204" pitchFamily="34" charset="0"/>
              </a:defRPr>
            </a:lvl4pPr>
            <a:lvl5pPr marL="2057400" indent="-228600" eaLnBrk="0" hangingPunct="0">
              <a:defRPr sz="800">
                <a:solidFill>
                  <a:schemeClr val="tx2"/>
                </a:solidFill>
                <a:latin typeface="Arial" panose="020B0604020202020204" pitchFamily="34" charset="0"/>
              </a:defRPr>
            </a:lvl5pPr>
            <a:lvl6pPr marL="2514600" indent="-228600" eaLnBrk="0" fontAlgn="base" hangingPunct="0">
              <a:lnSpc>
                <a:spcPct val="85000"/>
              </a:lnSpc>
              <a:spcBef>
                <a:spcPct val="0"/>
              </a:spcBef>
              <a:spcAft>
                <a:spcPct val="0"/>
              </a:spcAft>
              <a:defRPr sz="800">
                <a:solidFill>
                  <a:schemeClr val="tx2"/>
                </a:solidFill>
                <a:latin typeface="Arial" panose="020B0604020202020204" pitchFamily="34" charset="0"/>
              </a:defRPr>
            </a:lvl6pPr>
            <a:lvl7pPr marL="2971800" indent="-228600" eaLnBrk="0" fontAlgn="base" hangingPunct="0">
              <a:lnSpc>
                <a:spcPct val="85000"/>
              </a:lnSpc>
              <a:spcBef>
                <a:spcPct val="0"/>
              </a:spcBef>
              <a:spcAft>
                <a:spcPct val="0"/>
              </a:spcAft>
              <a:defRPr sz="800">
                <a:solidFill>
                  <a:schemeClr val="tx2"/>
                </a:solidFill>
                <a:latin typeface="Arial" panose="020B0604020202020204" pitchFamily="34" charset="0"/>
              </a:defRPr>
            </a:lvl7pPr>
            <a:lvl8pPr marL="3429000" indent="-228600" eaLnBrk="0" fontAlgn="base" hangingPunct="0">
              <a:lnSpc>
                <a:spcPct val="85000"/>
              </a:lnSpc>
              <a:spcBef>
                <a:spcPct val="0"/>
              </a:spcBef>
              <a:spcAft>
                <a:spcPct val="0"/>
              </a:spcAft>
              <a:defRPr sz="800">
                <a:solidFill>
                  <a:schemeClr val="tx2"/>
                </a:solidFill>
                <a:latin typeface="Arial" panose="020B0604020202020204" pitchFamily="34" charset="0"/>
              </a:defRPr>
            </a:lvl8pPr>
            <a:lvl9pPr marL="3886200" indent="-228600" eaLnBrk="0" fontAlgn="base" hangingPunct="0">
              <a:lnSpc>
                <a:spcPct val="85000"/>
              </a:lnSpc>
              <a:spcBef>
                <a:spcPct val="0"/>
              </a:spcBef>
              <a:spcAft>
                <a:spcPct val="0"/>
              </a:spcAft>
              <a:defRPr sz="800">
                <a:solidFill>
                  <a:schemeClr val="tx2"/>
                </a:solidFill>
                <a:latin typeface="Arial" panose="020B0604020202020204" pitchFamily="34" charset="0"/>
              </a:defRPr>
            </a:lvl9pPr>
          </a:lstStyle>
          <a:p>
            <a:pPr marL="0" marR="0" lvl="0" indent="0" algn="l" defTabSz="685800" rtl="0" eaLnBrk="1" fontAlgn="auto" latinLnBrk="0" hangingPunct="1">
              <a:lnSpc>
                <a:spcPct val="85000"/>
              </a:lnSpc>
              <a:spcBef>
                <a:spcPts val="0"/>
              </a:spcBef>
              <a:spcAft>
                <a:spcPts val="0"/>
              </a:spcAft>
              <a:buClrTx/>
              <a:buSzTx/>
              <a:buFontTx/>
              <a:buNone/>
              <a:tabLst/>
              <a:defRPr/>
            </a:pPr>
            <a:r>
              <a:rPr kumimoji="0" lang="en-GB" altLang="en-US" sz="2400" b="0" i="0" u="none" strike="noStrike" kern="1200" cap="none" spc="0" normalizeH="0" baseline="0" noProof="0" dirty="0" smtClean="0">
                <a:ln>
                  <a:noFill/>
                </a:ln>
                <a:solidFill>
                  <a:srgbClr val="FFFFFF"/>
                </a:solidFill>
                <a:effectLst/>
                <a:uLnTx/>
                <a:uFillTx/>
                <a:latin typeface="Arial" panose="020B0604020202020204" pitchFamily="34" charset="0"/>
              </a:rPr>
              <a:t>UKV</a:t>
            </a:r>
          </a:p>
        </p:txBody>
      </p:sp>
      <p:grpSp>
        <p:nvGrpSpPr>
          <p:cNvPr id="57" name="Group 56"/>
          <p:cNvGrpSpPr>
            <a:grpSpLocks noChangeAspect="1"/>
          </p:cNvGrpSpPr>
          <p:nvPr/>
        </p:nvGrpSpPr>
        <p:grpSpPr>
          <a:xfrm>
            <a:off x="325494" y="1138198"/>
            <a:ext cx="2212405" cy="3504668"/>
            <a:chOff x="295275" y="926798"/>
            <a:chExt cx="3190755" cy="5054468"/>
          </a:xfrm>
        </p:grpSpPr>
        <p:pic>
          <p:nvPicPr>
            <p:cNvPr id="50" name="Picture 4" descr="AutoCld_cld_fclt_nolev_-1.0.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5275" y="926798"/>
              <a:ext cx="3190755" cy="505446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51" name="TextBox 16"/>
            <p:cNvSpPr txBox="1">
              <a:spLocks noChangeAspect="1" noChangeArrowheads="1"/>
            </p:cNvSpPr>
            <p:nvPr/>
          </p:nvSpPr>
          <p:spPr bwMode="auto">
            <a:xfrm>
              <a:off x="295276" y="1298206"/>
              <a:ext cx="2897797" cy="26632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400">
                  <a:solidFill>
                    <a:schemeClr val="tx2"/>
                  </a:solidFill>
                  <a:latin typeface="Arial" panose="020B0604020202020204" pitchFamily="34" charset="0"/>
                </a:defRPr>
              </a:lvl1pPr>
              <a:lvl2pPr marL="742950" indent="-285750">
                <a:defRPr sz="4400">
                  <a:solidFill>
                    <a:schemeClr val="tx2"/>
                  </a:solidFill>
                  <a:latin typeface="Arial" panose="020B0604020202020204" pitchFamily="34" charset="0"/>
                </a:defRPr>
              </a:lvl2pPr>
              <a:lvl3pPr marL="1143000" indent="-228600">
                <a:defRPr sz="4400">
                  <a:solidFill>
                    <a:schemeClr val="tx2"/>
                  </a:solidFill>
                  <a:latin typeface="Arial" panose="020B0604020202020204" pitchFamily="34" charset="0"/>
                </a:defRPr>
              </a:lvl3pPr>
              <a:lvl4pPr marL="1600200" indent="-228600">
                <a:defRPr sz="4400">
                  <a:solidFill>
                    <a:schemeClr val="tx2"/>
                  </a:solidFill>
                  <a:latin typeface="Arial" panose="020B0604020202020204" pitchFamily="34" charset="0"/>
                </a:defRPr>
              </a:lvl4pPr>
              <a:lvl5pPr marL="2057400" indent="-228600">
                <a:defRPr sz="4400">
                  <a:solidFill>
                    <a:schemeClr val="tx2"/>
                  </a:solidFill>
                  <a:latin typeface="Arial" panose="020B0604020202020204" pitchFamily="34" charset="0"/>
                </a:defRPr>
              </a:lvl5pPr>
              <a:lvl6pPr marL="2514600" indent="-228600" eaLnBrk="0" fontAlgn="base" hangingPunct="0">
                <a:spcBef>
                  <a:spcPct val="0"/>
                </a:spcBef>
                <a:spcAft>
                  <a:spcPct val="0"/>
                </a:spcAft>
                <a:defRPr sz="4400">
                  <a:solidFill>
                    <a:schemeClr val="tx2"/>
                  </a:solidFill>
                  <a:latin typeface="Arial" panose="020B0604020202020204" pitchFamily="34" charset="0"/>
                </a:defRPr>
              </a:lvl6pPr>
              <a:lvl7pPr marL="2971800" indent="-228600" eaLnBrk="0" fontAlgn="base" hangingPunct="0">
                <a:spcBef>
                  <a:spcPct val="0"/>
                </a:spcBef>
                <a:spcAft>
                  <a:spcPct val="0"/>
                </a:spcAft>
                <a:defRPr sz="4400">
                  <a:solidFill>
                    <a:schemeClr val="tx2"/>
                  </a:solidFill>
                  <a:latin typeface="Arial" panose="020B0604020202020204" pitchFamily="34" charset="0"/>
                </a:defRPr>
              </a:lvl7pPr>
              <a:lvl8pPr marL="3429000" indent="-228600" eaLnBrk="0" fontAlgn="base" hangingPunct="0">
                <a:spcBef>
                  <a:spcPct val="0"/>
                </a:spcBef>
                <a:spcAft>
                  <a:spcPct val="0"/>
                </a:spcAft>
                <a:defRPr sz="4400">
                  <a:solidFill>
                    <a:schemeClr val="tx2"/>
                  </a:solidFill>
                  <a:latin typeface="Arial" panose="020B0604020202020204" pitchFamily="34" charset="0"/>
                </a:defRPr>
              </a:lvl8pPr>
              <a:lvl9pPr marL="3886200" indent="-228600" eaLnBrk="0" fontAlgn="base" hangingPunct="0">
                <a:spcBef>
                  <a:spcPct val="0"/>
                </a:spcBef>
                <a:spcAft>
                  <a:spcPct val="0"/>
                </a:spcAft>
                <a:defRPr sz="4400">
                  <a:solidFill>
                    <a:schemeClr val="tx2"/>
                  </a:solidFill>
                  <a:latin typeface="Arial" panose="020B0604020202020204" pitchFamily="34" charset="0"/>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altLang="en-US" sz="600" b="0" i="0" u="none" strike="noStrike" kern="1200" cap="none" spc="0" normalizeH="0" baseline="0" noProof="0" dirty="0">
                  <a:ln>
                    <a:noFill/>
                  </a:ln>
                  <a:solidFill>
                    <a:srgbClr val="2A2A2A"/>
                  </a:solidFill>
                  <a:effectLst/>
                  <a:uLnTx/>
                  <a:uFillTx/>
                  <a:latin typeface="Arial" panose="020B0604020202020204" pitchFamily="34" charset="0"/>
                </a:rPr>
                <a:t>Cases:</a:t>
              </a:r>
              <a:r>
                <a:rPr kumimoji="0" lang="en-GB" altLang="en-US" sz="600" b="0" i="0" u="none" strike="noStrike" kern="1200" cap="none" spc="0" normalizeH="0" baseline="0" noProof="0" dirty="0">
                  <a:ln>
                    <a:noFill/>
                  </a:ln>
                  <a:solidFill>
                    <a:srgbClr val="B9DC0C"/>
                  </a:solidFill>
                  <a:effectLst/>
                  <a:uLnTx/>
                  <a:uFillTx/>
                  <a:latin typeface="Arial" panose="020B0604020202020204" pitchFamily="34" charset="0"/>
                </a:rPr>
                <a:t>            </a:t>
              </a:r>
              <a:r>
                <a:rPr kumimoji="0" lang="en-GB" altLang="en-US" sz="600" b="0" i="0" u="none" strike="noStrike" kern="1200" cap="none" spc="0" normalizeH="0" baseline="0" noProof="0" dirty="0">
                  <a:ln>
                    <a:noFill/>
                  </a:ln>
                  <a:solidFill>
                    <a:srgbClr val="2A2A2A"/>
                  </a:solidFill>
                  <a:effectLst/>
                  <a:uLnTx/>
                  <a:uFillTx/>
                  <a:latin typeface="Arial" panose="020B0604020202020204" pitchFamily="34" charset="0"/>
                </a:rPr>
                <a:t>Single level</a:t>
              </a:r>
              <a:r>
                <a:rPr kumimoji="0" lang="en-GB" altLang="en-US" sz="600" b="0" i="0" u="none" strike="noStrike" kern="1200" cap="none" spc="0" normalizeH="0" baseline="0" noProof="0" dirty="0">
                  <a:ln>
                    <a:noFill/>
                  </a:ln>
                  <a:solidFill>
                    <a:srgbClr val="B9DC0C"/>
                  </a:solidFill>
                  <a:effectLst/>
                  <a:uLnTx/>
                  <a:uFillTx/>
                  <a:latin typeface="Arial" panose="020B0604020202020204" pitchFamily="34" charset="0"/>
                </a:rPr>
                <a:t>                    </a:t>
              </a:r>
              <a:r>
                <a:rPr kumimoji="0" lang="en-GB" altLang="en-US" sz="600" b="0" i="0" u="none" strike="noStrike" kern="1200" cap="none" spc="0" normalizeH="0" baseline="0" noProof="0" dirty="0">
                  <a:ln>
                    <a:noFill/>
                  </a:ln>
                  <a:solidFill>
                    <a:srgbClr val="2A2A2A"/>
                  </a:solidFill>
                  <a:effectLst/>
                  <a:uLnTx/>
                  <a:uFillTx/>
                  <a:latin typeface="Arial" panose="020B0604020202020204" pitchFamily="34" charset="0"/>
                </a:rPr>
                <a:t>Multiple levels</a:t>
              </a:r>
            </a:p>
          </p:txBody>
        </p:sp>
        <p:pic>
          <p:nvPicPr>
            <p:cNvPr id="52" name="Picture 4" descr="AutoCld_cld_fclt_nolev_-1.0.png"/>
            <p:cNvPicPr>
              <a:picLocks noChangeAspect="1"/>
            </p:cNvPicPr>
            <p:nvPr/>
          </p:nvPicPr>
          <p:blipFill>
            <a:blip r:embed="rId3">
              <a:extLst>
                <a:ext uri="{28A0092B-C50C-407E-A947-70E740481C1C}">
                  <a14:useLocalDpi xmlns:a14="http://schemas.microsoft.com/office/drawing/2010/main" val="0"/>
                </a:ext>
              </a:extLst>
            </a:blip>
            <a:srcRect l="9247" t="8340" r="86130" b="90408"/>
            <a:stretch>
              <a:fillRect/>
            </a:stretch>
          </p:blipFill>
          <p:spPr bwMode="auto">
            <a:xfrm>
              <a:off x="814057" y="1367519"/>
              <a:ext cx="253699" cy="108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Picture 4" descr="AutoCld_cld_fclt_nolev_-1.0.png"/>
            <p:cNvPicPr>
              <a:picLocks noChangeAspect="1"/>
            </p:cNvPicPr>
            <p:nvPr/>
          </p:nvPicPr>
          <p:blipFill>
            <a:blip r:embed="rId3">
              <a:extLst>
                <a:ext uri="{28A0092B-C50C-407E-A947-70E740481C1C}">
                  <a14:useLocalDpi xmlns:a14="http://schemas.microsoft.com/office/drawing/2010/main" val="0"/>
                </a:ext>
              </a:extLst>
            </a:blip>
            <a:srcRect l="30344" t="8331" r="65321" b="90453"/>
            <a:stretch>
              <a:fillRect/>
            </a:stretch>
          </p:blipFill>
          <p:spPr bwMode="auto">
            <a:xfrm>
              <a:off x="1919925" y="1367519"/>
              <a:ext cx="239063" cy="105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 name="Group 2"/>
          <p:cNvGrpSpPr/>
          <p:nvPr/>
        </p:nvGrpSpPr>
        <p:grpSpPr>
          <a:xfrm>
            <a:off x="2728062" y="1648069"/>
            <a:ext cx="3884969" cy="2993981"/>
            <a:chOff x="2728062" y="1648069"/>
            <a:chExt cx="3884969" cy="2993981"/>
          </a:xfrm>
        </p:grpSpPr>
        <p:pic>
          <p:nvPicPr>
            <p:cNvPr id="42" name="Picture 8" descr="MSG_200708081430_CTH_op"/>
            <p:cNvPicPr>
              <a:picLocks noChangeArrowheads="1"/>
            </p:cNvPicPr>
            <p:nvPr/>
          </p:nvPicPr>
          <p:blipFill>
            <a:blip r:embed="rId4" cstate="print">
              <a:extLst>
                <a:ext uri="{28A0092B-C50C-407E-A947-70E740481C1C}">
                  <a14:useLocalDpi xmlns:a14="http://schemas.microsoft.com/office/drawing/2010/main" val="0"/>
                </a:ext>
              </a:extLst>
            </a:blip>
            <a:srcRect b="174"/>
            <a:stretch>
              <a:fillRect/>
            </a:stretch>
          </p:blipFill>
          <p:spPr bwMode="auto">
            <a:xfrm>
              <a:off x="2728062" y="1648069"/>
              <a:ext cx="1925218" cy="107295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43" name="Picture 11" descr="MSG_200708081430_ECA_ECA6"/>
            <p:cNvPicPr>
              <a:picLocks noChangeAspect="1" noChangeArrowheads="1"/>
            </p:cNvPicPr>
            <p:nvPr/>
          </p:nvPicPr>
          <p:blipFill>
            <a:blip r:embed="rId5" cstate="print">
              <a:extLst>
                <a:ext uri="{28A0092B-C50C-407E-A947-70E740481C1C}">
                  <a14:useLocalDpi xmlns:a14="http://schemas.microsoft.com/office/drawing/2010/main" val="0"/>
                </a:ext>
              </a:extLst>
            </a:blip>
            <a:srcRect b="174"/>
            <a:stretch>
              <a:fillRect/>
            </a:stretch>
          </p:blipFill>
          <p:spPr bwMode="auto">
            <a:xfrm>
              <a:off x="2728062" y="3184817"/>
              <a:ext cx="1925218" cy="116517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45" name="Picture 14" descr="qrparm.orog.UKV.png"/>
            <p:cNvPicPr>
              <a:picLocks noChangeAspect="1"/>
            </p:cNvPicPr>
            <p:nvPr/>
          </p:nvPicPr>
          <p:blipFill>
            <a:blip r:embed="rId6">
              <a:extLst>
                <a:ext uri="{28A0092B-C50C-407E-A947-70E740481C1C}">
                  <a14:useLocalDpi xmlns:a14="http://schemas.microsoft.com/office/drawing/2010/main" val="0"/>
                </a:ext>
              </a:extLst>
            </a:blip>
            <a:srcRect l="13396" t="12476" r="3954" b="17015"/>
            <a:stretch>
              <a:fillRect/>
            </a:stretch>
          </p:blipFill>
          <p:spPr bwMode="auto">
            <a:xfrm>
              <a:off x="4783484" y="1751782"/>
              <a:ext cx="1829547" cy="219116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47" name="Line 13"/>
            <p:cNvSpPr>
              <a:spLocks noChangeShapeType="1"/>
            </p:cNvSpPr>
            <p:nvPr/>
          </p:nvSpPr>
          <p:spPr bwMode="auto">
            <a:xfrm flipV="1">
              <a:off x="4653279" y="3326745"/>
              <a:ext cx="692443" cy="209036"/>
            </a:xfrm>
            <a:prstGeom prst="line">
              <a:avLst/>
            </a:prstGeom>
            <a:noFill/>
            <a:ln w="44450">
              <a:solidFill>
                <a:srgbClr val="000080"/>
              </a:solidFill>
              <a:round/>
              <a:headEnd/>
              <a:tailEnd type="triangle" w="med" len="med"/>
            </a:ln>
            <a:extLst>
              <a:ext uri="{909E8E84-426E-40DD-AFC4-6F175D3DCCD1}">
                <a14:hiddenFill xmlns:a14="http://schemas.microsoft.com/office/drawing/2010/main">
                  <a:noFill/>
                </a14:hiddenFill>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A2A2A"/>
                </a:solidFill>
                <a:effectLst/>
                <a:uLnTx/>
                <a:uFillTx/>
                <a:latin typeface="Arial"/>
              </a:endParaRPr>
            </a:p>
          </p:txBody>
        </p:sp>
        <p:sp>
          <p:nvSpPr>
            <p:cNvPr id="48" name="Line 6"/>
            <p:cNvSpPr>
              <a:spLocks noChangeShapeType="1"/>
            </p:cNvSpPr>
            <p:nvPr/>
          </p:nvSpPr>
          <p:spPr bwMode="auto">
            <a:xfrm>
              <a:off x="4646829" y="2157960"/>
              <a:ext cx="551183" cy="172504"/>
            </a:xfrm>
            <a:prstGeom prst="line">
              <a:avLst/>
            </a:prstGeom>
            <a:noFill/>
            <a:ln w="44450">
              <a:solidFill>
                <a:srgbClr val="000080"/>
              </a:solidFill>
              <a:round/>
              <a:headEnd/>
              <a:tailEnd type="triangle" w="med" len="med"/>
            </a:ln>
            <a:extLst>
              <a:ext uri="{909E8E84-426E-40DD-AFC4-6F175D3DCCD1}">
                <a14:hiddenFill xmlns:a14="http://schemas.microsoft.com/office/drawing/2010/main">
                  <a:noFill/>
                </a14:hiddenFill>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A2A2A"/>
                </a:solidFill>
                <a:effectLst/>
                <a:uLnTx/>
                <a:uFillTx/>
                <a:latin typeface="Arial"/>
              </a:endParaRPr>
            </a:p>
          </p:txBody>
        </p:sp>
        <p:sp>
          <p:nvSpPr>
            <p:cNvPr id="58" name="Text Box 9"/>
            <p:cNvSpPr txBox="1">
              <a:spLocks noChangeArrowheads="1"/>
            </p:cNvSpPr>
            <p:nvPr/>
          </p:nvSpPr>
          <p:spPr bwMode="auto">
            <a:xfrm>
              <a:off x="3000692" y="2760674"/>
              <a:ext cx="1368260" cy="249299"/>
            </a:xfrm>
            <a:prstGeom prst="rect">
              <a:avLst/>
            </a:prstGeom>
            <a:noFill/>
            <a:ln>
              <a:solidFill>
                <a:schemeClr val="bg1"/>
              </a:solidFill>
            </a:ln>
          </p:spPr>
          <p:txBody>
            <a:bodyPr wrap="none">
              <a:spAutoFit/>
            </a:bodyPr>
            <a:lstStyle>
              <a:lvl1pPr eaLnBrk="0" hangingPunct="0">
                <a:defRPr sz="800">
                  <a:solidFill>
                    <a:schemeClr val="tx2"/>
                  </a:solidFill>
                  <a:latin typeface="Arial" panose="020B0604020202020204" pitchFamily="34" charset="0"/>
                </a:defRPr>
              </a:lvl1pPr>
              <a:lvl2pPr marL="742950" indent="-285750" eaLnBrk="0" hangingPunct="0">
                <a:defRPr sz="800">
                  <a:solidFill>
                    <a:schemeClr val="tx2"/>
                  </a:solidFill>
                  <a:latin typeface="Arial" panose="020B0604020202020204" pitchFamily="34" charset="0"/>
                </a:defRPr>
              </a:lvl2pPr>
              <a:lvl3pPr marL="1143000" indent="-228600" eaLnBrk="0" hangingPunct="0">
                <a:defRPr sz="800">
                  <a:solidFill>
                    <a:schemeClr val="tx2"/>
                  </a:solidFill>
                  <a:latin typeface="Arial" panose="020B0604020202020204" pitchFamily="34" charset="0"/>
                </a:defRPr>
              </a:lvl3pPr>
              <a:lvl4pPr marL="1600200" indent="-228600" eaLnBrk="0" hangingPunct="0">
                <a:defRPr sz="800">
                  <a:solidFill>
                    <a:schemeClr val="tx2"/>
                  </a:solidFill>
                  <a:latin typeface="Arial" panose="020B0604020202020204" pitchFamily="34" charset="0"/>
                </a:defRPr>
              </a:lvl4pPr>
              <a:lvl5pPr marL="2057400" indent="-228600" eaLnBrk="0" hangingPunct="0">
                <a:defRPr sz="800">
                  <a:solidFill>
                    <a:schemeClr val="tx2"/>
                  </a:solidFill>
                  <a:latin typeface="Arial" panose="020B0604020202020204" pitchFamily="34" charset="0"/>
                </a:defRPr>
              </a:lvl5pPr>
              <a:lvl6pPr marL="2514600" indent="-228600" eaLnBrk="0" fontAlgn="base" hangingPunct="0">
                <a:lnSpc>
                  <a:spcPct val="85000"/>
                </a:lnSpc>
                <a:spcBef>
                  <a:spcPct val="0"/>
                </a:spcBef>
                <a:spcAft>
                  <a:spcPct val="0"/>
                </a:spcAft>
                <a:defRPr sz="800">
                  <a:solidFill>
                    <a:schemeClr val="tx2"/>
                  </a:solidFill>
                  <a:latin typeface="Arial" panose="020B0604020202020204" pitchFamily="34" charset="0"/>
                </a:defRPr>
              </a:lvl6pPr>
              <a:lvl7pPr marL="2971800" indent="-228600" eaLnBrk="0" fontAlgn="base" hangingPunct="0">
                <a:lnSpc>
                  <a:spcPct val="85000"/>
                </a:lnSpc>
                <a:spcBef>
                  <a:spcPct val="0"/>
                </a:spcBef>
                <a:spcAft>
                  <a:spcPct val="0"/>
                </a:spcAft>
                <a:defRPr sz="800">
                  <a:solidFill>
                    <a:schemeClr val="tx2"/>
                  </a:solidFill>
                  <a:latin typeface="Arial" panose="020B0604020202020204" pitchFamily="34" charset="0"/>
                </a:defRPr>
              </a:lvl7pPr>
              <a:lvl8pPr marL="3429000" indent="-228600" eaLnBrk="0" fontAlgn="base" hangingPunct="0">
                <a:lnSpc>
                  <a:spcPct val="85000"/>
                </a:lnSpc>
                <a:spcBef>
                  <a:spcPct val="0"/>
                </a:spcBef>
                <a:spcAft>
                  <a:spcPct val="0"/>
                </a:spcAft>
                <a:defRPr sz="800">
                  <a:solidFill>
                    <a:schemeClr val="tx2"/>
                  </a:solidFill>
                  <a:latin typeface="Arial" panose="020B0604020202020204" pitchFamily="34" charset="0"/>
                </a:defRPr>
              </a:lvl8pPr>
              <a:lvl9pPr marL="3886200" indent="-228600" eaLnBrk="0" fontAlgn="base" hangingPunct="0">
                <a:lnSpc>
                  <a:spcPct val="85000"/>
                </a:lnSpc>
                <a:spcBef>
                  <a:spcPct val="0"/>
                </a:spcBef>
                <a:spcAft>
                  <a:spcPct val="0"/>
                </a:spcAft>
                <a:defRPr sz="800">
                  <a:solidFill>
                    <a:schemeClr val="tx2"/>
                  </a:solidFill>
                  <a:latin typeface="Arial" panose="020B0604020202020204" pitchFamily="34" charset="0"/>
                </a:defRPr>
              </a:lvl9pPr>
            </a:lstStyle>
            <a:p>
              <a:pPr marL="0" marR="0" lvl="0" indent="0" algn="l" defTabSz="685800" rtl="0" eaLnBrk="1" fontAlgn="auto" latinLnBrk="0" hangingPunct="1">
                <a:lnSpc>
                  <a:spcPct val="85000"/>
                </a:lnSpc>
                <a:spcBef>
                  <a:spcPts val="0"/>
                </a:spcBef>
                <a:spcAft>
                  <a:spcPts val="0"/>
                </a:spcAft>
                <a:buClrTx/>
                <a:buSzTx/>
                <a:buFontTx/>
                <a:buNone/>
                <a:tabLst/>
                <a:defRPr/>
              </a:pPr>
              <a:r>
                <a:rPr kumimoji="0" lang="en-GB" altLang="en-US" sz="1200" b="0" i="0" u="none" strike="noStrike" kern="1200" cap="none" spc="0" normalizeH="0" baseline="0" noProof="0" dirty="0" smtClean="0">
                  <a:ln>
                    <a:noFill/>
                  </a:ln>
                  <a:solidFill>
                    <a:srgbClr val="000000"/>
                  </a:solidFill>
                  <a:effectLst/>
                  <a:uLnTx/>
                  <a:uFillTx/>
                  <a:latin typeface="Arial" panose="020B0604020202020204" pitchFamily="34" charset="0"/>
                </a:rPr>
                <a:t>Cloud-Top Height</a:t>
              </a:r>
            </a:p>
          </p:txBody>
        </p:sp>
        <p:sp>
          <p:nvSpPr>
            <p:cNvPr id="60" name="Text Box 9"/>
            <p:cNvSpPr txBox="1">
              <a:spLocks noChangeArrowheads="1"/>
            </p:cNvSpPr>
            <p:nvPr/>
          </p:nvSpPr>
          <p:spPr bwMode="auto">
            <a:xfrm>
              <a:off x="2810192" y="4392751"/>
              <a:ext cx="1778051" cy="249299"/>
            </a:xfrm>
            <a:prstGeom prst="rect">
              <a:avLst/>
            </a:prstGeom>
            <a:noFill/>
            <a:ln>
              <a:solidFill>
                <a:schemeClr val="bg1"/>
              </a:solidFill>
            </a:ln>
          </p:spPr>
          <p:txBody>
            <a:bodyPr wrap="none">
              <a:spAutoFit/>
            </a:bodyPr>
            <a:lstStyle>
              <a:lvl1pPr eaLnBrk="0" hangingPunct="0">
                <a:defRPr sz="800">
                  <a:solidFill>
                    <a:schemeClr val="tx2"/>
                  </a:solidFill>
                  <a:latin typeface="Arial" panose="020B0604020202020204" pitchFamily="34" charset="0"/>
                </a:defRPr>
              </a:lvl1pPr>
              <a:lvl2pPr marL="742950" indent="-285750" eaLnBrk="0" hangingPunct="0">
                <a:defRPr sz="800">
                  <a:solidFill>
                    <a:schemeClr val="tx2"/>
                  </a:solidFill>
                  <a:latin typeface="Arial" panose="020B0604020202020204" pitchFamily="34" charset="0"/>
                </a:defRPr>
              </a:lvl2pPr>
              <a:lvl3pPr marL="1143000" indent="-228600" eaLnBrk="0" hangingPunct="0">
                <a:defRPr sz="800">
                  <a:solidFill>
                    <a:schemeClr val="tx2"/>
                  </a:solidFill>
                  <a:latin typeface="Arial" panose="020B0604020202020204" pitchFamily="34" charset="0"/>
                </a:defRPr>
              </a:lvl3pPr>
              <a:lvl4pPr marL="1600200" indent="-228600" eaLnBrk="0" hangingPunct="0">
                <a:defRPr sz="800">
                  <a:solidFill>
                    <a:schemeClr val="tx2"/>
                  </a:solidFill>
                  <a:latin typeface="Arial" panose="020B0604020202020204" pitchFamily="34" charset="0"/>
                </a:defRPr>
              </a:lvl4pPr>
              <a:lvl5pPr marL="2057400" indent="-228600" eaLnBrk="0" hangingPunct="0">
                <a:defRPr sz="800">
                  <a:solidFill>
                    <a:schemeClr val="tx2"/>
                  </a:solidFill>
                  <a:latin typeface="Arial" panose="020B0604020202020204" pitchFamily="34" charset="0"/>
                </a:defRPr>
              </a:lvl5pPr>
              <a:lvl6pPr marL="2514600" indent="-228600" eaLnBrk="0" fontAlgn="base" hangingPunct="0">
                <a:lnSpc>
                  <a:spcPct val="85000"/>
                </a:lnSpc>
                <a:spcBef>
                  <a:spcPct val="0"/>
                </a:spcBef>
                <a:spcAft>
                  <a:spcPct val="0"/>
                </a:spcAft>
                <a:defRPr sz="800">
                  <a:solidFill>
                    <a:schemeClr val="tx2"/>
                  </a:solidFill>
                  <a:latin typeface="Arial" panose="020B0604020202020204" pitchFamily="34" charset="0"/>
                </a:defRPr>
              </a:lvl6pPr>
              <a:lvl7pPr marL="2971800" indent="-228600" eaLnBrk="0" fontAlgn="base" hangingPunct="0">
                <a:lnSpc>
                  <a:spcPct val="85000"/>
                </a:lnSpc>
                <a:spcBef>
                  <a:spcPct val="0"/>
                </a:spcBef>
                <a:spcAft>
                  <a:spcPct val="0"/>
                </a:spcAft>
                <a:defRPr sz="800">
                  <a:solidFill>
                    <a:schemeClr val="tx2"/>
                  </a:solidFill>
                  <a:latin typeface="Arial" panose="020B0604020202020204" pitchFamily="34" charset="0"/>
                </a:defRPr>
              </a:lvl7pPr>
              <a:lvl8pPr marL="3429000" indent="-228600" eaLnBrk="0" fontAlgn="base" hangingPunct="0">
                <a:lnSpc>
                  <a:spcPct val="85000"/>
                </a:lnSpc>
                <a:spcBef>
                  <a:spcPct val="0"/>
                </a:spcBef>
                <a:spcAft>
                  <a:spcPct val="0"/>
                </a:spcAft>
                <a:defRPr sz="800">
                  <a:solidFill>
                    <a:schemeClr val="tx2"/>
                  </a:solidFill>
                  <a:latin typeface="Arial" panose="020B0604020202020204" pitchFamily="34" charset="0"/>
                </a:defRPr>
              </a:lvl8pPr>
              <a:lvl9pPr marL="3886200" indent="-228600" eaLnBrk="0" fontAlgn="base" hangingPunct="0">
                <a:lnSpc>
                  <a:spcPct val="85000"/>
                </a:lnSpc>
                <a:spcBef>
                  <a:spcPct val="0"/>
                </a:spcBef>
                <a:spcAft>
                  <a:spcPct val="0"/>
                </a:spcAft>
                <a:defRPr sz="800">
                  <a:solidFill>
                    <a:schemeClr val="tx2"/>
                  </a:solidFill>
                  <a:latin typeface="Arial" panose="020B0604020202020204" pitchFamily="34" charset="0"/>
                </a:defRPr>
              </a:lvl9pPr>
            </a:lstStyle>
            <a:p>
              <a:pPr marL="0" marR="0" lvl="0" indent="0" algn="l" defTabSz="685800" rtl="0" eaLnBrk="1" fontAlgn="auto" latinLnBrk="0" hangingPunct="1">
                <a:lnSpc>
                  <a:spcPct val="85000"/>
                </a:lnSpc>
                <a:spcBef>
                  <a:spcPts val="0"/>
                </a:spcBef>
                <a:spcAft>
                  <a:spcPts val="0"/>
                </a:spcAft>
                <a:buClrTx/>
                <a:buSzTx/>
                <a:buFontTx/>
                <a:buNone/>
                <a:tabLst/>
                <a:defRPr/>
              </a:pPr>
              <a:r>
                <a:rPr kumimoji="0" lang="en-GB" altLang="en-US" sz="1200" b="0" i="0" u="none" strike="noStrike" kern="1200" cap="none" spc="0" normalizeH="0" baseline="0" noProof="0" dirty="0" smtClean="0">
                  <a:ln>
                    <a:noFill/>
                  </a:ln>
                  <a:solidFill>
                    <a:srgbClr val="000000"/>
                  </a:solidFill>
                  <a:effectLst/>
                  <a:uLnTx/>
                  <a:uFillTx/>
                  <a:latin typeface="Arial" panose="020B0604020202020204" pitchFamily="34" charset="0"/>
                </a:rPr>
                <a:t>Effective Cloud Amount</a:t>
              </a:r>
            </a:p>
          </p:txBody>
        </p:sp>
      </p:grpSp>
    </p:spTree>
    <p:extLst>
      <p:ext uri="{BB962C8B-B14F-4D97-AF65-F5344CB8AC3E}">
        <p14:creationId xmlns:p14="http://schemas.microsoft.com/office/powerpoint/2010/main" val="221386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marL="0" marR="0" lvl="0" indent="0" algn="l" defTabSz="164298" rtl="0" eaLnBrk="1" fontAlgn="auto" latinLnBrk="0" hangingPunct="0">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2A2A2A"/>
                </a:solidFill>
                <a:effectLst/>
                <a:uLnTx/>
                <a:uFillTx/>
                <a:latin typeface="Arial"/>
                <a:sym typeface="Helvetica Light"/>
              </a:rPr>
              <a:t>www.metoffice.gov.uk																									                       © Crown Copyright 2017, Met Office</a:t>
            </a:r>
            <a:endParaRPr kumimoji="0" lang="en-GB" sz="600" b="0" i="0" u="none" strike="noStrike" kern="0" cap="none" spc="0" normalizeH="0" baseline="0" noProof="0" dirty="0">
              <a:ln>
                <a:noFill/>
              </a:ln>
              <a:solidFill>
                <a:srgbClr val="2A2A2A"/>
              </a:solidFill>
              <a:effectLst/>
              <a:uLnTx/>
              <a:uFillTx/>
              <a:latin typeface="Arial"/>
              <a:sym typeface="Helvetica Light"/>
            </a:endParaRPr>
          </a:p>
        </p:txBody>
      </p:sp>
      <p:sp>
        <p:nvSpPr>
          <p:cNvPr id="9" name="Rectangle 8"/>
          <p:cNvSpPr>
            <a:spLocks noChangeArrowheads="1"/>
          </p:cNvSpPr>
          <p:nvPr/>
        </p:nvSpPr>
        <p:spPr bwMode="auto">
          <a:xfrm>
            <a:off x="1859715" y="0"/>
            <a:ext cx="5524213" cy="569913"/>
          </a:xfrm>
          <a:prstGeom prst="rect">
            <a:avLst/>
          </a:prstGeom>
          <a:noFill/>
          <a:ln w="9525">
            <a:noFill/>
            <a:miter lim="800000"/>
            <a:headEnd/>
            <a:tailEnd/>
          </a:ln>
          <a:effectLst/>
        </p:spPr>
        <p:txBody>
          <a:bodyPr anchor="ct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srgbClr val="000000"/>
                </a:solidFill>
                <a:effectLst/>
                <a:uLnTx/>
                <a:uFillTx/>
                <a:latin typeface="Arial"/>
                <a:cs typeface="+mn-cs"/>
              </a:rPr>
              <a:t>Use of SEVIRI cloud products</a:t>
            </a:r>
          </a:p>
        </p:txBody>
      </p:sp>
      <p:sp>
        <p:nvSpPr>
          <p:cNvPr id="12" name="Rectangle 11"/>
          <p:cNvSpPr>
            <a:spLocks noChangeArrowheads="1"/>
          </p:cNvSpPr>
          <p:nvPr/>
        </p:nvSpPr>
        <p:spPr bwMode="auto">
          <a:xfrm>
            <a:off x="405636" y="1212971"/>
            <a:ext cx="6201419" cy="369332"/>
          </a:xfrm>
          <a:prstGeom prst="rect">
            <a:avLst/>
          </a:prstGeom>
          <a:noFill/>
          <a:ln w="9525">
            <a:noFill/>
            <a:miter lim="800000"/>
            <a:headEnd/>
            <a:tailEnd/>
          </a:ln>
          <a:effectLst/>
        </p:spPr>
        <p:txBody>
          <a:bodyPr anchor="t" anchorCtr="0">
            <a:spAutoFit/>
          </a:bodyPr>
          <a:lstStyle/>
          <a:p>
            <a:pPr marL="0" marR="0" lvl="0" indent="0" algn="l" defTabSz="685800" rtl="0" eaLnBrk="0" fontAlgn="auto" latinLnBrk="0" hangingPunct="0">
              <a:lnSpc>
                <a:spcPct val="100000"/>
              </a:lnSpc>
              <a:spcBef>
                <a:spcPts val="0"/>
              </a:spcBef>
              <a:spcAft>
                <a:spcPts val="0"/>
              </a:spcAft>
              <a:buClrTx/>
              <a:buSzTx/>
              <a:buFont typeface="Arial" pitchFamily="34" charset="0"/>
              <a:buChar char="•"/>
              <a:tabLst/>
              <a:defRPr/>
            </a:pPr>
            <a:endParaRPr kumimoji="0" lang="en-GB" sz="1800" b="0" i="0" u="none" strike="noStrike" kern="1200" cap="none" spc="0" normalizeH="0" baseline="0" noProof="0" dirty="0" smtClean="0">
              <a:ln>
                <a:noFill/>
              </a:ln>
              <a:solidFill>
                <a:srgbClr val="C00000"/>
              </a:solidFill>
              <a:effectLst/>
              <a:uLnTx/>
              <a:uFillTx/>
              <a:latin typeface="Arial"/>
              <a:cs typeface="+mn-cs"/>
            </a:endParaRPr>
          </a:p>
        </p:txBody>
      </p:sp>
      <p:grpSp>
        <p:nvGrpSpPr>
          <p:cNvPr id="3" name="Group 2"/>
          <p:cNvGrpSpPr/>
          <p:nvPr/>
        </p:nvGrpSpPr>
        <p:grpSpPr>
          <a:xfrm>
            <a:off x="1083975" y="1608751"/>
            <a:ext cx="4509876" cy="2378686"/>
            <a:chOff x="1083975" y="1608751"/>
            <a:chExt cx="4509876" cy="2378686"/>
          </a:xfrm>
        </p:grpSpPr>
        <p:grpSp>
          <p:nvGrpSpPr>
            <p:cNvPr id="6" name="Group 5"/>
            <p:cNvGrpSpPr>
              <a:grpSpLocks noChangeAspect="1"/>
            </p:cNvGrpSpPr>
            <p:nvPr/>
          </p:nvGrpSpPr>
          <p:grpSpPr>
            <a:xfrm>
              <a:off x="1083975" y="2775560"/>
              <a:ext cx="1865405" cy="1211877"/>
              <a:chOff x="172945" y="1469163"/>
              <a:chExt cx="3172391" cy="2060972"/>
            </a:xfrm>
          </p:grpSpPr>
          <p:pic>
            <p:nvPicPr>
              <p:cNvPr id="5" name="Picture 3" descr="Re_GM_200408241115"/>
              <p:cNvPicPr>
                <a:picLocks noChangeAspect="1" noChangeArrowheads="1"/>
              </p:cNvPicPr>
              <p:nvPr/>
            </p:nvPicPr>
            <p:blipFill>
              <a:blip r:embed="rId2"/>
              <a:srcRect r="11942"/>
              <a:stretch>
                <a:fillRect/>
              </a:stretch>
            </p:blipFill>
            <p:spPr>
              <a:xfrm>
                <a:off x="172945" y="1493067"/>
                <a:ext cx="2757488" cy="1828800"/>
              </a:xfrm>
              <a:prstGeom prst="rect">
                <a:avLst/>
              </a:prstGeom>
            </p:spPr>
          </p:pic>
          <p:pic>
            <p:nvPicPr>
              <p:cNvPr id="10" name="Picture 3" descr="Re_GM_200408241115"/>
              <p:cNvPicPr>
                <a:picLocks noChangeAspect="1" noChangeArrowheads="1"/>
              </p:cNvPicPr>
              <p:nvPr/>
            </p:nvPicPr>
            <p:blipFill>
              <a:blip r:embed="rId2"/>
              <a:srcRect l="87866"/>
              <a:stretch>
                <a:fillRect/>
              </a:stretch>
            </p:blipFill>
            <p:spPr bwMode="auto">
              <a:xfrm>
                <a:off x="2916711" y="1469163"/>
                <a:ext cx="428625" cy="2060972"/>
              </a:xfrm>
              <a:prstGeom prst="rect">
                <a:avLst/>
              </a:prstGeom>
              <a:noFill/>
              <a:ln w="9525">
                <a:noFill/>
                <a:miter lim="800000"/>
                <a:headEnd/>
                <a:tailEnd/>
              </a:ln>
            </p:spPr>
          </p:pic>
        </p:grpSp>
        <p:grpSp>
          <p:nvGrpSpPr>
            <p:cNvPr id="14" name="Group 13"/>
            <p:cNvGrpSpPr>
              <a:grpSpLocks noChangeAspect="1"/>
            </p:cNvGrpSpPr>
            <p:nvPr/>
          </p:nvGrpSpPr>
          <p:grpSpPr>
            <a:xfrm>
              <a:off x="1083975" y="1608751"/>
              <a:ext cx="1894613" cy="1222958"/>
              <a:chOff x="1932363" y="2252179"/>
              <a:chExt cx="3210219" cy="2072171"/>
            </a:xfrm>
          </p:grpSpPr>
          <p:pic>
            <p:nvPicPr>
              <p:cNvPr id="7" name="Picture 5" descr="Tau_GM_200408241115"/>
              <p:cNvPicPr>
                <a:picLocks noChangeAspect="1" noChangeArrowheads="1"/>
              </p:cNvPicPr>
              <p:nvPr/>
            </p:nvPicPr>
            <p:blipFill>
              <a:blip r:embed="rId3"/>
              <a:srcRect r="13261"/>
              <a:stretch>
                <a:fillRect/>
              </a:stretch>
            </p:blipFill>
            <p:spPr>
              <a:xfrm>
                <a:off x="1932363" y="2302384"/>
                <a:ext cx="2738438" cy="1819275"/>
              </a:xfrm>
              <a:prstGeom prst="rect">
                <a:avLst/>
              </a:prstGeom>
            </p:spPr>
          </p:pic>
          <p:pic>
            <p:nvPicPr>
              <p:cNvPr id="13" name="Picture 5" descr="Tau_GM_200408241115"/>
              <p:cNvPicPr>
                <a:picLocks noChangeAspect="1" noChangeArrowheads="1"/>
              </p:cNvPicPr>
              <p:nvPr/>
            </p:nvPicPr>
            <p:blipFill>
              <a:blip r:embed="rId3"/>
              <a:srcRect l="86739"/>
              <a:stretch>
                <a:fillRect/>
              </a:stretch>
            </p:blipFill>
            <p:spPr bwMode="auto">
              <a:xfrm>
                <a:off x="4665663" y="2252179"/>
                <a:ext cx="476919" cy="2072171"/>
              </a:xfrm>
              <a:prstGeom prst="rect">
                <a:avLst/>
              </a:prstGeom>
              <a:noFill/>
              <a:ln w="9525">
                <a:noFill/>
                <a:miter lim="800000"/>
                <a:headEnd/>
                <a:tailEnd/>
              </a:ln>
            </p:spPr>
          </p:pic>
        </p:grpSp>
        <p:sp>
          <p:nvSpPr>
            <p:cNvPr id="15" name="Text Box 6"/>
            <p:cNvSpPr txBox="1">
              <a:spLocks noChangeArrowheads="1"/>
            </p:cNvSpPr>
            <p:nvPr/>
          </p:nvSpPr>
          <p:spPr bwMode="auto">
            <a:xfrm>
              <a:off x="3080186" y="3568564"/>
              <a:ext cx="1364541"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000000"/>
                  </a:solidFill>
                  <a:effectLst/>
                  <a:uLnTx/>
                  <a:uFillTx/>
                  <a:latin typeface="Arial"/>
                </a:rPr>
                <a:t>Effective radius</a:t>
              </a:r>
            </a:p>
          </p:txBody>
        </p:sp>
        <p:sp>
          <p:nvSpPr>
            <p:cNvPr id="16" name="Text Box 7"/>
            <p:cNvSpPr txBox="1">
              <a:spLocks noChangeArrowheads="1"/>
            </p:cNvSpPr>
            <p:nvPr/>
          </p:nvSpPr>
          <p:spPr bwMode="auto">
            <a:xfrm>
              <a:off x="3022478" y="1613419"/>
              <a:ext cx="1204176"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000000"/>
                  </a:solidFill>
                  <a:effectLst/>
                  <a:uLnTx/>
                  <a:uFillTx/>
                  <a:latin typeface="Arial"/>
                </a:rPr>
                <a:t>Optical depth</a:t>
              </a:r>
            </a:p>
          </p:txBody>
        </p:sp>
        <p:sp>
          <p:nvSpPr>
            <p:cNvPr id="17" name="Text Box 7"/>
            <p:cNvSpPr txBox="1">
              <a:spLocks noChangeArrowheads="1"/>
            </p:cNvSpPr>
            <p:nvPr/>
          </p:nvSpPr>
          <p:spPr bwMode="auto">
            <a:xfrm>
              <a:off x="4505091" y="2577793"/>
              <a:ext cx="1088760" cy="507831"/>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000000"/>
                  </a:solidFill>
                  <a:effectLst/>
                  <a:uLnTx/>
                  <a:uFillTx/>
                  <a:latin typeface="Arial"/>
                </a:rPr>
                <a:t>Cloud liquid</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000000"/>
                  </a:solidFill>
                  <a:effectLst/>
                  <a:uLnTx/>
                  <a:uFillTx/>
                  <a:latin typeface="Arial"/>
                </a:rPr>
                <a:t>water path</a:t>
              </a:r>
            </a:p>
          </p:txBody>
        </p:sp>
        <p:cxnSp>
          <p:nvCxnSpPr>
            <p:cNvPr id="18" name="Straight Arrow Connector 12"/>
            <p:cNvCxnSpPr>
              <a:cxnSpLocks noChangeShapeType="1"/>
              <a:stCxn id="16" idx="2"/>
              <a:endCxn id="17" idx="0"/>
            </p:cNvCxnSpPr>
            <p:nvPr/>
          </p:nvCxnSpPr>
          <p:spPr bwMode="auto">
            <a:xfrm>
              <a:off x="3624566" y="1913501"/>
              <a:ext cx="1424905" cy="664292"/>
            </a:xfrm>
            <a:prstGeom prst="straightConnector1">
              <a:avLst/>
            </a:prstGeom>
            <a:noFill/>
            <a:ln w="25400" algn="ctr">
              <a:solidFill>
                <a:schemeClr val="bg1"/>
              </a:solidFill>
              <a:round/>
              <a:headEnd/>
              <a:tailEnd type="triangle" w="med" len="med"/>
            </a:ln>
          </p:spPr>
        </p:cxnSp>
        <p:cxnSp>
          <p:nvCxnSpPr>
            <p:cNvPr id="19" name="Straight Arrow Connector 13"/>
            <p:cNvCxnSpPr>
              <a:cxnSpLocks noChangeShapeType="1"/>
              <a:stCxn id="15" idx="3"/>
              <a:endCxn id="17" idx="2"/>
            </p:cNvCxnSpPr>
            <p:nvPr/>
          </p:nvCxnSpPr>
          <p:spPr bwMode="auto">
            <a:xfrm flipV="1">
              <a:off x="4444727" y="3085624"/>
              <a:ext cx="604744" cy="632981"/>
            </a:xfrm>
            <a:prstGeom prst="straightConnector1">
              <a:avLst/>
            </a:prstGeom>
            <a:noFill/>
            <a:ln w="25400" algn="ctr">
              <a:solidFill>
                <a:schemeClr val="bg1"/>
              </a:solidFill>
              <a:round/>
              <a:headEnd/>
              <a:tailEnd type="triangle" w="med" len="med"/>
            </a:ln>
          </p:spPr>
        </p:cxnSp>
      </p:grpSp>
      <p:sp>
        <p:nvSpPr>
          <p:cNvPr id="28" name="Rectangle 27"/>
          <p:cNvSpPr>
            <a:spLocks noChangeArrowheads="1"/>
          </p:cNvSpPr>
          <p:nvPr/>
        </p:nvSpPr>
        <p:spPr bwMode="auto">
          <a:xfrm>
            <a:off x="468313" y="592669"/>
            <a:ext cx="3008612" cy="569913"/>
          </a:xfrm>
          <a:prstGeom prst="rect">
            <a:avLst/>
          </a:prstGeom>
          <a:noFill/>
          <a:ln w="9525">
            <a:noFill/>
            <a:miter lim="800000"/>
            <a:headEnd/>
            <a:tailEnd/>
          </a:ln>
          <a:effectLst/>
        </p:spPr>
        <p:txBody>
          <a:bodyPr anchor="ct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srgbClr val="000000"/>
                </a:solidFill>
                <a:effectLst/>
                <a:uLnTx/>
                <a:uFillTx/>
                <a:latin typeface="Arial"/>
              </a:rPr>
              <a:t>Aviation applications</a:t>
            </a:r>
          </a:p>
        </p:txBody>
      </p:sp>
    </p:spTree>
    <p:extLst>
      <p:ext uri="{BB962C8B-B14F-4D97-AF65-F5344CB8AC3E}">
        <p14:creationId xmlns:p14="http://schemas.microsoft.com/office/powerpoint/2010/main" val="2885066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extBox 2"/>
          <p:cNvSpPr txBox="1"/>
          <p:nvPr/>
        </p:nvSpPr>
        <p:spPr>
          <a:xfrm>
            <a:off x="350635" y="642260"/>
            <a:ext cx="6228920" cy="276037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defTabSz="584200" hangingPunct="0">
              <a:spcAft>
                <a:spcPts val="1200"/>
              </a:spcAft>
            </a:pPr>
            <a:r>
              <a:rPr lang="en-GB" sz="2000" dirty="0" smtClean="0">
                <a:solidFill>
                  <a:srgbClr val="0070C0"/>
                </a:solidFill>
                <a:sym typeface="Helvetica Light"/>
              </a:rPr>
              <a:t>Validation of </a:t>
            </a:r>
            <a:r>
              <a:rPr lang="en-GB" sz="2000" dirty="0" err="1" smtClean="0">
                <a:solidFill>
                  <a:srgbClr val="0070C0"/>
                </a:solidFill>
                <a:sym typeface="Helvetica Light"/>
              </a:rPr>
              <a:t>EarthCARE</a:t>
            </a:r>
            <a:r>
              <a:rPr lang="en-GB" sz="2000" dirty="0" smtClean="0">
                <a:solidFill>
                  <a:srgbClr val="0070C0"/>
                </a:solidFill>
                <a:sym typeface="Helvetica Light"/>
              </a:rPr>
              <a:t> products by comparison with airborne measurements and global NWP predictions</a:t>
            </a:r>
          </a:p>
          <a:p>
            <a:pPr defTabSz="584200" hangingPunct="0">
              <a:spcAft>
                <a:spcPts val="1200"/>
              </a:spcAft>
            </a:pPr>
            <a:endParaRPr kumimoji="0" lang="en-GB" sz="2000" b="0" i="0" u="none" strike="noStrike" cap="none" spc="0" normalizeH="0" baseline="0" dirty="0" smtClean="0">
              <a:ln>
                <a:noFill/>
              </a:ln>
              <a:solidFill>
                <a:schemeClr val="tx1"/>
              </a:solidFill>
              <a:effectLst/>
              <a:uFillTx/>
              <a:latin typeface="+mn-lt"/>
              <a:ea typeface="+mn-ea"/>
              <a:cs typeface="+mn-cs"/>
              <a:sym typeface="Helvetica Light"/>
            </a:endParaRPr>
          </a:p>
          <a:p>
            <a:pPr defTabSz="584200" hangingPunct="0">
              <a:spcAft>
                <a:spcPts val="1200"/>
              </a:spcAft>
            </a:pPr>
            <a:endParaRPr kumimoji="0" lang="en-GB" sz="2000" b="0" i="0" u="none" strike="noStrike" cap="none" spc="0" normalizeH="0" baseline="0" dirty="0" smtClean="0">
              <a:ln>
                <a:noFill/>
              </a:ln>
              <a:solidFill>
                <a:schemeClr val="tx1"/>
              </a:solidFill>
              <a:effectLst/>
              <a:uFillTx/>
              <a:latin typeface="+mn-lt"/>
              <a:ea typeface="+mn-ea"/>
              <a:cs typeface="+mn-cs"/>
              <a:sym typeface="Helvetica Light"/>
            </a:endParaRPr>
          </a:p>
          <a:p>
            <a:pPr marL="457200" indent="-457200" defTabSz="584200" hangingPunct="0">
              <a:spcAft>
                <a:spcPts val="1200"/>
              </a:spcAft>
              <a:buFont typeface="+mj-lt"/>
              <a:buAutoNum type="arabicPeriod"/>
            </a:pPr>
            <a:r>
              <a:rPr lang="en-GB" sz="2000" dirty="0" smtClean="0">
                <a:sym typeface="Helvetica Light"/>
              </a:rPr>
              <a:t>Airborne activities (FAAM aircraft)</a:t>
            </a:r>
          </a:p>
          <a:p>
            <a:pPr marL="457200" indent="-457200" defTabSz="584200" hangingPunct="0">
              <a:spcAft>
                <a:spcPts val="1200"/>
              </a:spcAft>
              <a:buFont typeface="+mj-lt"/>
              <a:buAutoNum type="arabicPeriod"/>
            </a:pPr>
            <a:r>
              <a:rPr kumimoji="0" lang="en-GB" sz="2000" b="0" i="0" u="none" strike="noStrike" cap="none" spc="0" normalizeH="0" baseline="0" dirty="0" smtClean="0">
                <a:ln>
                  <a:noFill/>
                </a:ln>
                <a:solidFill>
                  <a:schemeClr val="tx1"/>
                </a:solidFill>
                <a:effectLst/>
                <a:uFillTx/>
                <a:latin typeface="+mn-lt"/>
                <a:ea typeface="+mn-ea"/>
                <a:cs typeface="+mn-cs"/>
                <a:sym typeface="Helvetica Light"/>
              </a:rPr>
              <a:t>Monitoring</a:t>
            </a:r>
            <a:r>
              <a:rPr kumimoji="0" lang="en-GB" sz="2000" b="0" i="0" u="none" strike="noStrike" cap="none" spc="0" normalizeH="0" dirty="0" smtClean="0">
                <a:ln>
                  <a:noFill/>
                </a:ln>
                <a:solidFill>
                  <a:schemeClr val="tx1"/>
                </a:solidFill>
                <a:effectLst/>
                <a:uFillTx/>
                <a:latin typeface="+mn-lt"/>
                <a:ea typeface="+mn-ea"/>
                <a:cs typeface="+mn-cs"/>
                <a:sym typeface="Helvetica Light"/>
              </a:rPr>
              <a:t> (satellite imagery and NWP products)</a:t>
            </a:r>
            <a:endParaRPr kumimoji="0" lang="en-GB" sz="2000" b="0" i="0" u="none" strike="noStrike" cap="none" spc="0" normalizeH="0" baseline="0" dirty="0" smtClean="0">
              <a:ln>
                <a:noFill/>
              </a:ln>
              <a:solidFill>
                <a:schemeClr val="tx1"/>
              </a:solidFill>
              <a:effectLst/>
              <a:uFillTx/>
              <a:latin typeface="+mn-lt"/>
              <a:ea typeface="+mn-ea"/>
              <a:cs typeface="+mn-cs"/>
              <a:sym typeface="Helvetica Light"/>
            </a:endParaRPr>
          </a:p>
        </p:txBody>
      </p:sp>
      <p:pic>
        <p:nvPicPr>
          <p:cNvPr id="4" name="Picture 3" descr="EarthCARE_node_full_image_2.jpg"/>
          <p:cNvPicPr>
            <a:picLocks noChangeAspect="1"/>
          </p:cNvPicPr>
          <p:nvPr/>
        </p:nvPicPr>
        <p:blipFill>
          <a:blip r:embed="rId2" cstate="print"/>
          <a:stretch>
            <a:fillRect/>
          </a:stretch>
        </p:blipFill>
        <p:spPr>
          <a:xfrm>
            <a:off x="4662523" y="3348217"/>
            <a:ext cx="1640878" cy="1230658"/>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marL="0" marR="0" lvl="0" indent="0" algn="l" defTabSz="164298" rtl="0" eaLnBrk="1" fontAlgn="auto" latinLnBrk="0" hangingPunct="0">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2A2A2A"/>
                </a:solidFill>
                <a:effectLst/>
                <a:uLnTx/>
                <a:uFillTx/>
                <a:latin typeface="Arial"/>
                <a:sym typeface="Helvetica Light"/>
              </a:rPr>
              <a:t>www.metoffice.gov.uk																									                       © Crown Copyright 2017, Met Office</a:t>
            </a:r>
            <a:endParaRPr kumimoji="0" lang="en-GB" sz="600" b="0" i="0" u="none" strike="noStrike" kern="0" cap="none" spc="0" normalizeH="0" baseline="0" noProof="0" dirty="0">
              <a:ln>
                <a:noFill/>
              </a:ln>
              <a:solidFill>
                <a:srgbClr val="2A2A2A"/>
              </a:solidFill>
              <a:effectLst/>
              <a:uLnTx/>
              <a:uFillTx/>
              <a:latin typeface="Arial"/>
              <a:sym typeface="Helvetica Light"/>
            </a:endParaRPr>
          </a:p>
        </p:txBody>
      </p:sp>
      <p:sp>
        <p:nvSpPr>
          <p:cNvPr id="9" name="Rectangle 8"/>
          <p:cNvSpPr>
            <a:spLocks noChangeArrowheads="1"/>
          </p:cNvSpPr>
          <p:nvPr/>
        </p:nvSpPr>
        <p:spPr bwMode="auto">
          <a:xfrm>
            <a:off x="1859715" y="0"/>
            <a:ext cx="5524213" cy="569913"/>
          </a:xfrm>
          <a:prstGeom prst="rect">
            <a:avLst/>
          </a:prstGeom>
          <a:noFill/>
          <a:ln w="9525">
            <a:noFill/>
            <a:miter lim="800000"/>
            <a:headEnd/>
            <a:tailEnd/>
          </a:ln>
          <a:effectLst/>
        </p:spPr>
        <p:txBody>
          <a:bodyPr anchor="ct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srgbClr val="000000"/>
                </a:solidFill>
                <a:effectLst/>
                <a:uLnTx/>
                <a:uFillTx/>
                <a:latin typeface="Arial"/>
                <a:cs typeface="+mn-cs"/>
              </a:rPr>
              <a:t>Use of SEVIRI cloud products</a:t>
            </a:r>
          </a:p>
        </p:txBody>
      </p:sp>
      <p:sp>
        <p:nvSpPr>
          <p:cNvPr id="12" name="Rectangle 11"/>
          <p:cNvSpPr>
            <a:spLocks noChangeArrowheads="1"/>
          </p:cNvSpPr>
          <p:nvPr/>
        </p:nvSpPr>
        <p:spPr bwMode="auto">
          <a:xfrm>
            <a:off x="405636" y="1212971"/>
            <a:ext cx="6201419" cy="369332"/>
          </a:xfrm>
          <a:prstGeom prst="rect">
            <a:avLst/>
          </a:prstGeom>
          <a:noFill/>
          <a:ln w="9525">
            <a:noFill/>
            <a:miter lim="800000"/>
            <a:headEnd/>
            <a:tailEnd/>
          </a:ln>
          <a:effectLst/>
        </p:spPr>
        <p:txBody>
          <a:bodyPr anchor="t" anchorCtr="0">
            <a:spAutoFit/>
          </a:bodyPr>
          <a:lstStyle/>
          <a:p>
            <a:pPr marL="0" marR="0" lvl="0" indent="0" algn="l" defTabSz="685800" rtl="0" eaLnBrk="0" fontAlgn="auto" latinLnBrk="0" hangingPunct="0">
              <a:lnSpc>
                <a:spcPct val="100000"/>
              </a:lnSpc>
              <a:spcBef>
                <a:spcPts val="0"/>
              </a:spcBef>
              <a:spcAft>
                <a:spcPts val="0"/>
              </a:spcAft>
              <a:buClrTx/>
              <a:buSzTx/>
              <a:buFont typeface="Arial" pitchFamily="34" charset="0"/>
              <a:buChar char="•"/>
              <a:tabLst/>
              <a:defRPr/>
            </a:pPr>
            <a:endParaRPr kumimoji="0" lang="en-GB" sz="1800" b="0" i="0" u="none" strike="noStrike" kern="1200" cap="none" spc="0" normalizeH="0" baseline="0" noProof="0" dirty="0" smtClean="0">
              <a:ln>
                <a:noFill/>
              </a:ln>
              <a:solidFill>
                <a:srgbClr val="C00000"/>
              </a:solidFill>
              <a:effectLst/>
              <a:uLnTx/>
              <a:uFillTx/>
              <a:latin typeface="Arial"/>
              <a:cs typeface="+mn-cs"/>
            </a:endParaRPr>
          </a:p>
        </p:txBody>
      </p:sp>
      <p:grpSp>
        <p:nvGrpSpPr>
          <p:cNvPr id="6" name="Group 5"/>
          <p:cNvGrpSpPr>
            <a:grpSpLocks noChangeAspect="1"/>
          </p:cNvGrpSpPr>
          <p:nvPr/>
        </p:nvGrpSpPr>
        <p:grpSpPr>
          <a:xfrm>
            <a:off x="1083975" y="2775560"/>
            <a:ext cx="1865405" cy="1211877"/>
            <a:chOff x="172945" y="1469163"/>
            <a:chExt cx="3172391" cy="2060972"/>
          </a:xfrm>
        </p:grpSpPr>
        <p:pic>
          <p:nvPicPr>
            <p:cNvPr id="5" name="Picture 3" descr="Re_GM_200408241115"/>
            <p:cNvPicPr>
              <a:picLocks noChangeAspect="1" noChangeArrowheads="1"/>
            </p:cNvPicPr>
            <p:nvPr/>
          </p:nvPicPr>
          <p:blipFill>
            <a:blip r:embed="rId2"/>
            <a:srcRect r="11942"/>
            <a:stretch>
              <a:fillRect/>
            </a:stretch>
          </p:blipFill>
          <p:spPr>
            <a:xfrm>
              <a:off x="172945" y="1493067"/>
              <a:ext cx="2757488" cy="1828800"/>
            </a:xfrm>
            <a:prstGeom prst="rect">
              <a:avLst/>
            </a:prstGeom>
          </p:spPr>
        </p:pic>
        <p:pic>
          <p:nvPicPr>
            <p:cNvPr id="10" name="Picture 3" descr="Re_GM_200408241115"/>
            <p:cNvPicPr>
              <a:picLocks noChangeAspect="1" noChangeArrowheads="1"/>
            </p:cNvPicPr>
            <p:nvPr/>
          </p:nvPicPr>
          <p:blipFill>
            <a:blip r:embed="rId2"/>
            <a:srcRect l="87866"/>
            <a:stretch>
              <a:fillRect/>
            </a:stretch>
          </p:blipFill>
          <p:spPr bwMode="auto">
            <a:xfrm>
              <a:off x="2916711" y="1469163"/>
              <a:ext cx="428625" cy="2060972"/>
            </a:xfrm>
            <a:prstGeom prst="rect">
              <a:avLst/>
            </a:prstGeom>
            <a:noFill/>
            <a:ln w="9525">
              <a:noFill/>
              <a:miter lim="800000"/>
              <a:headEnd/>
              <a:tailEnd/>
            </a:ln>
          </p:spPr>
        </p:pic>
      </p:grpSp>
      <p:grpSp>
        <p:nvGrpSpPr>
          <p:cNvPr id="14" name="Group 13"/>
          <p:cNvGrpSpPr>
            <a:grpSpLocks noChangeAspect="1"/>
          </p:cNvGrpSpPr>
          <p:nvPr/>
        </p:nvGrpSpPr>
        <p:grpSpPr>
          <a:xfrm>
            <a:off x="1083975" y="1608751"/>
            <a:ext cx="1894613" cy="1222958"/>
            <a:chOff x="1932363" y="2252179"/>
            <a:chExt cx="3210219" cy="2072171"/>
          </a:xfrm>
        </p:grpSpPr>
        <p:pic>
          <p:nvPicPr>
            <p:cNvPr id="7" name="Picture 5" descr="Tau_GM_200408241115"/>
            <p:cNvPicPr>
              <a:picLocks noChangeAspect="1" noChangeArrowheads="1"/>
            </p:cNvPicPr>
            <p:nvPr/>
          </p:nvPicPr>
          <p:blipFill>
            <a:blip r:embed="rId3"/>
            <a:srcRect r="13261"/>
            <a:stretch>
              <a:fillRect/>
            </a:stretch>
          </p:blipFill>
          <p:spPr>
            <a:xfrm>
              <a:off x="1932363" y="2302384"/>
              <a:ext cx="2738438" cy="1819275"/>
            </a:xfrm>
            <a:prstGeom prst="rect">
              <a:avLst/>
            </a:prstGeom>
          </p:spPr>
        </p:pic>
        <p:pic>
          <p:nvPicPr>
            <p:cNvPr id="13" name="Picture 5" descr="Tau_GM_200408241115"/>
            <p:cNvPicPr>
              <a:picLocks noChangeAspect="1" noChangeArrowheads="1"/>
            </p:cNvPicPr>
            <p:nvPr/>
          </p:nvPicPr>
          <p:blipFill>
            <a:blip r:embed="rId3"/>
            <a:srcRect l="86739"/>
            <a:stretch>
              <a:fillRect/>
            </a:stretch>
          </p:blipFill>
          <p:spPr bwMode="auto">
            <a:xfrm>
              <a:off x="4665663" y="2252179"/>
              <a:ext cx="476919" cy="2072171"/>
            </a:xfrm>
            <a:prstGeom prst="rect">
              <a:avLst/>
            </a:prstGeom>
            <a:noFill/>
            <a:ln w="9525">
              <a:noFill/>
              <a:miter lim="800000"/>
              <a:headEnd/>
              <a:tailEnd/>
            </a:ln>
          </p:spPr>
        </p:pic>
      </p:grpSp>
      <p:sp>
        <p:nvSpPr>
          <p:cNvPr id="15" name="Text Box 6"/>
          <p:cNvSpPr txBox="1">
            <a:spLocks noChangeArrowheads="1"/>
          </p:cNvSpPr>
          <p:nvPr/>
        </p:nvSpPr>
        <p:spPr bwMode="auto">
          <a:xfrm>
            <a:off x="3080186" y="3568564"/>
            <a:ext cx="1364541"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000000"/>
                </a:solidFill>
                <a:effectLst/>
                <a:uLnTx/>
                <a:uFillTx/>
                <a:latin typeface="Arial"/>
              </a:rPr>
              <a:t>Effective radius</a:t>
            </a:r>
          </a:p>
        </p:txBody>
      </p:sp>
      <p:sp>
        <p:nvSpPr>
          <p:cNvPr id="16" name="Text Box 7"/>
          <p:cNvSpPr txBox="1">
            <a:spLocks noChangeArrowheads="1"/>
          </p:cNvSpPr>
          <p:nvPr/>
        </p:nvSpPr>
        <p:spPr bwMode="auto">
          <a:xfrm>
            <a:off x="3022478" y="1613419"/>
            <a:ext cx="1204176"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000000"/>
                </a:solidFill>
                <a:effectLst/>
                <a:uLnTx/>
                <a:uFillTx/>
                <a:latin typeface="Arial"/>
              </a:rPr>
              <a:t>Optical depth</a:t>
            </a:r>
          </a:p>
        </p:txBody>
      </p:sp>
      <p:sp>
        <p:nvSpPr>
          <p:cNvPr id="17" name="Text Box 7"/>
          <p:cNvSpPr txBox="1">
            <a:spLocks noChangeArrowheads="1"/>
          </p:cNvSpPr>
          <p:nvPr/>
        </p:nvSpPr>
        <p:spPr bwMode="auto">
          <a:xfrm>
            <a:off x="4505091" y="2577793"/>
            <a:ext cx="1088760" cy="507831"/>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000000"/>
                </a:solidFill>
                <a:effectLst/>
                <a:uLnTx/>
                <a:uFillTx/>
                <a:latin typeface="Arial"/>
              </a:rPr>
              <a:t>Cloud liquid</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srgbClr val="000000"/>
                </a:solidFill>
                <a:effectLst/>
                <a:uLnTx/>
                <a:uFillTx/>
                <a:latin typeface="Arial"/>
              </a:rPr>
              <a:t>water path</a:t>
            </a:r>
          </a:p>
        </p:txBody>
      </p:sp>
      <p:cxnSp>
        <p:nvCxnSpPr>
          <p:cNvPr id="18" name="Straight Arrow Connector 12"/>
          <p:cNvCxnSpPr>
            <a:cxnSpLocks noChangeShapeType="1"/>
            <a:stCxn id="16" idx="2"/>
            <a:endCxn id="17" idx="0"/>
          </p:cNvCxnSpPr>
          <p:nvPr/>
        </p:nvCxnSpPr>
        <p:spPr bwMode="auto">
          <a:xfrm>
            <a:off x="3624566" y="1913501"/>
            <a:ext cx="1424905" cy="664292"/>
          </a:xfrm>
          <a:prstGeom prst="straightConnector1">
            <a:avLst/>
          </a:prstGeom>
          <a:noFill/>
          <a:ln w="25400" algn="ctr">
            <a:solidFill>
              <a:schemeClr val="bg1"/>
            </a:solidFill>
            <a:round/>
            <a:headEnd/>
            <a:tailEnd type="triangle" w="med" len="med"/>
          </a:ln>
        </p:spPr>
      </p:cxnSp>
      <p:cxnSp>
        <p:nvCxnSpPr>
          <p:cNvPr id="19" name="Straight Arrow Connector 13"/>
          <p:cNvCxnSpPr>
            <a:cxnSpLocks noChangeShapeType="1"/>
            <a:stCxn id="15" idx="3"/>
            <a:endCxn id="17" idx="2"/>
          </p:cNvCxnSpPr>
          <p:nvPr/>
        </p:nvCxnSpPr>
        <p:spPr bwMode="auto">
          <a:xfrm flipV="1">
            <a:off x="4444727" y="3085624"/>
            <a:ext cx="604744" cy="632981"/>
          </a:xfrm>
          <a:prstGeom prst="straightConnector1">
            <a:avLst/>
          </a:prstGeom>
          <a:noFill/>
          <a:ln w="25400" algn="ctr">
            <a:solidFill>
              <a:schemeClr val="bg1"/>
            </a:solidFill>
            <a:round/>
            <a:headEnd/>
            <a:tailEnd type="triangle" w="med" len="med"/>
          </a:ln>
        </p:spPr>
      </p:cxnSp>
      <p:pic>
        <p:nvPicPr>
          <p:cNvPr id="26" name="Picture 25" descr="EREA21_201605021200.png"/>
          <p:cNvPicPr>
            <a:picLocks noChangeAspect="1"/>
          </p:cNvPicPr>
          <p:nvPr/>
        </p:nvPicPr>
        <p:blipFill>
          <a:blip r:embed="rId4" cstate="print"/>
          <a:stretch>
            <a:fillRect/>
          </a:stretch>
        </p:blipFill>
        <p:spPr>
          <a:xfrm>
            <a:off x="3110493" y="747882"/>
            <a:ext cx="3496562" cy="3904495"/>
          </a:xfrm>
          <a:prstGeom prst="rect">
            <a:avLst/>
          </a:prstGeom>
        </p:spPr>
      </p:pic>
      <p:sp>
        <p:nvSpPr>
          <p:cNvPr id="27" name="Rectangle 3"/>
          <p:cNvSpPr>
            <a:spLocks noGrp="1" noChangeArrowheads="1"/>
          </p:cNvSpPr>
          <p:nvPr>
            <p:ph type="body" idx="4294967295"/>
          </p:nvPr>
        </p:nvSpPr>
        <p:spPr>
          <a:xfrm>
            <a:off x="629669" y="1328948"/>
            <a:ext cx="2346154" cy="3148012"/>
          </a:xfrm>
          <a:prstGeom prst="rect">
            <a:avLst/>
          </a:prstGeom>
          <a:solidFill>
            <a:schemeClr val="bg2"/>
          </a:solidFill>
        </p:spPr>
        <p:txBody>
          <a:bodyPr/>
          <a:lstStyle/>
          <a:p>
            <a:r>
              <a:rPr lang="en-GB" sz="1400" dirty="0" smtClean="0"/>
              <a:t>Minnis </a:t>
            </a:r>
            <a:r>
              <a:rPr lang="en-GB" sz="1400" i="1" dirty="0" smtClean="0"/>
              <a:t>et al. </a:t>
            </a:r>
            <a:r>
              <a:rPr lang="en-GB" sz="1400" dirty="0" smtClean="0"/>
              <a:t>(2005) have developed a method to classify the icing potential for each pixel based on pilot reports (PIREPs). </a:t>
            </a:r>
          </a:p>
          <a:p>
            <a:pPr>
              <a:spcBef>
                <a:spcPct val="40000"/>
              </a:spcBef>
            </a:pPr>
            <a:r>
              <a:rPr lang="en-GB" sz="1400" dirty="0" smtClean="0"/>
              <a:t>Uses retrievals of cloud phase, optical thickness, droplet size and cloud-top temperature to arrive at an “icing potential”, a combined icing probability and icing intensity measure.</a:t>
            </a:r>
          </a:p>
        </p:txBody>
      </p:sp>
      <p:sp>
        <p:nvSpPr>
          <p:cNvPr id="28" name="Rectangle 27"/>
          <p:cNvSpPr>
            <a:spLocks noChangeArrowheads="1"/>
          </p:cNvSpPr>
          <p:nvPr/>
        </p:nvSpPr>
        <p:spPr bwMode="auto">
          <a:xfrm>
            <a:off x="468313" y="592669"/>
            <a:ext cx="3008612" cy="569913"/>
          </a:xfrm>
          <a:prstGeom prst="rect">
            <a:avLst/>
          </a:prstGeom>
          <a:noFill/>
          <a:ln w="9525">
            <a:noFill/>
            <a:miter lim="800000"/>
            <a:headEnd/>
            <a:tailEnd/>
          </a:ln>
          <a:effectLst/>
        </p:spPr>
        <p:txBody>
          <a:bodyPr anchor="ct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srgbClr val="000000"/>
                </a:solidFill>
                <a:effectLst/>
                <a:uLnTx/>
                <a:uFillTx/>
                <a:latin typeface="Arial"/>
              </a:rPr>
              <a:t>Aviation applications</a:t>
            </a:r>
          </a:p>
        </p:txBody>
      </p:sp>
    </p:spTree>
    <p:extLst>
      <p:ext uri="{BB962C8B-B14F-4D97-AF65-F5344CB8AC3E}">
        <p14:creationId xmlns:p14="http://schemas.microsoft.com/office/powerpoint/2010/main" val="2882370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4539574" y="478545"/>
            <a:ext cx="2207551" cy="4253094"/>
            <a:chOff x="4539574" y="433150"/>
            <a:chExt cx="2207551" cy="4253094"/>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39574" y="2286732"/>
              <a:ext cx="2207551" cy="2399512"/>
            </a:xfrm>
            <a:prstGeom prst="rect">
              <a:avLst/>
            </a:prstGeom>
          </p:spPr>
        </p:pic>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b="8333"/>
            <a:stretch/>
          </p:blipFill>
          <p:spPr>
            <a:xfrm>
              <a:off x="4539574" y="433150"/>
              <a:ext cx="2207551" cy="2199553"/>
            </a:xfrm>
            <a:prstGeom prst="rect">
              <a:avLst/>
            </a:prstGeom>
          </p:spPr>
        </p:pic>
        <p:sp>
          <p:nvSpPr>
            <p:cNvPr id="4" name="TextBox 3"/>
            <p:cNvSpPr txBox="1"/>
            <p:nvPr/>
          </p:nvSpPr>
          <p:spPr>
            <a:xfrm>
              <a:off x="4539574" y="445443"/>
              <a:ext cx="2207551" cy="338554"/>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0" rIns="71437" bIns="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200" b="1" i="0" u="none" strike="noStrike" cap="none" spc="0" normalizeH="0" baseline="0" dirty="0" smtClean="0">
                  <a:ln>
                    <a:noFill/>
                  </a:ln>
                  <a:solidFill>
                    <a:schemeClr val="tx1"/>
                  </a:solidFill>
                  <a:effectLst/>
                  <a:uFillTx/>
                  <a:latin typeface="+mn-lt"/>
                  <a:ea typeface="+mn-ea"/>
                  <a:cs typeface="+mn-cs"/>
                  <a:sym typeface="Helvetica Light"/>
                </a:rPr>
                <a:t>SST: SLSTR – OSTIA</a:t>
              </a:r>
            </a:p>
            <a:p>
              <a:pPr marL="0" marR="0" indent="0" algn="ctr" defTabSz="584200" rtl="0" fontAlgn="auto" latinLnBrk="0" hangingPunct="0">
                <a:lnSpc>
                  <a:spcPct val="100000"/>
                </a:lnSpc>
                <a:spcBef>
                  <a:spcPts val="0"/>
                </a:spcBef>
                <a:spcAft>
                  <a:spcPts val="0"/>
                </a:spcAft>
                <a:buClrTx/>
                <a:buSzTx/>
                <a:buFontTx/>
                <a:buNone/>
                <a:tabLst/>
              </a:pPr>
              <a:r>
                <a:rPr lang="en-GB" sz="1000" i="1" dirty="0" smtClean="0">
                  <a:sym typeface="Helvetica Light"/>
                </a:rPr>
                <a:t>(courtesy of </a:t>
              </a:r>
              <a:r>
                <a:rPr lang="en-GB" sz="1000" i="1" dirty="0" err="1" smtClean="0">
                  <a:sym typeface="Helvetica Light"/>
                </a:rPr>
                <a:t>Eumetsat</a:t>
              </a:r>
              <a:r>
                <a:rPr lang="en-GB" sz="1000" i="1" dirty="0" smtClean="0">
                  <a:sym typeface="Helvetica Light"/>
                </a:rPr>
                <a:t>)</a:t>
              </a:r>
              <a:endParaRPr kumimoji="0" lang="en-GB" sz="1000" i="1" u="none" strike="noStrike" cap="none" spc="0" normalizeH="0" baseline="0" dirty="0" smtClean="0">
                <a:ln>
                  <a:noFill/>
                </a:ln>
                <a:solidFill>
                  <a:schemeClr val="tx1"/>
                </a:solidFill>
                <a:effectLst/>
                <a:uFillTx/>
                <a:sym typeface="Helvetica Light"/>
              </a:endParaRPr>
            </a:p>
          </p:txBody>
        </p:sp>
      </p:grpSp>
      <p:sp>
        <p:nvSpPr>
          <p:cNvPr id="2" name="Footer Placeholder 1"/>
          <p:cNvSpPr>
            <a:spLocks noGrp="1"/>
          </p:cNvSpPr>
          <p:nvPr>
            <p:ph type="ftr" sz="quarter" idx="10"/>
          </p:nvPr>
        </p:nvSpPr>
        <p:spPr/>
        <p:txBody>
          <a:bodyPr/>
          <a:lstStyle/>
          <a:p>
            <a:pPr marL="0" marR="0" lvl="0" indent="0" algn="l" defTabSz="164298" rtl="0" eaLnBrk="1" fontAlgn="auto" latinLnBrk="0" hangingPunct="0">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2A2A2A"/>
                </a:solidFill>
                <a:effectLst/>
                <a:uLnTx/>
                <a:uFillTx/>
                <a:latin typeface="Arial"/>
                <a:sym typeface="Helvetica Light"/>
              </a:rPr>
              <a:t>www.metoffice.gov.uk																									                       © Crown Copyright 2017, Met Office</a:t>
            </a:r>
            <a:endParaRPr kumimoji="0" lang="en-GB" sz="600" b="0" i="0" u="none" strike="noStrike" kern="0" cap="none" spc="0" normalizeH="0" baseline="0" noProof="0" dirty="0">
              <a:ln>
                <a:noFill/>
              </a:ln>
              <a:solidFill>
                <a:srgbClr val="2A2A2A"/>
              </a:solidFill>
              <a:effectLst/>
              <a:uLnTx/>
              <a:uFillTx/>
              <a:latin typeface="Arial"/>
              <a:sym typeface="Helvetica Light"/>
            </a:endParaRPr>
          </a:p>
        </p:txBody>
      </p:sp>
      <p:sp>
        <p:nvSpPr>
          <p:cNvPr id="9" name="Rectangle 8"/>
          <p:cNvSpPr>
            <a:spLocks noChangeArrowheads="1"/>
          </p:cNvSpPr>
          <p:nvPr/>
        </p:nvSpPr>
        <p:spPr bwMode="auto">
          <a:xfrm>
            <a:off x="1333786" y="-10315"/>
            <a:ext cx="5524213" cy="569913"/>
          </a:xfrm>
          <a:prstGeom prst="rect">
            <a:avLst/>
          </a:prstGeom>
          <a:noFill/>
          <a:ln w="9525">
            <a:noFill/>
            <a:miter lim="800000"/>
            <a:headEnd/>
            <a:tailEnd/>
          </a:ln>
          <a:effectLst/>
        </p:spPr>
        <p:txBody>
          <a:bodyPr anchor="ct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srgbClr val="000000"/>
                </a:solidFill>
                <a:effectLst/>
                <a:uLnTx/>
                <a:uFillTx/>
                <a:latin typeface="Arial"/>
              </a:rPr>
              <a:t>Use of </a:t>
            </a:r>
            <a:r>
              <a:rPr kumimoji="0" lang="en-GB" sz="2400" b="0" i="0" u="none" strike="noStrike" kern="1200" cap="none" spc="0" normalizeH="0" baseline="0" noProof="0" dirty="0" smtClean="0">
                <a:ln>
                  <a:noFill/>
                </a:ln>
                <a:solidFill>
                  <a:srgbClr val="000000"/>
                </a:solidFill>
                <a:effectLst/>
                <a:uLnTx/>
                <a:uFillTx/>
                <a:latin typeface="Arial"/>
                <a:cs typeface="+mn-cs"/>
              </a:rPr>
              <a:t>SLSTR cloud </a:t>
            </a:r>
            <a:r>
              <a:rPr kumimoji="0" lang="en-GB" sz="2400" b="0" i="0" u="none" strike="noStrike" kern="1200" cap="none" spc="0" normalizeH="0" baseline="0" noProof="0" dirty="0" smtClean="0">
                <a:ln>
                  <a:noFill/>
                </a:ln>
                <a:solidFill>
                  <a:srgbClr val="000000"/>
                </a:solidFill>
                <a:effectLst/>
                <a:uLnTx/>
                <a:uFillTx/>
                <a:latin typeface="Arial"/>
              </a:rPr>
              <a:t>mask</a:t>
            </a:r>
            <a:r>
              <a:rPr kumimoji="0" lang="en-GB" sz="2400" b="0" i="0" u="none" strike="noStrike" kern="1200" cap="none" spc="0" normalizeH="0" baseline="0" noProof="0" dirty="0" smtClean="0">
                <a:ln>
                  <a:noFill/>
                </a:ln>
                <a:solidFill>
                  <a:srgbClr val="000000"/>
                </a:solidFill>
                <a:effectLst/>
                <a:uLnTx/>
                <a:uFillTx/>
                <a:latin typeface="Arial"/>
                <a:cs typeface="+mn-cs"/>
              </a:rPr>
              <a:t>s</a:t>
            </a:r>
          </a:p>
        </p:txBody>
      </p:sp>
      <p:sp>
        <p:nvSpPr>
          <p:cNvPr id="12" name="Rectangle 11"/>
          <p:cNvSpPr>
            <a:spLocks noChangeArrowheads="1"/>
          </p:cNvSpPr>
          <p:nvPr/>
        </p:nvSpPr>
        <p:spPr bwMode="auto">
          <a:xfrm>
            <a:off x="290385" y="615534"/>
            <a:ext cx="4411362" cy="3898503"/>
          </a:xfrm>
          <a:prstGeom prst="rect">
            <a:avLst/>
          </a:prstGeom>
          <a:noFill/>
          <a:ln w="9525">
            <a:noFill/>
            <a:miter lim="800000"/>
            <a:headEnd/>
            <a:tailEnd/>
          </a:ln>
          <a:effectLst/>
        </p:spPr>
        <p:txBody>
          <a:bodyPr wrap="square" anchor="t" anchorCtr="0">
            <a:spAutoFit/>
          </a:bodyPr>
          <a:lstStyle/>
          <a:p>
            <a:pPr marL="144000" marR="0" lvl="0" indent="-144000" algn="l" defTabSz="685800" rtl="0" eaLnBrk="0" fontAlgn="auto" latinLnBrk="0" hangingPunct="0">
              <a:lnSpc>
                <a:spcPct val="100000"/>
              </a:lnSpc>
              <a:spcBef>
                <a:spcPts val="0"/>
              </a:spcBef>
              <a:spcAft>
                <a:spcPts val="0"/>
              </a:spcAft>
              <a:buClrTx/>
              <a:buSzTx/>
              <a:buFont typeface="Arial" pitchFamily="34" charset="0"/>
              <a:buChar char="•"/>
              <a:tabLst/>
              <a:defRPr/>
            </a:pPr>
            <a:r>
              <a:rPr kumimoji="0" lang="en-GB" sz="1800" b="0" i="0" u="none" strike="noStrike" kern="1200" cap="none" spc="0" normalizeH="0" baseline="0" noProof="0" dirty="0" smtClean="0">
                <a:ln>
                  <a:noFill/>
                </a:ln>
                <a:solidFill>
                  <a:srgbClr val="2A2A2A"/>
                </a:solidFill>
                <a:effectLst/>
                <a:uLnTx/>
                <a:uFillTx/>
                <a:latin typeface="Arial"/>
                <a:cs typeface="+mn-cs"/>
              </a:rPr>
              <a:t>Sentinel-3A and -3B carry two imagers:</a:t>
            </a:r>
          </a:p>
          <a:p>
            <a:pPr marL="628650" marR="0" lvl="1" indent="-285750" algn="l" defTabSz="685800" rtl="0" eaLnBrk="0" fontAlgn="auto" latinLnBrk="0" hangingPunct="0">
              <a:lnSpc>
                <a:spcPct val="100000"/>
              </a:lnSpc>
              <a:spcBef>
                <a:spcPts val="0"/>
              </a:spcBef>
              <a:spcAft>
                <a:spcPts val="0"/>
              </a:spcAft>
              <a:buClrTx/>
              <a:buSzTx/>
              <a:buFont typeface="Wingdings" panose="05000000000000000000" pitchFamily="2" charset="2"/>
              <a:buChar char="Ø"/>
              <a:tabLst/>
              <a:defRPr/>
            </a:pPr>
            <a:r>
              <a:rPr kumimoji="0" lang="en-GB" sz="1800" b="0" i="0" u="none" strike="noStrike" kern="1200" cap="none" spc="0" normalizeH="0" baseline="0" noProof="0" dirty="0" smtClean="0">
                <a:ln>
                  <a:noFill/>
                </a:ln>
                <a:solidFill>
                  <a:srgbClr val="2A2A2A"/>
                </a:solidFill>
                <a:effectLst/>
                <a:uLnTx/>
                <a:uFillTx/>
                <a:latin typeface="Arial"/>
                <a:cs typeface="+mn-cs"/>
              </a:rPr>
              <a:t>SLSTR (VIS-SWIR-TIR), dual view</a:t>
            </a:r>
          </a:p>
          <a:p>
            <a:pPr marL="628650" marR="0" lvl="1" indent="-285750" algn="l" defTabSz="685800" rtl="0" eaLnBrk="0" fontAlgn="auto" latinLnBrk="0" hangingPunct="0">
              <a:lnSpc>
                <a:spcPct val="100000"/>
              </a:lnSpc>
              <a:spcBef>
                <a:spcPts val="0"/>
              </a:spcBef>
              <a:spcAft>
                <a:spcPts val="0"/>
              </a:spcAft>
              <a:buClrTx/>
              <a:buSzTx/>
              <a:buFont typeface="Wingdings" panose="05000000000000000000" pitchFamily="2" charset="2"/>
              <a:buChar char="Ø"/>
              <a:tabLst/>
              <a:defRPr/>
            </a:pPr>
            <a:r>
              <a:rPr kumimoji="0" lang="en-GB" sz="1800" b="0" i="0" u="none" strike="noStrike" kern="1200" cap="none" spc="0" normalizeH="0" baseline="0" noProof="0" dirty="0" smtClean="0">
                <a:ln>
                  <a:noFill/>
                </a:ln>
                <a:solidFill>
                  <a:srgbClr val="2A2A2A"/>
                </a:solidFill>
                <a:effectLst/>
                <a:uLnTx/>
                <a:uFillTx/>
                <a:latin typeface="Arial"/>
              </a:rPr>
              <a:t>OLCI (VIS-NIR), 300 m resolution</a:t>
            </a:r>
            <a:endParaRPr kumimoji="0" lang="en-GB" sz="1800" b="0" i="0" u="none" strike="noStrike" kern="1200" cap="none" spc="0" normalizeH="0" baseline="0" noProof="0" dirty="0" smtClean="0">
              <a:ln>
                <a:noFill/>
              </a:ln>
              <a:solidFill>
                <a:srgbClr val="2A2A2A"/>
              </a:solidFill>
              <a:effectLst/>
              <a:uLnTx/>
              <a:uFillTx/>
              <a:latin typeface="Arial"/>
              <a:cs typeface="+mn-cs"/>
            </a:endParaRPr>
          </a:p>
          <a:p>
            <a:pPr marL="144000" marR="0" lvl="0" indent="-144000" algn="l" defTabSz="685800" rtl="0" eaLnBrk="0" fontAlgn="auto" latinLnBrk="0" hangingPunct="0">
              <a:lnSpc>
                <a:spcPct val="100000"/>
              </a:lnSpc>
              <a:spcBef>
                <a:spcPts val="400"/>
              </a:spcBef>
              <a:spcAft>
                <a:spcPts val="0"/>
              </a:spcAft>
              <a:buClrTx/>
              <a:buSzTx/>
              <a:buFont typeface="Arial" pitchFamily="34" charset="0"/>
              <a:buChar char="•"/>
              <a:tabLst/>
              <a:defRPr/>
            </a:pPr>
            <a:r>
              <a:rPr lang="en-GB" sz="1800" dirty="0">
                <a:solidFill>
                  <a:srgbClr val="2A2A2A"/>
                </a:solidFill>
                <a:latin typeface="Arial"/>
              </a:rPr>
              <a:t>I</a:t>
            </a:r>
            <a:r>
              <a:rPr kumimoji="0" lang="en-GB" sz="1800" b="0" i="0" u="none" strike="noStrike" kern="1200" cap="none" spc="0" normalizeH="0" baseline="0" noProof="0" dirty="0" err="1" smtClean="0">
                <a:ln>
                  <a:noFill/>
                </a:ln>
                <a:solidFill>
                  <a:srgbClr val="2A2A2A"/>
                </a:solidFill>
                <a:effectLst/>
                <a:uLnTx/>
                <a:uFillTx/>
                <a:latin typeface="Arial"/>
              </a:rPr>
              <a:t>ntercompare</a:t>
            </a:r>
            <a:r>
              <a:rPr kumimoji="0" lang="en-GB" sz="1800" b="0" i="0" u="none" strike="noStrike" kern="1200" cap="none" spc="0" normalizeH="0" baseline="0" noProof="0" dirty="0" smtClean="0">
                <a:ln>
                  <a:noFill/>
                </a:ln>
                <a:solidFill>
                  <a:srgbClr val="2A2A2A"/>
                </a:solidFill>
                <a:effectLst/>
                <a:uLnTx/>
                <a:uFillTx/>
                <a:latin typeface="Arial"/>
              </a:rPr>
              <a:t> ATLID feature products with SLSTR and OLCI cloud masks.</a:t>
            </a:r>
          </a:p>
          <a:p>
            <a:pPr marL="144000" marR="0" lvl="0" indent="-144000" algn="l" defTabSz="685800" rtl="0" eaLnBrk="0" fontAlgn="auto" latinLnBrk="0" hangingPunct="0">
              <a:lnSpc>
                <a:spcPct val="100000"/>
              </a:lnSpc>
              <a:spcBef>
                <a:spcPts val="400"/>
              </a:spcBef>
              <a:spcAft>
                <a:spcPts val="0"/>
              </a:spcAft>
              <a:buClrTx/>
              <a:buSzTx/>
              <a:buFont typeface="Arial" pitchFamily="34" charset="0"/>
              <a:buChar char="•"/>
              <a:tabLst/>
              <a:defRPr/>
            </a:pPr>
            <a:r>
              <a:rPr kumimoji="0" lang="en-GB" sz="1800" b="0" i="0" u="none" strike="noStrike" kern="1200" cap="none" spc="0" normalizeH="0" baseline="0" noProof="0" dirty="0" smtClean="0">
                <a:ln>
                  <a:noFill/>
                </a:ln>
                <a:solidFill>
                  <a:srgbClr val="2A2A2A"/>
                </a:solidFill>
                <a:effectLst/>
                <a:uLnTx/>
                <a:uFillTx/>
                <a:latin typeface="Arial"/>
              </a:rPr>
              <a:t>Due to different orbits morning (Sentinel-3) vs. afternoon (EarthCARE) the focus will be on polar regions, where collocations are possible.</a:t>
            </a:r>
          </a:p>
          <a:p>
            <a:pPr marL="144000" indent="-144000" eaLnBrk="0" hangingPunct="0">
              <a:spcBef>
                <a:spcPts val="400"/>
              </a:spcBef>
              <a:buFont typeface="Arial" pitchFamily="34" charset="0"/>
              <a:buChar char="•"/>
            </a:pPr>
            <a:r>
              <a:rPr lang="en-GB" sz="1800" dirty="0">
                <a:solidFill>
                  <a:srgbClr val="2A2A2A"/>
                </a:solidFill>
              </a:rPr>
              <a:t>Cloud detection over polar regions is more challenging.</a:t>
            </a:r>
          </a:p>
          <a:p>
            <a:pPr marL="144000" marR="0" lvl="0" indent="-144000" algn="l" defTabSz="685800" rtl="0" eaLnBrk="0" fontAlgn="auto" latinLnBrk="0" hangingPunct="0">
              <a:lnSpc>
                <a:spcPct val="100000"/>
              </a:lnSpc>
              <a:spcBef>
                <a:spcPts val="400"/>
              </a:spcBef>
              <a:spcAft>
                <a:spcPts val="0"/>
              </a:spcAft>
              <a:buClrTx/>
              <a:buSzTx/>
              <a:buFont typeface="Arial" pitchFamily="34" charset="0"/>
              <a:buChar char="•"/>
              <a:tabLst/>
              <a:defRPr/>
            </a:pPr>
            <a:r>
              <a:rPr kumimoji="0" lang="en-GB" sz="1800" b="0" i="0" u="none" strike="noStrike" kern="1200" cap="none" spc="0" normalizeH="0" baseline="0" noProof="0" dirty="0" smtClean="0">
                <a:ln>
                  <a:noFill/>
                </a:ln>
                <a:solidFill>
                  <a:srgbClr val="2A2A2A"/>
                </a:solidFill>
                <a:effectLst/>
                <a:uLnTx/>
                <a:uFillTx/>
                <a:latin typeface="Arial"/>
              </a:rPr>
              <a:t>Arctic is the fastest warming region of the Earth.</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48135" y="1"/>
            <a:ext cx="1270953" cy="330739"/>
          </a:xfrm>
          <a:prstGeom prst="rect">
            <a:avLst/>
          </a:prstGeom>
        </p:spPr>
      </p:pic>
    </p:spTree>
    <p:extLst>
      <p:ext uri="{BB962C8B-B14F-4D97-AF65-F5344CB8AC3E}">
        <p14:creationId xmlns:p14="http://schemas.microsoft.com/office/powerpoint/2010/main" val="2645047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14" name="Text Box 8"/>
          <p:cNvSpPr txBox="1">
            <a:spLocks noChangeArrowheads="1"/>
          </p:cNvSpPr>
          <p:nvPr/>
        </p:nvSpPr>
        <p:spPr bwMode="auto">
          <a:xfrm>
            <a:off x="928759" y="536456"/>
            <a:ext cx="5502249" cy="461665"/>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000000"/>
                </a:solidFill>
                <a:effectLst/>
                <a:uLnTx/>
                <a:uFillTx/>
              </a:rPr>
              <a:t>1D-Var scheme developed to retrieve quantitative volcanic ash information from SEVIRI data (10.8 </a:t>
            </a:r>
            <a:r>
              <a:rPr kumimoji="0" lang="en-GB" sz="1200" b="0" i="0" u="none" strike="noStrike" kern="0" cap="none" spc="0" normalizeH="0" baseline="0" noProof="0" dirty="0" smtClean="0">
                <a:ln>
                  <a:noFill/>
                </a:ln>
                <a:solidFill>
                  <a:srgbClr val="000000"/>
                </a:solidFill>
                <a:effectLst/>
                <a:uLnTx/>
                <a:uFillTx/>
                <a:latin typeface="Symbol" pitchFamily="18" charset="2"/>
              </a:rPr>
              <a:t>m</a:t>
            </a:r>
            <a:r>
              <a:rPr kumimoji="0" lang="en-GB" sz="1200" b="0" i="0" u="none" strike="noStrike" kern="0" cap="none" spc="0" normalizeH="0" baseline="0" noProof="0" dirty="0" smtClean="0">
                <a:ln>
                  <a:noFill/>
                </a:ln>
                <a:solidFill>
                  <a:srgbClr val="000000"/>
                </a:solidFill>
                <a:effectLst/>
                <a:uLnTx/>
                <a:uFillTx/>
              </a:rPr>
              <a:t>m, 12.0 </a:t>
            </a:r>
            <a:r>
              <a:rPr kumimoji="0" lang="en-GB" sz="1200" b="0" i="0" u="none" strike="noStrike" kern="0" cap="none" spc="0" normalizeH="0" baseline="0" noProof="0" dirty="0" smtClean="0">
                <a:ln>
                  <a:noFill/>
                </a:ln>
                <a:solidFill>
                  <a:srgbClr val="000000"/>
                </a:solidFill>
                <a:effectLst/>
                <a:uLnTx/>
                <a:uFillTx/>
                <a:latin typeface="Symbol" pitchFamily="18" charset="2"/>
              </a:rPr>
              <a:t>m</a:t>
            </a:r>
            <a:r>
              <a:rPr kumimoji="0" lang="en-GB" sz="1200" b="0" i="0" u="none" strike="noStrike" kern="0" cap="none" spc="0" normalizeH="0" baseline="0" noProof="0" dirty="0" smtClean="0">
                <a:ln>
                  <a:noFill/>
                </a:ln>
                <a:solidFill>
                  <a:srgbClr val="000000"/>
                </a:solidFill>
                <a:effectLst/>
                <a:uLnTx/>
                <a:uFillTx/>
              </a:rPr>
              <a:t>m and 13.4 </a:t>
            </a:r>
            <a:r>
              <a:rPr kumimoji="0" lang="en-GB" sz="1200" b="0" i="0" u="none" strike="noStrike" kern="0" cap="none" spc="0" normalizeH="0" baseline="0" noProof="0" dirty="0" smtClean="0">
                <a:ln>
                  <a:noFill/>
                </a:ln>
                <a:solidFill>
                  <a:srgbClr val="000000"/>
                </a:solidFill>
                <a:effectLst/>
                <a:uLnTx/>
                <a:uFillTx/>
                <a:latin typeface="Symbol" pitchFamily="18" charset="2"/>
              </a:rPr>
              <a:t>m</a:t>
            </a:r>
            <a:r>
              <a:rPr kumimoji="0" lang="en-GB" sz="1200" b="0" i="0" u="none" strike="noStrike" kern="0" cap="none" spc="0" normalizeH="0" baseline="0" noProof="0" dirty="0" smtClean="0">
                <a:ln>
                  <a:noFill/>
                </a:ln>
                <a:solidFill>
                  <a:srgbClr val="000000"/>
                </a:solidFill>
                <a:effectLst/>
                <a:uLnTx/>
                <a:uFillTx/>
              </a:rPr>
              <a:t>m)</a:t>
            </a:r>
          </a:p>
        </p:txBody>
      </p:sp>
      <p:sp>
        <p:nvSpPr>
          <p:cNvPr id="25" name="Rectangle 24"/>
          <p:cNvSpPr>
            <a:spLocks noChangeArrowheads="1"/>
          </p:cNvSpPr>
          <p:nvPr/>
        </p:nvSpPr>
        <p:spPr bwMode="auto">
          <a:xfrm>
            <a:off x="1333786" y="-10315"/>
            <a:ext cx="5524213" cy="569913"/>
          </a:xfrm>
          <a:prstGeom prst="rect">
            <a:avLst/>
          </a:prstGeom>
          <a:noFill/>
          <a:ln w="9525">
            <a:noFill/>
            <a:miter lim="800000"/>
            <a:headEnd/>
            <a:tailEnd/>
          </a:ln>
          <a:effectLst/>
        </p:spPr>
        <p:txBody>
          <a:bodyPr anchor="ctr"/>
          <a:lstStyle/>
          <a:p>
            <a:pPr eaLnBrk="0" hangingPunct="0">
              <a:lnSpc>
                <a:spcPct val="100000"/>
              </a:lnSpc>
            </a:pPr>
            <a:r>
              <a:rPr lang="en-GB" sz="2400" dirty="0" smtClean="0">
                <a:solidFill>
                  <a:srgbClr val="000000"/>
                </a:solidFill>
                <a:cs typeface="+mn-cs"/>
              </a:rPr>
              <a:t>SEVIRI volcanic ash products</a:t>
            </a:r>
          </a:p>
        </p:txBody>
      </p:sp>
      <p:sp>
        <p:nvSpPr>
          <p:cNvPr id="27" name="TextBox 26"/>
          <p:cNvSpPr txBox="1"/>
          <p:nvPr/>
        </p:nvSpPr>
        <p:spPr>
          <a:xfrm>
            <a:off x="4754934" y="4323528"/>
            <a:ext cx="2199319" cy="3904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1600" b="0" i="0" u="none" strike="noStrike" cap="none" spc="0" normalizeH="0" baseline="0" dirty="0" smtClean="0">
                <a:ln>
                  <a:noFill/>
                </a:ln>
                <a:solidFill>
                  <a:srgbClr val="00B0F0"/>
                </a:solidFill>
                <a:effectLst/>
                <a:uFillTx/>
                <a:latin typeface="+mn-lt"/>
                <a:ea typeface="+mn-ea"/>
                <a:cs typeface="+mn-cs"/>
                <a:sym typeface="Helvetica Light"/>
              </a:rPr>
              <a:t>Courtesy </a:t>
            </a:r>
            <a:r>
              <a:rPr lang="en-GB" sz="1600" dirty="0" smtClean="0">
                <a:solidFill>
                  <a:srgbClr val="00B0F0"/>
                </a:solidFill>
                <a:sym typeface="Helvetica Light"/>
              </a:rPr>
              <a:t>of M. Cooke</a:t>
            </a:r>
            <a:endParaRPr kumimoji="0" lang="en-GB" sz="1600" b="0" i="0" u="none" strike="noStrike" cap="none" spc="0" normalizeH="0" baseline="0" dirty="0" smtClean="0">
              <a:ln>
                <a:noFill/>
              </a:ln>
              <a:solidFill>
                <a:srgbClr val="00B0F0"/>
              </a:solidFill>
              <a:effectLst/>
              <a:uFillTx/>
              <a:latin typeface="+mn-lt"/>
              <a:ea typeface="+mn-ea"/>
              <a:cs typeface="+mn-cs"/>
              <a:sym typeface="Helvetica Light"/>
            </a:endParaRPr>
          </a:p>
        </p:txBody>
      </p:sp>
      <p:grpSp>
        <p:nvGrpSpPr>
          <p:cNvPr id="36" name="Group 35"/>
          <p:cNvGrpSpPr/>
          <p:nvPr/>
        </p:nvGrpSpPr>
        <p:grpSpPr>
          <a:xfrm>
            <a:off x="753534" y="984502"/>
            <a:ext cx="5101166" cy="3717828"/>
            <a:chOff x="1077385" y="1371600"/>
            <a:chExt cx="7071360" cy="5153744"/>
          </a:xfrm>
        </p:grpSpPr>
        <p:sp>
          <p:nvSpPr>
            <p:cNvPr id="37" name="Text Box 4"/>
            <p:cNvSpPr txBox="1">
              <a:spLocks noChangeArrowheads="1"/>
            </p:cNvSpPr>
            <p:nvPr/>
          </p:nvSpPr>
          <p:spPr bwMode="auto">
            <a:xfrm>
              <a:off x="6898448" y="4554257"/>
              <a:ext cx="977151" cy="650498"/>
            </a:xfrm>
            <a:prstGeom prst="rect">
              <a:avLst/>
            </a:prstGeom>
            <a:noFill/>
            <a:ln w="9525">
              <a:noFill/>
              <a:miter lim="800000"/>
              <a:headEnd/>
              <a:tailEnd/>
            </a:ln>
          </p:spPr>
          <p:txBody>
            <a:bodyPr>
              <a:spAutoFit/>
            </a:bodyPr>
            <a:lstStyle/>
            <a:p>
              <a:pPr defTabSz="1219140"/>
              <a:r>
                <a:rPr lang="en-GB" sz="1200" kern="0" dirty="0">
                  <a:solidFill>
                    <a:srgbClr val="000000"/>
                  </a:solidFill>
                </a:rPr>
                <a:t>Ash size</a:t>
              </a:r>
            </a:p>
          </p:txBody>
        </p:sp>
        <p:sp>
          <p:nvSpPr>
            <p:cNvPr id="38" name="Text Box 5"/>
            <p:cNvSpPr txBox="1">
              <a:spLocks noChangeArrowheads="1"/>
            </p:cNvSpPr>
            <p:nvPr/>
          </p:nvSpPr>
          <p:spPr bwMode="auto">
            <a:xfrm>
              <a:off x="1354367" y="4584004"/>
              <a:ext cx="977151" cy="910697"/>
            </a:xfrm>
            <a:prstGeom prst="rect">
              <a:avLst/>
            </a:prstGeom>
            <a:noFill/>
            <a:ln w="9525">
              <a:noFill/>
              <a:miter lim="800000"/>
              <a:headEnd/>
              <a:tailEnd/>
            </a:ln>
          </p:spPr>
          <p:txBody>
            <a:bodyPr>
              <a:spAutoFit/>
            </a:bodyPr>
            <a:lstStyle/>
            <a:p>
              <a:pPr defTabSz="1219140"/>
              <a:r>
                <a:rPr lang="en-GB" sz="1200" kern="0" dirty="0">
                  <a:solidFill>
                    <a:srgbClr val="000000"/>
                  </a:solidFill>
                </a:rPr>
                <a:t>Ash column loading</a:t>
              </a:r>
            </a:p>
          </p:txBody>
        </p:sp>
        <p:sp>
          <p:nvSpPr>
            <p:cNvPr id="39" name="Text Box 6"/>
            <p:cNvSpPr txBox="1">
              <a:spLocks noChangeArrowheads="1"/>
            </p:cNvSpPr>
            <p:nvPr/>
          </p:nvSpPr>
          <p:spPr bwMode="auto">
            <a:xfrm>
              <a:off x="6859428" y="2201185"/>
              <a:ext cx="1289317" cy="650498"/>
            </a:xfrm>
            <a:prstGeom prst="rect">
              <a:avLst/>
            </a:prstGeom>
            <a:noFill/>
            <a:ln w="9525">
              <a:noFill/>
              <a:miter lim="800000"/>
              <a:headEnd/>
              <a:tailEnd/>
            </a:ln>
          </p:spPr>
          <p:txBody>
            <a:bodyPr>
              <a:spAutoFit/>
            </a:bodyPr>
            <a:lstStyle/>
            <a:p>
              <a:pPr defTabSz="1219140"/>
              <a:r>
                <a:rPr lang="en-GB" sz="1200" kern="0" dirty="0">
                  <a:solidFill>
                    <a:srgbClr val="000000"/>
                  </a:solidFill>
                </a:rPr>
                <a:t>Ash(-top) height</a:t>
              </a:r>
            </a:p>
          </p:txBody>
        </p:sp>
        <p:sp>
          <p:nvSpPr>
            <p:cNvPr id="40" name="Text Box 7"/>
            <p:cNvSpPr txBox="1">
              <a:spLocks noChangeArrowheads="1"/>
            </p:cNvSpPr>
            <p:nvPr/>
          </p:nvSpPr>
          <p:spPr bwMode="auto">
            <a:xfrm>
              <a:off x="1077385" y="2284102"/>
              <a:ext cx="1180385" cy="650498"/>
            </a:xfrm>
            <a:prstGeom prst="rect">
              <a:avLst/>
            </a:prstGeom>
            <a:noFill/>
            <a:ln w="9525">
              <a:noFill/>
              <a:miter lim="800000"/>
              <a:headEnd/>
              <a:tailEnd/>
            </a:ln>
          </p:spPr>
          <p:txBody>
            <a:bodyPr>
              <a:spAutoFit/>
            </a:bodyPr>
            <a:lstStyle/>
            <a:p>
              <a:pPr defTabSz="1219140"/>
              <a:r>
                <a:rPr lang="en-GB" sz="1200" kern="0" dirty="0">
                  <a:solidFill>
                    <a:srgbClr val="000000"/>
                  </a:solidFill>
                </a:rPr>
                <a:t>Improved detection</a:t>
              </a:r>
            </a:p>
          </p:txBody>
        </p:sp>
        <p:pic>
          <p:nvPicPr>
            <p:cNvPr id="41" name="Picture 40" descr="EAJG91_201005061900.png"/>
            <p:cNvPicPr>
              <a:picLocks noChangeAspect="1"/>
            </p:cNvPicPr>
            <p:nvPr/>
          </p:nvPicPr>
          <p:blipFill>
            <a:blip r:embed="rId2" cstate="print"/>
            <a:srcRect b="6859"/>
            <a:stretch>
              <a:fillRect/>
            </a:stretch>
          </p:blipFill>
          <p:spPr>
            <a:xfrm>
              <a:off x="2422799" y="1375202"/>
              <a:ext cx="1714500" cy="2485846"/>
            </a:xfrm>
            <a:prstGeom prst="rect">
              <a:avLst/>
            </a:prstGeom>
          </p:spPr>
        </p:pic>
        <p:pic>
          <p:nvPicPr>
            <p:cNvPr id="42" name="Picture 41" descr="EAJG92_201005061900.png"/>
            <p:cNvPicPr>
              <a:picLocks noChangeAspect="1"/>
            </p:cNvPicPr>
            <p:nvPr/>
          </p:nvPicPr>
          <p:blipFill>
            <a:blip r:embed="rId3" cstate="print"/>
            <a:stretch>
              <a:fillRect/>
            </a:stretch>
          </p:blipFill>
          <p:spPr>
            <a:xfrm>
              <a:off x="4690800" y="1371600"/>
              <a:ext cx="2080800" cy="2491260"/>
            </a:xfrm>
            <a:prstGeom prst="rect">
              <a:avLst/>
            </a:prstGeom>
          </p:spPr>
        </p:pic>
        <p:pic>
          <p:nvPicPr>
            <p:cNvPr id="43" name="Picture 42" descr="EAJG95_201005061900.png"/>
            <p:cNvPicPr>
              <a:picLocks noChangeAspect="1"/>
            </p:cNvPicPr>
            <p:nvPr/>
          </p:nvPicPr>
          <p:blipFill>
            <a:blip r:embed="rId4" cstate="print"/>
            <a:stretch>
              <a:fillRect/>
            </a:stretch>
          </p:blipFill>
          <p:spPr>
            <a:xfrm>
              <a:off x="2411760" y="4156544"/>
              <a:ext cx="2016224" cy="2368800"/>
            </a:xfrm>
            <a:prstGeom prst="rect">
              <a:avLst/>
            </a:prstGeom>
          </p:spPr>
        </p:pic>
        <p:pic>
          <p:nvPicPr>
            <p:cNvPr id="44" name="Picture 43" descr="EAJG96_201005061900.png"/>
            <p:cNvPicPr>
              <a:picLocks noChangeAspect="1"/>
            </p:cNvPicPr>
            <p:nvPr/>
          </p:nvPicPr>
          <p:blipFill>
            <a:blip r:embed="rId5" cstate="print"/>
            <a:stretch>
              <a:fillRect/>
            </a:stretch>
          </p:blipFill>
          <p:spPr>
            <a:xfrm>
              <a:off x="4716016" y="4163744"/>
              <a:ext cx="2016224" cy="2361600"/>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9" name="Rectangle 8"/>
          <p:cNvSpPr>
            <a:spLocks noChangeArrowheads="1"/>
          </p:cNvSpPr>
          <p:nvPr/>
        </p:nvSpPr>
        <p:spPr bwMode="auto">
          <a:xfrm>
            <a:off x="1333786" y="-10315"/>
            <a:ext cx="5524213" cy="569913"/>
          </a:xfrm>
          <a:prstGeom prst="rect">
            <a:avLst/>
          </a:prstGeom>
          <a:noFill/>
          <a:ln w="9525">
            <a:noFill/>
            <a:miter lim="800000"/>
            <a:headEnd/>
            <a:tailEnd/>
          </a:ln>
          <a:effectLst/>
        </p:spPr>
        <p:txBody>
          <a:bodyPr anchor="ctr"/>
          <a:lstStyle/>
          <a:p>
            <a:pPr eaLnBrk="0" hangingPunct="0">
              <a:lnSpc>
                <a:spcPct val="100000"/>
              </a:lnSpc>
            </a:pPr>
            <a:r>
              <a:rPr lang="en-GB" sz="2400" dirty="0" smtClean="0">
                <a:solidFill>
                  <a:srgbClr val="000000"/>
                </a:solidFill>
                <a:cs typeface="+mn-cs"/>
              </a:rPr>
              <a:t>SEVIRI dust products: 1D-VAR</a:t>
            </a:r>
          </a:p>
        </p:txBody>
      </p:sp>
      <p:grpSp>
        <p:nvGrpSpPr>
          <p:cNvPr id="8" name="Group 7"/>
          <p:cNvGrpSpPr/>
          <p:nvPr/>
        </p:nvGrpSpPr>
        <p:grpSpPr>
          <a:xfrm>
            <a:off x="0" y="975624"/>
            <a:ext cx="6812309" cy="1746947"/>
            <a:chOff x="0" y="899999"/>
            <a:chExt cx="6812309" cy="1746947"/>
          </a:xfrm>
        </p:grpSpPr>
        <p:pic>
          <p:nvPicPr>
            <p:cNvPr id="6" name="Picture 5" descr="DustLoading_201803221000.png"/>
            <p:cNvPicPr>
              <a:picLocks noChangeAspect="1"/>
            </p:cNvPicPr>
            <p:nvPr/>
          </p:nvPicPr>
          <p:blipFill>
            <a:blip r:embed="rId2" cstate="print"/>
            <a:srcRect l="14149" t="5249" r="4306" b="5249"/>
            <a:stretch>
              <a:fillRect/>
            </a:stretch>
          </p:blipFill>
          <p:spPr>
            <a:xfrm>
              <a:off x="4548589" y="899999"/>
              <a:ext cx="2263720" cy="1746947"/>
            </a:xfrm>
            <a:prstGeom prst="rect">
              <a:avLst/>
            </a:prstGeom>
          </p:spPr>
        </p:pic>
        <p:pic>
          <p:nvPicPr>
            <p:cNvPr id="7" name="Picture 6" descr="DustRGB_201803221000.png"/>
            <p:cNvPicPr>
              <a:picLocks noChangeAspect="1"/>
            </p:cNvPicPr>
            <p:nvPr/>
          </p:nvPicPr>
          <p:blipFill>
            <a:blip r:embed="rId3" cstate="print"/>
            <a:srcRect l="7997" t="5249" r="4921" b="5249"/>
            <a:stretch>
              <a:fillRect/>
            </a:stretch>
          </p:blipFill>
          <p:spPr>
            <a:xfrm>
              <a:off x="0" y="899999"/>
              <a:ext cx="2417421" cy="1746947"/>
            </a:xfrm>
            <a:prstGeom prst="rect">
              <a:avLst/>
            </a:prstGeom>
          </p:spPr>
        </p:pic>
        <p:pic>
          <p:nvPicPr>
            <p:cNvPr id="5" name="Picture 4" descr="DustConf_201803221000.png"/>
            <p:cNvPicPr>
              <a:picLocks noChangeAspect="1"/>
            </p:cNvPicPr>
            <p:nvPr/>
          </p:nvPicPr>
          <p:blipFill>
            <a:blip r:embed="rId4" cstate="print"/>
            <a:srcRect l="14149" t="5249" r="4921" b="5249"/>
            <a:stretch>
              <a:fillRect/>
            </a:stretch>
          </p:blipFill>
          <p:spPr>
            <a:xfrm>
              <a:off x="2267281" y="899999"/>
              <a:ext cx="2246649" cy="1746947"/>
            </a:xfrm>
            <a:prstGeom prst="rect">
              <a:avLst/>
            </a:prstGeom>
          </p:spPr>
        </p:pic>
      </p:grpSp>
      <p:sp>
        <p:nvSpPr>
          <p:cNvPr id="10" name="TextBox 9"/>
          <p:cNvSpPr txBox="1"/>
          <p:nvPr/>
        </p:nvSpPr>
        <p:spPr>
          <a:xfrm>
            <a:off x="4617434" y="4323528"/>
            <a:ext cx="2247666" cy="3904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1600" b="0" i="0" u="none" strike="noStrike" cap="none" spc="0" normalizeH="0" baseline="0" dirty="0" smtClean="0">
                <a:ln>
                  <a:noFill/>
                </a:ln>
                <a:solidFill>
                  <a:srgbClr val="00B0F0"/>
                </a:solidFill>
                <a:effectLst/>
                <a:uFillTx/>
                <a:latin typeface="+mn-lt"/>
                <a:ea typeface="+mn-ea"/>
                <a:cs typeface="+mn-cs"/>
                <a:sym typeface="Helvetica Light"/>
              </a:rPr>
              <a:t>Courtesy </a:t>
            </a:r>
            <a:r>
              <a:rPr lang="en-GB" sz="1600" dirty="0" smtClean="0">
                <a:solidFill>
                  <a:srgbClr val="00B0F0"/>
                </a:solidFill>
                <a:sym typeface="Helvetica Light"/>
              </a:rPr>
              <a:t>of Y. Pradhan</a:t>
            </a:r>
            <a:endParaRPr kumimoji="0" lang="en-GB" sz="1600" b="0" i="0" u="none" strike="noStrike" cap="none" spc="0" normalizeH="0" baseline="0" dirty="0" smtClean="0">
              <a:ln>
                <a:noFill/>
              </a:ln>
              <a:solidFill>
                <a:srgbClr val="00B0F0"/>
              </a:solidFill>
              <a:effectLst/>
              <a:uFillTx/>
              <a:latin typeface="+mn-lt"/>
              <a:ea typeface="+mn-ea"/>
              <a:cs typeface="+mn-cs"/>
              <a:sym typeface="Helvetica Light"/>
            </a:endParaRPr>
          </a:p>
        </p:txBody>
      </p:sp>
      <p:sp>
        <p:nvSpPr>
          <p:cNvPr id="11" name="Shape 205"/>
          <p:cNvSpPr txBox="1">
            <a:spLocks/>
          </p:cNvSpPr>
          <p:nvPr/>
        </p:nvSpPr>
        <p:spPr>
          <a:xfrm>
            <a:off x="0" y="2827676"/>
            <a:ext cx="6741122" cy="1892785"/>
          </a:xfrm>
          <a:prstGeom prst="rect">
            <a:avLst/>
          </a:prstGeom>
          <a:noFill/>
          <a:ln>
            <a:noFill/>
          </a:ln>
        </p:spPr>
        <p:txBody>
          <a:bodyPr lIns="91425" tIns="45700" rIns="91425" bIns="45700" anchor="t" anchorCtr="0">
            <a:spAutoFit/>
          </a:bodyPr>
          <a:lstStyle/>
          <a:p>
            <a:pPr marL="457200" marR="0" lvl="0" indent="-342900" algn="l" defTabSz="164298" rtl="0" eaLnBrk="1" fontAlgn="auto" latinLnBrk="0" hangingPunct="1">
              <a:lnSpc>
                <a:spcPct val="90000"/>
              </a:lnSpc>
              <a:buClr>
                <a:schemeClr val="dk1"/>
              </a:buClr>
              <a:buSzPct val="100000"/>
              <a:buFont typeface="Arial"/>
              <a:buAutoNum type="romanUcPeriod"/>
              <a:tabLst/>
              <a:defRPr/>
            </a:pPr>
            <a:r>
              <a:rPr kumimoji="0" lang="en-GB" b="0" i="0" u="none" strike="noStrike" kern="0" cap="none" spc="0" normalizeH="0" baseline="0" noProof="0" dirty="0" smtClean="0">
                <a:ln>
                  <a:noFill/>
                </a:ln>
                <a:effectLst/>
                <a:uLnTx/>
                <a:uFillTx/>
                <a:latin typeface="Calibri"/>
                <a:ea typeface="Calibri"/>
                <a:cs typeface="Calibri"/>
                <a:sym typeface="Calibri"/>
              </a:rPr>
              <a:t>Detection</a:t>
            </a:r>
            <a:br>
              <a:rPr kumimoji="0" lang="en-GB" b="0" i="0" u="none" strike="noStrike" kern="0" cap="none" spc="0" normalizeH="0" baseline="0" noProof="0" dirty="0" smtClean="0">
                <a:ln>
                  <a:noFill/>
                </a:ln>
                <a:effectLst/>
                <a:uLnTx/>
                <a:uFillTx/>
                <a:latin typeface="Calibri"/>
                <a:ea typeface="Calibri"/>
                <a:cs typeface="Calibri"/>
                <a:sym typeface="Calibri"/>
              </a:rPr>
            </a:br>
            <a:r>
              <a:rPr kumimoji="0" lang="en-GB" b="0" i="0" u="none" strike="noStrike" kern="0" cap="none" spc="0" normalizeH="0" baseline="0" noProof="0" dirty="0" smtClean="0">
                <a:ln>
                  <a:noFill/>
                </a:ln>
                <a:effectLst/>
                <a:uLnTx/>
                <a:uFillTx/>
                <a:latin typeface="Calibri"/>
                <a:ea typeface="Calibri"/>
                <a:cs typeface="Calibri"/>
                <a:sym typeface="Calibri"/>
              </a:rPr>
              <a:t>Dust detection confidence levels (0-7) based on a series of thresholds</a:t>
            </a:r>
            <a:br>
              <a:rPr kumimoji="0" lang="en-GB" b="0" i="0" u="none" strike="noStrike" kern="0" cap="none" spc="0" normalizeH="0" baseline="0" noProof="0" dirty="0" smtClean="0">
                <a:ln>
                  <a:noFill/>
                </a:ln>
                <a:effectLst/>
                <a:uLnTx/>
                <a:uFillTx/>
                <a:latin typeface="Calibri"/>
                <a:ea typeface="Calibri"/>
                <a:cs typeface="Calibri"/>
                <a:sym typeface="Calibri"/>
              </a:rPr>
            </a:br>
            <a:endParaRPr kumimoji="0" lang="en-GB" b="0" i="0" u="none" strike="noStrike" kern="0" cap="none" spc="0" normalizeH="0" baseline="0" noProof="0" dirty="0" smtClean="0">
              <a:ln>
                <a:noFill/>
              </a:ln>
              <a:effectLst/>
              <a:uLnTx/>
              <a:uFillTx/>
              <a:latin typeface="Calibri"/>
              <a:ea typeface="Calibri"/>
              <a:cs typeface="Calibri"/>
              <a:sym typeface="Calibri"/>
            </a:endParaRPr>
          </a:p>
          <a:p>
            <a:pPr marL="457200" marR="0" lvl="0" indent="-342900" algn="l" defTabSz="164298" rtl="0" eaLnBrk="1" fontAlgn="auto" latinLnBrk="0" hangingPunct="1">
              <a:lnSpc>
                <a:spcPct val="90000"/>
              </a:lnSpc>
              <a:buClr>
                <a:schemeClr val="dk1"/>
              </a:buClr>
              <a:buSzPct val="100000"/>
              <a:buFont typeface="Arial"/>
              <a:buAutoNum type="romanUcPeriod"/>
              <a:tabLst/>
              <a:defRPr/>
            </a:pPr>
            <a:r>
              <a:rPr kumimoji="0" lang="en-GB" b="0" i="0" u="none" strike="noStrike" kern="0" cap="none" spc="0" normalizeH="0" baseline="0" noProof="0" dirty="0" smtClean="0">
                <a:ln>
                  <a:noFill/>
                </a:ln>
                <a:effectLst/>
                <a:uLnTx/>
                <a:uFillTx/>
                <a:latin typeface="Calibri"/>
                <a:ea typeface="Calibri"/>
                <a:cs typeface="Calibri"/>
                <a:sym typeface="Calibri"/>
              </a:rPr>
              <a:t>Retrieval</a:t>
            </a:r>
          </a:p>
          <a:p>
            <a:pPr marL="457200" marR="0" lvl="0" indent="0" algn="l" defTabSz="164298" rtl="0" eaLnBrk="1" fontAlgn="auto" latinLnBrk="0" hangingPunct="1">
              <a:lnSpc>
                <a:spcPct val="90000"/>
              </a:lnSpc>
              <a:buClr>
                <a:schemeClr val="dk1"/>
              </a:buClr>
              <a:buSzPct val="25000"/>
              <a:buFont typeface="Arial"/>
              <a:buNone/>
              <a:tabLst/>
              <a:defRPr/>
            </a:pPr>
            <a:r>
              <a:rPr kumimoji="0" lang="en-GB" b="0" i="1" u="none" strike="noStrike" kern="0" cap="none" spc="0" normalizeH="0" baseline="0" noProof="0" dirty="0" smtClean="0">
                <a:ln>
                  <a:noFill/>
                </a:ln>
                <a:effectLst/>
                <a:uLnTx/>
                <a:uFillTx/>
                <a:latin typeface="Calibri"/>
                <a:ea typeface="Calibri"/>
                <a:cs typeface="Calibri"/>
                <a:sym typeface="Calibri"/>
              </a:rPr>
              <a:t>J</a:t>
            </a:r>
            <a:r>
              <a:rPr kumimoji="0" lang="en-GB" b="0" i="0" u="none" strike="noStrike" kern="0" cap="none" spc="0" normalizeH="0" baseline="0" noProof="0" dirty="0" smtClean="0">
                <a:ln>
                  <a:noFill/>
                </a:ln>
                <a:effectLst/>
                <a:uLnTx/>
                <a:uFillTx/>
                <a:latin typeface="Calibri"/>
                <a:ea typeface="Calibri"/>
                <a:cs typeface="Calibri"/>
                <a:sym typeface="Calibri"/>
              </a:rPr>
              <a:t>(x)  =  (x-</a:t>
            </a:r>
            <a:r>
              <a:rPr kumimoji="0" lang="en-GB" b="0" i="0" u="none" strike="noStrike" kern="0" cap="none" spc="0" normalizeH="0" baseline="0" noProof="0" dirty="0" err="1" smtClean="0">
                <a:ln>
                  <a:noFill/>
                </a:ln>
                <a:effectLst/>
                <a:uLnTx/>
                <a:uFillTx/>
                <a:latin typeface="Calibri"/>
                <a:ea typeface="Calibri"/>
                <a:cs typeface="Calibri"/>
                <a:sym typeface="Calibri"/>
              </a:rPr>
              <a:t>x</a:t>
            </a:r>
            <a:r>
              <a:rPr kumimoji="0" lang="en-GB" b="0" i="0" u="none" strike="noStrike" kern="0" cap="none" spc="0" normalizeH="0" baseline="30000" noProof="0" dirty="0" err="1" smtClean="0">
                <a:ln>
                  <a:noFill/>
                </a:ln>
                <a:effectLst/>
                <a:uLnTx/>
                <a:uFillTx/>
                <a:latin typeface="Calibri"/>
                <a:ea typeface="Calibri"/>
                <a:cs typeface="Calibri"/>
                <a:sym typeface="Calibri"/>
              </a:rPr>
              <a:t>b</a:t>
            </a:r>
            <a:r>
              <a:rPr kumimoji="0" lang="en-GB" b="0" i="0" u="none" strike="noStrike" kern="0" cap="none" spc="0" normalizeH="0" baseline="0" noProof="0" dirty="0" smtClean="0">
                <a:ln>
                  <a:noFill/>
                </a:ln>
                <a:effectLst/>
                <a:uLnTx/>
                <a:uFillTx/>
                <a:latin typeface="Calibri"/>
                <a:ea typeface="Calibri"/>
                <a:cs typeface="Calibri"/>
                <a:sym typeface="Calibri"/>
              </a:rPr>
              <a:t>)</a:t>
            </a:r>
            <a:r>
              <a:rPr kumimoji="0" lang="en-GB" b="0" i="0" u="none" strike="noStrike" kern="0" cap="none" spc="0" normalizeH="0" baseline="30000" noProof="0" dirty="0" smtClean="0">
                <a:ln>
                  <a:noFill/>
                </a:ln>
                <a:effectLst/>
                <a:uLnTx/>
                <a:uFillTx/>
                <a:latin typeface="Calibri"/>
                <a:ea typeface="Calibri"/>
                <a:cs typeface="Calibri"/>
                <a:sym typeface="Calibri"/>
              </a:rPr>
              <a:t>T</a:t>
            </a:r>
            <a:r>
              <a:rPr kumimoji="0" lang="en-GB" b="0" i="0" u="none" strike="noStrike" kern="0" cap="none" spc="0" normalizeH="0" baseline="0" noProof="0" dirty="0" smtClean="0">
                <a:ln>
                  <a:noFill/>
                </a:ln>
                <a:effectLst/>
                <a:uLnTx/>
                <a:uFillTx/>
                <a:latin typeface="Calibri"/>
                <a:ea typeface="Calibri"/>
                <a:cs typeface="Calibri"/>
                <a:sym typeface="Calibri"/>
              </a:rPr>
              <a:t> B</a:t>
            </a:r>
            <a:r>
              <a:rPr kumimoji="0" lang="en-GB" b="0" i="0" u="none" strike="noStrike" kern="0" cap="none" spc="0" normalizeH="0" baseline="30000" noProof="0" dirty="0" smtClean="0">
                <a:ln>
                  <a:noFill/>
                </a:ln>
                <a:effectLst/>
                <a:uLnTx/>
                <a:uFillTx/>
                <a:latin typeface="Calibri"/>
                <a:ea typeface="Calibri"/>
                <a:cs typeface="Calibri"/>
                <a:sym typeface="Calibri"/>
              </a:rPr>
              <a:t>-1</a:t>
            </a:r>
            <a:r>
              <a:rPr kumimoji="0" lang="en-GB" b="0" i="0" u="none" strike="noStrike" kern="0" cap="none" spc="0" normalizeH="0" baseline="0" noProof="0" dirty="0" smtClean="0">
                <a:ln>
                  <a:noFill/>
                </a:ln>
                <a:effectLst/>
                <a:uLnTx/>
                <a:uFillTx/>
                <a:latin typeface="Calibri"/>
                <a:ea typeface="Calibri"/>
                <a:cs typeface="Calibri"/>
                <a:sym typeface="Calibri"/>
              </a:rPr>
              <a:t>(x-</a:t>
            </a:r>
            <a:r>
              <a:rPr kumimoji="0" lang="en-GB" b="0" i="0" u="none" strike="noStrike" kern="0" cap="none" spc="0" normalizeH="0" baseline="0" noProof="0" dirty="0" err="1" smtClean="0">
                <a:ln>
                  <a:noFill/>
                </a:ln>
                <a:effectLst/>
                <a:uLnTx/>
                <a:uFillTx/>
                <a:latin typeface="Calibri"/>
                <a:ea typeface="Calibri"/>
                <a:cs typeface="Calibri"/>
                <a:sym typeface="Calibri"/>
              </a:rPr>
              <a:t>x</a:t>
            </a:r>
            <a:r>
              <a:rPr kumimoji="0" lang="en-GB" b="0" i="0" u="none" strike="noStrike" kern="0" cap="none" spc="0" normalizeH="0" baseline="30000" noProof="0" dirty="0" err="1" smtClean="0">
                <a:ln>
                  <a:noFill/>
                </a:ln>
                <a:effectLst/>
                <a:uLnTx/>
                <a:uFillTx/>
                <a:latin typeface="Calibri"/>
                <a:ea typeface="Calibri"/>
                <a:cs typeface="Calibri"/>
                <a:sym typeface="Calibri"/>
              </a:rPr>
              <a:t>b</a:t>
            </a:r>
            <a:r>
              <a:rPr kumimoji="0" lang="en-GB" b="0" i="0" u="none" strike="noStrike" kern="0" cap="none" spc="0" normalizeH="0" baseline="0" noProof="0" dirty="0" smtClean="0">
                <a:ln>
                  <a:noFill/>
                </a:ln>
                <a:effectLst/>
                <a:uLnTx/>
                <a:uFillTx/>
                <a:latin typeface="Calibri"/>
                <a:ea typeface="Calibri"/>
                <a:cs typeface="Calibri"/>
                <a:sym typeface="Calibri"/>
              </a:rPr>
              <a:t>)  +  (y</a:t>
            </a:r>
            <a:r>
              <a:rPr kumimoji="0" lang="en-GB" b="0" i="0" u="none" strike="noStrike" kern="0" cap="none" spc="0" normalizeH="0" baseline="30000" noProof="0" dirty="0" smtClean="0">
                <a:ln>
                  <a:noFill/>
                </a:ln>
                <a:effectLst/>
                <a:uLnTx/>
                <a:uFillTx/>
                <a:latin typeface="Calibri"/>
                <a:ea typeface="Calibri"/>
                <a:cs typeface="Calibri"/>
                <a:sym typeface="Calibri"/>
              </a:rPr>
              <a:t>ob</a:t>
            </a:r>
            <a:r>
              <a:rPr kumimoji="0" lang="en-GB" b="0" i="0" u="none" strike="noStrike" kern="0" cap="none" spc="0" normalizeH="0" baseline="0" noProof="0" dirty="0" smtClean="0">
                <a:ln>
                  <a:noFill/>
                </a:ln>
                <a:effectLst/>
                <a:uLnTx/>
                <a:uFillTx/>
                <a:latin typeface="Calibri"/>
                <a:ea typeface="Calibri"/>
                <a:cs typeface="Calibri"/>
                <a:sym typeface="Calibri"/>
              </a:rPr>
              <a:t>-y(x))</a:t>
            </a:r>
            <a:r>
              <a:rPr kumimoji="0" lang="en-GB" b="0" i="0" u="none" strike="noStrike" kern="0" cap="none" spc="0" normalizeH="0" baseline="30000" noProof="0" dirty="0" smtClean="0">
                <a:ln>
                  <a:noFill/>
                </a:ln>
                <a:effectLst/>
                <a:uLnTx/>
                <a:uFillTx/>
                <a:latin typeface="Calibri"/>
                <a:ea typeface="Calibri"/>
                <a:cs typeface="Calibri"/>
                <a:sym typeface="Calibri"/>
              </a:rPr>
              <a:t>T</a:t>
            </a:r>
            <a:r>
              <a:rPr kumimoji="0" lang="en-GB" b="0" i="0" u="none" strike="noStrike" kern="0" cap="none" spc="0" normalizeH="0" baseline="0" noProof="0" dirty="0" smtClean="0">
                <a:ln>
                  <a:noFill/>
                </a:ln>
                <a:effectLst/>
                <a:uLnTx/>
                <a:uFillTx/>
                <a:latin typeface="Calibri"/>
                <a:ea typeface="Calibri"/>
                <a:cs typeface="Calibri"/>
                <a:sym typeface="Calibri"/>
              </a:rPr>
              <a:t> R</a:t>
            </a:r>
            <a:r>
              <a:rPr kumimoji="0" lang="en-GB" b="0" i="0" u="none" strike="noStrike" kern="0" cap="none" spc="0" normalizeH="0" baseline="30000" noProof="0" dirty="0" smtClean="0">
                <a:ln>
                  <a:noFill/>
                </a:ln>
                <a:effectLst/>
                <a:uLnTx/>
                <a:uFillTx/>
                <a:latin typeface="Calibri"/>
                <a:ea typeface="Calibri"/>
                <a:cs typeface="Calibri"/>
                <a:sym typeface="Calibri"/>
              </a:rPr>
              <a:t>-1</a:t>
            </a:r>
            <a:r>
              <a:rPr kumimoji="0" lang="en-GB" b="0" i="0" u="none" strike="noStrike" kern="0" cap="none" spc="0" normalizeH="0" baseline="0" noProof="0" dirty="0" smtClean="0">
                <a:ln>
                  <a:noFill/>
                </a:ln>
                <a:effectLst/>
                <a:uLnTx/>
                <a:uFillTx/>
                <a:latin typeface="Calibri"/>
                <a:ea typeface="Calibri"/>
                <a:cs typeface="Calibri"/>
                <a:sym typeface="Calibri"/>
              </a:rPr>
              <a:t>(y</a:t>
            </a:r>
            <a:r>
              <a:rPr kumimoji="0" lang="en-GB" b="0" i="0" u="none" strike="noStrike" kern="0" cap="none" spc="0" normalizeH="0" baseline="30000" noProof="0" dirty="0" smtClean="0">
                <a:ln>
                  <a:noFill/>
                </a:ln>
                <a:effectLst/>
                <a:uLnTx/>
                <a:uFillTx/>
                <a:latin typeface="Calibri"/>
                <a:ea typeface="Calibri"/>
                <a:cs typeface="Calibri"/>
                <a:sym typeface="Calibri"/>
              </a:rPr>
              <a:t>ob</a:t>
            </a:r>
            <a:r>
              <a:rPr kumimoji="0" lang="en-GB" b="0" i="0" u="none" strike="noStrike" kern="0" cap="none" spc="0" normalizeH="0" baseline="0" noProof="0" dirty="0" smtClean="0">
                <a:ln>
                  <a:noFill/>
                </a:ln>
                <a:effectLst/>
                <a:uLnTx/>
                <a:uFillTx/>
                <a:latin typeface="Calibri"/>
                <a:ea typeface="Calibri"/>
                <a:cs typeface="Calibri"/>
                <a:sym typeface="Calibri"/>
              </a:rPr>
              <a:t>-y(x))</a:t>
            </a:r>
          </a:p>
          <a:p>
            <a:pPr marL="457200" marR="0" lvl="0" indent="0" algn="l" defTabSz="164298" rtl="0" eaLnBrk="1" fontAlgn="auto" latinLnBrk="0" hangingPunct="1">
              <a:lnSpc>
                <a:spcPct val="90000"/>
              </a:lnSpc>
              <a:buClr>
                <a:schemeClr val="dk1"/>
              </a:buClr>
              <a:buSzPct val="25000"/>
              <a:buFont typeface="Arial"/>
              <a:buNone/>
              <a:tabLst/>
              <a:defRPr/>
            </a:pPr>
            <a:r>
              <a:rPr kumimoji="0" lang="en-GB" sz="1000" b="0" i="0" u="none" strike="noStrike" kern="0" cap="none" spc="0" normalizeH="0" baseline="0" noProof="0" dirty="0" smtClean="0">
                <a:ln>
                  <a:noFill/>
                </a:ln>
                <a:effectLst/>
                <a:uLnTx/>
                <a:uFillTx/>
                <a:latin typeface="Calibri"/>
                <a:ea typeface="Calibri"/>
                <a:cs typeface="Calibri"/>
                <a:sym typeface="Calibri"/>
              </a:rPr>
              <a:t/>
            </a:r>
            <a:br>
              <a:rPr kumimoji="0" lang="en-GB" sz="1000" b="0" i="0" u="none" strike="noStrike" kern="0" cap="none" spc="0" normalizeH="0" baseline="0" noProof="0" dirty="0" smtClean="0">
                <a:ln>
                  <a:noFill/>
                </a:ln>
                <a:effectLst/>
                <a:uLnTx/>
                <a:uFillTx/>
                <a:latin typeface="Calibri"/>
                <a:ea typeface="Calibri"/>
                <a:cs typeface="Calibri"/>
                <a:sym typeface="Calibri"/>
              </a:rPr>
            </a:br>
            <a:r>
              <a:rPr kumimoji="0" lang="en-GB" sz="1000" b="0" i="0" u="none" strike="noStrike" kern="0" cap="none" spc="0" normalizeH="0" baseline="0" noProof="0" dirty="0" smtClean="0">
                <a:ln>
                  <a:noFill/>
                </a:ln>
                <a:effectLst/>
                <a:uLnTx/>
                <a:uFillTx/>
                <a:latin typeface="Calibri"/>
                <a:ea typeface="Calibri"/>
                <a:cs typeface="Calibri"/>
                <a:sym typeface="Calibri"/>
              </a:rPr>
              <a:t>x: atmospheric state vector (</a:t>
            </a:r>
            <a:r>
              <a:rPr kumimoji="0" lang="en-GB" sz="1000" b="0" i="0" u="none" strike="noStrike" kern="0" cap="none" spc="0" normalizeH="0" baseline="0" noProof="0" dirty="0" err="1" smtClean="0">
                <a:ln>
                  <a:noFill/>
                </a:ln>
                <a:effectLst/>
                <a:uLnTx/>
                <a:uFillTx/>
                <a:latin typeface="Calibri"/>
                <a:ea typeface="Calibri"/>
                <a:cs typeface="Calibri"/>
                <a:sym typeface="Calibri"/>
              </a:rPr>
              <a:t>P</a:t>
            </a:r>
            <a:r>
              <a:rPr kumimoji="0" lang="en-GB" sz="1000" b="0" i="0" u="none" strike="noStrike" kern="0" cap="none" spc="0" normalizeH="0" baseline="-25000" noProof="0" dirty="0" err="1" smtClean="0">
                <a:ln>
                  <a:noFill/>
                </a:ln>
                <a:effectLst/>
                <a:uLnTx/>
                <a:uFillTx/>
                <a:latin typeface="Calibri"/>
                <a:ea typeface="Calibri"/>
                <a:cs typeface="Calibri"/>
                <a:sym typeface="Calibri"/>
              </a:rPr>
              <a:t>dust</a:t>
            </a:r>
            <a:r>
              <a:rPr kumimoji="0" lang="en-GB" sz="1000" b="0" i="0" u="none" strike="noStrike" kern="0" cap="none" spc="0" normalizeH="0" baseline="0" noProof="0" dirty="0" smtClean="0">
                <a:ln>
                  <a:noFill/>
                </a:ln>
                <a:effectLst/>
                <a:uLnTx/>
                <a:uFillTx/>
                <a:latin typeface="Calibri"/>
                <a:ea typeface="Calibri"/>
                <a:cs typeface="Calibri"/>
                <a:sym typeface="Calibri"/>
              </a:rPr>
              <a:t>, L, </a:t>
            </a:r>
            <a:r>
              <a:rPr kumimoji="0" lang="en-GB" sz="1000" b="0" i="0" u="none" strike="noStrike" kern="0" cap="none" spc="0" normalizeH="0" baseline="0" noProof="0" dirty="0" err="1" smtClean="0">
                <a:ln>
                  <a:noFill/>
                </a:ln>
                <a:effectLst/>
                <a:uLnTx/>
                <a:uFillTx/>
                <a:latin typeface="Calibri"/>
                <a:ea typeface="Calibri"/>
                <a:cs typeface="Calibri"/>
                <a:sym typeface="Calibri"/>
              </a:rPr>
              <a:t>r</a:t>
            </a:r>
            <a:r>
              <a:rPr kumimoji="0" lang="en-GB" sz="1000" b="0" i="0" u="none" strike="noStrike" kern="0" cap="none" spc="0" normalizeH="0" baseline="-25000" noProof="0" dirty="0" err="1" smtClean="0">
                <a:ln>
                  <a:noFill/>
                </a:ln>
                <a:effectLst/>
                <a:uLnTx/>
                <a:uFillTx/>
                <a:latin typeface="Calibri"/>
                <a:ea typeface="Calibri"/>
                <a:cs typeface="Calibri"/>
                <a:sym typeface="Calibri"/>
              </a:rPr>
              <a:t>dust</a:t>
            </a:r>
            <a:r>
              <a:rPr kumimoji="0" lang="en-GB" sz="1000" b="0" i="0" u="none" strike="noStrike" kern="0" cap="none" spc="0" normalizeH="0" baseline="0" noProof="0" dirty="0" smtClean="0">
                <a:ln>
                  <a:noFill/>
                </a:ln>
                <a:effectLst/>
                <a:uLnTx/>
                <a:uFillTx/>
                <a:latin typeface="Calibri"/>
                <a:ea typeface="Calibri"/>
                <a:cs typeface="Calibri"/>
                <a:sym typeface="Calibri"/>
              </a:rPr>
              <a:t>) ⇒ Dust {Pressure, Loading, effective radius}</a:t>
            </a:r>
          </a:p>
          <a:p>
            <a:pPr marL="457200" marR="0" lvl="0" indent="0" algn="l" defTabSz="164298" rtl="0" eaLnBrk="1" fontAlgn="auto" latinLnBrk="0" hangingPunct="1">
              <a:lnSpc>
                <a:spcPct val="90000"/>
              </a:lnSpc>
              <a:buClr>
                <a:schemeClr val="dk1"/>
              </a:buClr>
              <a:buSzPct val="25000"/>
              <a:buFont typeface="Arial"/>
              <a:buNone/>
              <a:tabLst/>
              <a:defRPr/>
            </a:pPr>
            <a:r>
              <a:rPr kumimoji="0" lang="en-GB" sz="1000" b="0" i="0" u="none" strike="noStrike" kern="0" cap="none" spc="0" normalizeH="0" baseline="0" noProof="0" dirty="0" err="1" smtClean="0">
                <a:ln>
                  <a:noFill/>
                </a:ln>
                <a:effectLst/>
                <a:uLnTx/>
                <a:uFillTx/>
                <a:latin typeface="Calibri"/>
                <a:ea typeface="Calibri"/>
                <a:cs typeface="Calibri"/>
                <a:sym typeface="Calibri"/>
              </a:rPr>
              <a:t>x</a:t>
            </a:r>
            <a:r>
              <a:rPr kumimoji="0" lang="en-GB" sz="1000" b="0" i="0" u="none" strike="noStrike" kern="0" cap="none" spc="0" normalizeH="0" baseline="30000" noProof="0" dirty="0" err="1" smtClean="0">
                <a:ln>
                  <a:noFill/>
                </a:ln>
                <a:effectLst/>
                <a:uLnTx/>
                <a:uFillTx/>
                <a:latin typeface="Calibri"/>
                <a:ea typeface="Calibri"/>
                <a:cs typeface="Calibri"/>
                <a:sym typeface="Calibri"/>
              </a:rPr>
              <a:t>b</a:t>
            </a:r>
            <a:r>
              <a:rPr kumimoji="0" lang="en-GB" sz="1000" b="0" i="0" u="none" strike="noStrike" kern="0" cap="none" spc="0" normalizeH="0" baseline="0" noProof="0" dirty="0" smtClean="0">
                <a:ln>
                  <a:noFill/>
                </a:ln>
                <a:effectLst/>
                <a:uLnTx/>
                <a:uFillTx/>
                <a:latin typeface="Calibri"/>
                <a:ea typeface="Calibri"/>
                <a:cs typeface="Calibri"/>
                <a:sym typeface="Calibri"/>
              </a:rPr>
              <a:t>: background state vector</a:t>
            </a:r>
          </a:p>
          <a:p>
            <a:pPr marL="457200" marR="0" lvl="0" indent="0" algn="l" defTabSz="164298" rtl="0" eaLnBrk="1" fontAlgn="auto" latinLnBrk="0" hangingPunct="1">
              <a:lnSpc>
                <a:spcPct val="90000"/>
              </a:lnSpc>
              <a:buClr>
                <a:schemeClr val="dk1"/>
              </a:buClr>
              <a:buSzPct val="25000"/>
              <a:buFont typeface="Arial"/>
              <a:buNone/>
              <a:tabLst/>
              <a:defRPr/>
            </a:pPr>
            <a:r>
              <a:rPr kumimoji="0" lang="en-GB" sz="1000" b="0" i="0" u="none" strike="noStrike" kern="0" cap="none" spc="0" normalizeH="0" baseline="0" noProof="0" dirty="0" smtClean="0">
                <a:ln>
                  <a:noFill/>
                </a:ln>
                <a:effectLst/>
                <a:uLnTx/>
                <a:uFillTx/>
                <a:latin typeface="Calibri"/>
                <a:ea typeface="Calibri"/>
                <a:cs typeface="Calibri"/>
                <a:sym typeface="Calibri"/>
              </a:rPr>
              <a:t>y</a:t>
            </a:r>
            <a:r>
              <a:rPr kumimoji="0" lang="en-GB" sz="1000" b="0" i="0" u="none" strike="noStrike" kern="0" cap="none" spc="0" normalizeH="0" baseline="30000" noProof="0" dirty="0" smtClean="0">
                <a:ln>
                  <a:noFill/>
                </a:ln>
                <a:effectLst/>
                <a:uLnTx/>
                <a:uFillTx/>
                <a:latin typeface="Calibri"/>
                <a:ea typeface="Calibri"/>
                <a:cs typeface="Calibri"/>
                <a:sym typeface="Calibri"/>
              </a:rPr>
              <a:t>ob</a:t>
            </a:r>
            <a:r>
              <a:rPr kumimoji="0" lang="en-GB" sz="1000" b="0" i="0" u="none" strike="noStrike" kern="0" cap="none" spc="0" normalizeH="0" baseline="0" noProof="0" dirty="0" smtClean="0">
                <a:ln>
                  <a:noFill/>
                </a:ln>
                <a:effectLst/>
                <a:uLnTx/>
                <a:uFillTx/>
                <a:latin typeface="Calibri"/>
                <a:ea typeface="Calibri"/>
                <a:cs typeface="Calibri"/>
                <a:sym typeface="Calibri"/>
              </a:rPr>
              <a:t>: observation (measured BT)</a:t>
            </a:r>
          </a:p>
          <a:p>
            <a:pPr marL="457200" marR="0" lvl="0" indent="0" algn="l" defTabSz="164298" rtl="0" eaLnBrk="1" fontAlgn="auto" latinLnBrk="0" hangingPunct="1">
              <a:lnSpc>
                <a:spcPct val="90000"/>
              </a:lnSpc>
              <a:buClr>
                <a:schemeClr val="dk1"/>
              </a:buClr>
              <a:buSzPct val="25000"/>
              <a:buFont typeface="Arial"/>
              <a:buNone/>
              <a:tabLst/>
              <a:defRPr/>
            </a:pPr>
            <a:r>
              <a:rPr kumimoji="0" lang="en-GB" sz="1000" b="0" i="0" u="none" strike="noStrike" kern="0" cap="none" spc="0" normalizeH="0" baseline="0" noProof="0" dirty="0" smtClean="0">
                <a:ln>
                  <a:noFill/>
                </a:ln>
                <a:effectLst/>
                <a:uLnTx/>
                <a:uFillTx/>
                <a:latin typeface="Calibri"/>
                <a:ea typeface="Calibri"/>
                <a:cs typeface="Calibri"/>
                <a:sym typeface="Calibri"/>
              </a:rPr>
              <a:t>y(x): vector of radiances calculated from atmospheric state x</a:t>
            </a:r>
          </a:p>
          <a:p>
            <a:pPr marL="457200" defTabSz="164298">
              <a:lnSpc>
                <a:spcPct val="90000"/>
              </a:lnSpc>
              <a:buClr>
                <a:schemeClr val="dk1"/>
              </a:buClr>
              <a:buSzPct val="25000"/>
            </a:pPr>
            <a:r>
              <a:rPr lang="en-GB" sz="1000" kern="0" dirty="0" smtClean="0">
                <a:latin typeface="Calibri"/>
                <a:ea typeface="Calibri"/>
                <a:cs typeface="Calibri"/>
                <a:sym typeface="Calibri"/>
              </a:rPr>
              <a:t>B, R: background and measurement error covariance matrices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9" name="Rectangle 8"/>
          <p:cNvSpPr>
            <a:spLocks noChangeArrowheads="1"/>
          </p:cNvSpPr>
          <p:nvPr/>
        </p:nvSpPr>
        <p:spPr bwMode="auto">
          <a:xfrm>
            <a:off x="1333786" y="-10315"/>
            <a:ext cx="5524213" cy="569913"/>
          </a:xfrm>
          <a:prstGeom prst="rect">
            <a:avLst/>
          </a:prstGeom>
          <a:noFill/>
          <a:ln w="9525">
            <a:noFill/>
            <a:miter lim="800000"/>
            <a:headEnd/>
            <a:tailEnd/>
          </a:ln>
          <a:effectLst/>
        </p:spPr>
        <p:txBody>
          <a:bodyPr anchor="ctr"/>
          <a:lstStyle/>
          <a:p>
            <a:pPr eaLnBrk="0" hangingPunct="0">
              <a:lnSpc>
                <a:spcPct val="100000"/>
              </a:lnSpc>
            </a:pPr>
            <a:r>
              <a:rPr lang="en-GB" sz="2400" dirty="0" smtClean="0">
                <a:solidFill>
                  <a:srgbClr val="000000"/>
                </a:solidFill>
                <a:cs typeface="+mn-cs"/>
              </a:rPr>
              <a:t>SEVIRI dust products: ORAC</a:t>
            </a:r>
          </a:p>
        </p:txBody>
      </p:sp>
      <p:sp>
        <p:nvSpPr>
          <p:cNvPr id="6" name="Rectangle 5"/>
          <p:cNvSpPr>
            <a:spLocks noChangeArrowheads="1"/>
          </p:cNvSpPr>
          <p:nvPr/>
        </p:nvSpPr>
        <p:spPr bwMode="auto">
          <a:xfrm>
            <a:off x="302509" y="587330"/>
            <a:ext cx="6063390" cy="523220"/>
          </a:xfrm>
          <a:prstGeom prst="rect">
            <a:avLst/>
          </a:prstGeom>
          <a:noFill/>
          <a:ln w="9525">
            <a:noFill/>
            <a:miter lim="800000"/>
            <a:headEnd/>
            <a:tailEnd/>
          </a:ln>
          <a:effectLst/>
        </p:spPr>
        <p:txBody>
          <a:bodyPr wrap="square" anchor="t" anchorCtr="0">
            <a:spAutoFit/>
          </a:bodyPr>
          <a:lstStyle/>
          <a:p>
            <a:pPr eaLnBrk="0" hangingPunct="0">
              <a:lnSpc>
                <a:spcPct val="100000"/>
              </a:lnSpc>
            </a:pPr>
            <a:r>
              <a:rPr lang="en-GB" dirty="0" smtClean="0">
                <a:solidFill>
                  <a:srgbClr val="008000"/>
                </a:solidFill>
              </a:rPr>
              <a:t>Plan to experiment with setting up live SEVIRI products using the Optimal Retrieval of Aerosol and Cloud (ORAC) developed at U. Oxford and RAL</a:t>
            </a:r>
            <a:endParaRPr lang="en-GB" sz="1800" dirty="0" smtClean="0">
              <a:solidFill>
                <a:srgbClr val="C00000"/>
              </a:solidFill>
              <a:cs typeface="+mn-cs"/>
            </a:endParaRPr>
          </a:p>
        </p:txBody>
      </p:sp>
      <p:sp>
        <p:nvSpPr>
          <p:cNvPr id="7" name="TextBox 6"/>
          <p:cNvSpPr txBox="1"/>
          <p:nvPr/>
        </p:nvSpPr>
        <p:spPr>
          <a:xfrm>
            <a:off x="3721052" y="4323528"/>
            <a:ext cx="3136948" cy="3904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1600" b="0" i="0" u="none" strike="noStrike" cap="none" spc="0" normalizeH="0" baseline="0" dirty="0" smtClean="0">
                <a:ln>
                  <a:noFill/>
                </a:ln>
                <a:solidFill>
                  <a:srgbClr val="00B0F0"/>
                </a:solidFill>
                <a:effectLst/>
                <a:uFillTx/>
                <a:latin typeface="+mn-lt"/>
                <a:ea typeface="+mn-ea"/>
                <a:cs typeface="+mn-cs"/>
                <a:sym typeface="Helvetica Light"/>
              </a:rPr>
              <a:t>Courtesy </a:t>
            </a:r>
            <a:r>
              <a:rPr lang="en-GB" sz="1600" dirty="0" smtClean="0">
                <a:solidFill>
                  <a:srgbClr val="00B0F0"/>
                </a:solidFill>
                <a:sym typeface="Helvetica Light"/>
              </a:rPr>
              <a:t>of A. Povey (U. Oxford)</a:t>
            </a:r>
            <a:endParaRPr kumimoji="0" lang="en-GB" sz="1600" b="0" i="0" u="none" strike="noStrike" cap="none" spc="0" normalizeH="0" baseline="0" dirty="0" smtClean="0">
              <a:ln>
                <a:noFill/>
              </a:ln>
              <a:solidFill>
                <a:srgbClr val="00B0F0"/>
              </a:solidFill>
              <a:effectLst/>
              <a:uFillTx/>
              <a:latin typeface="+mn-lt"/>
              <a:ea typeface="+mn-ea"/>
              <a:cs typeface="+mn-cs"/>
              <a:sym typeface="Helvetica Light"/>
            </a:endParaRPr>
          </a:p>
        </p:txBody>
      </p:sp>
      <p:grpSp>
        <p:nvGrpSpPr>
          <p:cNvPr id="4" name="Group 3"/>
          <p:cNvGrpSpPr/>
          <p:nvPr/>
        </p:nvGrpSpPr>
        <p:grpSpPr>
          <a:xfrm>
            <a:off x="748846" y="1089480"/>
            <a:ext cx="5478926" cy="3384550"/>
            <a:chOff x="748846" y="1089480"/>
            <a:chExt cx="5478926" cy="3384550"/>
          </a:xfrm>
        </p:grpSpPr>
        <p:pic>
          <p:nvPicPr>
            <p:cNvPr id="5" name="Picture 4"/>
            <p:cNvPicPr>
              <a:picLocks noChangeAspect="1" noChangeArrowheads="1"/>
            </p:cNvPicPr>
            <p:nvPr/>
          </p:nvPicPr>
          <p:blipFill>
            <a:blip r:embed="rId2" cstate="print"/>
            <a:srcRect/>
            <a:stretch>
              <a:fillRect/>
            </a:stretch>
          </p:blipFill>
          <p:spPr bwMode="auto">
            <a:xfrm>
              <a:off x="748846" y="1089480"/>
              <a:ext cx="5184775" cy="3384550"/>
            </a:xfrm>
            <a:prstGeom prst="rect">
              <a:avLst/>
            </a:prstGeom>
            <a:noFill/>
            <a:ln w="9525" cap="flat">
              <a:noFill/>
              <a:round/>
              <a:headEnd/>
              <a:tailEnd/>
            </a:ln>
            <a:effectLst/>
          </p:spPr>
        </p:pic>
        <p:sp>
          <p:nvSpPr>
            <p:cNvPr id="3" name="TextBox 2"/>
            <p:cNvSpPr txBox="1"/>
            <p:nvPr/>
          </p:nvSpPr>
          <p:spPr>
            <a:xfrm>
              <a:off x="5639470" y="1173425"/>
              <a:ext cx="588302" cy="3904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1600" b="0" i="0" u="none" strike="noStrike" cap="none" spc="0" normalizeH="0" baseline="0" dirty="0" smtClean="0">
                  <a:ln>
                    <a:noFill/>
                  </a:ln>
                  <a:solidFill>
                    <a:schemeClr val="tx1"/>
                  </a:solidFill>
                  <a:effectLst/>
                  <a:uFillTx/>
                  <a:latin typeface="+mn-lt"/>
                  <a:ea typeface="+mn-ea"/>
                  <a:cs typeface="+mn-cs"/>
                  <a:sym typeface="Helvetica Light"/>
                </a:rPr>
                <a:t>AOD</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marL="0" marR="0" lvl="0" indent="0" algn="l" defTabSz="164298" rtl="0" eaLnBrk="1" fontAlgn="auto" latinLnBrk="0" hangingPunct="0">
              <a:lnSpc>
                <a:spcPct val="100000"/>
              </a:lnSpc>
              <a:spcBef>
                <a:spcPts val="0"/>
              </a:spcBef>
              <a:spcAft>
                <a:spcPts val="0"/>
              </a:spcAft>
              <a:buClrTx/>
              <a:buSzTx/>
              <a:buFontTx/>
              <a:buNone/>
              <a:tabLst/>
              <a:defRPr/>
            </a:pPr>
            <a:r>
              <a:rPr kumimoji="0" lang="en-GB" sz="600" b="0" i="0" u="none" strike="noStrike" kern="0" cap="none" spc="0" normalizeH="0" baseline="0" noProof="0" dirty="0" smtClean="0">
                <a:ln>
                  <a:noFill/>
                </a:ln>
                <a:solidFill>
                  <a:srgbClr val="2A2A2A"/>
                </a:solidFill>
                <a:effectLst/>
                <a:uLnTx/>
                <a:uFillTx/>
                <a:latin typeface="Arial"/>
                <a:sym typeface="Helvetica Light"/>
              </a:rPr>
              <a:t>www.metoffice.gov.uk																									                       © Crown Copyright 2017, Met Office</a:t>
            </a:r>
            <a:endParaRPr kumimoji="0" lang="en-GB" sz="600" b="0" i="0" u="none" strike="noStrike" kern="0" cap="none" spc="0" normalizeH="0" baseline="0" noProof="0" dirty="0">
              <a:ln>
                <a:noFill/>
              </a:ln>
              <a:solidFill>
                <a:srgbClr val="2A2A2A"/>
              </a:solidFill>
              <a:effectLst/>
              <a:uLnTx/>
              <a:uFillTx/>
              <a:latin typeface="Arial"/>
              <a:sym typeface="Helvetica Light"/>
            </a:endParaRPr>
          </a:p>
        </p:txBody>
      </p:sp>
      <p:sp>
        <p:nvSpPr>
          <p:cNvPr id="9" name="Rectangle 8"/>
          <p:cNvSpPr>
            <a:spLocks noChangeArrowheads="1"/>
          </p:cNvSpPr>
          <p:nvPr/>
        </p:nvSpPr>
        <p:spPr bwMode="auto">
          <a:xfrm>
            <a:off x="1333786" y="-10315"/>
            <a:ext cx="5524213" cy="569913"/>
          </a:xfrm>
          <a:prstGeom prst="rect">
            <a:avLst/>
          </a:prstGeom>
          <a:noFill/>
          <a:ln w="9525">
            <a:noFill/>
            <a:miter lim="800000"/>
            <a:headEnd/>
            <a:tailEnd/>
          </a:ln>
          <a:effectLst/>
        </p:spPr>
        <p:txBody>
          <a:bodyPr anchor="ctr"/>
          <a:lstStyle/>
          <a:p>
            <a:pPr marL="0" marR="0" lvl="0" indent="0" algn="l" defTabSz="685800" rtl="0" eaLnBrk="0" fontAlgn="auto" latinLnBrk="0" hangingPunct="0">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noFill/>
                </a:ln>
                <a:solidFill>
                  <a:srgbClr val="000000"/>
                </a:solidFill>
                <a:effectLst/>
                <a:uLnTx/>
                <a:uFillTx/>
                <a:latin typeface="Arial"/>
                <a:cs typeface="+mn-cs"/>
              </a:rPr>
              <a:t>CPR forward operator</a:t>
            </a:r>
          </a:p>
        </p:txBody>
      </p:sp>
      <p:sp>
        <p:nvSpPr>
          <p:cNvPr id="20" name="TextBox 19"/>
          <p:cNvSpPr txBox="1"/>
          <p:nvPr/>
        </p:nvSpPr>
        <p:spPr>
          <a:xfrm>
            <a:off x="3720124" y="793801"/>
            <a:ext cx="3137874" cy="3545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144000" marR="0" lvl="0" indent="-144000" algn="l" defTabSz="584200" rtl="0" eaLnBrk="1" fontAlgn="auto" latinLnBrk="0" hangingPunct="0">
              <a:lnSpc>
                <a:spcPct val="100000"/>
              </a:lnSpc>
              <a:spcBef>
                <a:spcPts val="0"/>
              </a:spcBef>
              <a:spcAft>
                <a:spcPts val="600"/>
              </a:spcAft>
              <a:buClrTx/>
              <a:buSzTx/>
              <a:buFont typeface="Arial" panose="020B0604020202020204" pitchFamily="34" charset="0"/>
              <a:buChar char="•"/>
              <a:tabLst/>
              <a:defRPr/>
            </a:pPr>
            <a:r>
              <a:rPr kumimoji="0" lang="en-GB" b="0" i="0" u="none" strike="noStrike" kern="1200" cap="none" spc="0" normalizeH="0" baseline="0" noProof="0" dirty="0" err="1" smtClean="0">
                <a:ln>
                  <a:noFill/>
                </a:ln>
                <a:solidFill>
                  <a:srgbClr val="2A2A2A"/>
                </a:solidFill>
                <a:effectLst/>
                <a:uLnTx/>
                <a:uFillTx/>
                <a:latin typeface="Arial"/>
                <a:sym typeface="Helvetica Light"/>
              </a:rPr>
              <a:t>CloudSat</a:t>
            </a:r>
            <a:r>
              <a:rPr kumimoji="0" lang="en-GB" b="0" i="0" u="none" strike="noStrike" kern="1200" cap="none" spc="0" normalizeH="0" baseline="0" noProof="0" dirty="0" smtClean="0">
                <a:ln>
                  <a:noFill/>
                </a:ln>
                <a:solidFill>
                  <a:srgbClr val="2A2A2A"/>
                </a:solidFill>
                <a:effectLst/>
                <a:uLnTx/>
                <a:uFillTx/>
                <a:latin typeface="Arial"/>
                <a:sym typeface="Helvetica Light"/>
              </a:rPr>
              <a:t>: 3D cloud and precipitation global evaluation for the first time.</a:t>
            </a:r>
          </a:p>
          <a:p>
            <a:pPr marL="144000" marR="0" lvl="0" indent="-144000" algn="l" defTabSz="584200" rtl="0" eaLnBrk="1" fontAlgn="auto" latinLnBrk="0" hangingPunct="0">
              <a:lnSpc>
                <a:spcPct val="100000"/>
              </a:lnSpc>
              <a:spcBef>
                <a:spcPts val="0"/>
              </a:spcBef>
              <a:spcAft>
                <a:spcPts val="600"/>
              </a:spcAft>
              <a:buClrTx/>
              <a:buSzTx/>
              <a:buFont typeface="Arial" panose="020B0604020202020204" pitchFamily="34" charset="0"/>
              <a:buChar char="•"/>
              <a:tabLst/>
              <a:defRPr/>
            </a:pPr>
            <a:r>
              <a:rPr kumimoji="0" lang="en-GB" b="0" i="0" u="none" strike="noStrike" kern="1200" cap="none" spc="0" normalizeH="0" baseline="0" noProof="0" dirty="0" smtClean="0">
                <a:ln>
                  <a:noFill/>
                </a:ln>
                <a:solidFill>
                  <a:srgbClr val="2A2A2A"/>
                </a:solidFill>
                <a:effectLst/>
                <a:uLnTx/>
                <a:uFillTx/>
                <a:latin typeface="Arial"/>
                <a:sym typeface="Helvetica Light"/>
              </a:rPr>
              <a:t>Very useful tool to understand sensitivities to model changes in microphysics.</a:t>
            </a:r>
          </a:p>
          <a:p>
            <a:pPr marL="144000" marR="0" lvl="0" indent="-144000" algn="l" defTabSz="584200" rtl="0" eaLnBrk="1" fontAlgn="auto" latinLnBrk="0" hangingPunct="0">
              <a:lnSpc>
                <a:spcPct val="100000"/>
              </a:lnSpc>
              <a:spcBef>
                <a:spcPts val="0"/>
              </a:spcBef>
              <a:spcAft>
                <a:spcPts val="600"/>
              </a:spcAft>
              <a:buClrTx/>
              <a:buSzTx/>
              <a:buFont typeface="Arial" panose="020B0604020202020204" pitchFamily="34" charset="0"/>
              <a:buChar char="•"/>
              <a:tabLst/>
              <a:defRPr/>
            </a:pPr>
            <a:r>
              <a:rPr kumimoji="0" lang="en-GB" b="0" i="0" u="none" strike="noStrike" kern="1200" cap="none" spc="0" normalizeH="0" baseline="0" noProof="0" dirty="0" smtClean="0">
                <a:ln>
                  <a:noFill/>
                </a:ln>
                <a:solidFill>
                  <a:srgbClr val="FF0000"/>
                </a:solidFill>
                <a:effectLst/>
                <a:uLnTx/>
                <a:uFillTx/>
                <a:latin typeface="Arial"/>
                <a:sym typeface="Helvetica Light"/>
              </a:rPr>
              <a:t>Speed not suitable for DA. Need for aggressive optimisations and/or simplifications (e.g.</a:t>
            </a:r>
            <a:r>
              <a:rPr kumimoji="0" lang="en-GB" b="0" i="0" u="none" strike="noStrike" kern="1200" cap="none" spc="0" normalizeH="0" noProof="0" dirty="0" smtClean="0">
                <a:ln>
                  <a:noFill/>
                </a:ln>
                <a:solidFill>
                  <a:srgbClr val="FF0000"/>
                </a:solidFill>
                <a:effectLst/>
                <a:uLnTx/>
                <a:uFillTx/>
                <a:latin typeface="Arial"/>
                <a:sym typeface="Helvetica Light"/>
              </a:rPr>
              <a:t> use of look-up-tables</a:t>
            </a:r>
            <a:r>
              <a:rPr kumimoji="0" lang="en-GB" b="0" i="0" u="none" strike="noStrike" kern="1200" cap="none" spc="0" normalizeH="0" baseline="0" noProof="0" dirty="0" smtClean="0">
                <a:ln>
                  <a:noFill/>
                </a:ln>
                <a:solidFill>
                  <a:srgbClr val="FF0000"/>
                </a:solidFill>
                <a:effectLst/>
                <a:uLnTx/>
                <a:uFillTx/>
                <a:latin typeface="Arial"/>
                <a:sym typeface="Helvetica Light"/>
              </a:rPr>
              <a:t>).</a:t>
            </a:r>
          </a:p>
          <a:p>
            <a:pPr marL="144000" marR="0" lvl="0" indent="-144000" algn="l" defTabSz="584200" rtl="0" eaLnBrk="1" fontAlgn="auto" latinLnBrk="0" hangingPunct="0">
              <a:lnSpc>
                <a:spcPct val="100000"/>
              </a:lnSpc>
              <a:spcBef>
                <a:spcPts val="0"/>
              </a:spcBef>
              <a:spcAft>
                <a:spcPts val="600"/>
              </a:spcAft>
              <a:buClrTx/>
              <a:buSzTx/>
              <a:buFont typeface="Arial" panose="020B0604020202020204" pitchFamily="34" charset="0"/>
              <a:buChar char="•"/>
              <a:tabLst/>
              <a:defRPr/>
            </a:pPr>
            <a:r>
              <a:rPr kumimoji="0" lang="en-GB" b="0" i="0" u="none" strike="noStrike" kern="1200" cap="none" spc="0" normalizeH="0" baseline="0" noProof="0" dirty="0" smtClean="0">
                <a:ln>
                  <a:noFill/>
                </a:ln>
                <a:solidFill>
                  <a:srgbClr val="2A2A2A"/>
                </a:solidFill>
                <a:effectLst/>
                <a:uLnTx/>
                <a:uFillTx/>
                <a:latin typeface="Arial"/>
                <a:sym typeface="Helvetica Light"/>
              </a:rPr>
              <a:t>Called within radiation scheme. Need to provide interface for DA.</a:t>
            </a:r>
          </a:p>
          <a:p>
            <a:pPr marL="144000" marR="0" lvl="0" indent="-144000" algn="l" defTabSz="584200" rtl="0" eaLnBrk="1" fontAlgn="auto" latinLnBrk="0" hangingPunct="0">
              <a:lnSpc>
                <a:spcPct val="100000"/>
              </a:lnSpc>
              <a:spcBef>
                <a:spcPts val="0"/>
              </a:spcBef>
              <a:spcAft>
                <a:spcPts val="600"/>
              </a:spcAft>
              <a:buClrTx/>
              <a:buSzTx/>
              <a:buFont typeface="Arial" panose="020B0604020202020204" pitchFamily="34" charset="0"/>
              <a:buChar char="•"/>
              <a:tabLst/>
              <a:defRPr/>
            </a:pPr>
            <a:r>
              <a:rPr lang="en-GB" dirty="0" smtClean="0">
                <a:solidFill>
                  <a:srgbClr val="2A2A2A"/>
                </a:solidFill>
                <a:latin typeface="Arial"/>
                <a:sym typeface="Helvetica Light"/>
              </a:rPr>
              <a:t>Doppler not provided in current version.</a:t>
            </a:r>
            <a:endParaRPr kumimoji="0" lang="en-GB" b="0" i="0" u="none" strike="noStrike" kern="1200" cap="none" spc="0" normalizeH="0" baseline="0" noProof="0" dirty="0" smtClean="0">
              <a:ln>
                <a:noFill/>
              </a:ln>
              <a:solidFill>
                <a:srgbClr val="2A2A2A"/>
              </a:solidFill>
              <a:effectLst/>
              <a:uLnTx/>
              <a:uFillTx/>
              <a:latin typeface="Arial"/>
              <a:sym typeface="Helvetica Light"/>
            </a:endParaRPr>
          </a:p>
        </p:txBody>
      </p:sp>
      <p:sp>
        <p:nvSpPr>
          <p:cNvPr id="19" name="TextBox 18"/>
          <p:cNvSpPr txBox="1"/>
          <p:nvPr/>
        </p:nvSpPr>
        <p:spPr>
          <a:xfrm>
            <a:off x="2378674" y="4524353"/>
            <a:ext cx="2249334" cy="24622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smtClean="0">
                <a:ln>
                  <a:noFill/>
                </a:ln>
                <a:solidFill>
                  <a:srgbClr val="2A2A2A"/>
                </a:solidFill>
                <a:effectLst/>
                <a:uLnTx/>
                <a:uFillTx/>
                <a:latin typeface="Arial"/>
              </a:rPr>
              <a:t>(Williams and Bodas-Salcedo, </a:t>
            </a:r>
            <a:r>
              <a:rPr kumimoji="0" lang="en-GB" sz="1000" b="0" i="1" u="none" strike="noStrike" kern="1200" cap="none" spc="0" normalizeH="0" baseline="0" noProof="0" dirty="0" smtClean="0">
                <a:ln>
                  <a:noFill/>
                </a:ln>
                <a:solidFill>
                  <a:srgbClr val="2A2A2A"/>
                </a:solidFill>
                <a:effectLst/>
                <a:uLnTx/>
                <a:uFillTx/>
                <a:latin typeface="Arial"/>
              </a:rPr>
              <a:t>2017</a:t>
            </a:r>
            <a:r>
              <a:rPr kumimoji="0" lang="en-GB" sz="1000" b="0" i="0" u="none" strike="noStrike" kern="1200" cap="none" spc="0" normalizeH="0" baseline="0" noProof="0" dirty="0" smtClean="0">
                <a:ln>
                  <a:noFill/>
                </a:ln>
                <a:solidFill>
                  <a:srgbClr val="2A2A2A"/>
                </a:solidFill>
                <a:effectLst/>
                <a:uLnTx/>
                <a:uFillTx/>
                <a:latin typeface="Arial"/>
              </a:rPr>
              <a:t>)</a:t>
            </a:r>
            <a:endParaRPr kumimoji="0" lang="en-GB" sz="1000" b="0" i="0" u="none" strike="noStrike" kern="1200" cap="none" spc="0" normalizeH="0" baseline="0" noProof="0" dirty="0">
              <a:ln>
                <a:noFill/>
              </a:ln>
              <a:solidFill>
                <a:srgbClr val="2A2A2A"/>
              </a:solidFill>
              <a:effectLst/>
              <a:uLnTx/>
              <a:uFillTx/>
              <a:latin typeface="Arial"/>
            </a:endParaRPr>
          </a:p>
        </p:txBody>
      </p:sp>
      <p:grpSp>
        <p:nvGrpSpPr>
          <p:cNvPr id="11" name="Group 10"/>
          <p:cNvGrpSpPr/>
          <p:nvPr/>
        </p:nvGrpSpPr>
        <p:grpSpPr>
          <a:xfrm>
            <a:off x="70006" y="508165"/>
            <a:ext cx="3724018" cy="4223986"/>
            <a:chOff x="70006" y="508165"/>
            <a:chExt cx="3724018" cy="4223986"/>
          </a:xfrm>
        </p:grpSpPr>
        <p:grpSp>
          <p:nvGrpSpPr>
            <p:cNvPr id="7" name="Group 6"/>
            <p:cNvGrpSpPr/>
            <p:nvPr/>
          </p:nvGrpSpPr>
          <p:grpSpPr>
            <a:xfrm>
              <a:off x="70006" y="508165"/>
              <a:ext cx="3183297" cy="2101962"/>
              <a:chOff x="70006" y="508165"/>
              <a:chExt cx="3183297" cy="2101962"/>
            </a:xfrm>
          </p:grpSpPr>
          <p:pic>
            <p:nvPicPr>
              <p:cNvPr id="14" name="Picture 13" descr="williams_cloudsat.png"/>
              <p:cNvPicPr>
                <a:picLocks noChangeAspect="1"/>
              </p:cNvPicPr>
              <p:nvPr/>
            </p:nvPicPr>
            <p:blipFill>
              <a:blip r:embed="rId2" cstate="print"/>
              <a:srcRect t="50843"/>
              <a:stretch>
                <a:fillRect/>
              </a:stretch>
            </p:blipFill>
            <p:spPr>
              <a:xfrm>
                <a:off x="70006" y="678836"/>
                <a:ext cx="2340000" cy="1926288"/>
              </a:xfrm>
              <a:prstGeom prst="rect">
                <a:avLst/>
              </a:prstGeom>
            </p:spPr>
          </p:pic>
          <p:sp>
            <p:nvSpPr>
              <p:cNvPr id="17" name="TextBox 16"/>
              <p:cNvSpPr txBox="1"/>
              <p:nvPr/>
            </p:nvSpPr>
            <p:spPr>
              <a:xfrm>
                <a:off x="414000" y="508165"/>
                <a:ext cx="2839303" cy="323165"/>
              </a:xfrm>
              <a:prstGeom prst="rect">
                <a:avLst/>
              </a:prstGeom>
              <a:solidFill>
                <a:srgbClr val="FFFFFF"/>
              </a:solidFill>
            </p:spPr>
            <p:txBody>
              <a:bodyPr wrap="none"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smtClean="0">
                    <a:ln>
                      <a:noFill/>
                    </a:ln>
                    <a:solidFill>
                      <a:srgbClr val="2A2A2A"/>
                    </a:solidFill>
                    <a:effectLst/>
                    <a:uLnTx/>
                    <a:uFillTx/>
                    <a:latin typeface="Arial"/>
                  </a:rPr>
                  <a:t>Tropics – Climate model</a:t>
                </a:r>
                <a:endParaRPr kumimoji="0" lang="en-GB" sz="1800" b="1" i="0" u="none" strike="noStrike" kern="1200" cap="none" spc="0" normalizeH="0" baseline="0" noProof="0" dirty="0">
                  <a:ln>
                    <a:noFill/>
                  </a:ln>
                  <a:solidFill>
                    <a:srgbClr val="2A2A2A"/>
                  </a:solidFill>
                  <a:effectLst/>
                  <a:uLnTx/>
                  <a:uFillTx/>
                  <a:latin typeface="Arial"/>
                </a:endParaRPr>
              </a:p>
            </p:txBody>
          </p:sp>
          <p:sp>
            <p:nvSpPr>
              <p:cNvPr id="3" name="TextBox 2"/>
              <p:cNvSpPr txBox="1"/>
              <p:nvPr/>
            </p:nvSpPr>
            <p:spPr>
              <a:xfrm>
                <a:off x="2266658" y="850546"/>
                <a:ext cx="875239" cy="55976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900" b="1" i="0" u="none" strike="noStrike" cap="none" spc="0" normalizeH="0" baseline="0" dirty="0" smtClean="0">
                    <a:ln>
                      <a:noFill/>
                    </a:ln>
                    <a:solidFill>
                      <a:schemeClr val="tx1"/>
                    </a:solidFill>
                    <a:effectLst/>
                    <a:uFillTx/>
                    <a:sym typeface="Helvetica Light"/>
                  </a:rPr>
                  <a:t>UM standard</a:t>
                </a:r>
              </a:p>
              <a:p>
                <a:pPr marL="0" marR="0" indent="0" algn="l" defTabSz="584200" rtl="0" fontAlgn="auto" latinLnBrk="0" hangingPunct="0">
                  <a:lnSpc>
                    <a:spcPct val="100000"/>
                  </a:lnSpc>
                  <a:spcBef>
                    <a:spcPts val="0"/>
                  </a:spcBef>
                  <a:spcAft>
                    <a:spcPts val="0"/>
                  </a:spcAft>
                  <a:buClrTx/>
                  <a:buSzTx/>
                  <a:buFontTx/>
                  <a:buNone/>
                  <a:tabLst/>
                </a:pPr>
                <a:r>
                  <a:rPr lang="en-GB" sz="900" b="1" dirty="0" smtClean="0">
                    <a:sym typeface="Helvetica Light"/>
                  </a:rPr>
                  <a:t>UM improved</a:t>
                </a:r>
              </a:p>
              <a:p>
                <a:pPr marL="0" marR="0" indent="0" algn="l" defTabSz="584200" rtl="0" fontAlgn="auto" latinLnBrk="0" hangingPunct="0">
                  <a:lnSpc>
                    <a:spcPct val="100000"/>
                  </a:lnSpc>
                  <a:spcBef>
                    <a:spcPts val="0"/>
                  </a:spcBef>
                  <a:spcAft>
                    <a:spcPts val="0"/>
                  </a:spcAft>
                  <a:buClrTx/>
                  <a:buSzTx/>
                  <a:buFontTx/>
                  <a:buNone/>
                  <a:tabLst/>
                </a:pPr>
                <a:r>
                  <a:rPr kumimoji="0" lang="en-GB" sz="900" b="1" i="0" u="none" strike="noStrike" cap="none" spc="0" normalizeH="0" baseline="0" dirty="0" err="1" smtClean="0">
                    <a:ln>
                      <a:noFill/>
                    </a:ln>
                    <a:solidFill>
                      <a:schemeClr val="tx1"/>
                    </a:solidFill>
                    <a:effectLst/>
                    <a:uFillTx/>
                    <a:sym typeface="Helvetica Light"/>
                  </a:rPr>
                  <a:t>CloudSat</a:t>
                </a:r>
                <a:endParaRPr kumimoji="0" lang="en-GB" sz="900" b="1" i="0" u="none" strike="noStrike" cap="none" spc="0" normalizeH="0" baseline="0" dirty="0" smtClean="0">
                  <a:ln>
                    <a:noFill/>
                  </a:ln>
                  <a:solidFill>
                    <a:schemeClr val="tx1"/>
                  </a:solidFill>
                  <a:effectLst/>
                  <a:uFillTx/>
                  <a:sym typeface="Helvetica Light"/>
                </a:endParaRPr>
              </a:p>
            </p:txBody>
          </p:sp>
          <p:sp>
            <p:nvSpPr>
              <p:cNvPr id="16" name="TextBox 15"/>
              <p:cNvSpPr txBox="1"/>
              <p:nvPr/>
            </p:nvSpPr>
            <p:spPr>
              <a:xfrm>
                <a:off x="784473" y="2398924"/>
                <a:ext cx="1098625" cy="211203"/>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6000" tIns="36000" rIns="36000" bIns="360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900" b="1" i="0" u="none" strike="noStrike" cap="none" spc="0" normalizeH="0" baseline="0" dirty="0" smtClean="0">
                    <a:ln>
                      <a:noFill/>
                    </a:ln>
                    <a:solidFill>
                      <a:schemeClr val="tx1"/>
                    </a:solidFill>
                    <a:effectLst/>
                    <a:uFillTx/>
                    <a:sym typeface="Helvetica Light"/>
                  </a:rPr>
                  <a:t>Cloud Fraction (%)</a:t>
                </a:r>
              </a:p>
            </p:txBody>
          </p:sp>
        </p:grpSp>
        <p:grpSp>
          <p:nvGrpSpPr>
            <p:cNvPr id="8" name="Group 7"/>
            <p:cNvGrpSpPr/>
            <p:nvPr/>
          </p:nvGrpSpPr>
          <p:grpSpPr>
            <a:xfrm>
              <a:off x="124489" y="2643524"/>
              <a:ext cx="3669535" cy="2088627"/>
              <a:chOff x="124489" y="2643524"/>
              <a:chExt cx="3669535" cy="2088627"/>
            </a:xfrm>
          </p:grpSpPr>
          <p:pic>
            <p:nvPicPr>
              <p:cNvPr id="15" name="Picture 14" descr="williams_mphys.png"/>
              <p:cNvPicPr>
                <a:picLocks noChangeAspect="1"/>
              </p:cNvPicPr>
              <p:nvPr/>
            </p:nvPicPr>
            <p:blipFill>
              <a:blip r:embed="rId3" cstate="print"/>
              <a:srcRect t="51038"/>
              <a:stretch>
                <a:fillRect/>
              </a:stretch>
            </p:blipFill>
            <p:spPr>
              <a:xfrm>
                <a:off x="124489" y="2820799"/>
                <a:ext cx="2340000" cy="1911352"/>
              </a:xfrm>
              <a:prstGeom prst="rect">
                <a:avLst/>
              </a:prstGeom>
            </p:spPr>
          </p:pic>
          <p:sp>
            <p:nvSpPr>
              <p:cNvPr id="10" name="TextBox 9"/>
              <p:cNvSpPr txBox="1"/>
              <p:nvPr/>
            </p:nvSpPr>
            <p:spPr>
              <a:xfrm>
                <a:off x="484335" y="2643524"/>
                <a:ext cx="2723823" cy="323165"/>
              </a:xfrm>
              <a:prstGeom prst="rect">
                <a:avLst/>
              </a:prstGeom>
              <a:solidFill>
                <a:srgbClr val="FFFFFF"/>
              </a:solidFill>
            </p:spPr>
            <p:txBody>
              <a:bodyPr wrap="none"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smtClean="0">
                    <a:ln>
                      <a:noFill/>
                    </a:ln>
                    <a:solidFill>
                      <a:srgbClr val="2A2A2A"/>
                    </a:solidFill>
                    <a:effectLst/>
                    <a:uLnTx/>
                    <a:uFillTx/>
                    <a:latin typeface="Arial"/>
                  </a:rPr>
                  <a:t>Role of large-scale rain</a:t>
                </a:r>
                <a:endParaRPr kumimoji="0" lang="en-GB" sz="1800" b="1" i="0" u="none" strike="noStrike" kern="1200" cap="none" spc="0" normalizeH="0" baseline="0" noProof="0" dirty="0">
                  <a:ln>
                    <a:noFill/>
                  </a:ln>
                  <a:solidFill>
                    <a:srgbClr val="2A2A2A"/>
                  </a:solidFill>
                  <a:effectLst/>
                  <a:uLnTx/>
                  <a:uFillTx/>
                  <a:latin typeface="Arial"/>
                </a:endParaRPr>
              </a:p>
            </p:txBody>
          </p:sp>
          <p:sp>
            <p:nvSpPr>
              <p:cNvPr id="12" name="TextBox 11"/>
              <p:cNvSpPr txBox="1"/>
              <p:nvPr/>
            </p:nvSpPr>
            <p:spPr>
              <a:xfrm>
                <a:off x="2309644" y="2992595"/>
                <a:ext cx="1484380" cy="55976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900" b="1" i="0" u="none" strike="noStrike" cap="none" spc="0" normalizeH="0" baseline="0" dirty="0" smtClean="0">
                    <a:ln>
                      <a:noFill/>
                    </a:ln>
                    <a:solidFill>
                      <a:schemeClr val="tx1"/>
                    </a:solidFill>
                    <a:effectLst/>
                    <a:uFillTx/>
                    <a:sym typeface="Helvetica Light"/>
                  </a:rPr>
                  <a:t>UM</a:t>
                </a:r>
              </a:p>
              <a:p>
                <a:pPr marL="0" marR="0" indent="0" algn="l" defTabSz="584200" rtl="0" fontAlgn="auto" latinLnBrk="0" hangingPunct="0">
                  <a:lnSpc>
                    <a:spcPct val="100000"/>
                  </a:lnSpc>
                  <a:spcBef>
                    <a:spcPts val="0"/>
                  </a:spcBef>
                  <a:spcAft>
                    <a:spcPts val="0"/>
                  </a:spcAft>
                  <a:buClrTx/>
                  <a:buSzTx/>
                  <a:buFontTx/>
                  <a:buNone/>
                  <a:tabLst/>
                </a:pPr>
                <a:r>
                  <a:rPr lang="en-GB" sz="900" b="1" dirty="0" smtClean="0">
                    <a:sym typeface="Helvetica Light"/>
                  </a:rPr>
                  <a:t>UM and no LS rain in FO</a:t>
                </a:r>
              </a:p>
              <a:p>
                <a:pPr marL="0" marR="0" indent="0" algn="l" defTabSz="584200" rtl="0" fontAlgn="auto" latinLnBrk="0" hangingPunct="0">
                  <a:lnSpc>
                    <a:spcPct val="100000"/>
                  </a:lnSpc>
                  <a:spcBef>
                    <a:spcPts val="0"/>
                  </a:spcBef>
                  <a:spcAft>
                    <a:spcPts val="0"/>
                  </a:spcAft>
                  <a:buClrTx/>
                  <a:buSzTx/>
                  <a:buFontTx/>
                  <a:buNone/>
                  <a:tabLst/>
                </a:pPr>
                <a:r>
                  <a:rPr lang="en-GB" sz="900" b="1" dirty="0" smtClean="0">
                    <a:sym typeface="Helvetica Light"/>
                  </a:rPr>
                  <a:t>UM + model change</a:t>
                </a:r>
                <a:endParaRPr kumimoji="0" lang="en-GB" sz="900" b="1" i="0" u="none" strike="noStrike" cap="none" spc="0" normalizeH="0" baseline="0" dirty="0" smtClean="0">
                  <a:ln>
                    <a:noFill/>
                  </a:ln>
                  <a:solidFill>
                    <a:schemeClr val="tx1"/>
                  </a:solidFill>
                  <a:effectLst/>
                  <a:uFillTx/>
                  <a:sym typeface="Helvetica Light"/>
                </a:endParaRPr>
              </a:p>
            </p:txBody>
          </p:sp>
          <p:sp>
            <p:nvSpPr>
              <p:cNvPr id="18" name="TextBox 17"/>
              <p:cNvSpPr txBox="1"/>
              <p:nvPr/>
            </p:nvSpPr>
            <p:spPr>
              <a:xfrm>
                <a:off x="784473" y="4516476"/>
                <a:ext cx="1098625" cy="211203"/>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6000" tIns="36000" rIns="36000" bIns="360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900" b="1" i="0" u="none" strike="noStrike" cap="none" spc="0" normalizeH="0" baseline="0" dirty="0" smtClean="0">
                    <a:ln>
                      <a:noFill/>
                    </a:ln>
                    <a:solidFill>
                      <a:schemeClr val="tx1"/>
                    </a:solidFill>
                    <a:effectLst/>
                    <a:uFillTx/>
                    <a:sym typeface="Helvetica Light"/>
                  </a:rPr>
                  <a:t>Cloud Fraction (%)</a:t>
                </a:r>
              </a:p>
            </p:txBody>
          </p:sp>
        </p:grpSp>
      </p:grpSp>
    </p:spTree>
    <p:extLst>
      <p:ext uri="{BB962C8B-B14F-4D97-AF65-F5344CB8AC3E}">
        <p14:creationId xmlns:p14="http://schemas.microsoft.com/office/powerpoint/2010/main" val="3536657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extBox 2"/>
          <p:cNvSpPr txBox="1"/>
          <p:nvPr/>
        </p:nvSpPr>
        <p:spPr>
          <a:xfrm>
            <a:off x="488138" y="498587"/>
            <a:ext cx="5898912" cy="4237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nchorCtr="0">
            <a:spAutoFit/>
          </a:bodyPr>
          <a:lstStyle/>
          <a:p>
            <a:pPr algn="ctr" defTabSz="584200" hangingPunct="0">
              <a:spcAft>
                <a:spcPts val="1200"/>
              </a:spcAft>
            </a:pPr>
            <a:r>
              <a:rPr lang="en-GB" sz="2000" dirty="0" smtClean="0">
                <a:solidFill>
                  <a:srgbClr val="0070C0"/>
                </a:solidFill>
              </a:rPr>
              <a:t>Monitoring (satellite imagery / NWP products)</a:t>
            </a:r>
          </a:p>
          <a:p>
            <a:pPr algn="ctr" defTabSz="584200" hangingPunct="0">
              <a:spcAft>
                <a:spcPts val="2400"/>
              </a:spcAft>
            </a:pPr>
            <a:r>
              <a:rPr lang="en-GB" sz="2000" dirty="0" smtClean="0">
                <a:solidFill>
                  <a:srgbClr val="0070C0"/>
                </a:solidFill>
                <a:sym typeface="Helvetica Light"/>
              </a:rPr>
              <a:t>Objectives</a:t>
            </a:r>
          </a:p>
          <a:p>
            <a:pPr marL="180000" indent="-180000" algn="just" defTabSz="584200" hangingPunct="0">
              <a:spcAft>
                <a:spcPts val="600"/>
              </a:spcAft>
              <a:buFont typeface="Arial" pitchFamily="34" charset="0"/>
              <a:buChar char="•"/>
            </a:pPr>
            <a:r>
              <a:rPr lang="en-GB" sz="1600" u="sng" dirty="0" smtClean="0">
                <a:sym typeface="Helvetica Light"/>
              </a:rPr>
              <a:t>Direct comparison of data products</a:t>
            </a:r>
            <a:r>
              <a:rPr lang="en-GB" sz="1600" dirty="0" smtClean="0">
                <a:sym typeface="Helvetica Light"/>
              </a:rPr>
              <a:t>: Passive imagery and NWP fields vs. </a:t>
            </a:r>
            <a:r>
              <a:rPr lang="en-GB" sz="1600" dirty="0" err="1" smtClean="0">
                <a:sym typeface="Helvetica Light"/>
              </a:rPr>
              <a:t>EarthCARE</a:t>
            </a:r>
            <a:r>
              <a:rPr lang="en-GB" sz="1600" dirty="0" smtClean="0">
                <a:sym typeface="Helvetica Light"/>
              </a:rPr>
              <a:t>.</a:t>
            </a:r>
          </a:p>
          <a:p>
            <a:pPr marL="180000" indent="-180000" algn="just" defTabSz="584200" hangingPunct="0">
              <a:spcAft>
                <a:spcPts val="600"/>
              </a:spcAft>
              <a:buFont typeface="Arial" pitchFamily="34" charset="0"/>
              <a:buChar char="•"/>
            </a:pPr>
            <a:r>
              <a:rPr lang="en-GB" sz="1600" u="sng" dirty="0" smtClean="0">
                <a:sym typeface="Helvetica Light"/>
              </a:rPr>
              <a:t>O-B monitoring</a:t>
            </a:r>
            <a:r>
              <a:rPr lang="en-GB" sz="1600" dirty="0" smtClean="0">
                <a:sym typeface="Helvetica Light"/>
              </a:rPr>
              <a:t>: track down differences and their causes; issues of </a:t>
            </a:r>
            <a:r>
              <a:rPr lang="en-GB" sz="1600" dirty="0" err="1" smtClean="0">
                <a:sym typeface="Helvetica Light"/>
              </a:rPr>
              <a:t>representativity</a:t>
            </a:r>
            <a:r>
              <a:rPr lang="en-GB" sz="1600" dirty="0" smtClean="0">
                <a:sym typeface="Helvetica Light"/>
              </a:rPr>
              <a:t> and scale.</a:t>
            </a:r>
          </a:p>
          <a:p>
            <a:pPr marL="180000" indent="-180000" algn="just" defTabSz="584200" hangingPunct="0">
              <a:spcAft>
                <a:spcPts val="600"/>
              </a:spcAft>
              <a:buFont typeface="Arial" pitchFamily="34" charset="0"/>
              <a:buChar char="•"/>
            </a:pPr>
            <a:r>
              <a:rPr lang="en-GB" sz="1600" u="sng" dirty="0" smtClean="0">
                <a:sym typeface="Helvetica Light"/>
              </a:rPr>
              <a:t>Potential for aerosol data assimilation experiments</a:t>
            </a:r>
            <a:r>
              <a:rPr lang="en-GB" sz="1600" dirty="0" smtClean="0">
                <a:sym typeface="Helvetica Light"/>
              </a:rPr>
              <a:t>: if previous objective is successful (O-B reasonable, data quality sufficient, data delay short) this can be considered. Initially </a:t>
            </a:r>
            <a:r>
              <a:rPr lang="en-GB" sz="1600" u="sng" dirty="0" smtClean="0">
                <a:sym typeface="Helvetica Light"/>
              </a:rPr>
              <a:t>dust</a:t>
            </a:r>
            <a:r>
              <a:rPr lang="en-GB" sz="1600" dirty="0" smtClean="0">
                <a:sym typeface="Helvetica Light"/>
              </a:rPr>
              <a:t>.</a:t>
            </a:r>
          </a:p>
          <a:p>
            <a:pPr marL="180000" indent="-180000" algn="just" defTabSz="584200" hangingPunct="0">
              <a:spcAft>
                <a:spcPts val="600"/>
              </a:spcAft>
              <a:buFont typeface="Arial" pitchFamily="34" charset="0"/>
              <a:buChar char="•"/>
            </a:pPr>
            <a:r>
              <a:rPr lang="en-GB" sz="1600" u="sng" dirty="0" smtClean="0">
                <a:sym typeface="Helvetica Light"/>
              </a:rPr>
              <a:t>CPR forward operator</a:t>
            </a:r>
            <a:r>
              <a:rPr lang="en-GB" sz="1600" dirty="0" smtClean="0">
                <a:sym typeface="Helvetica Light"/>
              </a:rPr>
              <a:t>: enhance existing operator of radar reflectivity; compare output to </a:t>
            </a:r>
            <a:r>
              <a:rPr lang="en-GB" sz="1600" dirty="0" err="1" smtClean="0">
                <a:sym typeface="Helvetica Light"/>
              </a:rPr>
              <a:t>EarthCARE</a:t>
            </a:r>
            <a:r>
              <a:rPr lang="en-GB" sz="1600" dirty="0" smtClean="0">
                <a:sym typeface="Helvetica Light"/>
              </a:rPr>
              <a:t> dataset; potential for radar reflectivity DA experiments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pic>
        <p:nvPicPr>
          <p:cNvPr id="3" name="Picture 2" descr="matchup_score_summary_201604-201706_dust.png"/>
          <p:cNvPicPr>
            <a:picLocks noChangeAspect="1"/>
          </p:cNvPicPr>
          <p:nvPr/>
        </p:nvPicPr>
        <p:blipFill>
          <a:blip r:embed="rId2" cstate="print"/>
          <a:srcRect t="2100" b="2100"/>
          <a:stretch>
            <a:fillRect/>
          </a:stretch>
        </p:blipFill>
        <p:spPr>
          <a:xfrm>
            <a:off x="1338510" y="543140"/>
            <a:ext cx="4361191" cy="4178056"/>
          </a:xfrm>
          <a:prstGeom prst="rect">
            <a:avLst/>
          </a:prstGeom>
        </p:spPr>
      </p:pic>
      <p:sp>
        <p:nvSpPr>
          <p:cNvPr id="4" name="Rectangle 3"/>
          <p:cNvSpPr>
            <a:spLocks noChangeArrowheads="1"/>
          </p:cNvSpPr>
          <p:nvPr/>
        </p:nvSpPr>
        <p:spPr bwMode="auto">
          <a:xfrm>
            <a:off x="1333786" y="-10315"/>
            <a:ext cx="5524213" cy="569913"/>
          </a:xfrm>
          <a:prstGeom prst="rect">
            <a:avLst/>
          </a:prstGeom>
          <a:noFill/>
          <a:ln w="9525">
            <a:noFill/>
            <a:miter lim="800000"/>
            <a:headEnd/>
            <a:tailEnd/>
          </a:ln>
          <a:effectLst/>
        </p:spPr>
        <p:txBody>
          <a:bodyPr anchor="ctr"/>
          <a:lstStyle/>
          <a:p>
            <a:pPr eaLnBrk="0" hangingPunct="0">
              <a:lnSpc>
                <a:spcPct val="100000"/>
              </a:lnSpc>
            </a:pPr>
            <a:r>
              <a:rPr lang="en-GB" sz="2400" dirty="0" smtClean="0">
                <a:solidFill>
                  <a:srgbClr val="000000"/>
                </a:solidFill>
                <a:cs typeface="+mn-cs"/>
              </a:rPr>
              <a:t>Direct comparison: Global statistics</a:t>
            </a:r>
          </a:p>
        </p:txBody>
      </p:sp>
      <p:sp>
        <p:nvSpPr>
          <p:cNvPr id="5" name="TextBox 4"/>
          <p:cNvSpPr txBox="1"/>
          <p:nvPr/>
        </p:nvSpPr>
        <p:spPr>
          <a:xfrm>
            <a:off x="5674508" y="4129083"/>
            <a:ext cx="1194237" cy="63671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1600" b="0" i="0" u="none" strike="noStrike" cap="none" spc="0" normalizeH="0" baseline="0" dirty="0" smtClean="0">
                <a:ln>
                  <a:noFill/>
                </a:ln>
                <a:solidFill>
                  <a:srgbClr val="00B0F0"/>
                </a:solidFill>
                <a:effectLst/>
                <a:uFillTx/>
                <a:latin typeface="+mn-lt"/>
                <a:ea typeface="+mn-ea"/>
                <a:cs typeface="+mn-cs"/>
                <a:sym typeface="Helvetica Light"/>
              </a:rPr>
              <a:t>Courtesy </a:t>
            </a:r>
            <a:r>
              <a:rPr lang="en-GB" sz="1600" dirty="0" smtClean="0">
                <a:solidFill>
                  <a:srgbClr val="00B0F0"/>
                </a:solidFill>
                <a:sym typeface="Helvetica Light"/>
              </a:rPr>
              <a:t>of</a:t>
            </a:r>
          </a:p>
          <a:p>
            <a:pPr marL="0" marR="0" indent="0" algn="l" defTabSz="584200" rtl="0" fontAlgn="auto" latinLnBrk="0" hangingPunct="0">
              <a:lnSpc>
                <a:spcPct val="100000"/>
              </a:lnSpc>
              <a:spcBef>
                <a:spcPts val="0"/>
              </a:spcBef>
              <a:spcAft>
                <a:spcPts val="0"/>
              </a:spcAft>
              <a:buClrTx/>
              <a:buSzTx/>
              <a:buFontTx/>
              <a:buNone/>
              <a:tabLst/>
            </a:pPr>
            <a:r>
              <a:rPr lang="en-GB" sz="1600" dirty="0" smtClean="0">
                <a:solidFill>
                  <a:srgbClr val="00B0F0"/>
                </a:solidFill>
                <a:sym typeface="Helvetica Light"/>
              </a:rPr>
              <a:t>Y. Pradhan</a:t>
            </a:r>
            <a:endParaRPr kumimoji="0" lang="en-GB" sz="1600" b="0" i="0" u="none" strike="noStrike" cap="none" spc="0" normalizeH="0" baseline="0" dirty="0" smtClean="0">
              <a:ln>
                <a:noFill/>
              </a:ln>
              <a:solidFill>
                <a:srgbClr val="00B0F0"/>
              </a:solidFill>
              <a:effectLst/>
              <a:uFillTx/>
              <a:latin typeface="+mn-lt"/>
              <a:ea typeface="+mn-ea"/>
              <a:cs typeface="+mn-cs"/>
              <a:sym typeface="Helvetica Ligh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grpSp>
        <p:nvGrpSpPr>
          <p:cNvPr id="11" name="Group 10"/>
          <p:cNvGrpSpPr/>
          <p:nvPr/>
        </p:nvGrpSpPr>
        <p:grpSpPr>
          <a:xfrm>
            <a:off x="1029290" y="462049"/>
            <a:ext cx="4661215" cy="4268080"/>
            <a:chOff x="1080000" y="434549"/>
            <a:chExt cx="4846407" cy="4437653"/>
          </a:xfrm>
        </p:grpSpPr>
        <p:pic>
          <p:nvPicPr>
            <p:cNvPr id="7" name="Picture 6" descr="aqua_aod_av_dust_joint.png"/>
            <p:cNvPicPr>
              <a:picLocks noChangeAspect="1"/>
            </p:cNvPicPr>
            <p:nvPr/>
          </p:nvPicPr>
          <p:blipFill>
            <a:blip r:embed="rId2" cstate="print"/>
            <a:srcRect t="3120" r="2673" b="1560"/>
            <a:stretch>
              <a:fillRect/>
            </a:stretch>
          </p:blipFill>
          <p:spPr>
            <a:xfrm>
              <a:off x="1080000" y="434549"/>
              <a:ext cx="2326407" cy="2277056"/>
            </a:xfrm>
            <a:prstGeom prst="rect">
              <a:avLst/>
            </a:prstGeom>
          </p:spPr>
        </p:pic>
        <p:pic>
          <p:nvPicPr>
            <p:cNvPr id="8" name="Picture 7" descr="meta_aod_av_dust_joint.png"/>
            <p:cNvPicPr>
              <a:picLocks noChangeAspect="1"/>
            </p:cNvPicPr>
            <p:nvPr/>
          </p:nvPicPr>
          <p:blipFill>
            <a:blip r:embed="rId3" cstate="print"/>
            <a:srcRect t="3120" r="2673" b="1560"/>
            <a:stretch>
              <a:fillRect/>
            </a:stretch>
          </p:blipFill>
          <p:spPr>
            <a:xfrm>
              <a:off x="1080000" y="2595146"/>
              <a:ext cx="2326407" cy="2277056"/>
            </a:xfrm>
            <a:prstGeom prst="rect">
              <a:avLst/>
            </a:prstGeom>
          </p:spPr>
        </p:pic>
        <p:pic>
          <p:nvPicPr>
            <p:cNvPr id="10" name="Picture 9" descr="tera_aod_av_dust_joint.png"/>
            <p:cNvPicPr>
              <a:picLocks noChangeAspect="1"/>
            </p:cNvPicPr>
            <p:nvPr/>
          </p:nvPicPr>
          <p:blipFill>
            <a:blip r:embed="rId4" cstate="print"/>
            <a:srcRect t="3120" r="2674" b="1560"/>
            <a:stretch>
              <a:fillRect/>
            </a:stretch>
          </p:blipFill>
          <p:spPr>
            <a:xfrm>
              <a:off x="3600000" y="434549"/>
              <a:ext cx="2324981" cy="2277056"/>
            </a:xfrm>
            <a:prstGeom prst="rect">
              <a:avLst/>
            </a:prstGeom>
          </p:spPr>
        </p:pic>
        <p:pic>
          <p:nvPicPr>
            <p:cNvPr id="9" name="Picture 8" descr="metb_aod_av_dust_joint.png"/>
            <p:cNvPicPr>
              <a:picLocks noChangeAspect="1"/>
            </p:cNvPicPr>
            <p:nvPr/>
          </p:nvPicPr>
          <p:blipFill>
            <a:blip r:embed="rId5" cstate="print"/>
            <a:srcRect t="3120" r="2673" b="1560"/>
            <a:stretch>
              <a:fillRect/>
            </a:stretch>
          </p:blipFill>
          <p:spPr>
            <a:xfrm>
              <a:off x="3600000" y="2595146"/>
              <a:ext cx="2326407" cy="2277056"/>
            </a:xfrm>
            <a:prstGeom prst="rect">
              <a:avLst/>
            </a:prstGeom>
          </p:spPr>
        </p:pic>
      </p:grpSp>
      <p:sp>
        <p:nvSpPr>
          <p:cNvPr id="12" name="Rectangle 11"/>
          <p:cNvSpPr>
            <a:spLocks noChangeArrowheads="1"/>
          </p:cNvSpPr>
          <p:nvPr/>
        </p:nvSpPr>
        <p:spPr bwMode="auto">
          <a:xfrm>
            <a:off x="1333786" y="-10315"/>
            <a:ext cx="5524213" cy="569913"/>
          </a:xfrm>
          <a:prstGeom prst="rect">
            <a:avLst/>
          </a:prstGeom>
          <a:noFill/>
          <a:ln w="9525">
            <a:noFill/>
            <a:miter lim="800000"/>
            <a:headEnd/>
            <a:tailEnd/>
          </a:ln>
          <a:effectLst/>
        </p:spPr>
        <p:txBody>
          <a:bodyPr anchor="ctr"/>
          <a:lstStyle/>
          <a:p>
            <a:pPr eaLnBrk="0" hangingPunct="0">
              <a:lnSpc>
                <a:spcPct val="100000"/>
              </a:lnSpc>
            </a:pPr>
            <a:r>
              <a:rPr lang="en-GB" sz="2400" dirty="0" smtClean="0">
                <a:solidFill>
                  <a:srgbClr val="000000"/>
                </a:solidFill>
                <a:cs typeface="+mn-cs"/>
              </a:rPr>
              <a:t>Direct comparison: Scatter plots</a:t>
            </a:r>
          </a:p>
        </p:txBody>
      </p:sp>
      <p:sp>
        <p:nvSpPr>
          <p:cNvPr id="14" name="TextBox 13"/>
          <p:cNvSpPr txBox="1"/>
          <p:nvPr/>
        </p:nvSpPr>
        <p:spPr>
          <a:xfrm>
            <a:off x="5674508" y="4129083"/>
            <a:ext cx="1194237" cy="63671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1600" b="0" i="0" u="none" strike="noStrike" cap="none" spc="0" normalizeH="0" baseline="0" dirty="0" smtClean="0">
                <a:ln>
                  <a:noFill/>
                </a:ln>
                <a:solidFill>
                  <a:srgbClr val="00B0F0"/>
                </a:solidFill>
                <a:effectLst/>
                <a:uFillTx/>
                <a:latin typeface="+mn-lt"/>
                <a:ea typeface="+mn-ea"/>
                <a:cs typeface="+mn-cs"/>
                <a:sym typeface="Helvetica Light"/>
              </a:rPr>
              <a:t>Courtesy </a:t>
            </a:r>
            <a:r>
              <a:rPr lang="en-GB" sz="1600" dirty="0" smtClean="0">
                <a:solidFill>
                  <a:srgbClr val="00B0F0"/>
                </a:solidFill>
                <a:sym typeface="Helvetica Light"/>
              </a:rPr>
              <a:t>of</a:t>
            </a:r>
          </a:p>
          <a:p>
            <a:pPr marL="0" marR="0" indent="0" algn="l" defTabSz="584200" rtl="0" fontAlgn="auto" latinLnBrk="0" hangingPunct="0">
              <a:lnSpc>
                <a:spcPct val="100000"/>
              </a:lnSpc>
              <a:spcBef>
                <a:spcPts val="0"/>
              </a:spcBef>
              <a:spcAft>
                <a:spcPts val="0"/>
              </a:spcAft>
              <a:buClrTx/>
              <a:buSzTx/>
              <a:buFontTx/>
              <a:buNone/>
              <a:tabLst/>
            </a:pPr>
            <a:r>
              <a:rPr lang="en-GB" sz="1600" dirty="0" smtClean="0">
                <a:solidFill>
                  <a:srgbClr val="00B0F0"/>
                </a:solidFill>
                <a:sym typeface="Helvetica Light"/>
              </a:rPr>
              <a:t>Y. Pradhan</a:t>
            </a:r>
            <a:endParaRPr kumimoji="0" lang="en-GB" sz="1600" b="0" i="0" u="none" strike="noStrike" cap="none" spc="0" normalizeH="0" baseline="0" dirty="0" smtClean="0">
              <a:ln>
                <a:noFill/>
              </a:ln>
              <a:solidFill>
                <a:srgbClr val="00B0F0"/>
              </a:solidFill>
              <a:effectLst/>
              <a:uFillTx/>
              <a:latin typeface="+mn-lt"/>
              <a:ea typeface="+mn-ea"/>
              <a:cs typeface="+mn-cs"/>
              <a:sym typeface="Helvetica Ligh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grpSp>
        <p:nvGrpSpPr>
          <p:cNvPr id="6" name="Group 5"/>
          <p:cNvGrpSpPr/>
          <p:nvPr/>
        </p:nvGrpSpPr>
        <p:grpSpPr>
          <a:xfrm>
            <a:off x="72386" y="655749"/>
            <a:ext cx="6740747" cy="4065063"/>
            <a:chOff x="72386" y="655749"/>
            <a:chExt cx="6740747" cy="4065063"/>
          </a:xfrm>
        </p:grpSpPr>
        <p:pic>
          <p:nvPicPr>
            <p:cNvPr id="4" name="Picture 3" descr="terra_seasonality_error.png"/>
            <p:cNvPicPr>
              <a:picLocks noChangeAspect="1"/>
            </p:cNvPicPr>
            <p:nvPr/>
          </p:nvPicPr>
          <p:blipFill>
            <a:blip r:embed="rId2" cstate="print"/>
            <a:srcRect l="1800" t="1890" r="1800" b="3150"/>
            <a:stretch>
              <a:fillRect/>
            </a:stretch>
          </p:blipFill>
          <p:spPr>
            <a:xfrm>
              <a:off x="72386" y="655749"/>
              <a:ext cx="3877232" cy="2182518"/>
            </a:xfrm>
            <a:prstGeom prst="rect">
              <a:avLst/>
            </a:prstGeom>
          </p:spPr>
        </p:pic>
        <p:pic>
          <p:nvPicPr>
            <p:cNvPr id="5" name="Picture 4" descr="terra_seasonality_error_dust.png"/>
            <p:cNvPicPr>
              <a:picLocks noChangeAspect="1"/>
            </p:cNvPicPr>
            <p:nvPr/>
          </p:nvPicPr>
          <p:blipFill>
            <a:blip r:embed="rId3" cstate="print"/>
            <a:srcRect l="1800" t="1890" r="1800" b="3150"/>
            <a:stretch>
              <a:fillRect/>
            </a:stretch>
          </p:blipFill>
          <p:spPr>
            <a:xfrm>
              <a:off x="2935901" y="2538294"/>
              <a:ext cx="3877232" cy="2182518"/>
            </a:xfrm>
            <a:prstGeom prst="rect">
              <a:avLst/>
            </a:prstGeom>
          </p:spPr>
        </p:pic>
      </p:grpSp>
      <p:sp>
        <p:nvSpPr>
          <p:cNvPr id="7" name="Rectangle 6"/>
          <p:cNvSpPr>
            <a:spLocks noChangeArrowheads="1"/>
          </p:cNvSpPr>
          <p:nvPr/>
        </p:nvSpPr>
        <p:spPr bwMode="auto">
          <a:xfrm>
            <a:off x="1333786" y="-10315"/>
            <a:ext cx="5524213" cy="569913"/>
          </a:xfrm>
          <a:prstGeom prst="rect">
            <a:avLst/>
          </a:prstGeom>
          <a:noFill/>
          <a:ln w="9525">
            <a:noFill/>
            <a:miter lim="800000"/>
            <a:headEnd/>
            <a:tailEnd/>
          </a:ln>
          <a:effectLst/>
        </p:spPr>
        <p:txBody>
          <a:bodyPr anchor="ctr"/>
          <a:lstStyle/>
          <a:p>
            <a:pPr eaLnBrk="0" hangingPunct="0">
              <a:lnSpc>
                <a:spcPct val="100000"/>
              </a:lnSpc>
            </a:pPr>
            <a:r>
              <a:rPr lang="en-GB" sz="2400" dirty="0" smtClean="0">
                <a:solidFill>
                  <a:srgbClr val="000000"/>
                </a:solidFill>
                <a:cs typeface="+mn-cs"/>
              </a:rPr>
              <a:t>Direct comparison: Time series</a:t>
            </a:r>
          </a:p>
        </p:txBody>
      </p:sp>
      <p:sp>
        <p:nvSpPr>
          <p:cNvPr id="8" name="TextBox 7"/>
          <p:cNvSpPr txBox="1"/>
          <p:nvPr/>
        </p:nvSpPr>
        <p:spPr>
          <a:xfrm>
            <a:off x="4178947" y="839682"/>
            <a:ext cx="2952328" cy="1384995"/>
          </a:xfrm>
          <a:prstGeom prst="rect">
            <a:avLst/>
          </a:prstGeom>
          <a:noFill/>
        </p:spPr>
        <p:txBody>
          <a:bodyPr wrap="square" rtlCol="0">
            <a:spAutoFit/>
          </a:bodyPr>
          <a:lstStyle/>
          <a:p>
            <a:pPr>
              <a:buFontTx/>
              <a:buChar char="-"/>
            </a:pPr>
            <a:r>
              <a:rPr lang="en-GB" sz="1400" dirty="0" smtClean="0">
                <a:solidFill>
                  <a:srgbClr val="C00000"/>
                </a:solidFill>
              </a:rPr>
              <a:t>Bias</a:t>
            </a:r>
          </a:p>
          <a:p>
            <a:pPr>
              <a:buFontTx/>
              <a:buChar char="-"/>
            </a:pPr>
            <a:r>
              <a:rPr lang="en-GB" sz="1400" dirty="0" smtClean="0">
                <a:solidFill>
                  <a:srgbClr val="C00000"/>
                </a:solidFill>
              </a:rPr>
              <a:t>Standard deviation</a:t>
            </a:r>
          </a:p>
          <a:p>
            <a:pPr>
              <a:buFontTx/>
              <a:buChar char="-"/>
            </a:pPr>
            <a:r>
              <a:rPr lang="en-GB" sz="1400" dirty="0" smtClean="0">
                <a:solidFill>
                  <a:srgbClr val="C00000"/>
                </a:solidFill>
              </a:rPr>
              <a:t>RMS difference</a:t>
            </a:r>
          </a:p>
          <a:p>
            <a:pPr>
              <a:buFontTx/>
              <a:buChar char="-"/>
            </a:pPr>
            <a:r>
              <a:rPr lang="en-GB" sz="1400" dirty="0" smtClean="0">
                <a:solidFill>
                  <a:srgbClr val="C00000"/>
                </a:solidFill>
              </a:rPr>
              <a:t>Number of observations</a:t>
            </a:r>
          </a:p>
          <a:p>
            <a:pPr>
              <a:buFontTx/>
              <a:buChar char="-"/>
            </a:pPr>
            <a:r>
              <a:rPr lang="en-GB" sz="1400" dirty="0" smtClean="0">
                <a:solidFill>
                  <a:srgbClr val="C00000"/>
                </a:solidFill>
              </a:rPr>
              <a:t>Mean time delay in receipt</a:t>
            </a:r>
          </a:p>
          <a:p>
            <a:pPr>
              <a:buFontTx/>
              <a:buChar char="-"/>
            </a:pPr>
            <a:r>
              <a:rPr lang="en-GB" dirty="0" smtClean="0">
                <a:solidFill>
                  <a:srgbClr val="C00000"/>
                </a:solidFill>
              </a:rPr>
              <a:t>etc.</a:t>
            </a:r>
            <a:endParaRPr lang="en-GB" sz="1400" dirty="0">
              <a:solidFill>
                <a:srgbClr val="C00000"/>
              </a:solidFill>
            </a:endParaRPr>
          </a:p>
        </p:txBody>
      </p:sp>
      <p:sp>
        <p:nvSpPr>
          <p:cNvPr id="9" name="TextBox 8"/>
          <p:cNvSpPr txBox="1"/>
          <p:nvPr/>
        </p:nvSpPr>
        <p:spPr>
          <a:xfrm>
            <a:off x="209953" y="4153370"/>
            <a:ext cx="2247666" cy="3904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1600" b="0" i="0" u="none" strike="noStrike" cap="none" spc="0" normalizeH="0" baseline="0" dirty="0" smtClean="0">
                <a:ln>
                  <a:noFill/>
                </a:ln>
                <a:solidFill>
                  <a:srgbClr val="00B0F0"/>
                </a:solidFill>
                <a:effectLst/>
                <a:uFillTx/>
                <a:latin typeface="+mn-lt"/>
                <a:ea typeface="+mn-ea"/>
                <a:cs typeface="+mn-cs"/>
                <a:sym typeface="Helvetica Light"/>
              </a:rPr>
              <a:t>Courtesy </a:t>
            </a:r>
            <a:r>
              <a:rPr lang="en-GB" sz="1600" dirty="0" smtClean="0">
                <a:solidFill>
                  <a:srgbClr val="00B0F0"/>
                </a:solidFill>
                <a:sym typeface="Helvetica Light"/>
              </a:rPr>
              <a:t>of Y. Pradhan</a:t>
            </a:r>
            <a:endParaRPr kumimoji="0" lang="en-GB" sz="1600" b="0" i="0" u="none" strike="noStrike" cap="none" spc="0" normalizeH="0" baseline="0" dirty="0" smtClean="0">
              <a:ln>
                <a:noFill/>
              </a:ln>
              <a:solidFill>
                <a:srgbClr val="00B0F0"/>
              </a:solidFill>
              <a:effectLst/>
              <a:uFillTx/>
              <a:latin typeface="+mn-lt"/>
              <a:ea typeface="+mn-ea"/>
              <a:cs typeface="+mn-cs"/>
              <a:sym typeface="Helvetica Ligh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extBox 2"/>
          <p:cNvSpPr txBox="1"/>
          <p:nvPr/>
        </p:nvSpPr>
        <p:spPr>
          <a:xfrm>
            <a:off x="350635" y="642260"/>
            <a:ext cx="6228920" cy="276037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defTabSz="584200" hangingPunct="0">
              <a:spcAft>
                <a:spcPts val="1200"/>
              </a:spcAft>
            </a:pPr>
            <a:r>
              <a:rPr lang="en-GB" sz="2000" dirty="0" smtClean="0">
                <a:solidFill>
                  <a:srgbClr val="0070C0"/>
                </a:solidFill>
                <a:sym typeface="Helvetica Light"/>
              </a:rPr>
              <a:t>Validation of </a:t>
            </a:r>
            <a:r>
              <a:rPr lang="en-GB" sz="2000" dirty="0" err="1" smtClean="0">
                <a:solidFill>
                  <a:srgbClr val="0070C0"/>
                </a:solidFill>
                <a:sym typeface="Helvetica Light"/>
              </a:rPr>
              <a:t>EarthCARE</a:t>
            </a:r>
            <a:r>
              <a:rPr lang="en-GB" sz="2000" dirty="0" smtClean="0">
                <a:solidFill>
                  <a:srgbClr val="0070C0"/>
                </a:solidFill>
                <a:sym typeface="Helvetica Light"/>
              </a:rPr>
              <a:t> products by comparison with airborne measurements and global NWP predictions</a:t>
            </a:r>
          </a:p>
          <a:p>
            <a:pPr defTabSz="584200" hangingPunct="0">
              <a:spcAft>
                <a:spcPts val="1200"/>
              </a:spcAft>
            </a:pPr>
            <a:endParaRPr kumimoji="0" lang="en-GB" sz="2000" b="0" i="0" u="none" strike="noStrike" cap="none" spc="0" normalizeH="0" baseline="0" dirty="0" smtClean="0">
              <a:ln>
                <a:noFill/>
              </a:ln>
              <a:solidFill>
                <a:schemeClr val="tx1"/>
              </a:solidFill>
              <a:effectLst/>
              <a:uFillTx/>
              <a:latin typeface="+mn-lt"/>
              <a:ea typeface="+mn-ea"/>
              <a:cs typeface="+mn-cs"/>
              <a:sym typeface="Helvetica Light"/>
            </a:endParaRPr>
          </a:p>
          <a:p>
            <a:pPr defTabSz="584200" hangingPunct="0">
              <a:spcAft>
                <a:spcPts val="1200"/>
              </a:spcAft>
            </a:pPr>
            <a:endParaRPr kumimoji="0" lang="en-GB" sz="2000" b="0" i="0" u="none" strike="noStrike" cap="none" spc="0" normalizeH="0" baseline="0" dirty="0" smtClean="0">
              <a:ln>
                <a:noFill/>
              </a:ln>
              <a:solidFill>
                <a:schemeClr val="tx1"/>
              </a:solidFill>
              <a:effectLst/>
              <a:uFillTx/>
              <a:latin typeface="+mn-lt"/>
              <a:ea typeface="+mn-ea"/>
              <a:cs typeface="+mn-cs"/>
              <a:sym typeface="Helvetica Light"/>
            </a:endParaRPr>
          </a:p>
          <a:p>
            <a:pPr marL="457200" indent="-457200" defTabSz="584200" hangingPunct="0">
              <a:spcAft>
                <a:spcPts val="1200"/>
              </a:spcAft>
              <a:buFont typeface="+mj-lt"/>
              <a:buAutoNum type="arabicPeriod"/>
            </a:pPr>
            <a:r>
              <a:rPr lang="en-GB" sz="2000" dirty="0" smtClean="0">
                <a:solidFill>
                  <a:srgbClr val="FF0000"/>
                </a:solidFill>
                <a:sym typeface="Helvetica Light"/>
              </a:rPr>
              <a:t>Airborne activities (FAAM aircraft)</a:t>
            </a:r>
          </a:p>
          <a:p>
            <a:pPr marL="457200" indent="-457200" defTabSz="584200" hangingPunct="0">
              <a:spcAft>
                <a:spcPts val="1200"/>
              </a:spcAft>
              <a:buFont typeface="+mj-lt"/>
              <a:buAutoNum type="arabicPeriod"/>
            </a:pPr>
            <a:r>
              <a:rPr kumimoji="0" lang="en-GB" sz="2000" b="0" i="0" u="none" strike="noStrike" cap="none" spc="0" normalizeH="0" baseline="0" dirty="0" smtClean="0">
                <a:ln>
                  <a:noFill/>
                </a:ln>
                <a:solidFill>
                  <a:schemeClr val="accent5">
                    <a:lumMod val="75000"/>
                  </a:schemeClr>
                </a:solidFill>
                <a:effectLst/>
                <a:uFillTx/>
                <a:latin typeface="+mn-lt"/>
                <a:ea typeface="+mn-ea"/>
                <a:cs typeface="+mn-cs"/>
                <a:sym typeface="Helvetica Light"/>
              </a:rPr>
              <a:t>Monitoring</a:t>
            </a:r>
            <a:r>
              <a:rPr kumimoji="0" lang="en-GB" sz="2000" b="0" i="0" u="none" strike="noStrike" cap="none" spc="0" normalizeH="0" dirty="0" smtClean="0">
                <a:ln>
                  <a:noFill/>
                </a:ln>
                <a:solidFill>
                  <a:schemeClr val="accent5">
                    <a:lumMod val="75000"/>
                  </a:schemeClr>
                </a:solidFill>
                <a:effectLst/>
                <a:uFillTx/>
                <a:latin typeface="+mn-lt"/>
                <a:ea typeface="+mn-ea"/>
                <a:cs typeface="+mn-cs"/>
                <a:sym typeface="Helvetica Light"/>
              </a:rPr>
              <a:t> (satellite imagery and NWP products)</a:t>
            </a:r>
            <a:endParaRPr kumimoji="0" lang="en-GB" sz="2000" b="0" i="0" u="none" strike="noStrike" cap="none" spc="0" normalizeH="0" baseline="0" dirty="0" smtClean="0">
              <a:ln>
                <a:noFill/>
              </a:ln>
              <a:solidFill>
                <a:schemeClr val="accent5">
                  <a:lumMod val="75000"/>
                </a:schemeClr>
              </a:solidFill>
              <a:effectLst/>
              <a:uFillTx/>
              <a:latin typeface="+mn-lt"/>
              <a:ea typeface="+mn-ea"/>
              <a:cs typeface="+mn-cs"/>
              <a:sym typeface="Helvetica Light"/>
            </a:endParaRPr>
          </a:p>
        </p:txBody>
      </p:sp>
      <p:pic>
        <p:nvPicPr>
          <p:cNvPr id="4" name="Picture 3" descr="EarthCARE_node_full_image_2.jpg"/>
          <p:cNvPicPr>
            <a:picLocks noChangeAspect="1"/>
          </p:cNvPicPr>
          <p:nvPr/>
        </p:nvPicPr>
        <p:blipFill>
          <a:blip r:embed="rId2" cstate="print"/>
          <a:stretch>
            <a:fillRect/>
          </a:stretch>
        </p:blipFill>
        <p:spPr>
          <a:xfrm>
            <a:off x="4662523" y="3348217"/>
            <a:ext cx="1640878" cy="1230658"/>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grpSp>
        <p:nvGrpSpPr>
          <p:cNvPr id="5" name="Group 4"/>
          <p:cNvGrpSpPr/>
          <p:nvPr/>
        </p:nvGrpSpPr>
        <p:grpSpPr>
          <a:xfrm>
            <a:off x="501256" y="585662"/>
            <a:ext cx="5727025" cy="4097245"/>
            <a:chOff x="503095" y="720000"/>
            <a:chExt cx="6092165" cy="4358474"/>
          </a:xfrm>
        </p:grpSpPr>
        <p:pic>
          <p:nvPicPr>
            <p:cNvPr id="3" name="Picture 2" descr="PMAP-MODIS-Diff-maps-2.gif"/>
            <p:cNvPicPr>
              <a:picLocks noChangeAspect="1"/>
            </p:cNvPicPr>
            <p:nvPr/>
          </p:nvPicPr>
          <p:blipFill>
            <a:blip r:embed="rId2" cstate="print"/>
            <a:stretch>
              <a:fillRect/>
            </a:stretch>
          </p:blipFill>
          <p:spPr>
            <a:xfrm>
              <a:off x="503095" y="720000"/>
              <a:ext cx="2894266" cy="4358474"/>
            </a:xfrm>
            <a:prstGeom prst="rect">
              <a:avLst/>
            </a:prstGeom>
          </p:spPr>
        </p:pic>
        <p:pic>
          <p:nvPicPr>
            <p:cNvPr id="4" name="Picture 3" descr="PMAP-MODIS-Diff-maps-5.gif"/>
            <p:cNvPicPr>
              <a:picLocks noChangeAspect="1"/>
            </p:cNvPicPr>
            <p:nvPr/>
          </p:nvPicPr>
          <p:blipFill>
            <a:blip r:embed="rId3" cstate="print"/>
            <a:stretch>
              <a:fillRect/>
            </a:stretch>
          </p:blipFill>
          <p:spPr>
            <a:xfrm>
              <a:off x="3700994" y="720000"/>
              <a:ext cx="2894266" cy="4358474"/>
            </a:xfrm>
            <a:prstGeom prst="rect">
              <a:avLst/>
            </a:prstGeom>
          </p:spPr>
        </p:pic>
      </p:grpSp>
      <p:sp>
        <p:nvSpPr>
          <p:cNvPr id="6" name="Rectangle 5"/>
          <p:cNvSpPr>
            <a:spLocks noChangeArrowheads="1"/>
          </p:cNvSpPr>
          <p:nvPr/>
        </p:nvSpPr>
        <p:spPr bwMode="auto">
          <a:xfrm>
            <a:off x="1333786" y="-10315"/>
            <a:ext cx="5524213" cy="569913"/>
          </a:xfrm>
          <a:prstGeom prst="rect">
            <a:avLst/>
          </a:prstGeom>
          <a:noFill/>
          <a:ln w="9525">
            <a:noFill/>
            <a:miter lim="800000"/>
            <a:headEnd/>
            <a:tailEnd/>
          </a:ln>
          <a:effectLst/>
        </p:spPr>
        <p:txBody>
          <a:bodyPr anchor="ctr"/>
          <a:lstStyle/>
          <a:p>
            <a:pPr eaLnBrk="0" hangingPunct="0">
              <a:lnSpc>
                <a:spcPct val="100000"/>
              </a:lnSpc>
            </a:pPr>
            <a:r>
              <a:rPr lang="en-GB" sz="2000" dirty="0" smtClean="0">
                <a:solidFill>
                  <a:srgbClr val="000000"/>
                </a:solidFill>
                <a:cs typeface="+mn-cs"/>
              </a:rPr>
              <a:t>Direct comparison: Geographical differences</a:t>
            </a:r>
          </a:p>
        </p:txBody>
      </p:sp>
      <p:sp>
        <p:nvSpPr>
          <p:cNvPr id="8" name="TextBox 7"/>
          <p:cNvSpPr txBox="1"/>
          <p:nvPr/>
        </p:nvSpPr>
        <p:spPr>
          <a:xfrm>
            <a:off x="5174537" y="2459109"/>
            <a:ext cx="1718290" cy="3289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1200" b="0" i="0" u="none" strike="noStrike" cap="none" spc="0" normalizeH="0" baseline="0" dirty="0" smtClean="0">
                <a:ln>
                  <a:noFill/>
                </a:ln>
                <a:solidFill>
                  <a:srgbClr val="00B0F0"/>
                </a:solidFill>
                <a:effectLst/>
                <a:uFillTx/>
                <a:sym typeface="Helvetica Light"/>
              </a:rPr>
              <a:t>Courtesy </a:t>
            </a:r>
            <a:r>
              <a:rPr lang="en-GB" sz="1200" dirty="0" smtClean="0">
                <a:solidFill>
                  <a:srgbClr val="00B0F0"/>
                </a:solidFill>
                <a:sym typeface="Helvetica Light"/>
              </a:rPr>
              <a:t>of Y. Pradhan</a:t>
            </a:r>
            <a:endParaRPr kumimoji="0" lang="en-GB" sz="1200" b="0" i="0" u="none" strike="noStrike" cap="none" spc="0" normalizeH="0" baseline="0" dirty="0" smtClean="0">
              <a:ln>
                <a:noFill/>
              </a:ln>
              <a:solidFill>
                <a:srgbClr val="00B0F0"/>
              </a:solidFill>
              <a:effectLst/>
              <a:uFillTx/>
              <a:sym typeface="Helvetica Ligh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pic>
        <p:nvPicPr>
          <p:cNvPr id="3" name="Picture 2" descr="bias_vs_anaod_median_201604-201706.png"/>
          <p:cNvPicPr>
            <a:picLocks noChangeAspect="1"/>
          </p:cNvPicPr>
          <p:nvPr/>
        </p:nvPicPr>
        <p:blipFill>
          <a:blip r:embed="rId2" cstate="print"/>
          <a:srcRect t="2100" b="2520"/>
          <a:stretch>
            <a:fillRect/>
          </a:stretch>
        </p:blipFill>
        <p:spPr>
          <a:xfrm>
            <a:off x="1513040" y="570640"/>
            <a:ext cx="3629761" cy="4154517"/>
          </a:xfrm>
          <a:prstGeom prst="rect">
            <a:avLst/>
          </a:prstGeom>
        </p:spPr>
      </p:pic>
      <p:sp>
        <p:nvSpPr>
          <p:cNvPr id="4" name="Rectangle 3"/>
          <p:cNvSpPr>
            <a:spLocks noChangeArrowheads="1"/>
          </p:cNvSpPr>
          <p:nvPr/>
        </p:nvSpPr>
        <p:spPr bwMode="auto">
          <a:xfrm>
            <a:off x="1333786" y="-10315"/>
            <a:ext cx="5524213" cy="569913"/>
          </a:xfrm>
          <a:prstGeom prst="rect">
            <a:avLst/>
          </a:prstGeom>
          <a:noFill/>
          <a:ln w="9525">
            <a:noFill/>
            <a:miter lim="800000"/>
            <a:headEnd/>
            <a:tailEnd/>
          </a:ln>
          <a:effectLst/>
        </p:spPr>
        <p:txBody>
          <a:bodyPr anchor="ctr"/>
          <a:lstStyle/>
          <a:p>
            <a:pPr eaLnBrk="0" hangingPunct="0">
              <a:lnSpc>
                <a:spcPct val="100000"/>
              </a:lnSpc>
            </a:pPr>
            <a:r>
              <a:rPr lang="en-GB" sz="2000" dirty="0" smtClean="0">
                <a:solidFill>
                  <a:srgbClr val="000000"/>
                </a:solidFill>
                <a:cs typeface="+mn-cs"/>
              </a:rPr>
              <a:t>Direct comparison: AOD dependence of bias</a:t>
            </a:r>
          </a:p>
        </p:txBody>
      </p:sp>
      <p:sp>
        <p:nvSpPr>
          <p:cNvPr id="5" name="TextBox 4"/>
          <p:cNvSpPr txBox="1"/>
          <p:nvPr/>
        </p:nvSpPr>
        <p:spPr>
          <a:xfrm>
            <a:off x="5674508" y="4129083"/>
            <a:ext cx="1194237" cy="63671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1600" b="0" i="0" u="none" strike="noStrike" cap="none" spc="0" normalizeH="0" baseline="0" dirty="0" smtClean="0">
                <a:ln>
                  <a:noFill/>
                </a:ln>
                <a:solidFill>
                  <a:srgbClr val="00B0F0"/>
                </a:solidFill>
                <a:effectLst/>
                <a:uFillTx/>
                <a:latin typeface="+mn-lt"/>
                <a:ea typeface="+mn-ea"/>
                <a:cs typeface="+mn-cs"/>
                <a:sym typeface="Helvetica Light"/>
              </a:rPr>
              <a:t>Courtesy </a:t>
            </a:r>
            <a:r>
              <a:rPr lang="en-GB" sz="1600" dirty="0" smtClean="0">
                <a:solidFill>
                  <a:srgbClr val="00B0F0"/>
                </a:solidFill>
                <a:sym typeface="Helvetica Light"/>
              </a:rPr>
              <a:t>of</a:t>
            </a:r>
          </a:p>
          <a:p>
            <a:pPr marL="0" marR="0" indent="0" algn="l" defTabSz="584200" rtl="0" fontAlgn="auto" latinLnBrk="0" hangingPunct="0">
              <a:lnSpc>
                <a:spcPct val="100000"/>
              </a:lnSpc>
              <a:spcBef>
                <a:spcPts val="0"/>
              </a:spcBef>
              <a:spcAft>
                <a:spcPts val="0"/>
              </a:spcAft>
              <a:buClrTx/>
              <a:buSzTx/>
              <a:buFontTx/>
              <a:buNone/>
              <a:tabLst/>
            </a:pPr>
            <a:r>
              <a:rPr lang="en-GB" sz="1600" dirty="0" smtClean="0">
                <a:solidFill>
                  <a:srgbClr val="00B0F0"/>
                </a:solidFill>
                <a:sym typeface="Helvetica Light"/>
              </a:rPr>
              <a:t>Y. Pradhan</a:t>
            </a:r>
            <a:endParaRPr kumimoji="0" lang="en-GB" sz="1600" b="0" i="0" u="none" strike="noStrike" cap="none" spc="0" normalizeH="0" baseline="0" dirty="0" smtClean="0">
              <a:ln>
                <a:noFill/>
              </a:ln>
              <a:solidFill>
                <a:srgbClr val="00B0F0"/>
              </a:solidFill>
              <a:effectLst/>
              <a:uFillTx/>
              <a:latin typeface="+mn-lt"/>
              <a:ea typeface="+mn-ea"/>
              <a:cs typeface="+mn-cs"/>
              <a:sym typeface="Helvetica Ligh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Rectangle 2"/>
          <p:cNvSpPr>
            <a:spLocks noChangeArrowheads="1"/>
          </p:cNvSpPr>
          <p:nvPr/>
        </p:nvSpPr>
        <p:spPr bwMode="auto">
          <a:xfrm>
            <a:off x="1333786" y="-10315"/>
            <a:ext cx="5524213" cy="569913"/>
          </a:xfrm>
          <a:prstGeom prst="rect">
            <a:avLst/>
          </a:prstGeom>
          <a:noFill/>
          <a:ln w="9525">
            <a:noFill/>
            <a:miter lim="800000"/>
            <a:headEnd/>
            <a:tailEnd/>
          </a:ln>
          <a:effectLst/>
        </p:spPr>
        <p:txBody>
          <a:bodyPr anchor="ctr"/>
          <a:lstStyle/>
          <a:p>
            <a:pPr eaLnBrk="0" hangingPunct="0">
              <a:lnSpc>
                <a:spcPct val="100000"/>
              </a:lnSpc>
            </a:pPr>
            <a:r>
              <a:rPr lang="en-GB" sz="2400" dirty="0" smtClean="0">
                <a:solidFill>
                  <a:srgbClr val="000000"/>
                </a:solidFill>
              </a:rPr>
              <a:t>NWP vs. Obs. </a:t>
            </a:r>
            <a:r>
              <a:rPr lang="en-GB" sz="2400" dirty="0" smtClean="0">
                <a:solidFill>
                  <a:srgbClr val="000000"/>
                </a:solidFill>
                <a:cs typeface="+mn-cs"/>
              </a:rPr>
              <a:t>comparison: O-A</a:t>
            </a:r>
          </a:p>
        </p:txBody>
      </p:sp>
      <p:pic>
        <p:nvPicPr>
          <p:cNvPr id="5" name="Picture 4" descr="Current_AOD_O-A.png"/>
          <p:cNvPicPr>
            <a:picLocks noChangeAspect="1"/>
          </p:cNvPicPr>
          <p:nvPr/>
        </p:nvPicPr>
        <p:blipFill>
          <a:blip r:embed="rId2" cstate="print"/>
          <a:srcRect l="270" r="1350"/>
          <a:stretch>
            <a:fillRect/>
          </a:stretch>
        </p:blipFill>
        <p:spPr>
          <a:xfrm>
            <a:off x="0" y="1509568"/>
            <a:ext cx="6848078" cy="2237409"/>
          </a:xfrm>
          <a:prstGeom prst="rect">
            <a:avLst/>
          </a:prstGeom>
        </p:spPr>
      </p:pic>
      <p:sp>
        <p:nvSpPr>
          <p:cNvPr id="6" name="TextBox 5"/>
          <p:cNvSpPr txBox="1"/>
          <p:nvPr/>
        </p:nvSpPr>
        <p:spPr>
          <a:xfrm>
            <a:off x="4845842" y="867182"/>
            <a:ext cx="1520584" cy="307777"/>
          </a:xfrm>
          <a:prstGeom prst="rect">
            <a:avLst/>
          </a:prstGeom>
          <a:noFill/>
        </p:spPr>
        <p:txBody>
          <a:bodyPr wrap="square" rtlCol="0">
            <a:spAutoFit/>
          </a:bodyPr>
          <a:lstStyle/>
          <a:p>
            <a:r>
              <a:rPr lang="en-GB" sz="1400" dirty="0" smtClean="0">
                <a:solidFill>
                  <a:srgbClr val="C00000"/>
                </a:solidFill>
              </a:rPr>
              <a:t>Or similarly O-B</a:t>
            </a:r>
            <a:endParaRPr lang="en-GB" sz="1400" dirty="0">
              <a:solidFill>
                <a:srgbClr val="C00000"/>
              </a:solidFill>
            </a:endParaRPr>
          </a:p>
        </p:txBody>
      </p:sp>
      <p:sp>
        <p:nvSpPr>
          <p:cNvPr id="7" name="TextBox 6"/>
          <p:cNvSpPr txBox="1"/>
          <p:nvPr/>
        </p:nvSpPr>
        <p:spPr>
          <a:xfrm>
            <a:off x="4617434" y="4323528"/>
            <a:ext cx="2247666" cy="3904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1600" b="0" i="0" u="none" strike="noStrike" cap="none" spc="0" normalizeH="0" baseline="0" dirty="0" smtClean="0">
                <a:ln>
                  <a:noFill/>
                </a:ln>
                <a:solidFill>
                  <a:srgbClr val="00B0F0"/>
                </a:solidFill>
                <a:effectLst/>
                <a:uFillTx/>
                <a:latin typeface="+mn-lt"/>
                <a:ea typeface="+mn-ea"/>
                <a:cs typeface="+mn-cs"/>
                <a:sym typeface="Helvetica Light"/>
              </a:rPr>
              <a:t>Courtesy </a:t>
            </a:r>
            <a:r>
              <a:rPr lang="en-GB" sz="1600" dirty="0" smtClean="0">
                <a:solidFill>
                  <a:srgbClr val="00B0F0"/>
                </a:solidFill>
                <a:sym typeface="Helvetica Light"/>
              </a:rPr>
              <a:t>of Y. Pradhan</a:t>
            </a:r>
            <a:endParaRPr kumimoji="0" lang="en-GB" sz="1600" b="0" i="0" u="none" strike="noStrike" cap="none" spc="0" normalizeH="0" baseline="0" dirty="0" smtClean="0">
              <a:ln>
                <a:noFill/>
              </a:ln>
              <a:solidFill>
                <a:srgbClr val="00B0F0"/>
              </a:solidFill>
              <a:effectLst/>
              <a:uFillTx/>
              <a:latin typeface="+mn-lt"/>
              <a:ea typeface="+mn-ea"/>
              <a:cs typeface="+mn-cs"/>
              <a:sym typeface="Helvetica Ligh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pic>
        <p:nvPicPr>
          <p:cNvPr id="3" name="Picture 2" descr="AOD_O-A_stats.png"/>
          <p:cNvPicPr>
            <a:picLocks noChangeAspect="1"/>
          </p:cNvPicPr>
          <p:nvPr/>
        </p:nvPicPr>
        <p:blipFill>
          <a:blip r:embed="rId2" cstate="print"/>
          <a:srcRect t="1890" b="378"/>
          <a:stretch>
            <a:fillRect/>
          </a:stretch>
        </p:blipFill>
        <p:spPr>
          <a:xfrm>
            <a:off x="1849426" y="551549"/>
            <a:ext cx="2986152" cy="4169210"/>
          </a:xfrm>
          <a:prstGeom prst="rect">
            <a:avLst/>
          </a:prstGeom>
        </p:spPr>
      </p:pic>
      <p:sp>
        <p:nvSpPr>
          <p:cNvPr id="4" name="Rectangle 3"/>
          <p:cNvSpPr>
            <a:spLocks noChangeArrowheads="1"/>
          </p:cNvSpPr>
          <p:nvPr/>
        </p:nvSpPr>
        <p:spPr bwMode="auto">
          <a:xfrm>
            <a:off x="1333786" y="-10315"/>
            <a:ext cx="5524213" cy="569913"/>
          </a:xfrm>
          <a:prstGeom prst="rect">
            <a:avLst/>
          </a:prstGeom>
          <a:noFill/>
          <a:ln w="9525">
            <a:noFill/>
            <a:miter lim="800000"/>
            <a:headEnd/>
            <a:tailEnd/>
          </a:ln>
          <a:effectLst/>
        </p:spPr>
        <p:txBody>
          <a:bodyPr anchor="ctr"/>
          <a:lstStyle/>
          <a:p>
            <a:pPr eaLnBrk="0" hangingPunct="0">
              <a:lnSpc>
                <a:spcPct val="100000"/>
              </a:lnSpc>
            </a:pPr>
            <a:r>
              <a:rPr lang="en-GB" sz="2400" dirty="0" smtClean="0">
                <a:solidFill>
                  <a:srgbClr val="000000"/>
                </a:solidFill>
              </a:rPr>
              <a:t>NWP vs. Obs. </a:t>
            </a:r>
            <a:r>
              <a:rPr lang="en-GB" sz="2400" dirty="0" smtClean="0">
                <a:solidFill>
                  <a:srgbClr val="000000"/>
                </a:solidFill>
                <a:cs typeface="+mn-cs"/>
              </a:rPr>
              <a:t>comparison: O-A</a:t>
            </a:r>
          </a:p>
        </p:txBody>
      </p:sp>
      <p:sp>
        <p:nvSpPr>
          <p:cNvPr id="5" name="TextBox 4"/>
          <p:cNvSpPr txBox="1"/>
          <p:nvPr/>
        </p:nvSpPr>
        <p:spPr>
          <a:xfrm>
            <a:off x="5674508" y="4129083"/>
            <a:ext cx="1194237" cy="63671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1600" b="0" i="0" u="none" strike="noStrike" cap="none" spc="0" normalizeH="0" baseline="0" dirty="0" smtClean="0">
                <a:ln>
                  <a:noFill/>
                </a:ln>
                <a:solidFill>
                  <a:srgbClr val="00B0F0"/>
                </a:solidFill>
                <a:effectLst/>
                <a:uFillTx/>
                <a:latin typeface="+mn-lt"/>
                <a:ea typeface="+mn-ea"/>
                <a:cs typeface="+mn-cs"/>
                <a:sym typeface="Helvetica Light"/>
              </a:rPr>
              <a:t>Courtesy </a:t>
            </a:r>
            <a:r>
              <a:rPr lang="en-GB" sz="1600" dirty="0" smtClean="0">
                <a:solidFill>
                  <a:srgbClr val="00B0F0"/>
                </a:solidFill>
                <a:sym typeface="Helvetica Light"/>
              </a:rPr>
              <a:t>of</a:t>
            </a:r>
          </a:p>
          <a:p>
            <a:pPr marL="0" marR="0" indent="0" algn="l" defTabSz="584200" rtl="0" fontAlgn="auto" latinLnBrk="0" hangingPunct="0">
              <a:lnSpc>
                <a:spcPct val="100000"/>
              </a:lnSpc>
              <a:spcBef>
                <a:spcPts val="0"/>
              </a:spcBef>
              <a:spcAft>
                <a:spcPts val="0"/>
              </a:spcAft>
              <a:buClrTx/>
              <a:buSzTx/>
              <a:buFontTx/>
              <a:buNone/>
              <a:tabLst/>
            </a:pPr>
            <a:r>
              <a:rPr lang="en-GB" sz="1600" dirty="0" smtClean="0">
                <a:solidFill>
                  <a:srgbClr val="00B0F0"/>
                </a:solidFill>
                <a:sym typeface="Helvetica Light"/>
              </a:rPr>
              <a:t>Y. Pradhan</a:t>
            </a:r>
            <a:endParaRPr kumimoji="0" lang="en-GB" sz="1600" b="0" i="0" u="none" strike="noStrike" cap="none" spc="0" normalizeH="0" baseline="0" dirty="0" smtClean="0">
              <a:ln>
                <a:noFill/>
              </a:ln>
              <a:solidFill>
                <a:srgbClr val="00B0F0"/>
              </a:solidFill>
              <a:effectLst/>
              <a:uFillTx/>
              <a:latin typeface="+mn-lt"/>
              <a:ea typeface="+mn-ea"/>
              <a:cs typeface="+mn-cs"/>
              <a:sym typeface="Helvetica Ligh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Rectangle 2"/>
          <p:cNvSpPr/>
          <p:nvPr/>
        </p:nvSpPr>
        <p:spPr>
          <a:xfrm>
            <a:off x="88410" y="954709"/>
            <a:ext cx="6626497" cy="3274743"/>
          </a:xfrm>
          <a:prstGeom prst="rect">
            <a:avLst/>
          </a:prstGeom>
        </p:spPr>
        <p:txBody>
          <a:bodyPr wrap="square">
            <a:spAutoFit/>
          </a:bodyPr>
          <a:lstStyle/>
          <a:p>
            <a:pPr>
              <a:spcBef>
                <a:spcPct val="50000"/>
              </a:spcBef>
            </a:pPr>
            <a:r>
              <a:rPr lang="en-GB" sz="1800" dirty="0" smtClean="0">
                <a:solidFill>
                  <a:srgbClr val="0070C0"/>
                </a:solidFill>
              </a:rPr>
              <a:t>Main focus is a record of features observed in the monitoring  </a:t>
            </a:r>
          </a:p>
          <a:p>
            <a:pPr marL="0" lvl="1" eaLnBrk="0" hangingPunct="0">
              <a:lnSpc>
                <a:spcPct val="100000"/>
              </a:lnSpc>
              <a:spcBef>
                <a:spcPct val="50000"/>
              </a:spcBef>
            </a:pPr>
            <a:endParaRPr lang="en-GB" sz="1600" dirty="0" smtClean="0">
              <a:solidFill>
                <a:schemeClr val="tx1"/>
              </a:solidFill>
            </a:endParaRPr>
          </a:p>
          <a:p>
            <a:pPr marL="0" lvl="1" eaLnBrk="0" hangingPunct="0">
              <a:lnSpc>
                <a:spcPct val="100000"/>
              </a:lnSpc>
              <a:spcBef>
                <a:spcPct val="50000"/>
              </a:spcBef>
            </a:pPr>
            <a:r>
              <a:rPr lang="en-GB" sz="1600" dirty="0" smtClean="0">
                <a:solidFill>
                  <a:schemeClr val="tx1"/>
                </a:solidFill>
              </a:rPr>
              <a:t>We could just provide a list……</a:t>
            </a:r>
          </a:p>
          <a:p>
            <a:pPr marL="0" lvl="1" eaLnBrk="0" hangingPunct="0">
              <a:lnSpc>
                <a:spcPct val="100000"/>
              </a:lnSpc>
              <a:spcBef>
                <a:spcPct val="50000"/>
              </a:spcBef>
            </a:pPr>
            <a:endParaRPr lang="en-GB" sz="1600" dirty="0" smtClean="0">
              <a:solidFill>
                <a:schemeClr val="tx1"/>
              </a:solidFill>
            </a:endParaRPr>
          </a:p>
          <a:p>
            <a:pPr marL="0" lvl="1" eaLnBrk="0" hangingPunct="0">
              <a:lnSpc>
                <a:spcPct val="100000"/>
              </a:lnSpc>
              <a:spcBef>
                <a:spcPct val="50000"/>
              </a:spcBef>
            </a:pPr>
            <a:r>
              <a:rPr lang="en-GB" sz="1600" dirty="0" smtClean="0">
                <a:solidFill>
                  <a:schemeClr val="tx1"/>
                </a:solidFill>
              </a:rPr>
              <a:t>But ideally we want to understand the features so we can:</a:t>
            </a:r>
          </a:p>
          <a:p>
            <a:pPr marL="180000" lvl="2" indent="-180000" eaLnBrk="0" hangingPunct="0">
              <a:lnSpc>
                <a:spcPct val="100000"/>
              </a:lnSpc>
              <a:spcBef>
                <a:spcPct val="20000"/>
              </a:spcBef>
              <a:buFontTx/>
              <a:buChar char="•"/>
            </a:pPr>
            <a:r>
              <a:rPr lang="en-GB" sz="1600" dirty="0" smtClean="0">
                <a:solidFill>
                  <a:schemeClr val="tx1"/>
                </a:solidFill>
              </a:rPr>
              <a:t>identify issues with </a:t>
            </a:r>
            <a:r>
              <a:rPr lang="en-GB" sz="1600" dirty="0" err="1" smtClean="0"/>
              <a:t>E</a:t>
            </a:r>
            <a:r>
              <a:rPr lang="en-GB" sz="1600" dirty="0" err="1" smtClean="0">
                <a:solidFill>
                  <a:schemeClr val="tx1"/>
                </a:solidFill>
              </a:rPr>
              <a:t>arthCARE</a:t>
            </a:r>
            <a:r>
              <a:rPr lang="en-GB" sz="1600" dirty="0" smtClean="0">
                <a:solidFill>
                  <a:schemeClr val="tx1"/>
                </a:solidFill>
              </a:rPr>
              <a:t> products</a:t>
            </a:r>
          </a:p>
          <a:p>
            <a:pPr marL="180000" lvl="2" indent="-180000" eaLnBrk="0" hangingPunct="0">
              <a:lnSpc>
                <a:spcPct val="100000"/>
              </a:lnSpc>
              <a:spcBef>
                <a:spcPct val="20000"/>
              </a:spcBef>
              <a:buFontTx/>
              <a:buChar char="•"/>
            </a:pPr>
            <a:r>
              <a:rPr lang="en-GB" sz="1600" dirty="0" smtClean="0">
                <a:solidFill>
                  <a:schemeClr val="tx1"/>
                </a:solidFill>
              </a:rPr>
              <a:t>identify improvements for quality control</a:t>
            </a:r>
          </a:p>
          <a:p>
            <a:pPr marL="180000" lvl="2" indent="-180000" eaLnBrk="0" hangingPunct="0">
              <a:lnSpc>
                <a:spcPct val="100000"/>
              </a:lnSpc>
              <a:spcBef>
                <a:spcPct val="20000"/>
              </a:spcBef>
              <a:buFontTx/>
              <a:buChar char="•"/>
            </a:pPr>
            <a:r>
              <a:rPr lang="en-GB" sz="1600" dirty="0" smtClean="0">
                <a:solidFill>
                  <a:schemeClr val="tx1"/>
                </a:solidFill>
              </a:rPr>
              <a:t>identify best variables for potential data assimilation</a:t>
            </a:r>
            <a:br>
              <a:rPr lang="en-GB" sz="1600" dirty="0" smtClean="0">
                <a:solidFill>
                  <a:schemeClr val="tx1"/>
                </a:solidFill>
              </a:rPr>
            </a:br>
            <a:r>
              <a:rPr lang="en-GB" sz="1600" dirty="0" smtClean="0">
                <a:solidFill>
                  <a:schemeClr val="tx1"/>
                </a:solidFill>
              </a:rPr>
              <a:t>(e.g. AOD, layer top/base height, vertical profile of extinction, etc.)</a:t>
            </a:r>
            <a:endParaRPr lang="en-GB" sz="1600" dirty="0" smtClean="0"/>
          </a:p>
          <a:p>
            <a:pPr marL="180000" lvl="2" indent="-180000" eaLnBrk="0" hangingPunct="0">
              <a:lnSpc>
                <a:spcPct val="100000"/>
              </a:lnSpc>
              <a:spcBef>
                <a:spcPct val="20000"/>
              </a:spcBef>
              <a:buFont typeface="Arial" pitchFamily="34" charset="0"/>
              <a:buChar char="•"/>
            </a:pPr>
            <a:r>
              <a:rPr lang="en-GB" sz="1600" dirty="0" smtClean="0">
                <a:solidFill>
                  <a:schemeClr val="tx1"/>
                </a:solidFill>
              </a:rPr>
              <a:t>carry out bespoke follow-up investigations, e.g. using case studies.</a:t>
            </a:r>
          </a:p>
        </p:txBody>
      </p:sp>
      <p:sp>
        <p:nvSpPr>
          <p:cNvPr id="4" name="Rectangle 3"/>
          <p:cNvSpPr>
            <a:spLocks noChangeArrowheads="1"/>
          </p:cNvSpPr>
          <p:nvPr/>
        </p:nvSpPr>
        <p:spPr bwMode="auto">
          <a:xfrm>
            <a:off x="1333786" y="-10315"/>
            <a:ext cx="5524213" cy="569913"/>
          </a:xfrm>
          <a:prstGeom prst="rect">
            <a:avLst/>
          </a:prstGeom>
          <a:noFill/>
          <a:ln w="9525">
            <a:noFill/>
            <a:miter lim="800000"/>
            <a:headEnd/>
            <a:tailEnd/>
          </a:ln>
          <a:effectLst/>
        </p:spPr>
        <p:txBody>
          <a:bodyPr anchor="ctr"/>
          <a:lstStyle/>
          <a:p>
            <a:pPr eaLnBrk="0" hangingPunct="0">
              <a:lnSpc>
                <a:spcPct val="100000"/>
              </a:lnSpc>
            </a:pPr>
            <a:r>
              <a:rPr lang="en-GB" sz="2400" dirty="0" smtClean="0">
                <a:solidFill>
                  <a:srgbClr val="000000"/>
                </a:solidFill>
              </a:rPr>
              <a:t>Analysis report</a:t>
            </a:r>
            <a:endParaRPr lang="en-GB" sz="2400" dirty="0" smtClean="0">
              <a:solidFill>
                <a:srgbClr val="000000"/>
              </a:solidFill>
              <a:cs typeface="+mn-c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Rectangle 2"/>
          <p:cNvSpPr/>
          <p:nvPr/>
        </p:nvSpPr>
        <p:spPr>
          <a:xfrm>
            <a:off x="749395" y="954709"/>
            <a:ext cx="5232019" cy="2677656"/>
          </a:xfrm>
          <a:prstGeom prst="rect">
            <a:avLst/>
          </a:prstGeom>
        </p:spPr>
        <p:txBody>
          <a:bodyPr wrap="square">
            <a:spAutoFit/>
          </a:bodyPr>
          <a:lstStyle/>
          <a:p>
            <a:pPr marL="0" lvl="1" eaLnBrk="0" hangingPunct="0">
              <a:lnSpc>
                <a:spcPct val="100000"/>
              </a:lnSpc>
              <a:spcBef>
                <a:spcPct val="50000"/>
              </a:spcBef>
            </a:pPr>
            <a:r>
              <a:rPr lang="en-GB" sz="1600" dirty="0" smtClean="0"/>
              <a:t>Should we become satisfied that </a:t>
            </a:r>
            <a:r>
              <a:rPr lang="en-GB" sz="1600" dirty="0" err="1" smtClean="0"/>
              <a:t>EarthCARE</a:t>
            </a:r>
            <a:r>
              <a:rPr lang="en-GB" sz="1600" dirty="0" smtClean="0"/>
              <a:t> datasets are sufficiently comparable to the NWP, that they are disseminated with a sufficiently short delay, and that the quality is sufficient, we will run DA trials to better understand if they can provide benefit to the Global model.</a:t>
            </a:r>
          </a:p>
          <a:p>
            <a:pPr marL="0" lvl="1" eaLnBrk="0" hangingPunct="0">
              <a:lnSpc>
                <a:spcPct val="100000"/>
              </a:lnSpc>
              <a:spcBef>
                <a:spcPct val="50000"/>
              </a:spcBef>
            </a:pPr>
            <a:r>
              <a:rPr lang="en-GB" sz="1600" dirty="0" smtClean="0"/>
              <a:t>Main focus: dust.</a:t>
            </a:r>
          </a:p>
          <a:p>
            <a:pPr marL="0" lvl="1" eaLnBrk="0" hangingPunct="0">
              <a:lnSpc>
                <a:spcPct val="100000"/>
              </a:lnSpc>
              <a:spcBef>
                <a:spcPct val="50000"/>
              </a:spcBef>
            </a:pPr>
            <a:endParaRPr lang="en-GB" sz="1600" dirty="0" smtClean="0"/>
          </a:p>
          <a:p>
            <a:pPr marL="0" lvl="1" eaLnBrk="0" hangingPunct="0">
              <a:lnSpc>
                <a:spcPct val="100000"/>
              </a:lnSpc>
              <a:spcBef>
                <a:spcPct val="50000"/>
              </a:spcBef>
            </a:pPr>
            <a:r>
              <a:rPr lang="en-GB" sz="1600" dirty="0" smtClean="0"/>
              <a:t>An analysis of verification results will be produced.</a:t>
            </a:r>
          </a:p>
        </p:txBody>
      </p:sp>
      <p:sp>
        <p:nvSpPr>
          <p:cNvPr id="4" name="Rectangle 3"/>
          <p:cNvSpPr>
            <a:spLocks noChangeArrowheads="1"/>
          </p:cNvSpPr>
          <p:nvPr/>
        </p:nvSpPr>
        <p:spPr bwMode="auto">
          <a:xfrm>
            <a:off x="1333786" y="-10315"/>
            <a:ext cx="5524213" cy="569913"/>
          </a:xfrm>
          <a:prstGeom prst="rect">
            <a:avLst/>
          </a:prstGeom>
          <a:noFill/>
          <a:ln w="9525">
            <a:noFill/>
            <a:miter lim="800000"/>
            <a:headEnd/>
            <a:tailEnd/>
          </a:ln>
          <a:effectLst/>
        </p:spPr>
        <p:txBody>
          <a:bodyPr anchor="ctr"/>
          <a:lstStyle/>
          <a:p>
            <a:pPr eaLnBrk="0" hangingPunct="0">
              <a:lnSpc>
                <a:spcPct val="100000"/>
              </a:lnSpc>
            </a:pPr>
            <a:r>
              <a:rPr lang="en-GB" sz="2400" dirty="0" smtClean="0">
                <a:solidFill>
                  <a:srgbClr val="000000"/>
                </a:solidFill>
              </a:rPr>
              <a:t>Assimilation trials – aerosols</a:t>
            </a:r>
            <a:endParaRPr lang="en-GB" sz="2400" dirty="0" smtClean="0">
              <a:solidFill>
                <a:srgbClr val="000000"/>
              </a:solidFill>
              <a:cs typeface="+mn-c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Rectangle 2"/>
          <p:cNvSpPr/>
          <p:nvPr/>
        </p:nvSpPr>
        <p:spPr>
          <a:xfrm>
            <a:off x="749395" y="954709"/>
            <a:ext cx="5232019" cy="2923877"/>
          </a:xfrm>
          <a:prstGeom prst="rect">
            <a:avLst/>
          </a:prstGeom>
        </p:spPr>
        <p:txBody>
          <a:bodyPr wrap="square">
            <a:spAutoFit/>
          </a:bodyPr>
          <a:lstStyle/>
          <a:p>
            <a:pPr marL="0" lvl="1" eaLnBrk="0" hangingPunct="0">
              <a:lnSpc>
                <a:spcPct val="100000"/>
              </a:lnSpc>
              <a:spcBef>
                <a:spcPct val="50000"/>
              </a:spcBef>
            </a:pPr>
            <a:r>
              <a:rPr lang="en-GB" sz="1600" dirty="0" smtClean="0"/>
              <a:t>Should the comparison prove satisfactory, and should the forward operator be suitable in terms of speed, we will explore running DA experiments with assimilating the radar reflectivity.</a:t>
            </a:r>
          </a:p>
          <a:p>
            <a:pPr marL="0" lvl="1" eaLnBrk="0" hangingPunct="0">
              <a:lnSpc>
                <a:spcPct val="100000"/>
              </a:lnSpc>
              <a:spcBef>
                <a:spcPct val="50000"/>
              </a:spcBef>
            </a:pPr>
            <a:r>
              <a:rPr lang="en-GB" sz="1600" dirty="0" smtClean="0"/>
              <a:t>This can potentially help us to improving the representation of clouds and precipitation in our models, including their formation, development and evolution over different time scales.</a:t>
            </a:r>
          </a:p>
          <a:p>
            <a:pPr marL="0" lvl="1" eaLnBrk="0" hangingPunct="0">
              <a:lnSpc>
                <a:spcPct val="100000"/>
              </a:lnSpc>
              <a:spcBef>
                <a:spcPct val="50000"/>
              </a:spcBef>
            </a:pPr>
            <a:endParaRPr lang="en-GB" sz="1600" dirty="0" smtClean="0"/>
          </a:p>
          <a:p>
            <a:pPr marL="0" lvl="1" eaLnBrk="0" hangingPunct="0">
              <a:spcBef>
                <a:spcPct val="50000"/>
              </a:spcBef>
            </a:pPr>
            <a:r>
              <a:rPr lang="en-GB" sz="1600" dirty="0" smtClean="0"/>
              <a:t>An analysis of verification results will be produced.</a:t>
            </a:r>
          </a:p>
        </p:txBody>
      </p:sp>
      <p:sp>
        <p:nvSpPr>
          <p:cNvPr id="4" name="Rectangle 3"/>
          <p:cNvSpPr>
            <a:spLocks noChangeArrowheads="1"/>
          </p:cNvSpPr>
          <p:nvPr/>
        </p:nvSpPr>
        <p:spPr bwMode="auto">
          <a:xfrm>
            <a:off x="1333786" y="-10315"/>
            <a:ext cx="5524213" cy="569913"/>
          </a:xfrm>
          <a:prstGeom prst="rect">
            <a:avLst/>
          </a:prstGeom>
          <a:noFill/>
          <a:ln w="9525">
            <a:noFill/>
            <a:miter lim="800000"/>
            <a:headEnd/>
            <a:tailEnd/>
          </a:ln>
          <a:effectLst/>
        </p:spPr>
        <p:txBody>
          <a:bodyPr anchor="ctr"/>
          <a:lstStyle/>
          <a:p>
            <a:pPr eaLnBrk="0" hangingPunct="0">
              <a:lnSpc>
                <a:spcPct val="100000"/>
              </a:lnSpc>
            </a:pPr>
            <a:r>
              <a:rPr lang="en-GB" sz="2400" dirty="0" smtClean="0">
                <a:solidFill>
                  <a:srgbClr val="000000"/>
                </a:solidFill>
              </a:rPr>
              <a:t>Assimilation trials – clouds</a:t>
            </a:r>
            <a:endParaRPr lang="en-GB" sz="2400" dirty="0" smtClean="0">
              <a:solidFill>
                <a:srgbClr val="000000"/>
              </a:solidFill>
              <a:cs typeface="+mn-cs"/>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0778" y="105726"/>
            <a:ext cx="5238582" cy="700992"/>
          </a:xfrm>
        </p:spPr>
        <p:txBody>
          <a:bodyPr/>
          <a:lstStyle/>
          <a:p>
            <a:r>
              <a:rPr lang="en-US" dirty="0" smtClean="0"/>
              <a:t>Timeliness of NRT products</a:t>
            </a:r>
            <a:endParaRPr lang="en-US" dirty="0"/>
          </a:p>
        </p:txBody>
      </p:sp>
      <p:grpSp>
        <p:nvGrpSpPr>
          <p:cNvPr id="23" name="Group 22"/>
          <p:cNvGrpSpPr/>
          <p:nvPr/>
        </p:nvGrpSpPr>
        <p:grpSpPr>
          <a:xfrm>
            <a:off x="594000" y="824400"/>
            <a:ext cx="5976646" cy="4251600"/>
            <a:chOff x="594000" y="824400"/>
            <a:chExt cx="5976646" cy="4251600"/>
          </a:xfrm>
        </p:grpSpPr>
        <p:pic>
          <p:nvPicPr>
            <p:cNvPr id="12" name="Picture 135" descr="download_time_stats_CALIPSO_20170509.ps_page_3.gif"/>
            <p:cNvPicPr>
              <a:picLocks noChangeAspect="1"/>
            </p:cNvPicPr>
            <p:nvPr/>
          </p:nvPicPr>
          <p:blipFill>
            <a:blip r:embed="rId2" cstate="print"/>
            <a:srcRect t="4087" b="721"/>
            <a:stretch>
              <a:fillRect/>
            </a:stretch>
          </p:blipFill>
          <p:spPr bwMode="auto">
            <a:xfrm>
              <a:off x="594000" y="1044000"/>
              <a:ext cx="5976646" cy="4032000"/>
            </a:xfrm>
            <a:prstGeom prst="rect">
              <a:avLst/>
            </a:prstGeom>
            <a:noFill/>
            <a:ln w="9525">
              <a:noFill/>
              <a:miter lim="800000"/>
              <a:headEnd/>
              <a:tailEnd/>
            </a:ln>
          </p:spPr>
        </p:pic>
        <p:cxnSp>
          <p:nvCxnSpPr>
            <p:cNvPr id="13" name="Straight Connector 121"/>
            <p:cNvCxnSpPr>
              <a:cxnSpLocks noChangeShapeType="1"/>
            </p:cNvCxnSpPr>
            <p:nvPr/>
          </p:nvCxnSpPr>
          <p:spPr bwMode="auto">
            <a:xfrm>
              <a:off x="1549151" y="1077628"/>
              <a:ext cx="0" cy="3477020"/>
            </a:xfrm>
            <a:prstGeom prst="line">
              <a:avLst/>
            </a:prstGeom>
            <a:noFill/>
            <a:ln w="25400" algn="ctr">
              <a:solidFill>
                <a:srgbClr val="FF0000"/>
              </a:solidFill>
              <a:round/>
              <a:headEnd/>
              <a:tailEnd/>
            </a:ln>
          </p:spPr>
        </p:cxnSp>
        <p:cxnSp>
          <p:nvCxnSpPr>
            <p:cNvPr id="14" name="Straight Connector 139"/>
            <p:cNvCxnSpPr>
              <a:cxnSpLocks noChangeShapeType="1"/>
            </p:cNvCxnSpPr>
            <p:nvPr/>
          </p:nvCxnSpPr>
          <p:spPr bwMode="auto">
            <a:xfrm>
              <a:off x="4275922" y="1077628"/>
              <a:ext cx="0" cy="3477020"/>
            </a:xfrm>
            <a:prstGeom prst="line">
              <a:avLst/>
            </a:prstGeom>
            <a:noFill/>
            <a:ln w="25400" algn="ctr">
              <a:solidFill>
                <a:srgbClr val="FF0000"/>
              </a:solidFill>
              <a:round/>
              <a:headEnd/>
              <a:tailEnd/>
            </a:ln>
          </p:spPr>
        </p:cxnSp>
        <p:pic>
          <p:nvPicPr>
            <p:cNvPr id="15" name="Picture 136" descr="download_time_stats_CALIPSO_20170509.ps_page_4.gif"/>
            <p:cNvPicPr>
              <a:picLocks noChangeAspect="1"/>
            </p:cNvPicPr>
            <p:nvPr/>
          </p:nvPicPr>
          <p:blipFill>
            <a:blip r:embed="rId3" cstate="print"/>
            <a:srcRect l="2097" t="4327" r="3143" b="722"/>
            <a:stretch>
              <a:fillRect/>
            </a:stretch>
          </p:blipFill>
          <p:spPr bwMode="auto">
            <a:xfrm>
              <a:off x="2610218" y="1166463"/>
              <a:ext cx="3653347" cy="2594339"/>
            </a:xfrm>
            <a:prstGeom prst="rect">
              <a:avLst/>
            </a:prstGeom>
            <a:noFill/>
            <a:ln w="9525">
              <a:noFill/>
              <a:miter lim="800000"/>
              <a:headEnd/>
              <a:tailEnd/>
            </a:ln>
          </p:spPr>
        </p:pic>
        <p:sp>
          <p:nvSpPr>
            <p:cNvPr id="22" name="TextBox 21"/>
            <p:cNvSpPr txBox="1"/>
            <p:nvPr/>
          </p:nvSpPr>
          <p:spPr bwMode="auto">
            <a:xfrm>
              <a:off x="1687188" y="824400"/>
              <a:ext cx="4394200" cy="307975"/>
            </a:xfrm>
            <a:prstGeom prst="rect">
              <a:avLst/>
            </a:prstGeom>
            <a:noFill/>
            <a:ln w="19050">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a:ea typeface="+mn-ea"/>
                  <a:cs typeface="+mn-cs"/>
                </a:rPr>
                <a:t>CALIPSO: 9 Dec 2016 – 9 May 2017 (Actual: 12-72h)</a:t>
              </a:r>
            </a:p>
          </p:txBody>
        </p:sp>
      </p:grpSp>
    </p:spTree>
    <p:extLst>
      <p:ext uri="{BB962C8B-B14F-4D97-AF65-F5344CB8AC3E}">
        <p14:creationId xmlns:p14="http://schemas.microsoft.com/office/powerpoint/2010/main" val="2726099932"/>
      </p:ext>
    </p:extLst>
  </p:cSld>
  <p:clrMapOvr>
    <a:masterClrMapping/>
  </p:clrMapOvr>
  <p:transition spd="med">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0778" y="105726"/>
            <a:ext cx="5238582" cy="700992"/>
          </a:xfrm>
        </p:spPr>
        <p:txBody>
          <a:bodyPr/>
          <a:lstStyle/>
          <a:p>
            <a:r>
              <a:rPr lang="en-US" dirty="0" smtClean="0"/>
              <a:t>Timeliness of NRT products</a:t>
            </a:r>
            <a:endParaRPr lang="en-US" dirty="0"/>
          </a:p>
        </p:txBody>
      </p:sp>
      <p:grpSp>
        <p:nvGrpSpPr>
          <p:cNvPr id="18" name="Group 17"/>
          <p:cNvGrpSpPr/>
          <p:nvPr/>
        </p:nvGrpSpPr>
        <p:grpSpPr>
          <a:xfrm>
            <a:off x="595421" y="824022"/>
            <a:ext cx="5831338" cy="4250947"/>
            <a:chOff x="595421" y="824022"/>
            <a:chExt cx="5831338" cy="4250947"/>
          </a:xfrm>
        </p:grpSpPr>
        <p:pic>
          <p:nvPicPr>
            <p:cNvPr id="8" name="Picture 141" descr="download_time_stats_CATS_20170509.ps_page_3.gif"/>
            <p:cNvPicPr>
              <a:picLocks noChangeAspect="1"/>
            </p:cNvPicPr>
            <p:nvPr/>
          </p:nvPicPr>
          <p:blipFill>
            <a:blip r:embed="rId3" cstate="print"/>
            <a:srcRect t="4087" b="721"/>
            <a:stretch>
              <a:fillRect/>
            </a:stretch>
          </p:blipFill>
          <p:spPr bwMode="auto">
            <a:xfrm>
              <a:off x="595421" y="1042969"/>
              <a:ext cx="5831338" cy="4032000"/>
            </a:xfrm>
            <a:prstGeom prst="rect">
              <a:avLst/>
            </a:prstGeom>
            <a:noFill/>
            <a:ln w="9525">
              <a:noFill/>
              <a:miter lim="800000"/>
              <a:headEnd/>
              <a:tailEnd/>
            </a:ln>
          </p:spPr>
        </p:pic>
        <p:pic>
          <p:nvPicPr>
            <p:cNvPr id="9" name="Picture 142" descr="download_time_stats_CATS_20170509.ps_page_4.gif"/>
            <p:cNvPicPr>
              <a:picLocks noChangeAspect="1"/>
            </p:cNvPicPr>
            <p:nvPr/>
          </p:nvPicPr>
          <p:blipFill>
            <a:blip r:embed="rId4" cstate="print"/>
            <a:srcRect l="699" t="4327" r="3143" b="722"/>
            <a:stretch>
              <a:fillRect/>
            </a:stretch>
          </p:blipFill>
          <p:spPr bwMode="auto">
            <a:xfrm>
              <a:off x="1899411" y="1150840"/>
              <a:ext cx="4211643" cy="3020808"/>
            </a:xfrm>
            <a:prstGeom prst="rect">
              <a:avLst/>
            </a:prstGeom>
            <a:noFill/>
            <a:ln w="9525">
              <a:noFill/>
              <a:miter lim="800000"/>
              <a:headEnd/>
              <a:tailEnd/>
            </a:ln>
          </p:spPr>
        </p:pic>
        <p:cxnSp>
          <p:nvCxnSpPr>
            <p:cNvPr id="10" name="Straight Connector 143"/>
            <p:cNvCxnSpPr>
              <a:cxnSpLocks noChangeShapeType="1"/>
            </p:cNvCxnSpPr>
            <p:nvPr/>
          </p:nvCxnSpPr>
          <p:spPr bwMode="auto">
            <a:xfrm>
              <a:off x="2703154" y="1174629"/>
              <a:ext cx="0" cy="2575512"/>
            </a:xfrm>
            <a:prstGeom prst="line">
              <a:avLst/>
            </a:prstGeom>
            <a:noFill/>
            <a:ln w="25400" algn="ctr">
              <a:solidFill>
                <a:srgbClr val="FF0000"/>
              </a:solidFill>
              <a:round/>
              <a:headEnd/>
              <a:tailEnd/>
            </a:ln>
          </p:spPr>
        </p:cxnSp>
        <p:cxnSp>
          <p:nvCxnSpPr>
            <p:cNvPr id="11" name="Straight Connector 145"/>
            <p:cNvCxnSpPr>
              <a:cxnSpLocks noChangeShapeType="1"/>
            </p:cNvCxnSpPr>
            <p:nvPr/>
          </p:nvCxnSpPr>
          <p:spPr bwMode="auto">
            <a:xfrm>
              <a:off x="5480382" y="1193214"/>
              <a:ext cx="0" cy="2575512"/>
            </a:xfrm>
            <a:prstGeom prst="line">
              <a:avLst/>
            </a:prstGeom>
            <a:noFill/>
            <a:ln w="25400" algn="ctr">
              <a:solidFill>
                <a:srgbClr val="FF0000"/>
              </a:solidFill>
              <a:round/>
              <a:headEnd/>
              <a:tailEnd/>
            </a:ln>
          </p:spPr>
        </p:cxnSp>
        <p:sp>
          <p:nvSpPr>
            <p:cNvPr id="16" name="TextBox 15"/>
            <p:cNvSpPr txBox="1"/>
            <p:nvPr/>
          </p:nvSpPr>
          <p:spPr bwMode="auto">
            <a:xfrm>
              <a:off x="1723288" y="824022"/>
              <a:ext cx="4035425" cy="307975"/>
            </a:xfrm>
            <a:prstGeom prst="rect">
              <a:avLst/>
            </a:prstGeom>
            <a:noFill/>
            <a:ln w="19050">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rgbClr val="000000"/>
                  </a:solidFill>
                  <a:effectLst/>
                  <a:uLnTx/>
                  <a:uFillTx/>
                  <a:latin typeface="Arial"/>
                  <a:ea typeface="+mn-ea"/>
                  <a:cs typeface="+mn-cs"/>
                </a:rPr>
                <a:t>CATS: 9 Dec 2016 – 9 May 2017 (Actual: 8-36h)</a:t>
              </a:r>
            </a:p>
          </p:txBody>
        </p:sp>
      </p:grpSp>
    </p:spTree>
    <p:extLst>
      <p:ext uri="{BB962C8B-B14F-4D97-AF65-F5344CB8AC3E}">
        <p14:creationId xmlns:p14="http://schemas.microsoft.com/office/powerpoint/2010/main" val="4014395499"/>
      </p:ext>
    </p:extLst>
  </p:cSld>
  <p:clrMapOvr>
    <a:masterClrMapping/>
  </p:clrMapOvr>
  <p:transition spd="med">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0778" y="105726"/>
            <a:ext cx="5238582" cy="700992"/>
          </a:xfrm>
        </p:spPr>
        <p:txBody>
          <a:bodyPr/>
          <a:lstStyle/>
          <a:p>
            <a:r>
              <a:rPr lang="en-US" dirty="0" smtClean="0"/>
              <a:t>Timeliness of NRT products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31437079"/>
              </p:ext>
            </p:extLst>
          </p:nvPr>
        </p:nvGraphicFramePr>
        <p:xfrm>
          <a:off x="1038450" y="1364590"/>
          <a:ext cx="4752529" cy="2700299"/>
        </p:xfrm>
        <a:graphic>
          <a:graphicData uri="http://schemas.openxmlformats.org/drawingml/2006/table">
            <a:tbl>
              <a:tblPr/>
              <a:tblGrid>
                <a:gridCol w="1653053">
                  <a:extLst>
                    <a:ext uri="{9D8B030D-6E8A-4147-A177-3AD203B41FA5}">
                      <a16:colId xmlns:a16="http://schemas.microsoft.com/office/drawing/2014/main" val="20000"/>
                    </a:ext>
                  </a:extLst>
                </a:gridCol>
                <a:gridCol w="1549738">
                  <a:extLst>
                    <a:ext uri="{9D8B030D-6E8A-4147-A177-3AD203B41FA5}">
                      <a16:colId xmlns:a16="http://schemas.microsoft.com/office/drawing/2014/main" val="20001"/>
                    </a:ext>
                  </a:extLst>
                </a:gridCol>
                <a:gridCol w="1549738">
                  <a:extLst>
                    <a:ext uri="{9D8B030D-6E8A-4147-A177-3AD203B41FA5}">
                      <a16:colId xmlns:a16="http://schemas.microsoft.com/office/drawing/2014/main" val="20002"/>
                    </a:ext>
                  </a:extLst>
                </a:gridCol>
              </a:tblGrid>
              <a:tr h="757087">
                <a:tc>
                  <a:txBody>
                    <a:bodyPr/>
                    <a:lstStyle/>
                    <a:p>
                      <a:pPr algn="just">
                        <a:lnSpc>
                          <a:spcPct val="115000"/>
                        </a:lnSpc>
                        <a:spcAft>
                          <a:spcPts val="0"/>
                        </a:spcAft>
                      </a:pPr>
                      <a:r>
                        <a:rPr lang="en-GB" sz="2100" b="1" i="0" cap="none" spc="25" baseline="0" dirty="0">
                          <a:solidFill>
                            <a:schemeClr val="bg2"/>
                          </a:solidFill>
                          <a:latin typeface="Arial"/>
                          <a:ea typeface="Arial"/>
                          <a:cs typeface="Times New Roman"/>
                        </a:rPr>
                        <a:t>Mission</a:t>
                      </a:r>
                      <a:endParaRPr lang="en-GB" sz="2100" b="1" i="0" cap="none" baseline="0" dirty="0">
                        <a:solidFill>
                          <a:schemeClr val="bg2"/>
                        </a:solidFill>
                        <a:latin typeface="Arial"/>
                        <a:ea typeface="Arial"/>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100" b="1" i="0" cap="none" spc="25" baseline="0" dirty="0" smtClean="0">
                          <a:solidFill>
                            <a:schemeClr val="bg2"/>
                          </a:solidFill>
                          <a:latin typeface="Arial"/>
                          <a:ea typeface="Arial"/>
                          <a:cs typeface="Times New Roman"/>
                        </a:rPr>
                        <a:t>Nominal</a:t>
                      </a:r>
                    </a:p>
                    <a:p>
                      <a:pPr algn="ctr">
                        <a:lnSpc>
                          <a:spcPct val="115000"/>
                        </a:lnSpc>
                        <a:spcAft>
                          <a:spcPts val="0"/>
                        </a:spcAft>
                      </a:pPr>
                      <a:r>
                        <a:rPr lang="en-GB" sz="2100" b="1" i="0" cap="none" spc="25" baseline="0" dirty="0" smtClean="0">
                          <a:solidFill>
                            <a:schemeClr val="bg2"/>
                          </a:solidFill>
                          <a:latin typeface="Arial"/>
                          <a:ea typeface="Arial"/>
                          <a:cs typeface="Times New Roman"/>
                        </a:rPr>
                        <a:t>timeliness</a:t>
                      </a:r>
                      <a:endParaRPr lang="en-GB" sz="2100" b="1" i="0" cap="none" baseline="0" dirty="0">
                        <a:solidFill>
                          <a:schemeClr val="bg2"/>
                        </a:solidFill>
                        <a:latin typeface="Arial"/>
                        <a:ea typeface="Arial"/>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2100" b="1" i="0" cap="none" baseline="0" dirty="0" smtClean="0">
                          <a:solidFill>
                            <a:schemeClr val="bg2"/>
                          </a:solidFill>
                          <a:latin typeface="Arial"/>
                          <a:ea typeface="Arial"/>
                          <a:cs typeface="Times New Roman"/>
                        </a:rPr>
                        <a:t>Actual timeliness</a:t>
                      </a:r>
                      <a:endParaRPr lang="en-GB" sz="2100" b="1" i="0" cap="none" baseline="0" dirty="0">
                        <a:solidFill>
                          <a:schemeClr val="bg2"/>
                        </a:solidFill>
                        <a:latin typeface="Arial"/>
                        <a:ea typeface="Arial"/>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5375">
                <a:tc>
                  <a:txBody>
                    <a:bodyPr/>
                    <a:lstStyle/>
                    <a:p>
                      <a:pPr algn="just">
                        <a:lnSpc>
                          <a:spcPct val="115000"/>
                        </a:lnSpc>
                        <a:spcAft>
                          <a:spcPts val="0"/>
                        </a:spcAft>
                      </a:pPr>
                      <a:r>
                        <a:rPr lang="en-GB" sz="1800" b="0" i="0" cap="none" spc="25" baseline="0" dirty="0">
                          <a:solidFill>
                            <a:schemeClr val="bg2"/>
                          </a:solidFill>
                          <a:latin typeface="Arial"/>
                          <a:ea typeface="Arial"/>
                          <a:cs typeface="Times New Roman"/>
                        </a:rPr>
                        <a:t>CALIPSO</a:t>
                      </a:r>
                      <a:endParaRPr lang="en-GB" sz="1800" b="0" i="0" cap="none" baseline="0" dirty="0">
                        <a:solidFill>
                          <a:schemeClr val="bg2"/>
                        </a:solidFill>
                        <a:latin typeface="Arial"/>
                        <a:ea typeface="Arial"/>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b="0" i="0" cap="none" spc="25" baseline="0" dirty="0">
                          <a:solidFill>
                            <a:schemeClr val="bg2"/>
                          </a:solidFill>
                          <a:latin typeface="Arial"/>
                          <a:ea typeface="Arial"/>
                          <a:cs typeface="Times New Roman"/>
                        </a:rPr>
                        <a:t>12-72 h</a:t>
                      </a:r>
                      <a:endParaRPr lang="en-GB" sz="1800" b="0" i="0" cap="none" baseline="0" dirty="0">
                        <a:solidFill>
                          <a:schemeClr val="bg2"/>
                        </a:solidFill>
                        <a:latin typeface="Arial"/>
                        <a:ea typeface="Arial"/>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b="0" i="0" cap="none" baseline="0" dirty="0" smtClean="0">
                          <a:solidFill>
                            <a:schemeClr val="bg2"/>
                          </a:solidFill>
                          <a:latin typeface="Arial"/>
                          <a:ea typeface="Arial"/>
                          <a:cs typeface="Times New Roman"/>
                        </a:rPr>
                        <a:t>12-72 h</a:t>
                      </a:r>
                      <a:endParaRPr lang="en-GB" sz="1800" b="0" i="0" cap="none" baseline="0" dirty="0">
                        <a:solidFill>
                          <a:schemeClr val="bg2"/>
                        </a:solidFill>
                        <a:latin typeface="Arial"/>
                        <a:ea typeface="Arial"/>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5375">
                <a:tc>
                  <a:txBody>
                    <a:bodyPr/>
                    <a:lstStyle/>
                    <a:p>
                      <a:pPr algn="just">
                        <a:lnSpc>
                          <a:spcPct val="115000"/>
                        </a:lnSpc>
                        <a:spcAft>
                          <a:spcPts val="0"/>
                        </a:spcAft>
                      </a:pPr>
                      <a:r>
                        <a:rPr lang="en-GB" sz="1800" b="0" i="0" cap="none" spc="25" baseline="0">
                          <a:solidFill>
                            <a:schemeClr val="bg2"/>
                          </a:solidFill>
                          <a:latin typeface="Arial"/>
                          <a:ea typeface="Arial"/>
                          <a:cs typeface="Times New Roman"/>
                        </a:rPr>
                        <a:t>CATS</a:t>
                      </a:r>
                      <a:endParaRPr lang="en-GB" sz="1800" b="0" i="0" cap="none" baseline="0">
                        <a:solidFill>
                          <a:schemeClr val="bg2"/>
                        </a:solidFill>
                        <a:latin typeface="Arial"/>
                        <a:ea typeface="Arial"/>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b="0" i="0" cap="none" spc="25" baseline="0" dirty="0">
                          <a:solidFill>
                            <a:schemeClr val="bg2"/>
                          </a:solidFill>
                          <a:latin typeface="Arial"/>
                          <a:ea typeface="Arial"/>
                          <a:cs typeface="Times New Roman"/>
                        </a:rPr>
                        <a:t>6 h</a:t>
                      </a:r>
                      <a:endParaRPr lang="en-GB" sz="1800" b="0" i="0" cap="none" baseline="0" dirty="0">
                        <a:solidFill>
                          <a:schemeClr val="bg2"/>
                        </a:solidFill>
                        <a:latin typeface="Arial"/>
                        <a:ea typeface="Arial"/>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b="0" i="0" cap="none" baseline="0" smtClean="0">
                          <a:solidFill>
                            <a:schemeClr val="bg2"/>
                          </a:solidFill>
                          <a:latin typeface="Arial"/>
                          <a:ea typeface="Arial"/>
                          <a:cs typeface="Times New Roman"/>
                        </a:rPr>
                        <a:t>8-36 </a:t>
                      </a:r>
                      <a:r>
                        <a:rPr lang="en-GB" sz="1800" b="0" i="0" cap="none" baseline="0" dirty="0" smtClean="0">
                          <a:solidFill>
                            <a:schemeClr val="bg2"/>
                          </a:solidFill>
                          <a:latin typeface="Arial"/>
                          <a:ea typeface="Arial"/>
                          <a:cs typeface="Times New Roman"/>
                        </a:rPr>
                        <a:t>h</a:t>
                      </a:r>
                      <a:endParaRPr lang="en-GB" sz="1800" b="0" i="0" cap="none" baseline="0" dirty="0">
                        <a:solidFill>
                          <a:schemeClr val="bg2"/>
                        </a:solidFill>
                        <a:latin typeface="Arial"/>
                        <a:ea typeface="Arial"/>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95375">
                <a:tc>
                  <a:txBody>
                    <a:bodyPr/>
                    <a:lstStyle/>
                    <a:p>
                      <a:pPr algn="just">
                        <a:lnSpc>
                          <a:spcPct val="115000"/>
                        </a:lnSpc>
                        <a:spcAft>
                          <a:spcPts val="0"/>
                        </a:spcAft>
                      </a:pPr>
                      <a:r>
                        <a:rPr lang="en-GB" sz="1800" b="0" i="0" cap="none" spc="25" baseline="0">
                          <a:solidFill>
                            <a:schemeClr val="bg2"/>
                          </a:solidFill>
                          <a:latin typeface="Arial"/>
                          <a:ea typeface="Arial"/>
                          <a:cs typeface="Times New Roman"/>
                        </a:rPr>
                        <a:t>Aeolus</a:t>
                      </a:r>
                      <a:endParaRPr lang="en-GB" sz="1800" b="0" i="0" cap="none" baseline="0">
                        <a:solidFill>
                          <a:schemeClr val="bg2"/>
                        </a:solidFill>
                        <a:latin typeface="Arial"/>
                        <a:ea typeface="Arial"/>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b="0" i="0" cap="none" spc="25" baseline="0" dirty="0">
                          <a:solidFill>
                            <a:schemeClr val="bg2"/>
                          </a:solidFill>
                          <a:latin typeface="Arial"/>
                          <a:ea typeface="Arial"/>
                          <a:cs typeface="Times New Roman"/>
                        </a:rPr>
                        <a:t>3 h</a:t>
                      </a:r>
                      <a:endParaRPr lang="en-GB" sz="1800" b="0" i="0" cap="none" baseline="0" dirty="0">
                        <a:solidFill>
                          <a:schemeClr val="bg2"/>
                        </a:solidFill>
                        <a:latin typeface="Arial"/>
                        <a:ea typeface="Arial"/>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b="0" i="0" cap="none" baseline="0" dirty="0" smtClean="0">
                          <a:solidFill>
                            <a:schemeClr val="bg2"/>
                          </a:solidFill>
                          <a:latin typeface="Arial"/>
                          <a:ea typeface="Arial"/>
                          <a:cs typeface="Times New Roman"/>
                        </a:rPr>
                        <a:t>?</a:t>
                      </a:r>
                      <a:endParaRPr lang="en-GB" sz="1800" b="0" i="0" cap="none" baseline="0" dirty="0">
                        <a:solidFill>
                          <a:schemeClr val="bg2"/>
                        </a:solidFill>
                        <a:latin typeface="Arial"/>
                        <a:ea typeface="Arial"/>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757087">
                <a:tc>
                  <a:txBody>
                    <a:bodyPr/>
                    <a:lstStyle/>
                    <a:p>
                      <a:pPr algn="just">
                        <a:lnSpc>
                          <a:spcPct val="115000"/>
                        </a:lnSpc>
                        <a:spcAft>
                          <a:spcPts val="0"/>
                        </a:spcAft>
                      </a:pPr>
                      <a:r>
                        <a:rPr lang="en-GB" sz="1800" b="0" i="0" cap="none" spc="25" baseline="0" dirty="0" err="1">
                          <a:solidFill>
                            <a:schemeClr val="bg2"/>
                          </a:solidFill>
                          <a:latin typeface="Arial"/>
                          <a:ea typeface="Arial"/>
                          <a:cs typeface="Times New Roman"/>
                        </a:rPr>
                        <a:t>EarthCARE</a:t>
                      </a:r>
                      <a:endParaRPr lang="en-GB" sz="1800" b="0" i="0" cap="none" baseline="0" dirty="0">
                        <a:solidFill>
                          <a:schemeClr val="bg2"/>
                        </a:solidFill>
                        <a:latin typeface="Arial"/>
                        <a:ea typeface="Arial"/>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b="0" i="0" cap="none" spc="25" baseline="0" dirty="0">
                          <a:solidFill>
                            <a:schemeClr val="bg2"/>
                          </a:solidFill>
                          <a:latin typeface="Arial"/>
                          <a:ea typeface="Arial"/>
                          <a:cs typeface="Times New Roman"/>
                        </a:rPr>
                        <a:t>60% </a:t>
                      </a:r>
                      <a:r>
                        <a:rPr lang="en-GB" sz="1800" b="0" i="0" cap="none" spc="25" baseline="0" dirty="0" smtClean="0">
                          <a:solidFill>
                            <a:schemeClr val="bg2"/>
                          </a:solidFill>
                          <a:latin typeface="Arial"/>
                          <a:ea typeface="Arial"/>
                          <a:cs typeface="Times New Roman"/>
                        </a:rPr>
                        <a:t>data</a:t>
                      </a:r>
                    </a:p>
                    <a:p>
                      <a:pPr algn="ctr">
                        <a:lnSpc>
                          <a:spcPct val="115000"/>
                        </a:lnSpc>
                        <a:spcAft>
                          <a:spcPts val="0"/>
                        </a:spcAft>
                      </a:pPr>
                      <a:r>
                        <a:rPr lang="en-GB" sz="1800" b="0" i="0" cap="none" spc="25" baseline="0" dirty="0" smtClean="0">
                          <a:solidFill>
                            <a:schemeClr val="bg2"/>
                          </a:solidFill>
                          <a:latin typeface="Arial"/>
                          <a:ea typeface="Arial"/>
                          <a:cs typeface="Times New Roman"/>
                        </a:rPr>
                        <a:t>within </a:t>
                      </a:r>
                      <a:r>
                        <a:rPr lang="en-GB" sz="1800" b="0" i="0" cap="none" spc="25" baseline="0" dirty="0">
                          <a:solidFill>
                            <a:schemeClr val="bg2"/>
                          </a:solidFill>
                          <a:latin typeface="Arial"/>
                          <a:ea typeface="Arial"/>
                          <a:cs typeface="Times New Roman"/>
                        </a:rPr>
                        <a:t>6 h</a:t>
                      </a:r>
                      <a:endParaRPr lang="en-GB" sz="1800" b="0" i="0" cap="none" baseline="0" dirty="0">
                        <a:solidFill>
                          <a:schemeClr val="bg2"/>
                        </a:solidFill>
                        <a:latin typeface="Arial"/>
                        <a:ea typeface="Arial"/>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800" b="0" i="0" cap="none" baseline="0" dirty="0" smtClean="0">
                          <a:solidFill>
                            <a:schemeClr val="bg2"/>
                          </a:solidFill>
                          <a:latin typeface="Arial"/>
                          <a:ea typeface="Arial"/>
                          <a:cs typeface="Times New Roman"/>
                        </a:rPr>
                        <a:t>?</a:t>
                      </a:r>
                      <a:endParaRPr lang="en-GB" sz="1800" b="0" i="0" cap="none" baseline="0" dirty="0">
                        <a:solidFill>
                          <a:schemeClr val="bg2"/>
                        </a:solidFill>
                        <a:latin typeface="Arial"/>
                        <a:ea typeface="Arial"/>
                        <a:cs typeface="Times New Roman"/>
                      </a:endParaRPr>
                    </a:p>
                  </a:txBody>
                  <a:tcPr marL="51435" marR="514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5" name="TextBox 4"/>
          <p:cNvSpPr txBox="1"/>
          <p:nvPr/>
        </p:nvSpPr>
        <p:spPr>
          <a:xfrm>
            <a:off x="479785" y="4178716"/>
            <a:ext cx="5869858" cy="738664"/>
          </a:xfrm>
          <a:prstGeom prst="rect">
            <a:avLst/>
          </a:prstGeom>
          <a:noFill/>
        </p:spPr>
        <p:txBody>
          <a:bodyPr wrap="square" rtlCol="0">
            <a:spAutoFit/>
          </a:bodyPr>
          <a:lstStyle/>
          <a:p>
            <a:pPr algn="just"/>
            <a:r>
              <a:rPr lang="en-US" dirty="0" smtClean="0">
                <a:solidFill>
                  <a:srgbClr val="FF0000"/>
                </a:solidFill>
              </a:rPr>
              <a:t>Global </a:t>
            </a:r>
            <a:r>
              <a:rPr lang="en-US" dirty="0" err="1">
                <a:solidFill>
                  <a:srgbClr val="FF0000"/>
                </a:solidFill>
              </a:rPr>
              <a:t>MetUM</a:t>
            </a:r>
            <a:r>
              <a:rPr lang="en-US" dirty="0">
                <a:solidFill>
                  <a:srgbClr val="FF0000"/>
                </a:solidFill>
              </a:rPr>
              <a:t> assimilation window is T±3h, with cutoff at T+2:40 for the main run, and T+6:15  for the update run </a:t>
            </a:r>
            <a:r>
              <a:rPr lang="en-US" dirty="0" smtClean="0">
                <a:solidFill>
                  <a:srgbClr val="FF0000"/>
                </a:solidFill>
              </a:rPr>
              <a:t>(used </a:t>
            </a:r>
            <a:r>
              <a:rPr lang="en-US" dirty="0">
                <a:solidFill>
                  <a:srgbClr val="FF0000"/>
                </a:solidFill>
              </a:rPr>
              <a:t>as background for the following DA </a:t>
            </a:r>
            <a:r>
              <a:rPr lang="en-US" dirty="0" smtClean="0">
                <a:solidFill>
                  <a:srgbClr val="FF0000"/>
                </a:solidFill>
              </a:rPr>
              <a:t>window).</a:t>
            </a:r>
            <a:endParaRPr lang="en-GB" dirty="0">
              <a:solidFill>
                <a:srgbClr val="FF0000"/>
              </a:solidFill>
            </a:endParaRPr>
          </a:p>
        </p:txBody>
      </p:sp>
    </p:spTree>
    <p:extLst>
      <p:ext uri="{BB962C8B-B14F-4D97-AF65-F5344CB8AC3E}">
        <p14:creationId xmlns:p14="http://schemas.microsoft.com/office/powerpoint/2010/main" val="12935715"/>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grpSp>
        <p:nvGrpSpPr>
          <p:cNvPr id="54" name="Group 53"/>
          <p:cNvGrpSpPr>
            <a:grpSpLocks/>
          </p:cNvGrpSpPr>
          <p:nvPr/>
        </p:nvGrpSpPr>
        <p:grpSpPr bwMode="auto">
          <a:xfrm>
            <a:off x="68751" y="645864"/>
            <a:ext cx="6714243" cy="4029259"/>
            <a:chOff x="91" y="912"/>
            <a:chExt cx="5654" cy="3393"/>
          </a:xfrm>
        </p:grpSpPr>
        <p:grpSp>
          <p:nvGrpSpPr>
            <p:cNvPr id="55" name="Group 3"/>
            <p:cNvGrpSpPr>
              <a:grpSpLocks/>
            </p:cNvGrpSpPr>
            <p:nvPr/>
          </p:nvGrpSpPr>
          <p:grpSpPr bwMode="auto">
            <a:xfrm>
              <a:off x="91" y="912"/>
              <a:ext cx="4876" cy="3244"/>
              <a:chOff x="91" y="912"/>
              <a:chExt cx="4876" cy="3244"/>
            </a:xfrm>
          </p:grpSpPr>
          <p:pic>
            <p:nvPicPr>
              <p:cNvPr id="60" name="Picture 4" descr="image_0261sm"/>
              <p:cNvPicPr>
                <a:picLocks noChangeAspect="1" noChangeArrowheads="1"/>
              </p:cNvPicPr>
              <p:nvPr/>
            </p:nvPicPr>
            <p:blipFill>
              <a:blip r:embed="rId2" cstate="print"/>
              <a:srcRect/>
              <a:stretch>
                <a:fillRect/>
              </a:stretch>
            </p:blipFill>
            <p:spPr bwMode="auto">
              <a:xfrm>
                <a:off x="91" y="912"/>
                <a:ext cx="4876" cy="3244"/>
              </a:xfrm>
              <a:prstGeom prst="rect">
                <a:avLst/>
              </a:prstGeom>
              <a:noFill/>
              <a:ln>
                <a:noFill/>
              </a:ln>
            </p:spPr>
          </p:pic>
          <p:sp>
            <p:nvSpPr>
              <p:cNvPr id="61" name="Text Box 5"/>
              <p:cNvSpPr txBox="1">
                <a:spLocks noChangeArrowheads="1"/>
              </p:cNvSpPr>
              <p:nvPr/>
            </p:nvSpPr>
            <p:spPr bwMode="auto">
              <a:xfrm>
                <a:off x="113" y="2635"/>
                <a:ext cx="680" cy="428"/>
              </a:xfrm>
              <a:prstGeom prst="rect">
                <a:avLst/>
              </a:prstGeom>
              <a:noFill/>
              <a:ln w="9525">
                <a:noFill/>
                <a:miter lim="800000"/>
                <a:headEnd/>
                <a:tailEnd/>
              </a:ln>
              <a:effectLst/>
            </p:spPr>
            <p:txBody>
              <a:bodyPr>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smtClean="0">
                    <a:ln>
                      <a:noFill/>
                    </a:ln>
                    <a:solidFill>
                      <a:srgbClr val="FF0000"/>
                    </a:solidFill>
                    <a:effectLst/>
                    <a:uLnTx/>
                    <a:uFillTx/>
                    <a:cs typeface="+mn-cs"/>
                  </a:rPr>
                  <a:t>5 port turbulence probe</a:t>
                </a:r>
              </a:p>
            </p:txBody>
          </p:sp>
          <p:sp>
            <p:nvSpPr>
              <p:cNvPr id="62" name="Text Box 6"/>
              <p:cNvSpPr txBox="1">
                <a:spLocks noChangeArrowheads="1"/>
              </p:cNvSpPr>
              <p:nvPr/>
            </p:nvSpPr>
            <p:spPr bwMode="auto">
              <a:xfrm>
                <a:off x="762" y="2750"/>
                <a:ext cx="817" cy="1011"/>
              </a:xfrm>
              <a:prstGeom prst="rect">
                <a:avLst/>
              </a:prstGeom>
              <a:noFill/>
              <a:ln w="9525">
                <a:noFill/>
                <a:miter lim="800000"/>
                <a:headEnd/>
                <a:tailEnd/>
              </a:ln>
              <a:effectLst/>
            </p:spPr>
            <p:txBody>
              <a:bodyPr>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smtClean="0">
                    <a:ln>
                      <a:noFill/>
                    </a:ln>
                    <a:solidFill>
                      <a:srgbClr val="FF0000"/>
                    </a:solidFill>
                    <a:effectLst/>
                    <a:uLnTx/>
                    <a:uFillTx/>
                    <a:cs typeface="+mn-cs"/>
                  </a:rPr>
                  <a:t>Total water probe</a:t>
                </a:r>
              </a:p>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smtClean="0">
                    <a:ln>
                      <a:noFill/>
                    </a:ln>
                    <a:solidFill>
                      <a:srgbClr val="FF0000"/>
                    </a:solidFill>
                    <a:effectLst/>
                    <a:uLnTx/>
                    <a:uFillTx/>
                    <a:cs typeface="+mn-cs"/>
                  </a:rPr>
                  <a:t>JW </a:t>
                </a:r>
                <a:r>
                  <a:rPr kumimoji="0" lang="en-GB" sz="900" b="1" i="0" u="none" strike="noStrike" kern="0" cap="none" spc="0" normalizeH="0" baseline="0" noProof="0" dirty="0" err="1" smtClean="0">
                    <a:ln>
                      <a:noFill/>
                    </a:ln>
                    <a:solidFill>
                      <a:srgbClr val="FF0000"/>
                    </a:solidFill>
                    <a:effectLst/>
                    <a:uLnTx/>
                    <a:uFillTx/>
                    <a:cs typeface="+mn-cs"/>
                  </a:rPr>
                  <a:t>Liq</a:t>
                </a:r>
                <a:r>
                  <a:rPr kumimoji="0" lang="en-GB" sz="900" b="1" i="0" u="none" strike="noStrike" kern="0" cap="none" spc="0" normalizeH="0" baseline="0" noProof="0" dirty="0" smtClean="0">
                    <a:ln>
                      <a:noFill/>
                    </a:ln>
                    <a:solidFill>
                      <a:srgbClr val="FF0000"/>
                    </a:solidFill>
                    <a:effectLst/>
                    <a:uLnTx/>
                    <a:uFillTx/>
                    <a:cs typeface="+mn-cs"/>
                  </a:rPr>
                  <a:t> water</a:t>
                </a:r>
              </a:p>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err="1" smtClean="0">
                    <a:ln>
                      <a:noFill/>
                    </a:ln>
                    <a:solidFill>
                      <a:srgbClr val="FF0000"/>
                    </a:solidFill>
                    <a:effectLst/>
                    <a:uLnTx/>
                    <a:uFillTx/>
                    <a:cs typeface="+mn-cs"/>
                  </a:rPr>
                  <a:t>Nevzerov</a:t>
                </a:r>
                <a:r>
                  <a:rPr kumimoji="0" lang="en-GB" sz="900" b="1" i="0" u="none" strike="noStrike" kern="0" cap="none" spc="0" normalizeH="0" baseline="0" noProof="0" dirty="0" smtClean="0">
                    <a:ln>
                      <a:noFill/>
                    </a:ln>
                    <a:solidFill>
                      <a:srgbClr val="FF0000"/>
                    </a:solidFill>
                    <a:effectLst/>
                    <a:uLnTx/>
                    <a:uFillTx/>
                    <a:cs typeface="+mn-cs"/>
                  </a:rPr>
                  <a:t> total/</a:t>
                </a:r>
                <a:r>
                  <a:rPr kumimoji="0" lang="en-GB" sz="900" b="1" i="0" u="none" strike="noStrike" kern="0" cap="none" spc="0" normalizeH="0" baseline="0" noProof="0" dirty="0" err="1" smtClean="0">
                    <a:ln>
                      <a:noFill/>
                    </a:ln>
                    <a:solidFill>
                      <a:srgbClr val="FF0000"/>
                    </a:solidFill>
                    <a:effectLst/>
                    <a:uLnTx/>
                    <a:uFillTx/>
                    <a:cs typeface="+mn-cs"/>
                  </a:rPr>
                  <a:t>liq</a:t>
                </a:r>
                <a:r>
                  <a:rPr kumimoji="0" lang="en-GB" sz="900" b="1" i="0" u="none" strike="noStrike" kern="0" cap="none" spc="0" normalizeH="0" baseline="0" noProof="0" dirty="0" smtClean="0">
                    <a:ln>
                      <a:noFill/>
                    </a:ln>
                    <a:solidFill>
                      <a:srgbClr val="FF0000"/>
                    </a:solidFill>
                    <a:effectLst/>
                    <a:uLnTx/>
                    <a:uFillTx/>
                    <a:cs typeface="+mn-cs"/>
                  </a:rPr>
                  <a:t> water probe</a:t>
                </a:r>
              </a:p>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smtClean="0">
                    <a:ln>
                      <a:noFill/>
                    </a:ln>
                    <a:solidFill>
                      <a:srgbClr val="FF0000"/>
                    </a:solidFill>
                    <a:effectLst/>
                    <a:uLnTx/>
                    <a:uFillTx/>
                    <a:cs typeface="+mn-cs"/>
                  </a:rPr>
                  <a:t>Rosemount temp probes</a:t>
                </a:r>
              </a:p>
            </p:txBody>
          </p:sp>
          <p:sp>
            <p:nvSpPr>
              <p:cNvPr id="63" name="Text Box 7"/>
              <p:cNvSpPr txBox="1">
                <a:spLocks noChangeArrowheads="1"/>
              </p:cNvSpPr>
              <p:nvPr/>
            </p:nvSpPr>
            <p:spPr bwMode="auto">
              <a:xfrm>
                <a:off x="1569" y="1828"/>
                <a:ext cx="933" cy="194"/>
              </a:xfrm>
              <a:prstGeom prst="rect">
                <a:avLst/>
              </a:prstGeom>
              <a:noFill/>
              <a:ln w="9525">
                <a:noFill/>
                <a:miter lim="800000"/>
                <a:headEnd/>
                <a:tailEnd/>
              </a:ln>
              <a:effec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smtClean="0">
                    <a:ln>
                      <a:noFill/>
                    </a:ln>
                    <a:solidFill>
                      <a:srgbClr val="FF0000"/>
                    </a:solidFill>
                    <a:effectLst/>
                    <a:uLnTx/>
                    <a:uFillTx/>
                    <a:cs typeface="+mn-cs"/>
                  </a:rPr>
                  <a:t>Air sample inlets</a:t>
                </a:r>
              </a:p>
            </p:txBody>
          </p:sp>
          <p:sp>
            <p:nvSpPr>
              <p:cNvPr id="64" name="Text Box 8"/>
              <p:cNvSpPr txBox="1">
                <a:spLocks noChangeArrowheads="1"/>
              </p:cNvSpPr>
              <p:nvPr/>
            </p:nvSpPr>
            <p:spPr bwMode="auto">
              <a:xfrm>
                <a:off x="494" y="1676"/>
                <a:ext cx="955" cy="311"/>
              </a:xfrm>
              <a:prstGeom prst="rect">
                <a:avLst/>
              </a:prstGeom>
              <a:noFill/>
              <a:ln w="9525">
                <a:noFill/>
                <a:miter lim="800000"/>
                <a:headEnd/>
                <a:tailEnd/>
              </a:ln>
              <a:effec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smtClean="0">
                    <a:ln>
                      <a:noFill/>
                    </a:ln>
                    <a:solidFill>
                      <a:srgbClr val="FF0000"/>
                    </a:solidFill>
                    <a:effectLst/>
                    <a:uLnTx/>
                    <a:uFillTx/>
                    <a:cs typeface="+mn-cs"/>
                  </a:rPr>
                  <a:t>FAGE Inlet</a:t>
                </a:r>
              </a:p>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smtClean="0">
                    <a:ln>
                      <a:noFill/>
                    </a:ln>
                    <a:solidFill>
                      <a:srgbClr val="FF0000"/>
                    </a:solidFill>
                    <a:effectLst/>
                    <a:uLnTx/>
                    <a:uFillTx/>
                    <a:cs typeface="+mn-cs"/>
                  </a:rPr>
                  <a:t>CVI on other side</a:t>
                </a:r>
              </a:p>
            </p:txBody>
          </p:sp>
          <p:sp>
            <p:nvSpPr>
              <p:cNvPr id="65" name="Text Box 9"/>
              <p:cNvSpPr txBox="1">
                <a:spLocks noChangeArrowheads="1"/>
              </p:cNvSpPr>
              <p:nvPr/>
            </p:nvSpPr>
            <p:spPr bwMode="auto">
              <a:xfrm>
                <a:off x="1474" y="3096"/>
                <a:ext cx="516" cy="428"/>
              </a:xfrm>
              <a:prstGeom prst="rect">
                <a:avLst/>
              </a:prstGeom>
              <a:noFill/>
              <a:ln w="9525">
                <a:noFill/>
                <a:miter lim="800000"/>
                <a:headEnd/>
                <a:tailEnd/>
              </a:ln>
              <a:effectLst/>
            </p:spPr>
            <p:txBody>
              <a:bodyPr wrap="squar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err="1" smtClean="0">
                    <a:ln>
                      <a:noFill/>
                    </a:ln>
                    <a:solidFill>
                      <a:srgbClr val="FF0000"/>
                    </a:solidFill>
                    <a:effectLst/>
                    <a:uLnTx/>
                    <a:uFillTx/>
                    <a:cs typeface="+mn-cs"/>
                  </a:rPr>
                  <a:t>Deimos</a:t>
                </a:r>
                <a:r>
                  <a:rPr kumimoji="0" lang="en-GB" sz="900" b="1" i="0" u="none" strike="noStrike" kern="0" cap="none" spc="0" normalizeH="0" baseline="0" noProof="0" dirty="0" smtClean="0">
                    <a:ln>
                      <a:noFill/>
                    </a:ln>
                    <a:solidFill>
                      <a:srgbClr val="FF0000"/>
                    </a:solidFill>
                    <a:effectLst/>
                    <a:uLnTx/>
                    <a:uFillTx/>
                    <a:cs typeface="+mn-cs"/>
                  </a:rPr>
                  <a:t> or IR Camera</a:t>
                </a:r>
              </a:p>
            </p:txBody>
          </p:sp>
          <p:sp>
            <p:nvSpPr>
              <p:cNvPr id="66" name="Text Box 10"/>
              <p:cNvSpPr txBox="1">
                <a:spLocks noChangeArrowheads="1"/>
              </p:cNvSpPr>
              <p:nvPr/>
            </p:nvSpPr>
            <p:spPr bwMode="auto">
              <a:xfrm>
                <a:off x="2145" y="3096"/>
                <a:ext cx="469" cy="194"/>
              </a:xfrm>
              <a:prstGeom prst="rect">
                <a:avLst/>
              </a:prstGeom>
              <a:noFill/>
              <a:ln w="9525">
                <a:noFill/>
                <a:miter lim="800000"/>
                <a:headEnd/>
                <a:tailEnd/>
              </a:ln>
              <a:effec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smtClean="0">
                    <a:ln>
                      <a:noFill/>
                    </a:ln>
                    <a:solidFill>
                      <a:srgbClr val="FF0000"/>
                    </a:solidFill>
                    <a:effectLst/>
                    <a:uLnTx/>
                    <a:uFillTx/>
                    <a:cs typeface="+mn-cs"/>
                  </a:rPr>
                  <a:t>TAFTS</a:t>
                </a:r>
              </a:p>
            </p:txBody>
          </p:sp>
          <p:sp>
            <p:nvSpPr>
              <p:cNvPr id="67" name="Text Box 11"/>
              <p:cNvSpPr txBox="1">
                <a:spLocks noChangeArrowheads="1"/>
              </p:cNvSpPr>
              <p:nvPr/>
            </p:nvSpPr>
            <p:spPr bwMode="auto">
              <a:xfrm>
                <a:off x="2491" y="3096"/>
                <a:ext cx="452" cy="194"/>
              </a:xfrm>
              <a:prstGeom prst="rect">
                <a:avLst/>
              </a:prstGeom>
              <a:noFill/>
              <a:ln w="9525">
                <a:noFill/>
                <a:miter lim="800000"/>
                <a:headEnd/>
                <a:tailEnd/>
              </a:ln>
              <a:effec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smtClean="0">
                    <a:ln>
                      <a:noFill/>
                    </a:ln>
                    <a:solidFill>
                      <a:srgbClr val="FF0000"/>
                    </a:solidFill>
                    <a:effectLst/>
                    <a:uLnTx/>
                    <a:uFillTx/>
                    <a:cs typeface="+mn-cs"/>
                  </a:rPr>
                  <a:t>ARIES</a:t>
                </a:r>
              </a:p>
            </p:txBody>
          </p:sp>
          <p:sp>
            <p:nvSpPr>
              <p:cNvPr id="68" name="Text Box 12"/>
              <p:cNvSpPr txBox="1">
                <a:spLocks noChangeArrowheads="1"/>
              </p:cNvSpPr>
              <p:nvPr/>
            </p:nvSpPr>
            <p:spPr bwMode="auto">
              <a:xfrm>
                <a:off x="1646" y="3557"/>
                <a:ext cx="1181" cy="194"/>
              </a:xfrm>
              <a:prstGeom prst="rect">
                <a:avLst/>
              </a:prstGeom>
              <a:noFill/>
              <a:ln w="9525">
                <a:noFill/>
                <a:miter lim="800000"/>
                <a:headEnd/>
                <a:tailEnd/>
              </a:ln>
              <a:effec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smtClean="0">
                    <a:ln>
                      <a:noFill/>
                    </a:ln>
                    <a:solidFill>
                      <a:srgbClr val="FF0000"/>
                    </a:solidFill>
                    <a:effectLst/>
                    <a:uLnTx/>
                    <a:uFillTx/>
                    <a:cs typeface="+mn-cs"/>
                  </a:rPr>
                  <a:t>Cloud Physics Probes</a:t>
                </a:r>
              </a:p>
            </p:txBody>
          </p:sp>
          <p:sp>
            <p:nvSpPr>
              <p:cNvPr id="69" name="Text Box 13"/>
              <p:cNvSpPr txBox="1">
                <a:spLocks noChangeArrowheads="1"/>
              </p:cNvSpPr>
              <p:nvPr/>
            </p:nvSpPr>
            <p:spPr bwMode="auto">
              <a:xfrm>
                <a:off x="4180" y="2432"/>
                <a:ext cx="668" cy="428"/>
              </a:xfrm>
              <a:prstGeom prst="rect">
                <a:avLst/>
              </a:prstGeom>
              <a:noFill/>
              <a:ln w="9525">
                <a:noFill/>
                <a:miter lim="800000"/>
                <a:headEnd/>
                <a:tailEnd/>
              </a:ln>
              <a:effectLst/>
            </p:spPr>
            <p:txBody>
              <a:bodyPr>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smtClean="0">
                    <a:ln>
                      <a:noFill/>
                    </a:ln>
                    <a:solidFill>
                      <a:srgbClr val="FF0000"/>
                    </a:solidFill>
                    <a:effectLst/>
                    <a:uLnTx/>
                    <a:uFillTx/>
                    <a:cs typeface="+mn-cs"/>
                  </a:rPr>
                  <a:t>Cloud Physics Probes</a:t>
                </a:r>
              </a:p>
            </p:txBody>
          </p:sp>
          <p:sp>
            <p:nvSpPr>
              <p:cNvPr id="70" name="Text Box 14"/>
              <p:cNvSpPr txBox="1">
                <a:spLocks noChangeArrowheads="1"/>
              </p:cNvSpPr>
              <p:nvPr/>
            </p:nvSpPr>
            <p:spPr bwMode="auto">
              <a:xfrm>
                <a:off x="3489" y="3019"/>
                <a:ext cx="506" cy="194"/>
              </a:xfrm>
              <a:prstGeom prst="rect">
                <a:avLst/>
              </a:prstGeom>
              <a:noFill/>
              <a:ln w="9525">
                <a:noFill/>
                <a:miter lim="800000"/>
                <a:headEnd/>
                <a:tailEnd/>
              </a:ln>
              <a:effec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smtClean="0">
                    <a:ln>
                      <a:noFill/>
                    </a:ln>
                    <a:solidFill>
                      <a:srgbClr val="FF0000"/>
                    </a:solidFill>
                    <a:effectLst/>
                    <a:uLnTx/>
                    <a:uFillTx/>
                    <a:cs typeface="+mn-cs"/>
                  </a:rPr>
                  <a:t>MARSS</a:t>
                </a:r>
              </a:p>
            </p:txBody>
          </p:sp>
          <p:sp>
            <p:nvSpPr>
              <p:cNvPr id="71" name="Text Box 15"/>
              <p:cNvSpPr txBox="1">
                <a:spLocks noChangeArrowheads="1"/>
              </p:cNvSpPr>
              <p:nvPr/>
            </p:nvSpPr>
            <p:spPr bwMode="auto">
              <a:xfrm>
                <a:off x="2874" y="1521"/>
                <a:ext cx="615" cy="311"/>
              </a:xfrm>
              <a:prstGeom prst="rect">
                <a:avLst/>
              </a:prstGeom>
              <a:noFill/>
              <a:ln w="9525">
                <a:noFill/>
                <a:miter lim="800000"/>
                <a:headEnd/>
                <a:tailEnd/>
              </a:ln>
              <a:effectLst/>
            </p:spPr>
            <p:txBody>
              <a:bodyPr>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smtClean="0">
                    <a:ln>
                      <a:noFill/>
                    </a:ln>
                    <a:solidFill>
                      <a:srgbClr val="FF0000"/>
                    </a:solidFill>
                    <a:effectLst/>
                    <a:uLnTx/>
                    <a:uFillTx/>
                    <a:cs typeface="+mn-cs"/>
                  </a:rPr>
                  <a:t>SWS on other side</a:t>
                </a:r>
              </a:p>
            </p:txBody>
          </p:sp>
          <p:sp>
            <p:nvSpPr>
              <p:cNvPr id="72" name="Text Box 16"/>
              <p:cNvSpPr txBox="1">
                <a:spLocks noChangeArrowheads="1"/>
              </p:cNvSpPr>
              <p:nvPr/>
            </p:nvSpPr>
            <p:spPr bwMode="auto">
              <a:xfrm>
                <a:off x="2260" y="1905"/>
                <a:ext cx="420" cy="194"/>
              </a:xfrm>
              <a:prstGeom prst="rect">
                <a:avLst/>
              </a:prstGeom>
              <a:noFill/>
              <a:ln w="9525">
                <a:noFill/>
                <a:miter lim="800000"/>
                <a:headEnd/>
                <a:tailEnd/>
              </a:ln>
              <a:effec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smtClean="0">
                    <a:ln>
                      <a:noFill/>
                    </a:ln>
                    <a:solidFill>
                      <a:srgbClr val="FF0000"/>
                    </a:solidFill>
                    <a:effectLst/>
                    <a:uLnTx/>
                    <a:uFillTx/>
                    <a:cs typeface="+mn-cs"/>
                  </a:rPr>
                  <a:t>BBRs</a:t>
                </a:r>
              </a:p>
            </p:txBody>
          </p:sp>
          <p:sp>
            <p:nvSpPr>
              <p:cNvPr id="73" name="Text Box 17"/>
              <p:cNvSpPr txBox="1">
                <a:spLocks noChangeArrowheads="1"/>
              </p:cNvSpPr>
              <p:nvPr/>
            </p:nvSpPr>
            <p:spPr bwMode="auto">
              <a:xfrm>
                <a:off x="3373" y="3180"/>
                <a:ext cx="393" cy="194"/>
              </a:xfrm>
              <a:prstGeom prst="rect">
                <a:avLst/>
              </a:prstGeom>
              <a:noFill/>
              <a:ln w="9525">
                <a:noFill/>
                <a:miter lim="800000"/>
                <a:headEnd/>
                <a:tailEnd/>
              </a:ln>
              <a:effec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strike="noStrike" kern="0" cap="none" spc="0" normalizeH="0" baseline="0" noProof="0" dirty="0" smtClean="0">
                    <a:ln>
                      <a:noFill/>
                    </a:ln>
                    <a:solidFill>
                      <a:srgbClr val="FF0000"/>
                    </a:solidFill>
                    <a:effectLst/>
                    <a:uLnTx/>
                    <a:uFillTx/>
                    <a:cs typeface="+mn-cs"/>
                  </a:rPr>
                  <a:t>Lidar</a:t>
                </a:r>
              </a:p>
            </p:txBody>
          </p:sp>
          <p:sp>
            <p:nvSpPr>
              <p:cNvPr id="74" name="Text Box 18"/>
              <p:cNvSpPr txBox="1">
                <a:spLocks noChangeArrowheads="1"/>
              </p:cNvSpPr>
              <p:nvPr/>
            </p:nvSpPr>
            <p:spPr bwMode="auto">
              <a:xfrm>
                <a:off x="2989" y="3249"/>
                <a:ext cx="463" cy="194"/>
              </a:xfrm>
              <a:prstGeom prst="rect">
                <a:avLst/>
              </a:prstGeom>
              <a:noFill/>
              <a:ln w="9525">
                <a:noFill/>
                <a:miter lim="800000"/>
                <a:headEnd/>
                <a:tailEnd/>
              </a:ln>
              <a:effec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smtClean="0">
                    <a:ln>
                      <a:noFill/>
                    </a:ln>
                    <a:solidFill>
                      <a:srgbClr val="FF0000"/>
                    </a:solidFill>
                    <a:effectLst/>
                    <a:uLnTx/>
                    <a:uFillTx/>
                    <a:cs typeface="+mn-cs"/>
                  </a:rPr>
                  <a:t>SHIMS</a:t>
                </a:r>
              </a:p>
            </p:txBody>
          </p:sp>
          <p:sp>
            <p:nvSpPr>
              <p:cNvPr id="75" name="Text Box 19"/>
              <p:cNvSpPr txBox="1">
                <a:spLocks noChangeArrowheads="1"/>
              </p:cNvSpPr>
              <p:nvPr/>
            </p:nvSpPr>
            <p:spPr bwMode="auto">
              <a:xfrm>
                <a:off x="3642" y="1071"/>
                <a:ext cx="1201" cy="311"/>
              </a:xfrm>
              <a:prstGeom prst="rect">
                <a:avLst/>
              </a:prstGeom>
              <a:noFill/>
              <a:ln w="9525">
                <a:noFill/>
                <a:miter lim="800000"/>
                <a:headEnd/>
                <a:tailEnd/>
              </a:ln>
              <a:effectLst/>
            </p:spPr>
            <p:txBody>
              <a:bodyPr>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smtClean="0">
                    <a:ln>
                      <a:noFill/>
                    </a:ln>
                    <a:solidFill>
                      <a:srgbClr val="FF0000"/>
                    </a:solidFill>
                    <a:effectLst/>
                    <a:uLnTx/>
                    <a:uFillTx/>
                    <a:cs typeface="+mn-cs"/>
                  </a:rPr>
                  <a:t>Upward and Forward Video Cameras</a:t>
                </a:r>
              </a:p>
            </p:txBody>
          </p:sp>
          <p:sp>
            <p:nvSpPr>
              <p:cNvPr id="76" name="Text Box 20"/>
              <p:cNvSpPr txBox="1">
                <a:spLocks noChangeArrowheads="1"/>
              </p:cNvSpPr>
              <p:nvPr/>
            </p:nvSpPr>
            <p:spPr bwMode="auto">
              <a:xfrm>
                <a:off x="2989" y="3096"/>
                <a:ext cx="420" cy="194"/>
              </a:xfrm>
              <a:prstGeom prst="rect">
                <a:avLst/>
              </a:prstGeom>
              <a:noFill/>
              <a:ln w="9525">
                <a:noFill/>
                <a:miter lim="800000"/>
                <a:headEnd/>
                <a:tailEnd/>
              </a:ln>
              <a:effec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smtClean="0">
                    <a:ln>
                      <a:noFill/>
                    </a:ln>
                    <a:solidFill>
                      <a:srgbClr val="FF0000"/>
                    </a:solidFill>
                    <a:effectLst/>
                    <a:uLnTx/>
                    <a:uFillTx/>
                    <a:cs typeface="+mn-cs"/>
                  </a:rPr>
                  <a:t>BBRs</a:t>
                </a:r>
              </a:p>
            </p:txBody>
          </p:sp>
          <p:sp>
            <p:nvSpPr>
              <p:cNvPr id="77" name="Text Box 21"/>
              <p:cNvSpPr txBox="1">
                <a:spLocks noChangeArrowheads="1"/>
              </p:cNvSpPr>
              <p:nvPr/>
            </p:nvSpPr>
            <p:spPr bwMode="auto">
              <a:xfrm>
                <a:off x="2567" y="1905"/>
                <a:ext cx="463" cy="194"/>
              </a:xfrm>
              <a:prstGeom prst="rect">
                <a:avLst/>
              </a:prstGeom>
              <a:noFill/>
              <a:ln w="9525">
                <a:noFill/>
                <a:miter lim="800000"/>
                <a:headEnd/>
                <a:tailEnd/>
              </a:ln>
              <a:effec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smtClean="0">
                    <a:ln>
                      <a:noFill/>
                    </a:ln>
                    <a:solidFill>
                      <a:srgbClr val="FF0000"/>
                    </a:solidFill>
                    <a:effectLst/>
                    <a:uLnTx/>
                    <a:uFillTx/>
                    <a:cs typeface="+mn-cs"/>
                  </a:rPr>
                  <a:t>SHIMS</a:t>
                </a:r>
              </a:p>
            </p:txBody>
          </p:sp>
          <p:sp>
            <p:nvSpPr>
              <p:cNvPr id="78" name="Text Box 22"/>
              <p:cNvSpPr txBox="1">
                <a:spLocks noChangeArrowheads="1"/>
              </p:cNvSpPr>
              <p:nvPr/>
            </p:nvSpPr>
            <p:spPr bwMode="auto">
              <a:xfrm>
                <a:off x="3829" y="3296"/>
                <a:ext cx="703" cy="661"/>
              </a:xfrm>
              <a:prstGeom prst="rect">
                <a:avLst/>
              </a:prstGeom>
              <a:noFill/>
              <a:ln w="9525">
                <a:noFill/>
                <a:miter lim="800000"/>
                <a:headEnd/>
                <a:tailEnd/>
              </a:ln>
              <a:effectLst/>
            </p:spPr>
            <p:txBody>
              <a:bodyPr wrap="squar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smtClean="0">
                    <a:ln>
                      <a:noFill/>
                    </a:ln>
                    <a:solidFill>
                      <a:srgbClr val="FF0000"/>
                    </a:solidFill>
                    <a:effectLst/>
                    <a:uLnTx/>
                    <a:uFillTx/>
                    <a:cs typeface="+mn-cs"/>
                  </a:rPr>
                  <a:t>Rearward and Downward Video Cameras</a:t>
                </a:r>
              </a:p>
            </p:txBody>
          </p:sp>
          <p:sp>
            <p:nvSpPr>
              <p:cNvPr id="79" name="Text Box 23"/>
              <p:cNvSpPr txBox="1">
                <a:spLocks noChangeArrowheads="1"/>
              </p:cNvSpPr>
              <p:nvPr/>
            </p:nvSpPr>
            <p:spPr bwMode="auto">
              <a:xfrm>
                <a:off x="1252" y="1417"/>
                <a:ext cx="541" cy="428"/>
              </a:xfrm>
              <a:prstGeom prst="rect">
                <a:avLst/>
              </a:prstGeom>
              <a:noFill/>
              <a:ln w="9525">
                <a:noFill/>
                <a:miter lim="800000"/>
                <a:headEnd/>
                <a:tailEnd/>
              </a:ln>
              <a:effectLst/>
            </p:spPr>
            <p:txBody>
              <a:bodyPr wrap="squar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smtClean="0">
                    <a:ln>
                      <a:noFill/>
                    </a:ln>
                    <a:solidFill>
                      <a:srgbClr val="FF0000"/>
                    </a:solidFill>
                    <a:effectLst/>
                    <a:uLnTx/>
                    <a:uFillTx/>
                    <a:cs typeface="+mn-cs"/>
                  </a:rPr>
                  <a:t>ADA on other side</a:t>
                </a:r>
              </a:p>
            </p:txBody>
          </p:sp>
          <p:sp>
            <p:nvSpPr>
              <p:cNvPr id="80" name="Line 24"/>
              <p:cNvSpPr>
                <a:spLocks noChangeShapeType="1"/>
              </p:cNvSpPr>
              <p:nvPr/>
            </p:nvSpPr>
            <p:spPr bwMode="auto">
              <a:xfrm flipV="1">
                <a:off x="379" y="2405"/>
                <a:ext cx="192" cy="192"/>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81" name="Line 25"/>
              <p:cNvSpPr>
                <a:spLocks noChangeShapeType="1"/>
              </p:cNvSpPr>
              <p:nvPr/>
            </p:nvSpPr>
            <p:spPr bwMode="auto">
              <a:xfrm>
                <a:off x="994" y="1905"/>
                <a:ext cx="306" cy="154"/>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82" name="Line 26"/>
              <p:cNvSpPr>
                <a:spLocks noChangeShapeType="1"/>
              </p:cNvSpPr>
              <p:nvPr/>
            </p:nvSpPr>
            <p:spPr bwMode="auto">
              <a:xfrm>
                <a:off x="1416" y="1752"/>
                <a:ext cx="0" cy="269"/>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83" name="Line 27"/>
              <p:cNvSpPr>
                <a:spLocks noChangeShapeType="1"/>
              </p:cNvSpPr>
              <p:nvPr/>
            </p:nvSpPr>
            <p:spPr bwMode="auto">
              <a:xfrm flipH="1">
                <a:off x="1646" y="1944"/>
                <a:ext cx="115" cy="115"/>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84" name="Line 28"/>
              <p:cNvSpPr>
                <a:spLocks noChangeShapeType="1"/>
              </p:cNvSpPr>
              <p:nvPr/>
            </p:nvSpPr>
            <p:spPr bwMode="auto">
              <a:xfrm>
                <a:off x="1838" y="1944"/>
                <a:ext cx="38" cy="192"/>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85" name="Line 29"/>
              <p:cNvSpPr>
                <a:spLocks noChangeShapeType="1"/>
              </p:cNvSpPr>
              <p:nvPr/>
            </p:nvSpPr>
            <p:spPr bwMode="auto">
              <a:xfrm>
                <a:off x="1991" y="1983"/>
                <a:ext cx="39" cy="267"/>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86" name="Line 30"/>
              <p:cNvSpPr>
                <a:spLocks noChangeShapeType="1"/>
              </p:cNvSpPr>
              <p:nvPr/>
            </p:nvSpPr>
            <p:spPr bwMode="auto">
              <a:xfrm flipV="1">
                <a:off x="1070" y="2481"/>
                <a:ext cx="39" cy="269"/>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87" name="Line 31"/>
              <p:cNvSpPr>
                <a:spLocks noChangeShapeType="1"/>
              </p:cNvSpPr>
              <p:nvPr/>
            </p:nvSpPr>
            <p:spPr bwMode="auto">
              <a:xfrm flipV="1">
                <a:off x="1685" y="2405"/>
                <a:ext cx="384" cy="653"/>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88" name="Line 32"/>
              <p:cNvSpPr>
                <a:spLocks noChangeShapeType="1"/>
              </p:cNvSpPr>
              <p:nvPr/>
            </p:nvSpPr>
            <p:spPr bwMode="auto">
              <a:xfrm flipV="1">
                <a:off x="1991" y="3058"/>
                <a:ext cx="78" cy="499"/>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89" name="Line 33"/>
              <p:cNvSpPr>
                <a:spLocks noChangeShapeType="1"/>
              </p:cNvSpPr>
              <p:nvPr/>
            </p:nvSpPr>
            <p:spPr bwMode="auto">
              <a:xfrm flipH="1" flipV="1">
                <a:off x="2260" y="2405"/>
                <a:ext cx="38" cy="653"/>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90" name="Line 34"/>
              <p:cNvSpPr>
                <a:spLocks noChangeShapeType="1"/>
              </p:cNvSpPr>
              <p:nvPr/>
            </p:nvSpPr>
            <p:spPr bwMode="auto">
              <a:xfrm flipH="1" flipV="1">
                <a:off x="2414" y="2443"/>
                <a:ext cx="230" cy="653"/>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91" name="Line 35"/>
              <p:cNvSpPr>
                <a:spLocks noChangeShapeType="1"/>
              </p:cNvSpPr>
              <p:nvPr/>
            </p:nvSpPr>
            <p:spPr bwMode="auto">
              <a:xfrm flipH="1" flipV="1">
                <a:off x="2874" y="2942"/>
                <a:ext cx="231" cy="154"/>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92" name="Line 36"/>
              <p:cNvSpPr>
                <a:spLocks noChangeShapeType="1"/>
              </p:cNvSpPr>
              <p:nvPr/>
            </p:nvSpPr>
            <p:spPr bwMode="auto">
              <a:xfrm flipH="1" flipV="1">
                <a:off x="2836" y="2980"/>
                <a:ext cx="153" cy="345"/>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93" name="Line 37"/>
              <p:cNvSpPr>
                <a:spLocks noChangeShapeType="1"/>
              </p:cNvSpPr>
              <p:nvPr/>
            </p:nvSpPr>
            <p:spPr bwMode="auto">
              <a:xfrm flipH="1" flipV="1">
                <a:off x="3297" y="2942"/>
                <a:ext cx="154" cy="269"/>
              </a:xfrm>
              <a:prstGeom prst="line">
                <a:avLst/>
              </a:prstGeom>
              <a:noFill/>
              <a:ln w="22225">
                <a:solidFill>
                  <a:srgbClr val="FF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94" name="Line 38"/>
              <p:cNvSpPr>
                <a:spLocks noChangeShapeType="1"/>
              </p:cNvSpPr>
              <p:nvPr/>
            </p:nvSpPr>
            <p:spPr bwMode="auto">
              <a:xfrm flipH="1" flipV="1">
                <a:off x="3297" y="2597"/>
                <a:ext cx="269" cy="422"/>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95" name="Line 39"/>
              <p:cNvSpPr>
                <a:spLocks noChangeShapeType="1"/>
              </p:cNvSpPr>
              <p:nvPr/>
            </p:nvSpPr>
            <p:spPr bwMode="auto">
              <a:xfrm flipH="1" flipV="1">
                <a:off x="3797" y="2903"/>
                <a:ext cx="308" cy="436"/>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96" name="Line 40"/>
              <p:cNvSpPr>
                <a:spLocks noChangeShapeType="1"/>
              </p:cNvSpPr>
              <p:nvPr/>
            </p:nvSpPr>
            <p:spPr bwMode="auto">
              <a:xfrm flipH="1" flipV="1">
                <a:off x="3642" y="2175"/>
                <a:ext cx="538" cy="460"/>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97" name="Line 41"/>
              <p:cNvSpPr>
                <a:spLocks noChangeShapeType="1"/>
              </p:cNvSpPr>
              <p:nvPr/>
            </p:nvSpPr>
            <p:spPr bwMode="auto">
              <a:xfrm flipH="1">
                <a:off x="3911" y="1368"/>
                <a:ext cx="231" cy="768"/>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98" name="Line 42"/>
              <p:cNvSpPr>
                <a:spLocks noChangeShapeType="1"/>
              </p:cNvSpPr>
              <p:nvPr/>
            </p:nvSpPr>
            <p:spPr bwMode="auto">
              <a:xfrm>
                <a:off x="3105" y="1790"/>
                <a:ext cx="0" cy="115"/>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99" name="Line 43"/>
              <p:cNvSpPr>
                <a:spLocks noChangeShapeType="1"/>
              </p:cNvSpPr>
              <p:nvPr/>
            </p:nvSpPr>
            <p:spPr bwMode="auto">
              <a:xfrm flipH="1">
                <a:off x="2298" y="2059"/>
                <a:ext cx="78" cy="116"/>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100" name="Line 44"/>
              <p:cNvSpPr>
                <a:spLocks noChangeShapeType="1"/>
              </p:cNvSpPr>
              <p:nvPr/>
            </p:nvSpPr>
            <p:spPr bwMode="auto">
              <a:xfrm flipH="1">
                <a:off x="2376" y="2021"/>
                <a:ext cx="306" cy="154"/>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101" name="Line 45"/>
              <p:cNvSpPr>
                <a:spLocks noChangeShapeType="1"/>
              </p:cNvSpPr>
              <p:nvPr/>
            </p:nvSpPr>
            <p:spPr bwMode="auto">
              <a:xfrm flipH="1" flipV="1">
                <a:off x="3911" y="2865"/>
                <a:ext cx="148" cy="66"/>
              </a:xfrm>
              <a:prstGeom prst="line">
                <a:avLst/>
              </a:prstGeom>
              <a:noFill/>
              <a:ln w="9525">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102" name="AutoShape 46">
                <a:hlinkClick r:id="" action="ppaction://noaction" highlightClick="1"/>
              </p:cNvPr>
              <p:cNvSpPr>
                <a:spLocks noChangeArrowheads="1"/>
              </p:cNvSpPr>
              <p:nvPr/>
            </p:nvSpPr>
            <p:spPr bwMode="auto">
              <a:xfrm>
                <a:off x="2184" y="2405"/>
                <a:ext cx="556" cy="556"/>
              </a:xfrm>
              <a:prstGeom prst="actionButtonForwardNext">
                <a:avLst/>
              </a:prstGeom>
              <a:noFill/>
              <a:ln w="9525">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B9DB0E"/>
                  </a:solidFill>
                  <a:effectLst/>
                  <a:uLnTx/>
                  <a:uFillTx/>
                  <a:cs typeface="+mn-cs"/>
                </a:endParaRPr>
              </a:p>
            </p:txBody>
          </p:sp>
          <p:sp>
            <p:nvSpPr>
              <p:cNvPr id="103" name="Text Box 47"/>
              <p:cNvSpPr txBox="1">
                <a:spLocks noChangeArrowheads="1"/>
              </p:cNvSpPr>
              <p:nvPr/>
            </p:nvSpPr>
            <p:spPr bwMode="auto">
              <a:xfrm>
                <a:off x="3978" y="2840"/>
                <a:ext cx="663" cy="428"/>
              </a:xfrm>
              <a:prstGeom prst="rect">
                <a:avLst/>
              </a:prstGeom>
              <a:noFill/>
              <a:ln w="9525">
                <a:noFill/>
                <a:miter lim="800000"/>
                <a:headEnd/>
                <a:tailEnd/>
              </a:ln>
              <a:effectLst/>
            </p:spPr>
            <p:txBody>
              <a:bodyPr>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GB" sz="900" b="1" i="0" u="none" strike="noStrike" kern="0" cap="none" spc="0" normalizeH="0" baseline="0" noProof="0" dirty="0" err="1" smtClean="0">
                    <a:ln>
                      <a:noFill/>
                    </a:ln>
                    <a:solidFill>
                      <a:srgbClr val="FF0000"/>
                    </a:solidFill>
                    <a:effectLst/>
                    <a:uLnTx/>
                    <a:uFillTx/>
                    <a:cs typeface="+mn-cs"/>
                  </a:rPr>
                  <a:t>Dropsonde</a:t>
                </a:r>
                <a:r>
                  <a:rPr kumimoji="0" lang="en-GB" sz="900" b="1" i="0" u="none" strike="noStrike" kern="0" cap="none" spc="0" normalizeH="0" baseline="0" noProof="0" dirty="0" smtClean="0">
                    <a:ln>
                      <a:noFill/>
                    </a:ln>
                    <a:solidFill>
                      <a:srgbClr val="FF0000"/>
                    </a:solidFill>
                    <a:effectLst/>
                    <a:uLnTx/>
                    <a:uFillTx/>
                    <a:cs typeface="+mn-cs"/>
                  </a:rPr>
                  <a:t> on other side</a:t>
                </a:r>
              </a:p>
            </p:txBody>
          </p:sp>
        </p:grpSp>
        <p:pic>
          <p:nvPicPr>
            <p:cNvPr id="56" name="Picture 48" descr="BAE146-301"/>
            <p:cNvPicPr>
              <a:picLocks noChangeAspect="1" noChangeArrowheads="1"/>
            </p:cNvPicPr>
            <p:nvPr/>
          </p:nvPicPr>
          <p:blipFill>
            <a:blip r:embed="rId3" cstate="print"/>
            <a:srcRect l="68297" t="30576" r="26157" b="56784"/>
            <a:stretch>
              <a:fillRect/>
            </a:stretch>
          </p:blipFill>
          <p:spPr bwMode="auto">
            <a:xfrm>
              <a:off x="4606" y="2825"/>
              <a:ext cx="1139" cy="1480"/>
            </a:xfrm>
            <a:prstGeom prst="rect">
              <a:avLst/>
            </a:prstGeom>
            <a:noFill/>
            <a:ln w="15875">
              <a:solidFill>
                <a:srgbClr val="000000"/>
              </a:solidFill>
              <a:miter lim="800000"/>
              <a:headEnd/>
              <a:tailEnd/>
            </a:ln>
          </p:spPr>
        </p:pic>
        <p:grpSp>
          <p:nvGrpSpPr>
            <p:cNvPr id="57" name="Group 51"/>
            <p:cNvGrpSpPr>
              <a:grpSpLocks/>
            </p:cNvGrpSpPr>
            <p:nvPr/>
          </p:nvGrpSpPr>
          <p:grpSpPr bwMode="auto">
            <a:xfrm>
              <a:off x="115" y="3733"/>
              <a:ext cx="1971" cy="409"/>
              <a:chOff x="115" y="3733"/>
              <a:chExt cx="1971" cy="409"/>
            </a:xfrm>
          </p:grpSpPr>
          <p:pic>
            <p:nvPicPr>
              <p:cNvPr id="58" name="Picture 6" descr="ncas_new_logo"/>
              <p:cNvPicPr>
                <a:picLocks noChangeAspect="1" noChangeArrowheads="1"/>
              </p:cNvPicPr>
              <p:nvPr/>
            </p:nvPicPr>
            <p:blipFill>
              <a:blip r:embed="rId4" cstate="print"/>
              <a:srcRect/>
              <a:stretch>
                <a:fillRect/>
              </a:stretch>
            </p:blipFill>
            <p:spPr bwMode="auto">
              <a:xfrm>
                <a:off x="115" y="3733"/>
                <a:ext cx="1538" cy="407"/>
              </a:xfrm>
              <a:prstGeom prst="rect">
                <a:avLst/>
              </a:prstGeom>
              <a:noFill/>
              <a:ln w="9525">
                <a:noFill/>
                <a:miter lim="800000"/>
                <a:headEnd/>
                <a:tailEnd/>
              </a:ln>
            </p:spPr>
          </p:pic>
          <p:pic>
            <p:nvPicPr>
              <p:cNvPr id="59" name="Picture 8" descr="Logocol"/>
              <p:cNvPicPr>
                <a:picLocks noChangeAspect="1" noChangeArrowheads="1"/>
              </p:cNvPicPr>
              <p:nvPr/>
            </p:nvPicPr>
            <p:blipFill>
              <a:blip r:embed="rId5" cstate="print"/>
              <a:srcRect/>
              <a:stretch>
                <a:fillRect/>
              </a:stretch>
            </p:blipFill>
            <p:spPr bwMode="auto">
              <a:xfrm>
                <a:off x="1677" y="3733"/>
                <a:ext cx="409" cy="409"/>
              </a:xfrm>
              <a:prstGeom prst="rect">
                <a:avLst/>
              </a:prstGeom>
              <a:noFill/>
              <a:ln w="9525">
                <a:noFill/>
                <a:miter lim="800000"/>
                <a:headEnd/>
                <a:tailEnd/>
              </a:ln>
            </p:spPr>
          </p:pic>
        </p:grpSp>
      </p:grpSp>
      <p:sp>
        <p:nvSpPr>
          <p:cNvPr id="104" name="Rectangle 2"/>
          <p:cNvSpPr>
            <a:spLocks noChangeArrowheads="1"/>
          </p:cNvSpPr>
          <p:nvPr/>
        </p:nvSpPr>
        <p:spPr bwMode="auto">
          <a:xfrm>
            <a:off x="1407373" y="37810"/>
            <a:ext cx="5314514" cy="569913"/>
          </a:xfrm>
          <a:prstGeom prst="rect">
            <a:avLst/>
          </a:prstGeom>
          <a:noFill/>
          <a:ln w="9525">
            <a:noFill/>
            <a:miter lim="800000"/>
            <a:headEnd/>
            <a:tailEnd/>
          </a:ln>
          <a:effectLst/>
        </p:spPr>
        <p:txBody>
          <a:bodyPr anchor="ctr"/>
          <a:lstStyle/>
          <a:p>
            <a:pPr eaLnBrk="0" hangingPunct="0">
              <a:lnSpc>
                <a:spcPct val="100000"/>
              </a:lnSpc>
            </a:pPr>
            <a:r>
              <a:rPr lang="en-GB" sz="2400" dirty="0" smtClean="0">
                <a:solidFill>
                  <a:srgbClr val="000000"/>
                </a:solidFill>
                <a:cs typeface="+mn-cs"/>
              </a:rPr>
              <a:t>FAAM BAe–146–301</a:t>
            </a:r>
            <a:br>
              <a:rPr lang="en-GB" sz="2400" dirty="0" smtClean="0">
                <a:solidFill>
                  <a:srgbClr val="000000"/>
                </a:solidFill>
                <a:cs typeface="+mn-cs"/>
              </a:rPr>
            </a:br>
            <a:r>
              <a:rPr lang="en-GB" sz="2000" dirty="0" smtClean="0">
                <a:solidFill>
                  <a:srgbClr val="000000"/>
                </a:solidFill>
                <a:cs typeface="+mn-cs"/>
              </a:rPr>
              <a:t>Atmospheric Research Aircraft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6" name="Rectangle 5"/>
          <p:cNvSpPr>
            <a:spLocks noChangeArrowheads="1"/>
          </p:cNvSpPr>
          <p:nvPr/>
        </p:nvSpPr>
        <p:spPr bwMode="auto">
          <a:xfrm>
            <a:off x="1333786" y="114945"/>
            <a:ext cx="5524213" cy="569913"/>
          </a:xfrm>
          <a:prstGeom prst="rect">
            <a:avLst/>
          </a:prstGeom>
          <a:noFill/>
          <a:ln w="9525">
            <a:noFill/>
            <a:miter lim="800000"/>
            <a:headEnd/>
            <a:tailEnd/>
          </a:ln>
          <a:effectLst/>
        </p:spPr>
        <p:txBody>
          <a:bodyPr anchor="ctr"/>
          <a:lstStyle/>
          <a:p>
            <a:pPr eaLnBrk="0" hangingPunct="0">
              <a:lnSpc>
                <a:spcPct val="100000"/>
              </a:lnSpc>
            </a:pPr>
            <a:r>
              <a:rPr lang="en-GB" sz="2400" dirty="0" err="1" smtClean="0">
                <a:solidFill>
                  <a:srgbClr val="000000"/>
                </a:solidFill>
              </a:rPr>
              <a:t>EarthCARE</a:t>
            </a:r>
            <a:r>
              <a:rPr lang="en-GB" sz="2400" dirty="0" smtClean="0">
                <a:solidFill>
                  <a:srgbClr val="000000"/>
                </a:solidFill>
              </a:rPr>
              <a:t> </a:t>
            </a:r>
            <a:r>
              <a:rPr lang="en-GB" sz="2400" dirty="0">
                <a:solidFill>
                  <a:srgbClr val="000000"/>
                </a:solidFill>
              </a:rPr>
              <a:t>products to </a:t>
            </a:r>
            <a:r>
              <a:rPr lang="en-GB" sz="2400" dirty="0" smtClean="0">
                <a:solidFill>
                  <a:srgbClr val="000000"/>
                </a:solidFill>
              </a:rPr>
              <a:t>validate</a:t>
            </a:r>
          </a:p>
          <a:p>
            <a:pPr eaLnBrk="0" hangingPunct="0">
              <a:lnSpc>
                <a:spcPct val="100000"/>
              </a:lnSpc>
            </a:pPr>
            <a:r>
              <a:rPr lang="en-GB" sz="2400" dirty="0" smtClean="0">
                <a:solidFill>
                  <a:srgbClr val="000000"/>
                </a:solidFill>
                <a:cs typeface="+mn-cs"/>
              </a:rPr>
              <a:t>(tentative list)</a:t>
            </a:r>
          </a:p>
        </p:txBody>
      </p:sp>
      <p:graphicFrame>
        <p:nvGraphicFramePr>
          <p:cNvPr id="4" name="Table 3"/>
          <p:cNvGraphicFramePr>
            <a:graphicFrameLocks noGrp="1"/>
          </p:cNvGraphicFramePr>
          <p:nvPr>
            <p:extLst>
              <p:ext uri="{D42A27DB-BD31-4B8C-83A1-F6EECF244321}">
                <p14:modId xmlns:p14="http://schemas.microsoft.com/office/powerpoint/2010/main" val="1117325895"/>
              </p:ext>
            </p:extLst>
          </p:nvPr>
        </p:nvGraphicFramePr>
        <p:xfrm>
          <a:off x="325876" y="851769"/>
          <a:ext cx="6206248" cy="3862904"/>
        </p:xfrm>
        <a:graphic>
          <a:graphicData uri="http://schemas.openxmlformats.org/drawingml/2006/table">
            <a:tbl>
              <a:tblPr bandRow="1">
                <a:tableStyleId>{5C22544A-7EE6-4342-B048-85BDC9FD1C3A}</a:tableStyleId>
              </a:tblPr>
              <a:tblGrid>
                <a:gridCol w="726333">
                  <a:extLst>
                    <a:ext uri="{9D8B030D-6E8A-4147-A177-3AD203B41FA5}">
                      <a16:colId xmlns:a16="http://schemas.microsoft.com/office/drawing/2014/main" val="3377767638"/>
                    </a:ext>
                  </a:extLst>
                </a:gridCol>
                <a:gridCol w="4416358">
                  <a:extLst>
                    <a:ext uri="{9D8B030D-6E8A-4147-A177-3AD203B41FA5}">
                      <a16:colId xmlns:a16="http://schemas.microsoft.com/office/drawing/2014/main" val="3662865882"/>
                    </a:ext>
                  </a:extLst>
                </a:gridCol>
                <a:gridCol w="609600">
                  <a:extLst>
                    <a:ext uri="{9D8B030D-6E8A-4147-A177-3AD203B41FA5}">
                      <a16:colId xmlns:a16="http://schemas.microsoft.com/office/drawing/2014/main" val="4246008233"/>
                    </a:ext>
                  </a:extLst>
                </a:gridCol>
                <a:gridCol w="453957">
                  <a:extLst>
                    <a:ext uri="{9D8B030D-6E8A-4147-A177-3AD203B41FA5}">
                      <a16:colId xmlns:a16="http://schemas.microsoft.com/office/drawing/2014/main" val="3637365127"/>
                    </a:ext>
                  </a:extLst>
                </a:gridCol>
              </a:tblGrid>
              <a:tr h="334273">
                <a:tc>
                  <a:txBody>
                    <a:bodyPr/>
                    <a:lstStyle/>
                    <a:p>
                      <a:pPr algn="l"/>
                      <a:r>
                        <a:rPr lang="en-GB" sz="1000" b="1" dirty="0" smtClean="0"/>
                        <a:t>AC-TC</a:t>
                      </a:r>
                      <a:endParaRPr lang="en-GB" sz="1000" b="1" dirty="0"/>
                    </a:p>
                  </a:txBody>
                  <a:tcPr anchor="ctr"/>
                </a:tc>
                <a:tc>
                  <a:txBody>
                    <a:bodyPr/>
                    <a:lstStyle/>
                    <a:p>
                      <a:pPr algn="l"/>
                      <a:r>
                        <a:rPr lang="en-GB" sz="1000" dirty="0" smtClean="0"/>
                        <a:t>ATLID/CPR target classification</a:t>
                      </a:r>
                      <a:r>
                        <a:rPr lang="en-GB" sz="1000" baseline="0" dirty="0" smtClean="0"/>
                        <a:t> and detection status</a:t>
                      </a:r>
                      <a:endParaRPr lang="en-GB" sz="1000" dirty="0"/>
                    </a:p>
                  </a:txBody>
                  <a:tcPr anchor="ctr"/>
                </a:tc>
                <a:tc>
                  <a:txBody>
                    <a:bodyPr/>
                    <a:lstStyle/>
                    <a:p>
                      <a:pPr algn="l"/>
                      <a:r>
                        <a:rPr lang="en-GB" sz="1000" dirty="0" smtClean="0"/>
                        <a:t>Profile</a:t>
                      </a:r>
                      <a:endParaRPr lang="en-GB" sz="1000" dirty="0"/>
                    </a:p>
                  </a:txBody>
                  <a:tcPr anchor="ctr"/>
                </a:tc>
                <a:tc>
                  <a:txBody>
                    <a:bodyPr/>
                    <a:lstStyle/>
                    <a:p>
                      <a:pPr algn="l"/>
                      <a:r>
                        <a:rPr lang="en-GB" sz="1000" dirty="0" smtClean="0"/>
                        <a:t>L2b</a:t>
                      </a:r>
                      <a:endParaRPr lang="en-GB" sz="1000" dirty="0"/>
                    </a:p>
                  </a:txBody>
                  <a:tcPr anchor="ctr"/>
                </a:tc>
                <a:extLst>
                  <a:ext uri="{0D108BD9-81ED-4DB2-BD59-A6C34878D82A}">
                    <a16:rowId xmlns:a16="http://schemas.microsoft.com/office/drawing/2014/main" val="877487172"/>
                  </a:ext>
                </a:extLst>
              </a:tr>
              <a:tr h="334273">
                <a:tc>
                  <a:txBody>
                    <a:bodyPr/>
                    <a:lstStyle/>
                    <a:p>
                      <a:pPr algn="l"/>
                      <a:r>
                        <a:rPr lang="en-GB" sz="1000" b="1" dirty="0" smtClean="0"/>
                        <a:t>A-TC</a:t>
                      </a:r>
                      <a:endParaRPr lang="en-GB" sz="1000" b="1" dirty="0"/>
                    </a:p>
                  </a:txBody>
                  <a:tcPr anchor="ctr"/>
                </a:tc>
                <a:tc>
                  <a:txBody>
                    <a:bodyPr/>
                    <a:lstStyle/>
                    <a:p>
                      <a:pPr algn="l"/>
                      <a:r>
                        <a:rPr lang="en-GB" sz="1000" dirty="0" smtClean="0"/>
                        <a:t>Aerosol type, Hydrometeor type</a:t>
                      </a:r>
                      <a:endParaRPr lang="en-GB" sz="1000" dirty="0"/>
                    </a:p>
                  </a:txBody>
                  <a:tcPr anchor="ctr"/>
                </a:tc>
                <a:tc>
                  <a:txBody>
                    <a:bodyPr/>
                    <a:lstStyle/>
                    <a:p>
                      <a:pPr algn="l"/>
                      <a:r>
                        <a:rPr lang="en-GB" sz="1000" dirty="0" smtClean="0"/>
                        <a:t>Profile</a:t>
                      </a:r>
                      <a:endParaRPr lang="en-GB" sz="1000" dirty="0"/>
                    </a:p>
                  </a:txBody>
                  <a:tcPr anchor="ctr"/>
                </a:tc>
                <a:tc>
                  <a:txBody>
                    <a:bodyPr/>
                    <a:lstStyle/>
                    <a:p>
                      <a:pPr algn="l"/>
                      <a:r>
                        <a:rPr lang="en-GB" sz="1000" dirty="0" smtClean="0"/>
                        <a:t>L2a</a:t>
                      </a:r>
                      <a:endParaRPr lang="en-GB" sz="1000" dirty="0"/>
                    </a:p>
                  </a:txBody>
                  <a:tcPr anchor="ctr"/>
                </a:tc>
                <a:extLst>
                  <a:ext uri="{0D108BD9-81ED-4DB2-BD59-A6C34878D82A}">
                    <a16:rowId xmlns:a16="http://schemas.microsoft.com/office/drawing/2014/main" val="3186766260"/>
                  </a:ext>
                </a:extLst>
              </a:tr>
              <a:tr h="388542">
                <a:tc>
                  <a:txBody>
                    <a:bodyPr/>
                    <a:lstStyle/>
                    <a:p>
                      <a:pPr algn="l"/>
                      <a:r>
                        <a:rPr lang="en-GB" sz="1000" b="1" dirty="0" smtClean="0"/>
                        <a:t>C-TC</a:t>
                      </a:r>
                      <a:endParaRPr lang="en-GB" sz="1000" b="1" dirty="0"/>
                    </a:p>
                  </a:txBody>
                  <a:tcPr anchor="ctr"/>
                </a:tc>
                <a:tc>
                  <a:txBody>
                    <a:bodyPr/>
                    <a:lstStyle/>
                    <a:p>
                      <a:pPr algn="l"/>
                      <a:r>
                        <a:rPr lang="en-GB" sz="1000" dirty="0" smtClean="0"/>
                        <a:t>Classification of hydrometeor, Doppler, convection, melting layer base/top, cloud layer base/top</a:t>
                      </a:r>
                      <a:endParaRPr lang="en-GB" sz="1000" dirty="0"/>
                    </a:p>
                  </a:txBody>
                  <a:tcPr anchor="ctr"/>
                </a:tc>
                <a:tc>
                  <a:txBody>
                    <a:bodyPr/>
                    <a:lstStyle/>
                    <a:p>
                      <a:pPr algn="l"/>
                      <a:r>
                        <a:rPr lang="en-GB" sz="1000" dirty="0" smtClean="0"/>
                        <a:t>Profile</a:t>
                      </a:r>
                      <a:endParaRPr lang="en-GB" sz="1000" dirty="0"/>
                    </a:p>
                  </a:txBody>
                  <a:tcPr anchor="ctr"/>
                </a:tc>
                <a:tc>
                  <a:txBody>
                    <a:bodyPr/>
                    <a:lstStyle/>
                    <a:p>
                      <a:pPr algn="l"/>
                      <a:r>
                        <a:rPr lang="en-GB" sz="1000" dirty="0" smtClean="0"/>
                        <a:t>L2a</a:t>
                      </a:r>
                      <a:endParaRPr lang="en-GB" sz="1000" dirty="0"/>
                    </a:p>
                  </a:txBody>
                  <a:tcPr anchor="ctr"/>
                </a:tc>
                <a:extLst>
                  <a:ext uri="{0D108BD9-81ED-4DB2-BD59-A6C34878D82A}">
                    <a16:rowId xmlns:a16="http://schemas.microsoft.com/office/drawing/2014/main" val="1463367355"/>
                  </a:ext>
                </a:extLst>
              </a:tr>
              <a:tr h="334273">
                <a:tc>
                  <a:txBody>
                    <a:bodyPr/>
                    <a:lstStyle/>
                    <a:p>
                      <a:pPr algn="l"/>
                      <a:r>
                        <a:rPr lang="en-GB" sz="1000" b="1" dirty="0" smtClean="0"/>
                        <a:t>A-FM</a:t>
                      </a:r>
                      <a:endParaRPr lang="en-GB" sz="1000" b="1" dirty="0"/>
                    </a:p>
                  </a:txBody>
                  <a:tcPr anchor="ctr"/>
                </a:tc>
                <a:tc>
                  <a:txBody>
                    <a:bodyPr/>
                    <a:lstStyle/>
                    <a:p>
                      <a:pPr algn="l"/>
                      <a:r>
                        <a:rPr lang="en-GB" sz="1000" dirty="0" smtClean="0"/>
                        <a:t>Probability of layer detection (scale 0-10; no aerosol/cloud separation)</a:t>
                      </a:r>
                      <a:endParaRPr lang="en-GB" sz="1000" dirty="0"/>
                    </a:p>
                  </a:txBody>
                  <a:tcPr anchor="ctr"/>
                </a:tc>
                <a:tc>
                  <a:txBody>
                    <a:bodyPr/>
                    <a:lstStyle/>
                    <a:p>
                      <a:pPr algn="l"/>
                      <a:r>
                        <a:rPr lang="en-GB" sz="1000" dirty="0" smtClean="0"/>
                        <a:t>Profile</a:t>
                      </a:r>
                      <a:endParaRPr lang="en-GB" sz="1000" dirty="0"/>
                    </a:p>
                  </a:txBody>
                  <a:tcPr anchor="ctr"/>
                </a:tc>
                <a:tc>
                  <a:txBody>
                    <a:bodyPr/>
                    <a:lstStyle/>
                    <a:p>
                      <a:pPr algn="l"/>
                      <a:r>
                        <a:rPr lang="en-GB" sz="1000" dirty="0" smtClean="0"/>
                        <a:t>L2a</a:t>
                      </a:r>
                      <a:endParaRPr lang="en-GB" sz="1000" dirty="0"/>
                    </a:p>
                  </a:txBody>
                  <a:tcPr anchor="ctr"/>
                </a:tc>
                <a:extLst>
                  <a:ext uri="{0D108BD9-81ED-4DB2-BD59-A6C34878D82A}">
                    <a16:rowId xmlns:a16="http://schemas.microsoft.com/office/drawing/2014/main" val="3702604551"/>
                  </a:ext>
                </a:extLst>
              </a:tr>
              <a:tr h="334273">
                <a:tc>
                  <a:txBody>
                    <a:bodyPr/>
                    <a:lstStyle/>
                    <a:p>
                      <a:pPr algn="l"/>
                      <a:r>
                        <a:rPr lang="en-GB" sz="1000" b="1" dirty="0" smtClean="0"/>
                        <a:t>A-ALD</a:t>
                      </a:r>
                      <a:endParaRPr lang="en-GB" sz="1000" b="1" dirty="0"/>
                    </a:p>
                  </a:txBody>
                  <a:tcPr anchor="ctr"/>
                </a:tc>
                <a:tc>
                  <a:txBody>
                    <a:bodyPr/>
                    <a:lstStyle/>
                    <a:p>
                      <a:pPr algn="l"/>
                      <a:r>
                        <a:rPr lang="en-GB" sz="1000" dirty="0" smtClean="0"/>
                        <a:t>Aerosol layer</a:t>
                      </a:r>
                      <a:r>
                        <a:rPr lang="en-GB" sz="1000" baseline="0" dirty="0" smtClean="0"/>
                        <a:t> top/base, AOD, extinction, backscatter, depolarisation</a:t>
                      </a:r>
                      <a:endParaRPr lang="en-GB" sz="1000" dirty="0"/>
                    </a:p>
                  </a:txBody>
                  <a:tcPr anchor="ctr"/>
                </a:tc>
                <a:tc>
                  <a:txBody>
                    <a:bodyPr/>
                    <a:lstStyle/>
                    <a:p>
                      <a:pPr algn="l"/>
                      <a:r>
                        <a:rPr lang="en-GB" sz="1000" dirty="0" smtClean="0"/>
                        <a:t>Layer</a:t>
                      </a:r>
                      <a:endParaRPr lang="en-GB" sz="1000" dirty="0"/>
                    </a:p>
                  </a:txBody>
                  <a:tcPr anchor="ctr"/>
                </a:tc>
                <a:tc>
                  <a:txBody>
                    <a:bodyPr/>
                    <a:lstStyle/>
                    <a:p>
                      <a:pPr algn="l"/>
                      <a:r>
                        <a:rPr lang="en-GB" sz="1000" dirty="0" smtClean="0"/>
                        <a:t>L2a</a:t>
                      </a:r>
                      <a:endParaRPr lang="en-GB" sz="1000" dirty="0"/>
                    </a:p>
                  </a:txBody>
                  <a:tcPr anchor="ctr"/>
                </a:tc>
                <a:extLst>
                  <a:ext uri="{0D108BD9-81ED-4DB2-BD59-A6C34878D82A}">
                    <a16:rowId xmlns:a16="http://schemas.microsoft.com/office/drawing/2014/main" val="515995218"/>
                  </a:ext>
                </a:extLst>
              </a:tr>
              <a:tr h="334273">
                <a:tc>
                  <a:txBody>
                    <a:bodyPr/>
                    <a:lstStyle/>
                    <a:p>
                      <a:pPr algn="l"/>
                      <a:r>
                        <a:rPr lang="en-GB" sz="1000" b="1" dirty="0" smtClean="0"/>
                        <a:t>A-CTH</a:t>
                      </a:r>
                      <a:endParaRPr lang="en-GB" sz="1000" b="1" dirty="0"/>
                    </a:p>
                  </a:txBody>
                  <a:tcPr anchor="ctr"/>
                </a:tc>
                <a:tc>
                  <a:txBody>
                    <a:bodyPr/>
                    <a:lstStyle/>
                    <a:p>
                      <a:pPr algn="l"/>
                      <a:r>
                        <a:rPr lang="en-GB" sz="1000" dirty="0" smtClean="0"/>
                        <a:t>Cloud top height</a:t>
                      </a:r>
                      <a:endParaRPr lang="en-GB" sz="1000" dirty="0"/>
                    </a:p>
                  </a:txBody>
                  <a:tcPr anchor="ctr"/>
                </a:tc>
                <a:tc>
                  <a:txBody>
                    <a:bodyPr/>
                    <a:lstStyle/>
                    <a:p>
                      <a:pPr algn="l"/>
                      <a:r>
                        <a:rPr lang="en-GB" sz="1000" dirty="0" smtClean="0"/>
                        <a:t>Layer</a:t>
                      </a:r>
                      <a:endParaRPr lang="en-GB" sz="1000" dirty="0"/>
                    </a:p>
                  </a:txBody>
                  <a:tcPr anchor="ctr"/>
                </a:tc>
                <a:tc>
                  <a:txBody>
                    <a:bodyPr/>
                    <a:lstStyle/>
                    <a:p>
                      <a:pPr algn="l"/>
                      <a:r>
                        <a:rPr lang="en-GB" sz="1000" dirty="0" smtClean="0"/>
                        <a:t>L2a</a:t>
                      </a:r>
                      <a:endParaRPr lang="en-GB" sz="1000" dirty="0"/>
                    </a:p>
                  </a:txBody>
                  <a:tcPr anchor="ctr"/>
                </a:tc>
                <a:extLst>
                  <a:ext uri="{0D108BD9-81ED-4DB2-BD59-A6C34878D82A}">
                    <a16:rowId xmlns:a16="http://schemas.microsoft.com/office/drawing/2014/main" val="2586779022"/>
                  </a:ext>
                </a:extLst>
              </a:tr>
              <a:tr h="334273">
                <a:tc>
                  <a:txBody>
                    <a:bodyPr/>
                    <a:lstStyle/>
                    <a:p>
                      <a:pPr algn="l"/>
                      <a:r>
                        <a:rPr lang="en-GB" sz="1000" b="1" dirty="0" smtClean="0"/>
                        <a:t>A-EBD</a:t>
                      </a:r>
                      <a:endParaRPr lang="en-GB" sz="1000" b="1" dirty="0"/>
                    </a:p>
                  </a:txBody>
                  <a:tcPr anchor="ctr"/>
                </a:tc>
                <a:tc>
                  <a:txBody>
                    <a:bodyPr/>
                    <a:lstStyle/>
                    <a:p>
                      <a:pPr algn="l"/>
                      <a:r>
                        <a:rPr lang="en-GB" sz="1000" dirty="0" smtClean="0"/>
                        <a:t>Extinction, backscatter and depolarisation</a:t>
                      </a:r>
                      <a:endParaRPr lang="en-GB" sz="1000" dirty="0"/>
                    </a:p>
                  </a:txBody>
                  <a:tcPr anchor="ctr"/>
                </a:tc>
                <a:tc>
                  <a:txBody>
                    <a:bodyPr/>
                    <a:lstStyle/>
                    <a:p>
                      <a:pPr algn="l"/>
                      <a:r>
                        <a:rPr lang="en-GB" sz="1000" dirty="0" smtClean="0"/>
                        <a:t>Profile</a:t>
                      </a:r>
                      <a:endParaRPr lang="en-GB" sz="1000" dirty="0"/>
                    </a:p>
                  </a:txBody>
                  <a:tcPr anchor="ctr"/>
                </a:tc>
                <a:tc>
                  <a:txBody>
                    <a:bodyPr/>
                    <a:lstStyle/>
                    <a:p>
                      <a:pPr algn="l"/>
                      <a:r>
                        <a:rPr lang="en-GB" sz="1000" dirty="0" smtClean="0"/>
                        <a:t>L2a</a:t>
                      </a:r>
                      <a:endParaRPr lang="en-GB" sz="1000" dirty="0"/>
                    </a:p>
                  </a:txBody>
                  <a:tcPr anchor="ctr"/>
                </a:tc>
                <a:extLst>
                  <a:ext uri="{0D108BD9-81ED-4DB2-BD59-A6C34878D82A}">
                    <a16:rowId xmlns:a16="http://schemas.microsoft.com/office/drawing/2014/main" val="392455121"/>
                  </a:ext>
                </a:extLst>
              </a:tr>
              <a:tr h="388542">
                <a:tc>
                  <a:txBody>
                    <a:bodyPr/>
                    <a:lstStyle/>
                    <a:p>
                      <a:pPr algn="l"/>
                      <a:r>
                        <a:rPr lang="en-GB" sz="1000" b="1" dirty="0" smtClean="0"/>
                        <a:t>A-AER</a:t>
                      </a:r>
                      <a:endParaRPr lang="en-GB" sz="1000" b="1" dirty="0"/>
                    </a:p>
                  </a:txBody>
                  <a:tcPr anchor="ctr"/>
                </a:tc>
                <a:tc>
                  <a:txBody>
                    <a:bodyPr/>
                    <a:lstStyle/>
                    <a:p>
                      <a:pPr algn="l"/>
                      <a:r>
                        <a:rPr lang="en-GB" sz="1000" dirty="0" smtClean="0"/>
                        <a:t>Aerosol</a:t>
                      </a:r>
                      <a:r>
                        <a:rPr lang="en-GB" sz="1000" baseline="0" dirty="0" smtClean="0"/>
                        <a:t> extinction, backscatter and depolarisation</a:t>
                      </a:r>
                    </a:p>
                    <a:p>
                      <a:pPr algn="l"/>
                      <a:r>
                        <a:rPr lang="en-GB" sz="1000" baseline="0" dirty="0" smtClean="0"/>
                        <a:t>Aerosol type, Layer information</a:t>
                      </a:r>
                      <a:endParaRPr lang="en-GB" sz="1000" dirty="0"/>
                    </a:p>
                  </a:txBody>
                  <a:tcPr anchor="ctr"/>
                </a:tc>
                <a:tc>
                  <a:txBody>
                    <a:bodyPr/>
                    <a:lstStyle/>
                    <a:p>
                      <a:pPr algn="l"/>
                      <a:r>
                        <a:rPr lang="en-GB" sz="1000" dirty="0" smtClean="0"/>
                        <a:t>Profile</a:t>
                      </a:r>
                      <a:endParaRPr lang="en-GB" sz="1000" dirty="0"/>
                    </a:p>
                  </a:txBody>
                  <a:tcPr anchor="ctr"/>
                </a:tc>
                <a:tc>
                  <a:txBody>
                    <a:bodyPr/>
                    <a:lstStyle/>
                    <a:p>
                      <a:pPr algn="l"/>
                      <a:r>
                        <a:rPr lang="en-GB" sz="1000" dirty="0" smtClean="0"/>
                        <a:t>L2a</a:t>
                      </a:r>
                      <a:endParaRPr lang="en-GB" sz="1000" dirty="0"/>
                    </a:p>
                  </a:txBody>
                  <a:tcPr anchor="ctr"/>
                </a:tc>
                <a:extLst>
                  <a:ext uri="{0D108BD9-81ED-4DB2-BD59-A6C34878D82A}">
                    <a16:rowId xmlns:a16="http://schemas.microsoft.com/office/drawing/2014/main" val="4046061093"/>
                  </a:ext>
                </a:extLst>
              </a:tr>
              <a:tr h="334273">
                <a:tc>
                  <a:txBody>
                    <a:bodyPr/>
                    <a:lstStyle/>
                    <a:p>
                      <a:pPr algn="l"/>
                      <a:r>
                        <a:rPr lang="en-GB" sz="1000" b="1" dirty="0" smtClean="0"/>
                        <a:t>A-ICE</a:t>
                      </a:r>
                      <a:endParaRPr lang="en-GB" sz="1000" b="1" dirty="0"/>
                    </a:p>
                  </a:txBody>
                  <a:tcPr anchor="ctr"/>
                </a:tc>
                <a:tc>
                  <a:txBody>
                    <a:bodyPr/>
                    <a:lstStyle/>
                    <a:p>
                      <a:pPr algn="l"/>
                      <a:r>
                        <a:rPr lang="en-GB" sz="1000" dirty="0" smtClean="0"/>
                        <a:t>IWC and</a:t>
                      </a:r>
                      <a:r>
                        <a:rPr lang="en-GB" sz="1000" baseline="0" dirty="0" smtClean="0"/>
                        <a:t> Ice effective radius</a:t>
                      </a:r>
                      <a:endParaRPr lang="en-GB" sz="1000" dirty="0"/>
                    </a:p>
                  </a:txBody>
                  <a:tcPr anchor="ctr"/>
                </a:tc>
                <a:tc>
                  <a:txBody>
                    <a:bodyPr/>
                    <a:lstStyle/>
                    <a:p>
                      <a:pPr algn="l"/>
                      <a:r>
                        <a:rPr lang="en-GB" sz="1000" dirty="0" smtClean="0"/>
                        <a:t>Profile</a:t>
                      </a:r>
                      <a:endParaRPr lang="en-GB" sz="1000" dirty="0"/>
                    </a:p>
                  </a:txBody>
                  <a:tcPr anchor="ctr"/>
                </a:tc>
                <a:tc>
                  <a:txBody>
                    <a:bodyPr/>
                    <a:lstStyle/>
                    <a:p>
                      <a:pPr algn="l"/>
                      <a:r>
                        <a:rPr lang="en-GB" sz="1000" dirty="0" smtClean="0"/>
                        <a:t>L2a</a:t>
                      </a:r>
                      <a:endParaRPr lang="en-GB" sz="1000" dirty="0"/>
                    </a:p>
                  </a:txBody>
                  <a:tcPr anchor="ctr"/>
                </a:tc>
                <a:extLst>
                  <a:ext uri="{0D108BD9-81ED-4DB2-BD59-A6C34878D82A}">
                    <a16:rowId xmlns:a16="http://schemas.microsoft.com/office/drawing/2014/main" val="2496791077"/>
                  </a:ext>
                </a:extLst>
              </a:tr>
              <a:tr h="334273">
                <a:tc>
                  <a:txBody>
                    <a:bodyPr/>
                    <a:lstStyle/>
                    <a:p>
                      <a:pPr algn="l"/>
                      <a:r>
                        <a:rPr lang="en-GB" sz="1000" b="1" dirty="0" smtClean="0"/>
                        <a:t>C-CLD</a:t>
                      </a:r>
                      <a:endParaRPr lang="en-GB" sz="1000" b="1" dirty="0"/>
                    </a:p>
                  </a:txBody>
                  <a:tcPr anchor="ctr"/>
                </a:tc>
                <a:tc>
                  <a:txBody>
                    <a:bodyPr/>
                    <a:lstStyle/>
                    <a:p>
                      <a:pPr algn="l"/>
                      <a:r>
                        <a:rPr lang="en-GB" sz="1000" dirty="0" smtClean="0"/>
                        <a:t>Cloud water content,</a:t>
                      </a:r>
                      <a:r>
                        <a:rPr lang="en-GB" sz="1000" baseline="0" dirty="0" smtClean="0"/>
                        <a:t> LWP, IWP, characteristic diameters</a:t>
                      </a:r>
                      <a:endParaRPr lang="en-GB" sz="1000" dirty="0"/>
                    </a:p>
                  </a:txBody>
                  <a:tcPr anchor="ctr"/>
                </a:tc>
                <a:tc>
                  <a:txBody>
                    <a:bodyPr/>
                    <a:lstStyle/>
                    <a:p>
                      <a:pPr algn="l"/>
                      <a:r>
                        <a:rPr lang="en-GB" sz="1000" dirty="0" smtClean="0"/>
                        <a:t>Profile</a:t>
                      </a:r>
                      <a:endParaRPr lang="en-GB" sz="1000" dirty="0"/>
                    </a:p>
                  </a:txBody>
                  <a:tcPr anchor="ctr"/>
                </a:tc>
                <a:tc>
                  <a:txBody>
                    <a:bodyPr/>
                    <a:lstStyle/>
                    <a:p>
                      <a:pPr algn="l"/>
                      <a:r>
                        <a:rPr lang="en-GB" sz="1000" dirty="0" smtClean="0"/>
                        <a:t>L2a</a:t>
                      </a:r>
                      <a:endParaRPr lang="en-GB" sz="1000" dirty="0"/>
                    </a:p>
                  </a:txBody>
                  <a:tcPr anchor="ctr"/>
                </a:tc>
                <a:extLst>
                  <a:ext uri="{0D108BD9-81ED-4DB2-BD59-A6C34878D82A}">
                    <a16:rowId xmlns:a16="http://schemas.microsoft.com/office/drawing/2014/main" val="1176177630"/>
                  </a:ext>
                </a:extLst>
              </a:tr>
              <a:tr h="388542">
                <a:tc>
                  <a:txBody>
                    <a:bodyPr/>
                    <a:lstStyle/>
                    <a:p>
                      <a:pPr algn="l"/>
                      <a:r>
                        <a:rPr lang="en-GB" sz="1000" b="1" dirty="0" smtClean="0"/>
                        <a:t>C-FMR</a:t>
                      </a:r>
                      <a:endParaRPr lang="en-GB" sz="1000" b="1" dirty="0"/>
                    </a:p>
                  </a:txBody>
                  <a:tcPr anchor="ctr"/>
                </a:tc>
                <a:tc>
                  <a:txBody>
                    <a:bodyPr/>
                    <a:lstStyle/>
                    <a:p>
                      <a:pPr algn="l"/>
                      <a:r>
                        <a:rPr lang="en-GB" sz="1000" dirty="0" smtClean="0"/>
                        <a:t>Feature mask, corrected radar reflectivity, path integrated attenuation, multiple scattering flag</a:t>
                      </a:r>
                      <a:endParaRPr lang="en-GB" sz="1000" dirty="0"/>
                    </a:p>
                  </a:txBody>
                  <a:tcPr anchor="ctr"/>
                </a:tc>
                <a:tc>
                  <a:txBody>
                    <a:bodyPr/>
                    <a:lstStyle/>
                    <a:p>
                      <a:pPr algn="l"/>
                      <a:r>
                        <a:rPr lang="en-GB" sz="1000" dirty="0" smtClean="0"/>
                        <a:t>Profile</a:t>
                      </a:r>
                      <a:endParaRPr lang="en-GB" sz="1000" dirty="0"/>
                    </a:p>
                  </a:txBody>
                  <a:tcPr anchor="ctr"/>
                </a:tc>
                <a:tc>
                  <a:txBody>
                    <a:bodyPr/>
                    <a:lstStyle/>
                    <a:p>
                      <a:pPr algn="l"/>
                      <a:r>
                        <a:rPr lang="en-GB" sz="1000" dirty="0" smtClean="0"/>
                        <a:t>L2a</a:t>
                      </a:r>
                      <a:endParaRPr lang="en-GB" sz="1000" dirty="0"/>
                    </a:p>
                  </a:txBody>
                  <a:tcPr anchor="ctr"/>
                </a:tc>
                <a:extLst>
                  <a:ext uri="{0D108BD9-81ED-4DB2-BD59-A6C34878D82A}">
                    <a16:rowId xmlns:a16="http://schemas.microsoft.com/office/drawing/2014/main" val="2295110860"/>
                  </a:ext>
                </a:extLst>
              </a:tr>
            </a:tbl>
          </a:graphicData>
        </a:graphic>
      </p:graphicFrame>
    </p:spTree>
    <p:extLst>
      <p:ext uri="{BB962C8B-B14F-4D97-AF65-F5344CB8AC3E}">
        <p14:creationId xmlns:p14="http://schemas.microsoft.com/office/powerpoint/2010/main" val="972812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extBox 2"/>
          <p:cNvSpPr txBox="1"/>
          <p:nvPr/>
        </p:nvSpPr>
        <p:spPr>
          <a:xfrm>
            <a:off x="371260" y="498587"/>
            <a:ext cx="6105167" cy="408380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nchorCtr="0">
            <a:spAutoFit/>
          </a:bodyPr>
          <a:lstStyle/>
          <a:p>
            <a:pPr algn="ctr" defTabSz="584200" hangingPunct="0">
              <a:spcAft>
                <a:spcPts val="1200"/>
              </a:spcAft>
            </a:pPr>
            <a:r>
              <a:rPr lang="en-GB" sz="2000" dirty="0" smtClean="0">
                <a:solidFill>
                  <a:srgbClr val="0070C0"/>
                </a:solidFill>
                <a:sym typeface="Helvetica Light"/>
              </a:rPr>
              <a:t>Pre-launch preparatory activities</a:t>
            </a:r>
          </a:p>
          <a:p>
            <a:pPr algn="ctr" defTabSz="584200" hangingPunct="0">
              <a:spcAft>
                <a:spcPts val="1200"/>
              </a:spcAft>
            </a:pPr>
            <a:endParaRPr kumimoji="0" lang="en-GB" sz="2000" b="0" i="0" u="none" strike="noStrike" cap="none" spc="0" normalizeH="0" baseline="0" dirty="0" smtClean="0">
              <a:ln>
                <a:noFill/>
              </a:ln>
              <a:solidFill>
                <a:schemeClr val="tx1"/>
              </a:solidFill>
              <a:effectLst/>
              <a:uFillTx/>
              <a:latin typeface="+mn-lt"/>
              <a:ea typeface="+mn-ea"/>
              <a:cs typeface="+mn-cs"/>
              <a:sym typeface="Helvetica Light"/>
            </a:endParaRPr>
          </a:p>
          <a:p>
            <a:pPr marL="180000" indent="-180000" algn="just" defTabSz="584200" hangingPunct="0"/>
            <a:r>
              <a:rPr lang="en-GB" u="sng" dirty="0" smtClean="0">
                <a:sym typeface="Helvetica Light"/>
              </a:rPr>
              <a:t>Research flights</a:t>
            </a:r>
            <a:r>
              <a:rPr lang="en-GB" dirty="0" smtClean="0">
                <a:sym typeface="Helvetica Light"/>
              </a:rPr>
              <a:t>:</a:t>
            </a:r>
          </a:p>
          <a:p>
            <a:pPr marL="180000" indent="-180000" algn="just" defTabSz="584200" hangingPunct="0">
              <a:buFont typeface="Arial" pitchFamily="34" charset="0"/>
              <a:buChar char="•"/>
            </a:pPr>
            <a:r>
              <a:rPr lang="en-GB" dirty="0" smtClean="0">
                <a:sym typeface="Helvetica Light"/>
              </a:rPr>
              <a:t>Single flights: plan 3-6 months ahead</a:t>
            </a:r>
          </a:p>
          <a:p>
            <a:pPr marL="180000" indent="-180000" algn="just" defTabSz="584200" hangingPunct="0">
              <a:buFont typeface="Arial" pitchFamily="34" charset="0"/>
              <a:buChar char="•"/>
            </a:pPr>
            <a:r>
              <a:rPr lang="en-GB" dirty="0" smtClean="0">
                <a:sym typeface="Helvetica Light"/>
              </a:rPr>
              <a:t>Dedicated campaign: plan 1 year ahead</a:t>
            </a:r>
          </a:p>
          <a:p>
            <a:pPr marL="180000" indent="-180000" algn="just" defTabSz="584200" hangingPunct="0"/>
            <a:endParaRPr lang="en-GB" dirty="0" smtClean="0">
              <a:sym typeface="Helvetica Light"/>
            </a:endParaRPr>
          </a:p>
          <a:p>
            <a:pPr marL="180000" indent="-180000" algn="just" defTabSz="584200" hangingPunct="0"/>
            <a:r>
              <a:rPr lang="en-GB" u="sng" dirty="0" smtClean="0">
                <a:sym typeface="Helvetica Light"/>
              </a:rPr>
              <a:t>Assessment with satellite retrievals and short-period forecasts</a:t>
            </a:r>
            <a:r>
              <a:rPr lang="en-GB" dirty="0" smtClean="0">
                <a:sym typeface="Helvetica Light"/>
              </a:rPr>
              <a:t>:</a:t>
            </a:r>
          </a:p>
          <a:p>
            <a:pPr marL="180000" indent="-180000" algn="just" defTabSz="584200" hangingPunct="0">
              <a:buFont typeface="Arial" pitchFamily="34" charset="0"/>
              <a:buChar char="•"/>
            </a:pPr>
            <a:r>
              <a:rPr lang="en-GB" dirty="0" smtClean="0">
                <a:sym typeface="Helvetica Light"/>
              </a:rPr>
              <a:t>Acquire </a:t>
            </a:r>
            <a:r>
              <a:rPr lang="en-GB" dirty="0" err="1" smtClean="0">
                <a:sym typeface="Helvetica Light"/>
              </a:rPr>
              <a:t>EarthCARE</a:t>
            </a:r>
            <a:r>
              <a:rPr lang="en-GB" dirty="0" smtClean="0">
                <a:sym typeface="Helvetica Light"/>
              </a:rPr>
              <a:t> sample data (from rehearsal)</a:t>
            </a:r>
          </a:p>
          <a:p>
            <a:pPr marL="180000" indent="-180000" algn="just" defTabSz="584200" hangingPunct="0">
              <a:buFont typeface="Arial" pitchFamily="34" charset="0"/>
              <a:buChar char="•"/>
            </a:pPr>
            <a:r>
              <a:rPr lang="en-GB" dirty="0" smtClean="0">
                <a:sym typeface="Helvetica Light"/>
              </a:rPr>
              <a:t>Plan statistical comparison and prepare software package: begin 6-9 months before launch</a:t>
            </a:r>
          </a:p>
          <a:p>
            <a:pPr marL="180000" indent="-180000" algn="just" defTabSz="584200" hangingPunct="0">
              <a:buFont typeface="Arial" pitchFamily="34" charset="0"/>
              <a:buChar char="•"/>
            </a:pPr>
            <a:r>
              <a:rPr lang="en-GB" dirty="0" smtClean="0">
                <a:sym typeface="Helvetica Light"/>
              </a:rPr>
              <a:t>Optimise forward operator of radar reflectivity: begin 6 months before launch (new science capabilities, e.g. Doppler, not covered here).</a:t>
            </a:r>
          </a:p>
          <a:p>
            <a:pPr marL="180000" indent="-180000" algn="just" defTabSz="584200" hangingPunct="0"/>
            <a:endParaRPr lang="en-GB" dirty="0" smtClean="0">
              <a:sym typeface="Helvetica Light"/>
            </a:endParaRPr>
          </a:p>
          <a:p>
            <a:pPr marL="180000" indent="-180000" algn="just" defTabSz="584200" hangingPunct="0"/>
            <a:r>
              <a:rPr lang="en-GB" u="sng" dirty="0" smtClean="0">
                <a:sym typeface="Helvetica Light"/>
              </a:rPr>
              <a:t>Notes</a:t>
            </a:r>
            <a:r>
              <a:rPr lang="en-GB" dirty="0" smtClean="0">
                <a:sym typeface="Helvetica Light"/>
              </a:rPr>
              <a:t>:</a:t>
            </a:r>
          </a:p>
          <a:p>
            <a:pPr marL="180000" indent="-180000" algn="just" defTabSz="584200" hangingPunct="0">
              <a:buFont typeface="Arial" pitchFamily="34" charset="0"/>
              <a:buChar char="•"/>
            </a:pPr>
            <a:r>
              <a:rPr lang="en-GB" dirty="0" smtClean="0">
                <a:sym typeface="Helvetica Light"/>
              </a:rPr>
              <a:t>Funding status to be clarified prior to any activity.</a:t>
            </a:r>
          </a:p>
          <a:p>
            <a:pPr marL="180000" indent="-180000" algn="just" defTabSz="584200" hangingPunct="0">
              <a:buFont typeface="Arial" pitchFamily="34" charset="0"/>
              <a:buChar char="•"/>
            </a:pPr>
            <a:r>
              <a:rPr lang="en-GB" dirty="0" err="1" smtClean="0">
                <a:sym typeface="Helvetica Light"/>
              </a:rPr>
              <a:t>EarthCARE</a:t>
            </a:r>
            <a:r>
              <a:rPr lang="en-GB" dirty="0" smtClean="0">
                <a:sym typeface="Helvetica Light"/>
              </a:rPr>
              <a:t> launch date to be clarified in order to plan flying activities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extBox 2"/>
          <p:cNvSpPr txBox="1"/>
          <p:nvPr/>
        </p:nvSpPr>
        <p:spPr>
          <a:xfrm>
            <a:off x="371260" y="498587"/>
            <a:ext cx="6105167" cy="399147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nchorCtr="0">
            <a:spAutoFit/>
          </a:bodyPr>
          <a:lstStyle/>
          <a:p>
            <a:pPr algn="ctr" defTabSz="584200" hangingPunct="0">
              <a:spcAft>
                <a:spcPts val="1200"/>
              </a:spcAft>
            </a:pPr>
            <a:r>
              <a:rPr lang="en-GB" sz="2000" dirty="0" smtClean="0">
                <a:solidFill>
                  <a:srgbClr val="0070C0"/>
                </a:solidFill>
                <a:sym typeface="Helvetica Light"/>
              </a:rPr>
              <a:t>Project status</a:t>
            </a:r>
          </a:p>
          <a:p>
            <a:pPr algn="ctr" defTabSz="584200" hangingPunct="0">
              <a:spcAft>
                <a:spcPts val="1200"/>
              </a:spcAft>
            </a:pPr>
            <a:endParaRPr kumimoji="0" lang="en-GB" sz="2000" b="0" i="0" u="none" strike="noStrike" cap="none" spc="0" normalizeH="0" baseline="0" dirty="0" smtClean="0">
              <a:ln>
                <a:noFill/>
              </a:ln>
              <a:solidFill>
                <a:schemeClr val="tx1"/>
              </a:solidFill>
              <a:effectLst/>
              <a:uFillTx/>
              <a:latin typeface="+mn-lt"/>
              <a:ea typeface="+mn-ea"/>
              <a:cs typeface="+mn-cs"/>
              <a:sym typeface="Helvetica Light"/>
            </a:endParaRPr>
          </a:p>
          <a:p>
            <a:pPr marL="180000" indent="-180000" algn="just" defTabSz="584200" hangingPunct="0">
              <a:spcAft>
                <a:spcPts val="1200"/>
              </a:spcAft>
              <a:buFont typeface="Arial" pitchFamily="34" charset="0"/>
              <a:buChar char="•"/>
            </a:pPr>
            <a:r>
              <a:rPr lang="en-GB" sz="2000" dirty="0" smtClean="0">
                <a:sym typeface="Helvetica Light"/>
              </a:rPr>
              <a:t>The Met Office does not have any internal funding for this activity.</a:t>
            </a:r>
          </a:p>
          <a:p>
            <a:pPr marL="180000" indent="-180000" algn="just" defTabSz="584200" hangingPunct="0">
              <a:spcAft>
                <a:spcPts val="1200"/>
              </a:spcAft>
              <a:buFont typeface="Arial" pitchFamily="34" charset="0"/>
              <a:buChar char="•"/>
            </a:pPr>
            <a:r>
              <a:rPr lang="en-GB" sz="2000" dirty="0" smtClean="0">
                <a:sym typeface="Helvetica Light"/>
              </a:rPr>
              <a:t>The Met Office budget for use of the FAAM aircraft is being reviewed at the moment. We expect this review to complete by the end of 2018.</a:t>
            </a:r>
          </a:p>
          <a:p>
            <a:pPr marL="180000" indent="-180000" algn="just" defTabSz="584200" hangingPunct="0">
              <a:spcAft>
                <a:spcPts val="1200"/>
              </a:spcAft>
              <a:buFont typeface="Arial" pitchFamily="34" charset="0"/>
              <a:buChar char="•"/>
            </a:pPr>
            <a:r>
              <a:rPr lang="en-GB" sz="2000" dirty="0" smtClean="0">
                <a:sym typeface="Helvetica Light"/>
              </a:rPr>
              <a:t>We plan to send our cal/</a:t>
            </a:r>
            <a:r>
              <a:rPr lang="en-GB" sz="2000" dirty="0" err="1" smtClean="0">
                <a:sym typeface="Helvetica Light"/>
              </a:rPr>
              <a:t>val</a:t>
            </a:r>
            <a:r>
              <a:rPr lang="en-GB" sz="2000" dirty="0" smtClean="0">
                <a:sym typeface="Helvetica Light"/>
              </a:rPr>
              <a:t> project to the UKSA to sound opportunities for funding; however, we are not aware of any specific call open at the moment.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extBox 2"/>
          <p:cNvSpPr txBox="1"/>
          <p:nvPr/>
        </p:nvSpPr>
        <p:spPr>
          <a:xfrm>
            <a:off x="350635" y="611483"/>
            <a:ext cx="6228920" cy="282192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defTabSz="584200" hangingPunct="0">
              <a:spcAft>
                <a:spcPts val="1200"/>
              </a:spcAft>
            </a:pPr>
            <a:r>
              <a:rPr lang="en-GB" sz="2000" dirty="0" smtClean="0">
                <a:solidFill>
                  <a:srgbClr val="0070C0"/>
                </a:solidFill>
                <a:sym typeface="Helvetica Light"/>
              </a:rPr>
              <a:t>Validation of </a:t>
            </a:r>
            <a:r>
              <a:rPr lang="en-GB" sz="2000" dirty="0" err="1" smtClean="0">
                <a:solidFill>
                  <a:srgbClr val="0070C0"/>
                </a:solidFill>
                <a:sym typeface="Helvetica Light"/>
              </a:rPr>
              <a:t>EarthCARE</a:t>
            </a:r>
            <a:r>
              <a:rPr lang="en-GB" sz="2000" dirty="0" smtClean="0">
                <a:solidFill>
                  <a:srgbClr val="0070C0"/>
                </a:solidFill>
                <a:sym typeface="Helvetica Light"/>
              </a:rPr>
              <a:t> products by comparison with airborne measurements and global NWP predictions</a:t>
            </a:r>
          </a:p>
          <a:p>
            <a:pPr defTabSz="584200" hangingPunct="0">
              <a:spcAft>
                <a:spcPts val="1200"/>
              </a:spcAft>
            </a:pPr>
            <a:endParaRPr kumimoji="0" lang="en-GB" sz="2000" b="0" i="0" u="none" strike="noStrike" cap="none" spc="0" normalizeH="0" baseline="0" dirty="0" smtClean="0">
              <a:ln>
                <a:noFill/>
              </a:ln>
              <a:solidFill>
                <a:schemeClr val="tx1"/>
              </a:solidFill>
              <a:effectLst/>
              <a:uFillTx/>
              <a:latin typeface="+mn-lt"/>
              <a:ea typeface="+mn-ea"/>
              <a:cs typeface="+mn-cs"/>
              <a:sym typeface="Helvetica Light"/>
            </a:endParaRPr>
          </a:p>
          <a:p>
            <a:pPr defTabSz="584200" hangingPunct="0">
              <a:spcAft>
                <a:spcPts val="1200"/>
              </a:spcAft>
            </a:pPr>
            <a:endParaRPr kumimoji="0" lang="en-GB" sz="2000" b="0" i="0" u="none" strike="noStrike" cap="none" spc="0" normalizeH="0" baseline="0" dirty="0" smtClean="0">
              <a:ln>
                <a:noFill/>
              </a:ln>
              <a:solidFill>
                <a:schemeClr val="tx1"/>
              </a:solidFill>
              <a:effectLst/>
              <a:uFillTx/>
              <a:latin typeface="+mn-lt"/>
              <a:ea typeface="+mn-ea"/>
              <a:cs typeface="+mn-cs"/>
              <a:sym typeface="Helvetica Light"/>
            </a:endParaRPr>
          </a:p>
          <a:p>
            <a:pPr algn="ctr" defTabSz="584200" hangingPunct="0">
              <a:spcAft>
                <a:spcPts val="1200"/>
              </a:spcAft>
            </a:pPr>
            <a:r>
              <a:rPr lang="en-GB" sz="2400" dirty="0" smtClean="0">
                <a:solidFill>
                  <a:srgbClr val="FF0000"/>
                </a:solidFill>
                <a:sym typeface="Helvetica Light"/>
              </a:rPr>
              <a:t>Thank you for your attention!</a:t>
            </a:r>
          </a:p>
          <a:p>
            <a:pPr defTabSz="584200" hangingPunct="0">
              <a:spcAft>
                <a:spcPts val="1200"/>
              </a:spcAft>
            </a:pPr>
            <a:endParaRPr lang="en-GB" sz="2000" dirty="0" smtClean="0">
              <a:solidFill>
                <a:srgbClr val="FF0000"/>
              </a:solidFill>
              <a:sym typeface="Helvetica Light"/>
            </a:endParaRPr>
          </a:p>
        </p:txBody>
      </p:sp>
      <p:pic>
        <p:nvPicPr>
          <p:cNvPr id="4" name="Picture 3" descr="EarthCARE_node_full_image_2.jpg"/>
          <p:cNvPicPr>
            <a:picLocks noChangeAspect="1"/>
          </p:cNvPicPr>
          <p:nvPr/>
        </p:nvPicPr>
        <p:blipFill>
          <a:blip r:embed="rId2" cstate="print"/>
          <a:stretch>
            <a:fillRect/>
          </a:stretch>
        </p:blipFill>
        <p:spPr>
          <a:xfrm>
            <a:off x="4662523" y="3348217"/>
            <a:ext cx="1640878" cy="1230658"/>
          </a:xfrm>
          <a:prstGeom prst="rect">
            <a:avLst/>
          </a:prstGeom>
        </p:spPr>
      </p:pic>
    </p:spTree>
    <p:extLst>
      <p:ext uri="{BB962C8B-B14F-4D97-AF65-F5344CB8AC3E}">
        <p14:creationId xmlns:p14="http://schemas.microsoft.com/office/powerpoint/2010/main" val="3731863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graphicFrame>
        <p:nvGraphicFramePr>
          <p:cNvPr id="4" name="Group 60"/>
          <p:cNvGraphicFramePr>
            <a:graphicFrameLocks/>
          </p:cNvGraphicFramePr>
          <p:nvPr/>
        </p:nvGraphicFramePr>
        <p:xfrm>
          <a:off x="114445" y="673834"/>
          <a:ext cx="6656303" cy="3946294"/>
        </p:xfrm>
        <a:graphic>
          <a:graphicData uri="http://schemas.openxmlformats.org/drawingml/2006/table">
            <a:tbl>
              <a:tblPr/>
              <a:tblGrid>
                <a:gridCol w="2313289">
                  <a:extLst>
                    <a:ext uri="{9D8B030D-6E8A-4147-A177-3AD203B41FA5}">
                      <a16:colId xmlns:a16="http://schemas.microsoft.com/office/drawing/2014/main" val="20000"/>
                    </a:ext>
                  </a:extLst>
                </a:gridCol>
                <a:gridCol w="4343014">
                  <a:extLst>
                    <a:ext uri="{9D8B030D-6E8A-4147-A177-3AD203B41FA5}">
                      <a16:colId xmlns:a16="http://schemas.microsoft.com/office/drawing/2014/main" val="20001"/>
                    </a:ext>
                  </a:extLst>
                </a:gridCol>
              </a:tblGrid>
              <a:tr h="301134">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dirty="0" smtClean="0">
                          <a:ln>
                            <a:noFill/>
                          </a:ln>
                          <a:solidFill>
                            <a:schemeClr val="tx1"/>
                          </a:solidFill>
                          <a:effectLst/>
                          <a:latin typeface="Arial" charset="0"/>
                        </a:rPr>
                        <a:t>Crew</a:t>
                      </a:r>
                    </a:p>
                  </a:txBody>
                  <a:tcPr marL="90000" marR="90000" marT="36000" marB="3600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smtClean="0">
                          <a:ln>
                            <a:noFill/>
                          </a:ln>
                          <a:solidFill>
                            <a:schemeClr val="accent2"/>
                          </a:solidFill>
                          <a:effectLst/>
                          <a:latin typeface="Arial" charset="0"/>
                        </a:rPr>
                        <a:t>2 pilots (1 cabin crew)</a:t>
                      </a:r>
                    </a:p>
                  </a:txBody>
                  <a:tcPr marL="90000" marR="90000" marT="36000" marB="3600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99701">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dirty="0" smtClean="0">
                          <a:ln>
                            <a:noFill/>
                          </a:ln>
                          <a:solidFill>
                            <a:schemeClr val="tx1"/>
                          </a:solidFill>
                          <a:effectLst/>
                          <a:latin typeface="Arial" charset="0"/>
                        </a:rPr>
                        <a:t>Scientists</a:t>
                      </a:r>
                    </a:p>
                  </a:txBody>
                  <a:tcPr marL="90000" marR="90000" marT="36000" marB="3600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smtClean="0">
                          <a:ln>
                            <a:noFill/>
                          </a:ln>
                          <a:solidFill>
                            <a:schemeClr val="accent2"/>
                          </a:solidFill>
                          <a:effectLst/>
                          <a:latin typeface="Arial" charset="0"/>
                        </a:rPr>
                        <a:t>18 maximum</a:t>
                      </a:r>
                    </a:p>
                  </a:txBody>
                  <a:tcPr marL="90000" marR="90000" marT="36000" marB="3600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01134">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dirty="0" smtClean="0">
                          <a:ln>
                            <a:noFill/>
                          </a:ln>
                          <a:solidFill>
                            <a:schemeClr val="tx1"/>
                          </a:solidFill>
                          <a:effectLst/>
                          <a:latin typeface="Arial" charset="0"/>
                        </a:rPr>
                        <a:t>Length</a:t>
                      </a:r>
                    </a:p>
                  </a:txBody>
                  <a:tcPr marL="90000" marR="90000" marT="36000" marB="3600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smtClean="0">
                          <a:ln>
                            <a:noFill/>
                          </a:ln>
                          <a:solidFill>
                            <a:schemeClr val="accent2"/>
                          </a:solidFill>
                          <a:effectLst/>
                          <a:latin typeface="Arial" charset="0"/>
                        </a:rPr>
                        <a:t>31m</a:t>
                      </a:r>
                    </a:p>
                  </a:txBody>
                  <a:tcPr marL="90000" marR="90000" marT="36000" marB="3600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99701">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dirty="0" smtClean="0">
                          <a:ln>
                            <a:noFill/>
                          </a:ln>
                          <a:solidFill>
                            <a:schemeClr val="tx1"/>
                          </a:solidFill>
                          <a:effectLst/>
                          <a:latin typeface="Arial" charset="0"/>
                        </a:rPr>
                        <a:t>Wingspan</a:t>
                      </a:r>
                    </a:p>
                  </a:txBody>
                  <a:tcPr marL="90000" marR="90000" marT="36000" marB="3600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dirty="0" smtClean="0">
                          <a:ln>
                            <a:noFill/>
                          </a:ln>
                          <a:solidFill>
                            <a:schemeClr val="accent2"/>
                          </a:solidFill>
                          <a:effectLst/>
                          <a:latin typeface="Arial" charset="0"/>
                        </a:rPr>
                        <a:t>26m</a:t>
                      </a:r>
                    </a:p>
                  </a:txBody>
                  <a:tcPr marL="90000" marR="90000" marT="36000" marB="3600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21209">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smtClean="0">
                          <a:ln>
                            <a:noFill/>
                          </a:ln>
                          <a:solidFill>
                            <a:schemeClr val="tx1"/>
                          </a:solidFill>
                          <a:effectLst/>
                          <a:latin typeface="Arial" charset="0"/>
                        </a:rPr>
                        <a:t>Height</a:t>
                      </a:r>
                    </a:p>
                  </a:txBody>
                  <a:tcPr marL="90000" marR="90000" marT="36000" marB="3600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dirty="0" smtClean="0">
                          <a:ln>
                            <a:noFill/>
                          </a:ln>
                          <a:solidFill>
                            <a:schemeClr val="accent2"/>
                          </a:solidFill>
                          <a:effectLst/>
                          <a:latin typeface="Arial" charset="0"/>
                        </a:rPr>
                        <a:t>8.4m (to top of tail), 4.4m (top of fuselage)</a:t>
                      </a:r>
                    </a:p>
                  </a:txBody>
                  <a:tcPr marL="90000" marR="90000" marT="36000" marB="3600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01134">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smtClean="0">
                          <a:ln>
                            <a:noFill/>
                          </a:ln>
                          <a:solidFill>
                            <a:schemeClr val="tx1"/>
                          </a:solidFill>
                          <a:effectLst/>
                          <a:latin typeface="Arial" charset="0"/>
                        </a:rPr>
                        <a:t>Engines</a:t>
                      </a:r>
                    </a:p>
                  </a:txBody>
                  <a:tcPr marL="90000" marR="90000" marT="36000" marB="3600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dirty="0" smtClean="0">
                          <a:ln>
                            <a:noFill/>
                          </a:ln>
                          <a:solidFill>
                            <a:schemeClr val="accent2"/>
                          </a:solidFill>
                          <a:effectLst/>
                          <a:latin typeface="Arial" charset="0"/>
                        </a:rPr>
                        <a:t>4 Honeywell LF507-1H turbofans</a:t>
                      </a:r>
                    </a:p>
                  </a:txBody>
                  <a:tcPr marL="90000" marR="90000" marT="36000" marB="3600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99701">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smtClean="0">
                          <a:ln>
                            <a:noFill/>
                          </a:ln>
                          <a:solidFill>
                            <a:schemeClr val="tx1"/>
                          </a:solidFill>
                          <a:effectLst/>
                          <a:latin typeface="Arial" charset="0"/>
                        </a:rPr>
                        <a:t>Max altitude</a:t>
                      </a:r>
                    </a:p>
                  </a:txBody>
                  <a:tcPr marL="90000" marR="90000" marT="36000" marB="3600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dirty="0" smtClean="0">
                          <a:ln>
                            <a:noFill/>
                          </a:ln>
                          <a:solidFill>
                            <a:schemeClr val="accent2"/>
                          </a:solidFill>
                          <a:effectLst/>
                          <a:latin typeface="Arial" charset="0"/>
                        </a:rPr>
                        <a:t>35,000 ft</a:t>
                      </a:r>
                    </a:p>
                  </a:txBody>
                  <a:tcPr marL="90000" marR="90000" marT="36000" marB="3600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01134">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smtClean="0">
                          <a:ln>
                            <a:noFill/>
                          </a:ln>
                          <a:solidFill>
                            <a:schemeClr val="tx1"/>
                          </a:solidFill>
                          <a:effectLst/>
                          <a:latin typeface="Arial" charset="0"/>
                        </a:rPr>
                        <a:t>Min altitude</a:t>
                      </a:r>
                    </a:p>
                  </a:txBody>
                  <a:tcPr marL="90000" marR="90000" marT="36000" marB="3600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dirty="0" smtClean="0">
                          <a:ln>
                            <a:noFill/>
                          </a:ln>
                          <a:solidFill>
                            <a:schemeClr val="accent2"/>
                          </a:solidFill>
                          <a:effectLst/>
                          <a:latin typeface="Arial" charset="0"/>
                        </a:rPr>
                        <a:t>50ft (over sea)</a:t>
                      </a:r>
                    </a:p>
                  </a:txBody>
                  <a:tcPr marL="90000" marR="90000" marT="36000" marB="3600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99701">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smtClean="0">
                          <a:ln>
                            <a:noFill/>
                          </a:ln>
                          <a:solidFill>
                            <a:schemeClr val="tx1"/>
                          </a:solidFill>
                          <a:effectLst/>
                          <a:latin typeface="Arial" charset="0"/>
                        </a:rPr>
                        <a:t>Range</a:t>
                      </a:r>
                    </a:p>
                  </a:txBody>
                  <a:tcPr marL="90000" marR="90000" marT="36000" marB="3600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dirty="0" smtClean="0">
                          <a:ln>
                            <a:noFill/>
                          </a:ln>
                          <a:solidFill>
                            <a:schemeClr val="accent2"/>
                          </a:solidFill>
                          <a:effectLst/>
                          <a:latin typeface="Arial" charset="0"/>
                        </a:rPr>
                        <a:t>3,700 km</a:t>
                      </a:r>
                    </a:p>
                  </a:txBody>
                  <a:tcPr marL="90000" marR="90000" marT="36000" marB="3600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01134">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smtClean="0">
                          <a:ln>
                            <a:noFill/>
                          </a:ln>
                          <a:solidFill>
                            <a:schemeClr val="tx1"/>
                          </a:solidFill>
                          <a:effectLst/>
                          <a:latin typeface="Arial" charset="0"/>
                        </a:rPr>
                        <a:t>Cruise Altitude</a:t>
                      </a:r>
                    </a:p>
                  </a:txBody>
                  <a:tcPr marL="90000" marR="90000" marT="36000" marB="3600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dirty="0" smtClean="0">
                          <a:ln>
                            <a:noFill/>
                          </a:ln>
                          <a:solidFill>
                            <a:schemeClr val="accent2"/>
                          </a:solidFill>
                          <a:effectLst/>
                          <a:latin typeface="Arial" charset="0"/>
                        </a:rPr>
                        <a:t>27,000 ft</a:t>
                      </a:r>
                    </a:p>
                  </a:txBody>
                  <a:tcPr marL="90000" marR="90000" marT="36000" marB="3600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299701">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smtClean="0">
                          <a:ln>
                            <a:noFill/>
                          </a:ln>
                          <a:solidFill>
                            <a:schemeClr val="tx1"/>
                          </a:solidFill>
                          <a:effectLst/>
                          <a:latin typeface="Arial" charset="0"/>
                        </a:rPr>
                        <a:t>Typical endurance</a:t>
                      </a:r>
                    </a:p>
                  </a:txBody>
                  <a:tcPr marL="90000" marR="90000" marT="36000" marB="3600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dirty="0" smtClean="0">
                          <a:ln>
                            <a:noFill/>
                          </a:ln>
                          <a:solidFill>
                            <a:schemeClr val="accent2"/>
                          </a:solidFill>
                          <a:effectLst/>
                          <a:latin typeface="Arial" charset="0"/>
                        </a:rPr>
                        <a:t>5.5 hours</a:t>
                      </a:r>
                    </a:p>
                  </a:txBody>
                  <a:tcPr marL="90000" marR="90000" marT="36000" marB="3600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19776">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smtClean="0">
                          <a:ln>
                            <a:noFill/>
                          </a:ln>
                          <a:solidFill>
                            <a:schemeClr val="tx1"/>
                          </a:solidFill>
                          <a:effectLst/>
                          <a:latin typeface="Arial" charset="0"/>
                        </a:rPr>
                        <a:t>Min manoeuvring speed</a:t>
                      </a:r>
                    </a:p>
                  </a:txBody>
                  <a:tcPr marL="90000" marR="90000" marT="36000" marB="3600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dirty="0" smtClean="0">
                          <a:ln>
                            <a:noFill/>
                          </a:ln>
                          <a:solidFill>
                            <a:schemeClr val="accent2"/>
                          </a:solidFill>
                          <a:effectLst/>
                          <a:latin typeface="Arial" charset="0"/>
                        </a:rPr>
                        <a:t>90 - 115 ms</a:t>
                      </a:r>
                      <a:r>
                        <a:rPr kumimoji="0" lang="en-GB" sz="1400" b="0" i="0" u="none" strike="noStrike" cap="none" normalizeH="0" baseline="30000" dirty="0" smtClean="0">
                          <a:ln>
                            <a:noFill/>
                          </a:ln>
                          <a:solidFill>
                            <a:schemeClr val="accent2"/>
                          </a:solidFill>
                          <a:effectLst/>
                          <a:latin typeface="Arial" charset="0"/>
                        </a:rPr>
                        <a:t>-1</a:t>
                      </a:r>
                      <a:r>
                        <a:rPr kumimoji="0" lang="en-GB" sz="1400" b="0" i="0" u="none" strike="noStrike" cap="none" normalizeH="0" baseline="0" dirty="0" smtClean="0">
                          <a:ln>
                            <a:noFill/>
                          </a:ln>
                          <a:solidFill>
                            <a:schemeClr val="accent2"/>
                          </a:solidFill>
                          <a:effectLst/>
                          <a:latin typeface="Arial" charset="0"/>
                        </a:rPr>
                        <a:t> (depending on payload)</a:t>
                      </a:r>
                    </a:p>
                  </a:txBody>
                  <a:tcPr marL="90000" marR="90000" marT="36000" marB="3600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01134">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smtClean="0">
                          <a:ln>
                            <a:noFill/>
                          </a:ln>
                          <a:solidFill>
                            <a:schemeClr val="tx1"/>
                          </a:solidFill>
                          <a:effectLst/>
                          <a:latin typeface="Arial" charset="0"/>
                        </a:rPr>
                        <a:t>Payload</a:t>
                      </a:r>
                    </a:p>
                  </a:txBody>
                  <a:tcPr marL="90000" marR="90000" marT="36000" marB="36000" anchor="ctr"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lvl1pPr marL="0" marR="0" indent="0"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1pPr>
                      <a:lvl2pPr marL="0" marR="0" indent="64291"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2pPr>
                      <a:lvl3pPr marL="0" marR="0" indent="12858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3pPr>
                      <a:lvl4pPr marL="0" marR="0" indent="19287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4pPr>
                      <a:lvl5pPr marL="0" marR="0" indent="257162"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5pPr>
                      <a:lvl6pPr marL="0" marR="0" indent="321453"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6pPr>
                      <a:lvl7pPr marL="0" marR="0" indent="38574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7pPr>
                      <a:lvl8pPr marL="0" marR="0" indent="450034"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8pPr>
                      <a:lvl9pPr marL="0" marR="0" indent="514325" algn="ctr" defTabSz="164298" rtl="0" eaLnBrk="1" latinLnBrk="0" hangingPunct="1">
                        <a:lnSpc>
                          <a:spcPct val="100000"/>
                        </a:lnSpc>
                        <a:spcBef>
                          <a:spcPts val="0"/>
                        </a:spcBef>
                        <a:spcAft>
                          <a:spcPts val="0"/>
                        </a:spcAft>
                        <a:buClrTx/>
                        <a:buSzTx/>
                        <a:buFontTx/>
                        <a:buNone/>
                        <a:tabLst/>
                        <a:defRPr sz="675" b="0" i="0" u="none" strike="noStrike" cap="none" spc="0" baseline="0">
                          <a:ln>
                            <a:noFill/>
                          </a:ln>
                          <a:solidFill>
                            <a:schemeClr val="tx1"/>
                          </a:solidFill>
                          <a:uFillTx/>
                          <a:latin typeface="Arial"/>
                          <a:sym typeface="Helvetica Ligh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GB" sz="1400" b="0" i="0" u="none" strike="noStrike" cap="none" normalizeH="0" baseline="0" dirty="0" smtClean="0">
                          <a:ln>
                            <a:noFill/>
                          </a:ln>
                          <a:solidFill>
                            <a:schemeClr val="accent2"/>
                          </a:solidFill>
                          <a:effectLst/>
                          <a:latin typeface="Arial" charset="0"/>
                        </a:rPr>
                        <a:t>4,000 kg instrumentation</a:t>
                      </a:r>
                    </a:p>
                  </a:txBody>
                  <a:tcPr marL="90000" marR="90000" marT="36000" marB="36000" anchor="ct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bl>
          </a:graphicData>
        </a:graphic>
      </p:graphicFrame>
      <p:sp>
        <p:nvSpPr>
          <p:cNvPr id="5" name="Rectangle 2"/>
          <p:cNvSpPr>
            <a:spLocks noChangeArrowheads="1"/>
          </p:cNvSpPr>
          <p:nvPr/>
        </p:nvSpPr>
        <p:spPr bwMode="auto">
          <a:xfrm>
            <a:off x="1407373" y="37810"/>
            <a:ext cx="5314514" cy="569913"/>
          </a:xfrm>
          <a:prstGeom prst="rect">
            <a:avLst/>
          </a:prstGeom>
          <a:noFill/>
          <a:ln w="9525">
            <a:noFill/>
            <a:miter lim="800000"/>
            <a:headEnd/>
            <a:tailEnd/>
          </a:ln>
          <a:effectLst/>
        </p:spPr>
        <p:txBody>
          <a:bodyPr anchor="ctr"/>
          <a:lstStyle/>
          <a:p>
            <a:pPr eaLnBrk="0" hangingPunct="0">
              <a:lnSpc>
                <a:spcPct val="100000"/>
              </a:lnSpc>
            </a:pPr>
            <a:r>
              <a:rPr lang="en-GB" sz="2400" dirty="0" smtClean="0">
                <a:solidFill>
                  <a:srgbClr val="000000"/>
                </a:solidFill>
                <a:cs typeface="+mn-cs"/>
              </a:rPr>
              <a:t>FAAM BAe–146–301</a:t>
            </a:r>
            <a:br>
              <a:rPr lang="en-GB" sz="2400" dirty="0" smtClean="0">
                <a:solidFill>
                  <a:srgbClr val="000000"/>
                </a:solidFill>
                <a:cs typeface="+mn-cs"/>
              </a:rPr>
            </a:br>
            <a:r>
              <a:rPr lang="en-GB" sz="2000" dirty="0" smtClean="0">
                <a:solidFill>
                  <a:srgbClr val="000000"/>
                </a:solidFill>
                <a:cs typeface="+mn-cs"/>
              </a:rPr>
              <a:t>Atmospheric Research Aircraft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Rectangle 2"/>
          <p:cNvSpPr>
            <a:spLocks noChangeArrowheads="1"/>
          </p:cNvSpPr>
          <p:nvPr/>
        </p:nvSpPr>
        <p:spPr bwMode="auto">
          <a:xfrm>
            <a:off x="1407373" y="134060"/>
            <a:ext cx="5314514" cy="569913"/>
          </a:xfrm>
          <a:prstGeom prst="rect">
            <a:avLst/>
          </a:prstGeom>
          <a:noFill/>
          <a:ln w="9525">
            <a:noFill/>
            <a:miter lim="800000"/>
            <a:headEnd/>
            <a:tailEnd/>
          </a:ln>
          <a:effectLst/>
        </p:spPr>
        <p:txBody>
          <a:bodyPr anchor="ctr"/>
          <a:lstStyle/>
          <a:p>
            <a:pPr eaLnBrk="0" hangingPunct="0">
              <a:lnSpc>
                <a:spcPct val="100000"/>
              </a:lnSpc>
            </a:pPr>
            <a:r>
              <a:rPr lang="en-GB" sz="2400" dirty="0" smtClean="0">
                <a:solidFill>
                  <a:srgbClr val="000000"/>
                </a:solidFill>
                <a:cs typeface="+mn-cs"/>
              </a:rPr>
              <a:t>Instrumentation relevant to proposal</a:t>
            </a:r>
            <a:endParaRPr lang="en-GB" sz="2000" dirty="0" smtClean="0">
              <a:solidFill>
                <a:srgbClr val="000000"/>
              </a:solidFill>
              <a:cs typeface="+mn-cs"/>
            </a:endParaRPr>
          </a:p>
        </p:txBody>
      </p:sp>
      <p:graphicFrame>
        <p:nvGraphicFramePr>
          <p:cNvPr id="5" name="Table 4"/>
          <p:cNvGraphicFramePr>
            <a:graphicFrameLocks noGrp="1"/>
          </p:cNvGraphicFramePr>
          <p:nvPr/>
        </p:nvGraphicFramePr>
        <p:xfrm>
          <a:off x="187350" y="765864"/>
          <a:ext cx="6495333" cy="3809280"/>
        </p:xfrm>
        <a:graphic>
          <a:graphicData uri="http://schemas.openxmlformats.org/drawingml/2006/table">
            <a:tbl>
              <a:tblPr firstRow="1" bandRow="1">
                <a:tableStyleId>{5C22544A-7EE6-4342-B048-85BDC9FD1C3A}</a:tableStyleId>
              </a:tblPr>
              <a:tblGrid>
                <a:gridCol w="1623833">
                  <a:extLst>
                    <a:ext uri="{9D8B030D-6E8A-4147-A177-3AD203B41FA5}">
                      <a16:colId xmlns:a16="http://schemas.microsoft.com/office/drawing/2014/main" val="20000"/>
                    </a:ext>
                  </a:extLst>
                </a:gridCol>
                <a:gridCol w="1179525">
                  <a:extLst>
                    <a:ext uri="{9D8B030D-6E8A-4147-A177-3AD203B41FA5}">
                      <a16:colId xmlns:a16="http://schemas.microsoft.com/office/drawing/2014/main" val="20001"/>
                    </a:ext>
                  </a:extLst>
                </a:gridCol>
                <a:gridCol w="2068142">
                  <a:extLst>
                    <a:ext uri="{9D8B030D-6E8A-4147-A177-3AD203B41FA5}">
                      <a16:colId xmlns:a16="http://schemas.microsoft.com/office/drawing/2014/main" val="20002"/>
                    </a:ext>
                  </a:extLst>
                </a:gridCol>
                <a:gridCol w="1623833">
                  <a:extLst>
                    <a:ext uri="{9D8B030D-6E8A-4147-A177-3AD203B41FA5}">
                      <a16:colId xmlns:a16="http://schemas.microsoft.com/office/drawing/2014/main" val="20003"/>
                    </a:ext>
                  </a:extLst>
                </a:gridCol>
              </a:tblGrid>
              <a:tr h="396000">
                <a:tc>
                  <a:txBody>
                    <a:bodyPr/>
                    <a:lstStyle/>
                    <a:p>
                      <a:pPr algn="l"/>
                      <a:r>
                        <a:rPr lang="en-GB" sz="1400" b="1" dirty="0" smtClean="0"/>
                        <a:t>Instrument</a:t>
                      </a:r>
                      <a:endParaRPr lang="en-GB" sz="1400" b="1" dirty="0"/>
                    </a:p>
                  </a:txBody>
                  <a:tcPr anchor="ctr"/>
                </a:tc>
                <a:tc>
                  <a:txBody>
                    <a:bodyPr/>
                    <a:lstStyle/>
                    <a:p>
                      <a:r>
                        <a:rPr lang="en-GB" sz="1400" b="1" dirty="0" smtClean="0"/>
                        <a:t>Rem. Sens. / in situ</a:t>
                      </a:r>
                      <a:endParaRPr lang="en-GB" sz="1400" b="1" dirty="0"/>
                    </a:p>
                  </a:txBody>
                  <a:tcPr anchor="ctr"/>
                </a:tc>
                <a:tc>
                  <a:txBody>
                    <a:bodyPr/>
                    <a:lstStyle/>
                    <a:p>
                      <a:r>
                        <a:rPr lang="en-GB" sz="1400" b="1" dirty="0" smtClean="0"/>
                        <a:t>Parameter</a:t>
                      </a:r>
                      <a:endParaRPr lang="en-GB" sz="1400" b="1" dirty="0"/>
                    </a:p>
                  </a:txBody>
                  <a:tcPr anchor="ctr"/>
                </a:tc>
                <a:tc>
                  <a:txBody>
                    <a:bodyPr/>
                    <a:lstStyle/>
                    <a:p>
                      <a:r>
                        <a:rPr lang="en-GB" sz="1400" b="1" dirty="0" smtClean="0"/>
                        <a:t>Notes</a:t>
                      </a:r>
                      <a:endParaRPr lang="en-GB" sz="1400" b="1" dirty="0"/>
                    </a:p>
                  </a:txBody>
                  <a:tcPr anchor="ctr"/>
                </a:tc>
                <a:extLst>
                  <a:ext uri="{0D108BD9-81ED-4DB2-BD59-A6C34878D82A}">
                    <a16:rowId xmlns:a16="http://schemas.microsoft.com/office/drawing/2014/main" val="10000"/>
                  </a:ext>
                </a:extLst>
              </a:tr>
              <a:tr h="396000">
                <a:tc>
                  <a:txBody>
                    <a:bodyPr/>
                    <a:lstStyle/>
                    <a:p>
                      <a:pPr algn="l"/>
                      <a:r>
                        <a:rPr lang="en-GB" sz="1400" b="1" dirty="0" smtClean="0"/>
                        <a:t>Backscatter </a:t>
                      </a:r>
                      <a:r>
                        <a:rPr lang="en-GB" sz="1400" b="1" dirty="0" err="1" smtClean="0"/>
                        <a:t>lidar</a:t>
                      </a:r>
                      <a:endParaRPr lang="en-GB" sz="1400" b="1" dirty="0"/>
                    </a:p>
                  </a:txBody>
                  <a:tcPr anchor="ctr"/>
                </a:tc>
                <a:tc>
                  <a:txBody>
                    <a:bodyPr/>
                    <a:lstStyle/>
                    <a:p>
                      <a:r>
                        <a:rPr lang="en-GB" sz="1400" dirty="0" smtClean="0"/>
                        <a:t>RS</a:t>
                      </a:r>
                      <a:endParaRPr lang="en-GB" sz="1400" dirty="0"/>
                    </a:p>
                  </a:txBody>
                  <a:tcPr anchor="ctr"/>
                </a:tc>
                <a:tc>
                  <a:txBody>
                    <a:bodyPr/>
                    <a:lstStyle/>
                    <a:p>
                      <a:pPr algn="l"/>
                      <a:r>
                        <a:rPr lang="en-GB" sz="1000" dirty="0" smtClean="0"/>
                        <a:t>Cloud top height, cloud fraction, aerosol extinction coefficient</a:t>
                      </a:r>
                      <a:endParaRPr lang="en-GB" sz="1000" dirty="0"/>
                    </a:p>
                  </a:txBody>
                  <a:tcPr anchor="ctr"/>
                </a:tc>
                <a:tc>
                  <a:txBody>
                    <a:bodyPr/>
                    <a:lstStyle/>
                    <a:p>
                      <a:pPr algn="l"/>
                      <a:r>
                        <a:rPr lang="en-GB" sz="1000" dirty="0" smtClean="0"/>
                        <a:t>Cloud: ~ 300 m footprint</a:t>
                      </a:r>
                    </a:p>
                    <a:p>
                      <a:pPr algn="l"/>
                      <a:r>
                        <a:rPr lang="en-GB" sz="1000" dirty="0" smtClean="0"/>
                        <a:t>Aerosols: ~ 9 km footprint</a:t>
                      </a:r>
                    </a:p>
                  </a:txBody>
                  <a:tcPr anchor="ctr"/>
                </a:tc>
                <a:extLst>
                  <a:ext uri="{0D108BD9-81ED-4DB2-BD59-A6C34878D82A}">
                    <a16:rowId xmlns:a16="http://schemas.microsoft.com/office/drawing/2014/main" val="10001"/>
                  </a:ext>
                </a:extLst>
              </a:tr>
              <a:tr h="396000">
                <a:tc>
                  <a:txBody>
                    <a:bodyPr/>
                    <a:lstStyle/>
                    <a:p>
                      <a:pPr algn="l"/>
                      <a:r>
                        <a:rPr lang="en-GB" sz="1400" b="1" dirty="0" smtClean="0"/>
                        <a:t>ISMAR</a:t>
                      </a:r>
                      <a:endParaRPr lang="en-GB" sz="1400" b="1" dirty="0"/>
                    </a:p>
                  </a:txBody>
                  <a:tcPr anchor="ctr"/>
                </a:tc>
                <a:tc>
                  <a:txBody>
                    <a:bodyPr/>
                    <a:lstStyle/>
                    <a:p>
                      <a:r>
                        <a:rPr lang="en-GB" sz="1400" dirty="0" smtClean="0"/>
                        <a:t>RS</a:t>
                      </a:r>
                      <a:endParaRPr lang="en-GB" sz="1400" dirty="0"/>
                    </a:p>
                  </a:txBody>
                  <a:tcPr anchor="ctr"/>
                </a:tc>
                <a:tc>
                  <a:txBody>
                    <a:bodyPr/>
                    <a:lstStyle/>
                    <a:p>
                      <a:pPr algn="l"/>
                      <a:r>
                        <a:rPr lang="en-GB" sz="1000" dirty="0" smtClean="0"/>
                        <a:t>Brightness Temperature</a:t>
                      </a:r>
                    </a:p>
                    <a:p>
                      <a:pPr algn="l"/>
                      <a:r>
                        <a:rPr lang="en-GB" sz="1000" dirty="0" smtClean="0"/>
                        <a:t>118, 243, 325,448, 664 GHz</a:t>
                      </a:r>
                      <a:endParaRPr lang="en-GB" sz="1000" dirty="0"/>
                    </a:p>
                  </a:txBody>
                  <a:tcPr anchor="ctr"/>
                </a:tc>
                <a:tc>
                  <a:txBody>
                    <a:bodyPr/>
                    <a:lstStyle/>
                    <a:p>
                      <a:pPr algn="l"/>
                      <a:r>
                        <a:rPr lang="en-GB" sz="1000" dirty="0" smtClean="0"/>
                        <a:t>Precipitation</a:t>
                      </a:r>
                      <a:r>
                        <a:rPr lang="en-GB" sz="1000" baseline="0" dirty="0" smtClean="0"/>
                        <a:t> /</a:t>
                      </a:r>
                      <a:r>
                        <a:rPr lang="en-GB" sz="1000" dirty="0" smtClean="0"/>
                        <a:t> Ice</a:t>
                      </a:r>
                    </a:p>
                    <a:p>
                      <a:pPr algn="l"/>
                      <a:r>
                        <a:rPr lang="en-GB" sz="1000" dirty="0" smtClean="0"/>
                        <a:t>~ 600 m footprint</a:t>
                      </a:r>
                      <a:endParaRPr lang="en-GB" sz="1000" dirty="0"/>
                    </a:p>
                  </a:txBody>
                  <a:tcPr anchor="ctr"/>
                </a:tc>
                <a:extLst>
                  <a:ext uri="{0D108BD9-81ED-4DB2-BD59-A6C34878D82A}">
                    <a16:rowId xmlns:a16="http://schemas.microsoft.com/office/drawing/2014/main" val="10002"/>
                  </a:ext>
                </a:extLst>
              </a:tr>
              <a:tr h="396000">
                <a:tc>
                  <a:txBody>
                    <a:bodyPr/>
                    <a:lstStyle/>
                    <a:p>
                      <a:pPr algn="l"/>
                      <a:r>
                        <a:rPr lang="en-GB" sz="1400" b="1" dirty="0" smtClean="0"/>
                        <a:t>MARSS</a:t>
                      </a:r>
                      <a:endParaRPr lang="en-GB" sz="1400" b="1" dirty="0"/>
                    </a:p>
                  </a:txBody>
                  <a:tcPr anchor="ctr"/>
                </a:tc>
                <a:tc>
                  <a:txBody>
                    <a:bodyPr/>
                    <a:lstStyle/>
                    <a:p>
                      <a:r>
                        <a:rPr lang="en-GB" sz="1400" dirty="0" smtClean="0"/>
                        <a:t>RS</a:t>
                      </a:r>
                      <a:endParaRPr lang="en-GB" sz="1400" dirty="0"/>
                    </a:p>
                  </a:txBody>
                  <a:tcPr anchor="ctr"/>
                </a:tc>
                <a:tc>
                  <a:txBody>
                    <a:bodyPr/>
                    <a:lstStyle/>
                    <a:p>
                      <a:pPr algn="l"/>
                      <a:r>
                        <a:rPr lang="en-GB" sz="1000" dirty="0" smtClean="0"/>
                        <a:t>Brightness Temperature</a:t>
                      </a:r>
                    </a:p>
                    <a:p>
                      <a:pPr algn="l"/>
                      <a:r>
                        <a:rPr lang="en-GB" sz="1000" dirty="0" smtClean="0"/>
                        <a:t>89,157, 183 GHz</a:t>
                      </a:r>
                      <a:endParaRPr lang="en-GB" sz="1000" dirty="0"/>
                    </a:p>
                  </a:txBody>
                  <a:tcPr anchor="ctr"/>
                </a:tc>
                <a:tc>
                  <a:txBody>
                    <a:bodyPr/>
                    <a:lstStyle/>
                    <a:p>
                      <a:pPr algn="l"/>
                      <a:r>
                        <a:rPr lang="en-GB" sz="1000" dirty="0" smtClean="0"/>
                        <a:t>Precipitation / Ice</a:t>
                      </a:r>
                    </a:p>
                    <a:p>
                      <a:pPr algn="l"/>
                      <a:r>
                        <a:rPr lang="en-GB" sz="1000" dirty="0" smtClean="0"/>
                        <a:t>~ 600 m footprint</a:t>
                      </a:r>
                    </a:p>
                  </a:txBody>
                  <a:tcPr anchor="ctr"/>
                </a:tc>
                <a:extLst>
                  <a:ext uri="{0D108BD9-81ED-4DB2-BD59-A6C34878D82A}">
                    <a16:rowId xmlns:a16="http://schemas.microsoft.com/office/drawing/2014/main" val="10003"/>
                  </a:ext>
                </a:extLst>
              </a:tr>
              <a:tr h="396000">
                <a:tc>
                  <a:txBody>
                    <a:bodyPr/>
                    <a:lstStyle/>
                    <a:p>
                      <a:pPr algn="l"/>
                      <a:r>
                        <a:rPr lang="en-GB" sz="1400" b="1" dirty="0" smtClean="0"/>
                        <a:t>BBRs</a:t>
                      </a:r>
                      <a:endParaRPr lang="en-GB" sz="1400" b="1" dirty="0"/>
                    </a:p>
                  </a:txBody>
                  <a:tcPr anchor="ctr"/>
                </a:tc>
                <a:tc>
                  <a:txBody>
                    <a:bodyPr/>
                    <a:lstStyle/>
                    <a:p>
                      <a:r>
                        <a:rPr lang="en-GB" sz="1400" dirty="0" smtClean="0"/>
                        <a:t>RS</a:t>
                      </a:r>
                      <a:endParaRPr lang="en-GB" sz="1400" dirty="0"/>
                    </a:p>
                  </a:txBody>
                  <a:tcPr anchor="ctr"/>
                </a:tc>
                <a:tc>
                  <a:txBody>
                    <a:bodyPr/>
                    <a:lstStyle/>
                    <a:p>
                      <a:pPr algn="l"/>
                      <a:r>
                        <a:rPr lang="en-GB" sz="1000" dirty="0" smtClean="0"/>
                        <a:t>SW and LW fluxes</a:t>
                      </a:r>
                      <a:endParaRPr lang="en-GB" sz="1000" dirty="0"/>
                    </a:p>
                  </a:txBody>
                  <a:tcPr anchor="ctr"/>
                </a:tc>
                <a:tc>
                  <a:txBody>
                    <a:bodyPr/>
                    <a:lstStyle/>
                    <a:p>
                      <a:pPr algn="l"/>
                      <a:endParaRPr lang="en-GB" sz="1000" dirty="0"/>
                    </a:p>
                  </a:txBody>
                  <a:tcPr anchor="ctr"/>
                </a:tc>
                <a:extLst>
                  <a:ext uri="{0D108BD9-81ED-4DB2-BD59-A6C34878D82A}">
                    <a16:rowId xmlns:a16="http://schemas.microsoft.com/office/drawing/2014/main" val="10004"/>
                  </a:ext>
                </a:extLst>
              </a:tr>
              <a:tr h="396000">
                <a:tc>
                  <a:txBody>
                    <a:bodyPr/>
                    <a:lstStyle/>
                    <a:p>
                      <a:pPr algn="l"/>
                      <a:r>
                        <a:rPr lang="en-GB" sz="1400" b="1" dirty="0" smtClean="0"/>
                        <a:t>EXSCALABAR</a:t>
                      </a:r>
                      <a:endParaRPr lang="en-GB" sz="1400" b="1" dirty="0"/>
                    </a:p>
                  </a:txBody>
                  <a:tcPr anchor="ctr"/>
                </a:tc>
                <a:tc>
                  <a:txBody>
                    <a:bodyPr/>
                    <a:lstStyle/>
                    <a:p>
                      <a:r>
                        <a:rPr lang="en-GB" sz="1400" dirty="0" smtClean="0"/>
                        <a:t>IS</a:t>
                      </a:r>
                      <a:endParaRPr lang="en-GB" sz="1400" dirty="0"/>
                    </a:p>
                  </a:txBody>
                  <a:tcPr anchor="ctr"/>
                </a:tc>
                <a:tc>
                  <a:txBody>
                    <a:bodyPr/>
                    <a:lstStyle/>
                    <a:p>
                      <a:pPr algn="l"/>
                      <a:r>
                        <a:rPr lang="en-GB" sz="1000" dirty="0" smtClean="0"/>
                        <a:t>Dry and humidified extinction</a:t>
                      </a:r>
                    </a:p>
                    <a:p>
                      <a:pPr algn="l"/>
                      <a:r>
                        <a:rPr lang="en-GB" sz="1000" dirty="0" smtClean="0"/>
                        <a:t>Absorption</a:t>
                      </a:r>
                    </a:p>
                  </a:txBody>
                  <a:tcPr anchor="ctr"/>
                </a:tc>
                <a:tc>
                  <a:txBody>
                    <a:bodyPr/>
                    <a:lstStyle/>
                    <a:p>
                      <a:pPr algn="l"/>
                      <a:r>
                        <a:rPr lang="en-GB" sz="1000" dirty="0" err="1" smtClean="0"/>
                        <a:t>Multiwavelength</a:t>
                      </a:r>
                      <a:r>
                        <a:rPr lang="en-GB" sz="1000" dirty="0" smtClean="0"/>
                        <a:t> aerosol measurements</a:t>
                      </a:r>
                      <a:endParaRPr lang="en-GB" sz="1000" dirty="0"/>
                    </a:p>
                  </a:txBody>
                  <a:tcPr anchor="ctr"/>
                </a:tc>
                <a:extLst>
                  <a:ext uri="{0D108BD9-81ED-4DB2-BD59-A6C34878D82A}">
                    <a16:rowId xmlns:a16="http://schemas.microsoft.com/office/drawing/2014/main" val="10005"/>
                  </a:ext>
                </a:extLst>
              </a:tr>
              <a:tr h="396000">
                <a:tc>
                  <a:txBody>
                    <a:bodyPr/>
                    <a:lstStyle/>
                    <a:p>
                      <a:pPr algn="l"/>
                      <a:r>
                        <a:rPr lang="en-GB" sz="1400" b="1" dirty="0" err="1" smtClean="0"/>
                        <a:t>Nephelometer</a:t>
                      </a:r>
                      <a:endParaRPr lang="en-GB" sz="1400" b="1" dirty="0"/>
                    </a:p>
                  </a:txBody>
                  <a:tcPr anchor="ctr"/>
                </a:tc>
                <a:tc>
                  <a:txBody>
                    <a:bodyPr/>
                    <a:lstStyle/>
                    <a:p>
                      <a:r>
                        <a:rPr lang="en-GB" sz="1400" dirty="0" smtClean="0"/>
                        <a:t>IS</a:t>
                      </a:r>
                      <a:endParaRPr lang="en-GB" sz="1400" dirty="0"/>
                    </a:p>
                  </a:txBody>
                  <a:tcPr anchor="ctr"/>
                </a:tc>
                <a:tc>
                  <a:txBody>
                    <a:bodyPr/>
                    <a:lstStyle/>
                    <a:p>
                      <a:pPr algn="l"/>
                      <a:r>
                        <a:rPr lang="en-GB" sz="1000" dirty="0" smtClean="0"/>
                        <a:t>Aerosol</a:t>
                      </a:r>
                      <a:r>
                        <a:rPr lang="en-GB" sz="1000" baseline="0" dirty="0" smtClean="0"/>
                        <a:t> s</a:t>
                      </a:r>
                      <a:r>
                        <a:rPr lang="en-GB" sz="1000" dirty="0" smtClean="0"/>
                        <a:t>cattering coefficient</a:t>
                      </a:r>
                    </a:p>
                  </a:txBody>
                  <a:tcPr anchor="ctr"/>
                </a:tc>
                <a:tc>
                  <a:txBody>
                    <a:bodyPr/>
                    <a:lstStyle/>
                    <a:p>
                      <a:pPr algn="l"/>
                      <a:r>
                        <a:rPr lang="en-GB" sz="1000" dirty="0" smtClean="0"/>
                        <a:t>3</a:t>
                      </a:r>
                      <a:r>
                        <a:rPr lang="en-GB" sz="1000" baseline="0" dirty="0" smtClean="0"/>
                        <a:t> </a:t>
                      </a:r>
                      <a:r>
                        <a:rPr lang="en-GB" sz="1000" dirty="0" smtClean="0"/>
                        <a:t>wavelengths</a:t>
                      </a:r>
                      <a:endParaRPr lang="en-GB" sz="1000" dirty="0"/>
                    </a:p>
                  </a:txBody>
                  <a:tcPr anchor="ctr"/>
                </a:tc>
                <a:extLst>
                  <a:ext uri="{0D108BD9-81ED-4DB2-BD59-A6C34878D82A}">
                    <a16:rowId xmlns:a16="http://schemas.microsoft.com/office/drawing/2014/main" val="10006"/>
                  </a:ext>
                </a:extLst>
              </a:tr>
              <a:tr h="396000">
                <a:tc>
                  <a:txBody>
                    <a:bodyPr/>
                    <a:lstStyle/>
                    <a:p>
                      <a:pPr algn="l"/>
                      <a:r>
                        <a:rPr lang="en-GB" sz="1400" b="1" dirty="0" smtClean="0"/>
                        <a:t>PSAP</a:t>
                      </a:r>
                      <a:endParaRPr lang="en-GB" sz="1400" b="1" dirty="0"/>
                    </a:p>
                  </a:txBody>
                  <a:tcPr anchor="ctr"/>
                </a:tc>
                <a:tc>
                  <a:txBody>
                    <a:bodyPr/>
                    <a:lstStyle/>
                    <a:p>
                      <a:r>
                        <a:rPr lang="en-GB" sz="1400" dirty="0" smtClean="0"/>
                        <a:t>IS</a:t>
                      </a:r>
                      <a:endParaRPr lang="en-GB" sz="1400" dirty="0"/>
                    </a:p>
                  </a:txBody>
                  <a:tcPr anchor="ctr"/>
                </a:tc>
                <a:tc>
                  <a:txBody>
                    <a:bodyPr/>
                    <a:lstStyle/>
                    <a:p>
                      <a:pPr algn="l"/>
                      <a:r>
                        <a:rPr lang="en-GB" sz="1000" dirty="0" smtClean="0"/>
                        <a:t>Aerosol</a:t>
                      </a:r>
                      <a:r>
                        <a:rPr lang="en-GB" sz="1000" baseline="0" dirty="0" smtClean="0"/>
                        <a:t> Absorption</a:t>
                      </a:r>
                      <a:endParaRPr lang="en-GB" sz="1000" dirty="0"/>
                    </a:p>
                  </a:txBody>
                  <a:tcPr anchor="ctr"/>
                </a:tc>
                <a:tc>
                  <a:txBody>
                    <a:bodyPr/>
                    <a:lstStyle/>
                    <a:p>
                      <a:pPr algn="l"/>
                      <a:endParaRPr lang="en-GB" sz="1000" dirty="0"/>
                    </a:p>
                  </a:txBody>
                  <a:tcPr anchor="ctr"/>
                </a:tc>
                <a:extLst>
                  <a:ext uri="{0D108BD9-81ED-4DB2-BD59-A6C34878D82A}">
                    <a16:rowId xmlns:a16="http://schemas.microsoft.com/office/drawing/2014/main" val="10007"/>
                  </a:ext>
                </a:extLst>
              </a:tr>
              <a:tr h="396000">
                <a:tc>
                  <a:txBody>
                    <a:bodyPr/>
                    <a:lstStyle/>
                    <a:p>
                      <a:pPr algn="l"/>
                      <a:r>
                        <a:rPr lang="en-GB" sz="1400" b="1" dirty="0" smtClean="0"/>
                        <a:t>Aerosol and cloud probes</a:t>
                      </a:r>
                      <a:endParaRPr lang="en-GB" sz="1400" b="1" dirty="0"/>
                    </a:p>
                  </a:txBody>
                  <a:tcPr anchor="ctr"/>
                </a:tc>
                <a:tc>
                  <a:txBody>
                    <a:bodyPr/>
                    <a:lstStyle/>
                    <a:p>
                      <a:r>
                        <a:rPr lang="en-GB" sz="1400" dirty="0" smtClean="0"/>
                        <a:t>IS</a:t>
                      </a:r>
                      <a:endParaRPr lang="en-GB" sz="1400" dirty="0"/>
                    </a:p>
                  </a:txBody>
                  <a:tcPr anchor="ctr"/>
                </a:tc>
                <a:tc>
                  <a:txBody>
                    <a:bodyPr/>
                    <a:lstStyle/>
                    <a:p>
                      <a:pPr algn="l"/>
                      <a:r>
                        <a:rPr lang="en-GB" sz="1000" dirty="0" smtClean="0"/>
                        <a:t>Particle size distribution</a:t>
                      </a:r>
                      <a:endParaRPr lang="en-GB" sz="1000" dirty="0"/>
                    </a:p>
                  </a:txBody>
                  <a:tcPr anchor="ctr"/>
                </a:tc>
                <a:tc>
                  <a:txBody>
                    <a:bodyPr/>
                    <a:lstStyle/>
                    <a:p>
                      <a:pPr algn="l"/>
                      <a:r>
                        <a:rPr lang="en-GB" sz="1000" dirty="0" smtClean="0"/>
                        <a:t>0.3 µm – several mm</a:t>
                      </a:r>
                    </a:p>
                  </a:txBody>
                  <a:tcPr anchor="ctr"/>
                </a:tc>
                <a:extLst>
                  <a:ext uri="{0D108BD9-81ED-4DB2-BD59-A6C34878D82A}">
                    <a16:rowId xmlns:a16="http://schemas.microsoft.com/office/drawing/2014/main" val="10008"/>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3" name="TextBox 2"/>
          <p:cNvSpPr txBox="1"/>
          <p:nvPr/>
        </p:nvSpPr>
        <p:spPr>
          <a:xfrm>
            <a:off x="302509" y="587962"/>
            <a:ext cx="6228920" cy="245259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t" anchorCtr="0">
            <a:spAutoFit/>
          </a:bodyPr>
          <a:lstStyle/>
          <a:p>
            <a:pPr algn="ctr" defTabSz="584200" hangingPunct="0">
              <a:spcAft>
                <a:spcPts val="1200"/>
              </a:spcAft>
            </a:pPr>
            <a:r>
              <a:rPr lang="en-GB" sz="2000" dirty="0" smtClean="0">
                <a:solidFill>
                  <a:srgbClr val="0070C0"/>
                </a:solidFill>
                <a:sym typeface="Helvetica Light"/>
              </a:rPr>
              <a:t>Airborne activities (FAAM aircraft)</a:t>
            </a:r>
          </a:p>
          <a:p>
            <a:pPr algn="ctr" defTabSz="584200" hangingPunct="0">
              <a:spcAft>
                <a:spcPts val="1200"/>
              </a:spcAft>
            </a:pPr>
            <a:endParaRPr kumimoji="0" lang="en-GB" sz="2000" b="0" i="0" u="none" strike="noStrike" cap="none" spc="0" normalizeH="0" baseline="0" dirty="0" smtClean="0">
              <a:ln>
                <a:noFill/>
              </a:ln>
              <a:solidFill>
                <a:schemeClr val="tx1"/>
              </a:solidFill>
              <a:effectLst/>
              <a:uFillTx/>
              <a:latin typeface="+mn-lt"/>
              <a:ea typeface="+mn-ea"/>
              <a:cs typeface="+mn-cs"/>
              <a:sym typeface="Helvetica Light"/>
            </a:endParaRPr>
          </a:p>
          <a:p>
            <a:pPr algn="ctr" defTabSz="584200" hangingPunct="0">
              <a:spcAft>
                <a:spcPts val="1200"/>
              </a:spcAft>
            </a:pPr>
            <a:endParaRPr lang="en-GB" sz="2000" dirty="0" smtClean="0">
              <a:sym typeface="Helvetica Light"/>
            </a:endParaRPr>
          </a:p>
          <a:p>
            <a:pPr algn="ctr" defTabSz="584200" hangingPunct="0">
              <a:spcAft>
                <a:spcPts val="1200"/>
              </a:spcAft>
            </a:pPr>
            <a:endParaRPr kumimoji="0" lang="en-GB" sz="2000" b="0" i="0" u="none" strike="noStrike" cap="none" spc="0" normalizeH="0" baseline="0" dirty="0" smtClean="0">
              <a:ln>
                <a:noFill/>
              </a:ln>
              <a:solidFill>
                <a:schemeClr val="tx1"/>
              </a:solidFill>
              <a:effectLst/>
              <a:uFillTx/>
              <a:latin typeface="+mn-lt"/>
              <a:ea typeface="+mn-ea"/>
              <a:cs typeface="+mn-cs"/>
              <a:sym typeface="Helvetica Light"/>
            </a:endParaRPr>
          </a:p>
          <a:p>
            <a:pPr marL="457200" indent="-457200" algn="ctr" defTabSz="584200" hangingPunct="0">
              <a:spcAft>
                <a:spcPts val="1200"/>
              </a:spcAft>
            </a:pPr>
            <a:r>
              <a:rPr lang="en-GB" sz="2000" dirty="0" smtClean="0">
                <a:solidFill>
                  <a:srgbClr val="C00000"/>
                </a:solidFill>
                <a:sym typeface="Helvetica Light"/>
              </a:rPr>
              <a:t>A few examples of what we have done</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20" name="Rectangle 19"/>
          <p:cNvSpPr>
            <a:spLocks noChangeArrowheads="1"/>
          </p:cNvSpPr>
          <p:nvPr/>
        </p:nvSpPr>
        <p:spPr bwMode="auto">
          <a:xfrm>
            <a:off x="1333786" y="-10315"/>
            <a:ext cx="5524213" cy="569913"/>
          </a:xfrm>
          <a:prstGeom prst="rect">
            <a:avLst/>
          </a:prstGeom>
          <a:noFill/>
          <a:ln w="9525">
            <a:noFill/>
            <a:miter lim="800000"/>
            <a:headEnd/>
            <a:tailEnd/>
          </a:ln>
          <a:effectLst/>
        </p:spPr>
        <p:txBody>
          <a:bodyPr anchor="ctr"/>
          <a:lstStyle/>
          <a:p>
            <a:pPr eaLnBrk="0" hangingPunct="0">
              <a:lnSpc>
                <a:spcPct val="100000"/>
              </a:lnSpc>
            </a:pPr>
            <a:r>
              <a:rPr lang="en-GB" sz="2400" dirty="0" smtClean="0">
                <a:solidFill>
                  <a:srgbClr val="000000"/>
                </a:solidFill>
                <a:cs typeface="+mn-cs"/>
              </a:rPr>
              <a:t>Synergy of in situ and remote sensing</a:t>
            </a:r>
          </a:p>
        </p:txBody>
      </p:sp>
      <p:grpSp>
        <p:nvGrpSpPr>
          <p:cNvPr id="23" name="Group 22"/>
          <p:cNvGrpSpPr/>
          <p:nvPr/>
        </p:nvGrpSpPr>
        <p:grpSpPr>
          <a:xfrm>
            <a:off x="105821" y="313964"/>
            <a:ext cx="6548644" cy="4456402"/>
            <a:chOff x="105821" y="313964"/>
            <a:chExt cx="6548644" cy="4456402"/>
          </a:xfrm>
        </p:grpSpPr>
        <p:pic>
          <p:nvPicPr>
            <p:cNvPr id="5" name="Picture 43" descr="jgr_dist"/>
            <p:cNvPicPr>
              <a:picLocks noChangeAspect="1" noChangeArrowheads="1"/>
            </p:cNvPicPr>
            <p:nvPr/>
          </p:nvPicPr>
          <p:blipFill>
            <a:blip r:embed="rId2" cstate="print"/>
            <a:srcRect/>
            <a:stretch>
              <a:fillRect/>
            </a:stretch>
          </p:blipFill>
          <p:spPr bwMode="auto">
            <a:xfrm>
              <a:off x="2488819" y="2741974"/>
              <a:ext cx="1967388" cy="1967305"/>
            </a:xfrm>
            <a:prstGeom prst="rect">
              <a:avLst/>
            </a:prstGeom>
            <a:noFill/>
            <a:ln w="9525">
              <a:noFill/>
              <a:miter lim="800000"/>
              <a:headEnd/>
              <a:tailEnd/>
            </a:ln>
          </p:spPr>
        </p:pic>
        <p:sp>
          <p:nvSpPr>
            <p:cNvPr id="6" name="TextBox 29"/>
            <p:cNvSpPr txBox="1">
              <a:spLocks noChangeArrowheads="1"/>
            </p:cNvSpPr>
            <p:nvPr/>
          </p:nvSpPr>
          <p:spPr bwMode="auto">
            <a:xfrm>
              <a:off x="105821" y="2954484"/>
              <a:ext cx="2389872" cy="1815882"/>
            </a:xfrm>
            <a:prstGeom prst="rect">
              <a:avLst/>
            </a:prstGeom>
            <a:noFill/>
            <a:ln w="9525">
              <a:noFill/>
              <a:miter lim="800000"/>
              <a:headEnd/>
              <a:tailEnd/>
            </a:ln>
          </p:spPr>
          <p:txBody>
            <a:bodyPr wrap="square">
              <a:spAutoFit/>
            </a:bodyPr>
            <a:lstStyle/>
            <a:p>
              <a:pPr algn="just"/>
              <a:r>
                <a:rPr lang="en-GB" sz="800" dirty="0">
                  <a:solidFill>
                    <a:schemeClr val="tx1"/>
                  </a:solidFill>
                </a:rPr>
                <a:t>Turnbull, Johnson, Marenco, Haywood, </a:t>
              </a:r>
              <a:r>
                <a:rPr lang="en-GB" sz="800" dirty="0" err="1">
                  <a:solidFill>
                    <a:schemeClr val="tx1"/>
                  </a:solidFill>
                </a:rPr>
                <a:t>Minikin</a:t>
              </a:r>
              <a:r>
                <a:rPr lang="en-GB" sz="800" dirty="0">
                  <a:solidFill>
                    <a:schemeClr val="tx1"/>
                  </a:solidFill>
                </a:rPr>
                <a:t>, </a:t>
              </a:r>
              <a:r>
                <a:rPr lang="en-GB" sz="800" dirty="0" err="1">
                  <a:solidFill>
                    <a:schemeClr val="tx1"/>
                  </a:solidFill>
                </a:rPr>
                <a:t>Weinzierl</a:t>
              </a:r>
              <a:r>
                <a:rPr lang="en-GB" sz="800" dirty="0">
                  <a:solidFill>
                    <a:schemeClr val="tx1"/>
                  </a:solidFill>
                </a:rPr>
                <a:t>, </a:t>
              </a:r>
              <a:r>
                <a:rPr lang="en-GB" sz="800" dirty="0" err="1">
                  <a:solidFill>
                    <a:schemeClr val="tx1"/>
                  </a:solidFill>
                </a:rPr>
                <a:t>Schlager</a:t>
              </a:r>
              <a:r>
                <a:rPr lang="en-GB" sz="800" dirty="0">
                  <a:solidFill>
                    <a:schemeClr val="tx1"/>
                  </a:solidFill>
                </a:rPr>
                <a:t>, Schumann, </a:t>
              </a:r>
              <a:r>
                <a:rPr lang="en-GB" sz="800" dirty="0" err="1">
                  <a:solidFill>
                    <a:schemeClr val="tx1"/>
                  </a:solidFill>
                </a:rPr>
                <a:t>Leadbetter</a:t>
              </a:r>
              <a:r>
                <a:rPr lang="en-GB" sz="800" dirty="0">
                  <a:solidFill>
                    <a:schemeClr val="tx1"/>
                  </a:solidFill>
                </a:rPr>
                <a:t>, and Woolley, A case study of observations of volcanic ash from the </a:t>
              </a:r>
              <a:r>
                <a:rPr lang="en-GB" sz="800" dirty="0" err="1">
                  <a:solidFill>
                    <a:schemeClr val="tx1"/>
                  </a:solidFill>
                </a:rPr>
                <a:t>Eyjafjallajökull</a:t>
              </a:r>
              <a:r>
                <a:rPr lang="en-GB" sz="800" dirty="0">
                  <a:solidFill>
                    <a:schemeClr val="tx1"/>
                  </a:solidFill>
                </a:rPr>
                <a:t> eruption: 1. In situ airborne observations, </a:t>
              </a:r>
              <a:r>
                <a:rPr lang="en-GB" sz="800" i="1" dirty="0">
                  <a:solidFill>
                    <a:schemeClr val="tx1"/>
                  </a:solidFill>
                </a:rPr>
                <a:t>J. </a:t>
              </a:r>
              <a:r>
                <a:rPr lang="en-GB" sz="800" i="1" dirty="0" err="1">
                  <a:solidFill>
                    <a:schemeClr val="tx1"/>
                  </a:solidFill>
                </a:rPr>
                <a:t>Geophys</a:t>
              </a:r>
              <a:r>
                <a:rPr lang="en-GB" sz="800" i="1" dirty="0">
                  <a:solidFill>
                    <a:schemeClr val="tx1"/>
                  </a:solidFill>
                </a:rPr>
                <a:t> Res. </a:t>
              </a:r>
              <a:r>
                <a:rPr lang="en-GB" sz="800" b="1" dirty="0">
                  <a:solidFill>
                    <a:schemeClr val="tx1"/>
                  </a:solidFill>
                </a:rPr>
                <a:t>117</a:t>
              </a:r>
              <a:r>
                <a:rPr lang="en-GB" sz="800" dirty="0">
                  <a:solidFill>
                    <a:schemeClr val="tx1"/>
                  </a:solidFill>
                </a:rPr>
                <a:t>, 10.1029/2011JD016688, 2012.</a:t>
              </a:r>
            </a:p>
            <a:p>
              <a:pPr algn="just"/>
              <a:endParaRPr lang="en-GB" sz="800" dirty="0">
                <a:solidFill>
                  <a:schemeClr val="tx1"/>
                </a:solidFill>
              </a:endParaRPr>
            </a:p>
            <a:p>
              <a:pPr algn="just"/>
              <a:r>
                <a:rPr lang="en-GB" sz="800" dirty="0">
                  <a:solidFill>
                    <a:schemeClr val="tx1"/>
                  </a:solidFill>
                </a:rPr>
                <a:t>Johnson, Turnbull, Brown, Burgess, Dorsey, Baran, Webster, Haywood, Cotton, Ulanowski, </a:t>
              </a:r>
              <a:r>
                <a:rPr lang="en-GB" sz="800" dirty="0" err="1">
                  <a:solidFill>
                    <a:schemeClr val="tx1"/>
                  </a:solidFill>
                </a:rPr>
                <a:t>Hesse</a:t>
              </a:r>
              <a:r>
                <a:rPr lang="en-GB" sz="800" dirty="0">
                  <a:solidFill>
                    <a:schemeClr val="tx1"/>
                  </a:solidFill>
                </a:rPr>
                <a:t>, Woolley, and Rosenberg, In situ observations of volcanic ash clouds from the FAAM aircraft during the eruption of </a:t>
              </a:r>
              <a:r>
                <a:rPr lang="en-GB" sz="800" dirty="0" err="1">
                  <a:solidFill>
                    <a:schemeClr val="tx1"/>
                  </a:solidFill>
                </a:rPr>
                <a:t>Eyjafjallajökull</a:t>
              </a:r>
              <a:r>
                <a:rPr lang="en-GB" sz="800" dirty="0">
                  <a:solidFill>
                    <a:schemeClr val="tx1"/>
                  </a:solidFill>
                </a:rPr>
                <a:t> in 2010, </a:t>
              </a:r>
              <a:r>
                <a:rPr lang="en-GB" sz="800" i="1" dirty="0">
                  <a:solidFill>
                    <a:schemeClr val="tx1"/>
                  </a:solidFill>
                </a:rPr>
                <a:t>J. </a:t>
              </a:r>
              <a:r>
                <a:rPr lang="en-GB" sz="800" i="1" dirty="0" err="1">
                  <a:solidFill>
                    <a:schemeClr val="tx1"/>
                  </a:solidFill>
                </a:rPr>
                <a:t>Geophys</a:t>
              </a:r>
              <a:r>
                <a:rPr lang="en-GB" sz="800" i="1" dirty="0">
                  <a:solidFill>
                    <a:schemeClr val="tx1"/>
                  </a:solidFill>
                </a:rPr>
                <a:t>. Res.</a:t>
              </a:r>
              <a:r>
                <a:rPr lang="en-GB" sz="800" dirty="0">
                  <a:solidFill>
                    <a:schemeClr val="tx1"/>
                  </a:solidFill>
                </a:rPr>
                <a:t> </a:t>
              </a:r>
              <a:r>
                <a:rPr lang="en-GB" sz="800" b="1" dirty="0">
                  <a:solidFill>
                    <a:schemeClr val="tx1"/>
                  </a:solidFill>
                </a:rPr>
                <a:t>117</a:t>
              </a:r>
              <a:r>
                <a:rPr lang="en-GB" sz="800" dirty="0">
                  <a:solidFill>
                    <a:schemeClr val="tx1"/>
                  </a:solidFill>
                </a:rPr>
                <a:t>, 10.1029/2011JD016760, 2012.</a:t>
              </a:r>
            </a:p>
          </p:txBody>
        </p:sp>
        <p:grpSp>
          <p:nvGrpSpPr>
            <p:cNvPr id="7" name="Group 11"/>
            <p:cNvGrpSpPr>
              <a:grpSpLocks/>
            </p:cNvGrpSpPr>
            <p:nvPr/>
          </p:nvGrpSpPr>
          <p:grpSpPr bwMode="auto">
            <a:xfrm>
              <a:off x="220006" y="650647"/>
              <a:ext cx="2339058" cy="2216307"/>
              <a:chOff x="0" y="1412777"/>
              <a:chExt cx="3039720" cy="2880320"/>
            </a:xfrm>
          </p:grpSpPr>
          <p:pic>
            <p:nvPicPr>
              <p:cNvPr id="9" name="Picture 10" descr="b530_profile_paper"/>
              <p:cNvPicPr>
                <a:picLocks noChangeAspect="1" noChangeArrowheads="1"/>
              </p:cNvPicPr>
              <p:nvPr/>
            </p:nvPicPr>
            <p:blipFill>
              <a:blip r:embed="rId3" cstate="print"/>
              <a:srcRect t="2405" r="67252" b="2405"/>
              <a:stretch>
                <a:fillRect/>
              </a:stretch>
            </p:blipFill>
            <p:spPr bwMode="auto">
              <a:xfrm>
                <a:off x="0" y="1412777"/>
                <a:ext cx="2482184" cy="2880320"/>
              </a:xfrm>
              <a:prstGeom prst="rect">
                <a:avLst/>
              </a:prstGeom>
              <a:noFill/>
              <a:ln w="9525">
                <a:noFill/>
                <a:miter lim="800000"/>
                <a:headEnd/>
                <a:tailEnd/>
              </a:ln>
            </p:spPr>
          </p:pic>
          <p:pic>
            <p:nvPicPr>
              <p:cNvPr id="10" name="Picture 11" descr="b530_profile1_eac2011_1"/>
              <p:cNvPicPr>
                <a:picLocks noChangeAspect="1" noChangeArrowheads="1"/>
              </p:cNvPicPr>
              <p:nvPr/>
            </p:nvPicPr>
            <p:blipFill>
              <a:blip r:embed="rId4" cstate="print"/>
              <a:srcRect l="26711" t="9583" r="10016" b="70914"/>
              <a:stretch>
                <a:fillRect/>
              </a:stretch>
            </p:blipFill>
            <p:spPr bwMode="auto">
              <a:xfrm>
                <a:off x="1475656" y="2783940"/>
                <a:ext cx="1564064" cy="838003"/>
              </a:xfrm>
              <a:prstGeom prst="rect">
                <a:avLst/>
              </a:prstGeom>
              <a:noFill/>
              <a:ln w="9525">
                <a:noFill/>
                <a:miter lim="800000"/>
                <a:headEnd/>
                <a:tailEnd/>
              </a:ln>
            </p:spPr>
          </p:pic>
          <p:sp>
            <p:nvSpPr>
              <p:cNvPr id="11" name="Text Box 12"/>
              <p:cNvSpPr txBox="1">
                <a:spLocks noChangeArrowheads="1"/>
              </p:cNvSpPr>
              <p:nvPr/>
            </p:nvSpPr>
            <p:spPr bwMode="auto">
              <a:xfrm>
                <a:off x="683568" y="3347207"/>
                <a:ext cx="1008716" cy="382084"/>
              </a:xfrm>
              <a:prstGeom prst="rect">
                <a:avLst/>
              </a:prstGeom>
              <a:noFill/>
              <a:ln w="9525" algn="ctr">
                <a:noFill/>
                <a:miter lim="800000"/>
                <a:headEnd/>
                <a:tailEnd/>
              </a:ln>
            </p:spPr>
            <p:txBody>
              <a:bodyPr wrap="none">
                <a:spAutoFit/>
              </a:bodyPr>
              <a:lstStyle/>
              <a:p>
                <a:r>
                  <a:rPr lang="en-GB" sz="1050" dirty="0">
                    <a:solidFill>
                      <a:schemeClr val="folHlink"/>
                    </a:solidFill>
                  </a:rPr>
                  <a:t>IN-SITU</a:t>
                </a:r>
              </a:p>
            </p:txBody>
          </p:sp>
        </p:grpSp>
        <p:pic>
          <p:nvPicPr>
            <p:cNvPr id="8" name="Picture 4" descr="B530_ashconc2"/>
            <p:cNvPicPr>
              <a:picLocks noChangeAspect="1" noChangeArrowheads="1"/>
            </p:cNvPicPr>
            <p:nvPr/>
          </p:nvPicPr>
          <p:blipFill>
            <a:blip r:embed="rId5" cstate="print"/>
            <a:srcRect l="3206" r="20837"/>
            <a:stretch>
              <a:fillRect/>
            </a:stretch>
          </p:blipFill>
          <p:spPr bwMode="auto">
            <a:xfrm>
              <a:off x="4390124" y="516785"/>
              <a:ext cx="2264341" cy="4103341"/>
            </a:xfrm>
            <a:prstGeom prst="rect">
              <a:avLst/>
            </a:prstGeom>
            <a:noFill/>
            <a:ln w="9525">
              <a:noFill/>
              <a:miter lim="800000"/>
              <a:headEnd/>
              <a:tailEnd/>
            </a:ln>
          </p:spPr>
        </p:pic>
        <p:grpSp>
          <p:nvGrpSpPr>
            <p:cNvPr id="12" name="Group 41"/>
            <p:cNvGrpSpPr>
              <a:grpSpLocks/>
            </p:cNvGrpSpPr>
            <p:nvPr/>
          </p:nvGrpSpPr>
          <p:grpSpPr bwMode="auto">
            <a:xfrm>
              <a:off x="2433817" y="528670"/>
              <a:ext cx="2140520" cy="2276407"/>
              <a:chOff x="3131840" y="1191824"/>
              <a:chExt cx="2864308" cy="3045263"/>
            </a:xfrm>
          </p:grpSpPr>
          <p:pic>
            <p:nvPicPr>
              <p:cNvPr id="13" name="Picture 11" descr="lidar_aod_pdf"/>
              <p:cNvPicPr>
                <a:picLocks noChangeAspect="1" noChangeArrowheads="1"/>
              </p:cNvPicPr>
              <p:nvPr/>
            </p:nvPicPr>
            <p:blipFill>
              <a:blip r:embed="rId6" cstate="print"/>
              <a:srcRect/>
              <a:stretch>
                <a:fillRect/>
              </a:stretch>
            </p:blipFill>
            <p:spPr bwMode="auto">
              <a:xfrm>
                <a:off x="3131840" y="1541512"/>
                <a:ext cx="2695575" cy="2695575"/>
              </a:xfrm>
              <a:prstGeom prst="rect">
                <a:avLst/>
              </a:prstGeom>
              <a:noFill/>
              <a:ln w="9525">
                <a:noFill/>
                <a:miter lim="800000"/>
                <a:headEnd/>
                <a:tailEnd/>
              </a:ln>
            </p:spPr>
          </p:pic>
          <p:cxnSp>
            <p:nvCxnSpPr>
              <p:cNvPr id="14" name="Straight Connector 13"/>
              <p:cNvCxnSpPr/>
              <p:nvPr/>
            </p:nvCxnSpPr>
            <p:spPr>
              <a:xfrm flipV="1">
                <a:off x="4886695" y="2301746"/>
                <a:ext cx="0" cy="1260591"/>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 Box 12"/>
              <p:cNvSpPr txBox="1">
                <a:spLocks noChangeArrowheads="1"/>
              </p:cNvSpPr>
              <p:nvPr/>
            </p:nvSpPr>
            <p:spPr bwMode="auto">
              <a:xfrm>
                <a:off x="3743180" y="1294692"/>
                <a:ext cx="813651" cy="370523"/>
              </a:xfrm>
              <a:prstGeom prst="rect">
                <a:avLst/>
              </a:prstGeom>
              <a:noFill/>
              <a:ln w="9525" algn="ctr">
                <a:noFill/>
                <a:miter lim="800000"/>
                <a:headEnd/>
                <a:tailEnd/>
              </a:ln>
            </p:spPr>
            <p:txBody>
              <a:bodyPr wrap="none">
                <a:spAutoFit/>
              </a:bodyPr>
              <a:lstStyle/>
              <a:p>
                <a:r>
                  <a:rPr lang="en-GB" sz="1000" b="1" dirty="0">
                    <a:solidFill>
                      <a:schemeClr val="tx1"/>
                    </a:solidFill>
                  </a:rPr>
                  <a:t>NEPH</a:t>
                </a:r>
              </a:p>
            </p:txBody>
          </p:sp>
          <p:cxnSp>
            <p:nvCxnSpPr>
              <p:cNvPr id="16" name="Straight Arrow Connector 15"/>
              <p:cNvCxnSpPr/>
              <p:nvPr/>
            </p:nvCxnSpPr>
            <p:spPr>
              <a:xfrm>
                <a:off x="4140286" y="1573017"/>
                <a:ext cx="692414" cy="79223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4969277" y="2300159"/>
                <a:ext cx="0" cy="1260591"/>
              </a:xfrm>
              <a:prstGeom prst="line">
                <a:avLst/>
              </a:prstGeom>
              <a:ln w="44450">
                <a:solidFill>
                  <a:srgbClr val="008000"/>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5040742" y="1484109"/>
                <a:ext cx="439905" cy="889082"/>
              </a:xfrm>
              <a:prstGeom prst="straightConnector1">
                <a:avLst/>
              </a:prstGeom>
              <a:ln w="25400">
                <a:solidFill>
                  <a:srgbClr val="008000"/>
                </a:solidFill>
                <a:tailEnd type="arrow"/>
              </a:ln>
            </p:spPr>
            <p:style>
              <a:lnRef idx="1">
                <a:schemeClr val="accent1"/>
              </a:lnRef>
              <a:fillRef idx="0">
                <a:schemeClr val="accent1"/>
              </a:fillRef>
              <a:effectRef idx="0">
                <a:schemeClr val="accent1"/>
              </a:effectRef>
              <a:fontRef idx="minor">
                <a:schemeClr val="tx1"/>
              </a:fontRef>
            </p:style>
          </p:cxnSp>
          <p:sp>
            <p:nvSpPr>
              <p:cNvPr id="19" name="Text Box 12"/>
              <p:cNvSpPr txBox="1">
                <a:spLocks noChangeArrowheads="1"/>
              </p:cNvSpPr>
              <p:nvPr/>
            </p:nvSpPr>
            <p:spPr bwMode="auto">
              <a:xfrm>
                <a:off x="5194562" y="1191824"/>
                <a:ext cx="801586" cy="370523"/>
              </a:xfrm>
              <a:prstGeom prst="rect">
                <a:avLst/>
              </a:prstGeom>
              <a:noFill/>
              <a:ln w="9525" algn="ctr">
                <a:noFill/>
                <a:miter lim="800000"/>
                <a:headEnd/>
                <a:tailEnd/>
              </a:ln>
            </p:spPr>
            <p:txBody>
              <a:bodyPr wrap="none">
                <a:spAutoFit/>
              </a:bodyPr>
              <a:lstStyle/>
              <a:p>
                <a:r>
                  <a:rPr lang="en-GB" sz="1000" b="1" dirty="0">
                    <a:solidFill>
                      <a:srgbClr val="336600"/>
                    </a:solidFill>
                  </a:rPr>
                  <a:t>OPCs</a:t>
                </a:r>
              </a:p>
            </p:txBody>
          </p:sp>
        </p:grpSp>
        <p:sp>
          <p:nvSpPr>
            <p:cNvPr id="21" name="Rectangle 20"/>
            <p:cNvSpPr>
              <a:spLocks noChangeArrowheads="1"/>
            </p:cNvSpPr>
            <p:nvPr/>
          </p:nvSpPr>
          <p:spPr bwMode="auto">
            <a:xfrm>
              <a:off x="1527443" y="313964"/>
              <a:ext cx="1504515" cy="569913"/>
            </a:xfrm>
            <a:prstGeom prst="rect">
              <a:avLst/>
            </a:prstGeom>
            <a:noFill/>
            <a:ln w="9525">
              <a:noFill/>
              <a:miter lim="800000"/>
              <a:headEnd/>
              <a:tailEnd/>
            </a:ln>
            <a:effectLst/>
          </p:spPr>
          <p:txBody>
            <a:bodyPr anchor="ctr"/>
            <a:lstStyle/>
            <a:p>
              <a:pPr eaLnBrk="0" hangingPunct="0">
                <a:lnSpc>
                  <a:spcPct val="100000"/>
                </a:lnSpc>
              </a:pPr>
              <a:r>
                <a:rPr lang="en-GB" sz="1800" dirty="0" smtClean="0">
                  <a:solidFill>
                    <a:srgbClr val="C00000"/>
                  </a:solidFill>
                  <a:cs typeface="+mn-cs"/>
                </a:rPr>
                <a:t>Volcanic ash</a:t>
              </a: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kern="0" dirty="0" smtClean="0">
                <a:solidFill>
                  <a:srgbClr val="2A2A2A"/>
                </a:solidFill>
                <a:sym typeface="Helvetica Light"/>
              </a:rPr>
              <a:t>www.metoffice.gov.uk																									                       © Crown Copyright 2017, Met Office</a:t>
            </a:r>
            <a:endParaRPr lang="en-GB" kern="0" dirty="0">
              <a:solidFill>
                <a:srgbClr val="2A2A2A"/>
              </a:solidFill>
              <a:sym typeface="Helvetica Light"/>
            </a:endParaRPr>
          </a:p>
        </p:txBody>
      </p:sp>
      <p:sp>
        <p:nvSpPr>
          <p:cNvPr id="8" name="Rectangle 7"/>
          <p:cNvSpPr>
            <a:spLocks noChangeArrowheads="1"/>
          </p:cNvSpPr>
          <p:nvPr/>
        </p:nvSpPr>
        <p:spPr bwMode="auto">
          <a:xfrm>
            <a:off x="1333786" y="-10315"/>
            <a:ext cx="5524213" cy="569913"/>
          </a:xfrm>
          <a:prstGeom prst="rect">
            <a:avLst/>
          </a:prstGeom>
          <a:noFill/>
          <a:ln w="9525">
            <a:noFill/>
            <a:miter lim="800000"/>
            <a:headEnd/>
            <a:tailEnd/>
          </a:ln>
          <a:effectLst/>
        </p:spPr>
        <p:txBody>
          <a:bodyPr anchor="ctr"/>
          <a:lstStyle/>
          <a:p>
            <a:pPr eaLnBrk="0" hangingPunct="0">
              <a:lnSpc>
                <a:spcPct val="100000"/>
              </a:lnSpc>
            </a:pPr>
            <a:r>
              <a:rPr lang="en-GB" sz="2400" dirty="0" smtClean="0">
                <a:solidFill>
                  <a:srgbClr val="000000"/>
                </a:solidFill>
                <a:cs typeface="+mn-cs"/>
              </a:rPr>
              <a:t>Synergy of in situ and remote sensing</a:t>
            </a:r>
          </a:p>
        </p:txBody>
      </p:sp>
      <p:sp>
        <p:nvSpPr>
          <p:cNvPr id="10" name="Rectangle 9"/>
          <p:cNvSpPr>
            <a:spLocks noChangeArrowheads="1"/>
          </p:cNvSpPr>
          <p:nvPr/>
        </p:nvSpPr>
        <p:spPr bwMode="auto">
          <a:xfrm>
            <a:off x="197382" y="350635"/>
            <a:ext cx="4436493" cy="559939"/>
          </a:xfrm>
          <a:prstGeom prst="rect">
            <a:avLst/>
          </a:prstGeom>
          <a:noFill/>
          <a:ln w="9525">
            <a:noFill/>
            <a:miter lim="800000"/>
            <a:headEnd/>
            <a:tailEnd/>
          </a:ln>
          <a:effectLst/>
        </p:spPr>
        <p:txBody>
          <a:bodyPr anchor="ctr"/>
          <a:lstStyle/>
          <a:p>
            <a:pPr eaLnBrk="0" hangingPunct="0">
              <a:lnSpc>
                <a:spcPct val="100000"/>
              </a:lnSpc>
            </a:pPr>
            <a:r>
              <a:rPr lang="en-GB" sz="1800" dirty="0" smtClean="0">
                <a:solidFill>
                  <a:srgbClr val="C00000"/>
                </a:solidFill>
                <a:cs typeface="+mn-cs"/>
              </a:rPr>
              <a:t>Intense dust outbreak, Eastern Atlantic</a:t>
            </a:r>
          </a:p>
        </p:txBody>
      </p:sp>
      <p:grpSp>
        <p:nvGrpSpPr>
          <p:cNvPr id="14" name="Group 13"/>
          <p:cNvGrpSpPr/>
          <p:nvPr/>
        </p:nvGrpSpPr>
        <p:grpSpPr>
          <a:xfrm>
            <a:off x="268136" y="736549"/>
            <a:ext cx="6256702" cy="3993579"/>
            <a:chOff x="268136" y="736549"/>
            <a:chExt cx="6256702" cy="3993579"/>
          </a:xfrm>
        </p:grpSpPr>
        <p:pic>
          <p:nvPicPr>
            <p:cNvPr id="4" name="Picture 3" descr="02_iced_psd2.gif"/>
            <p:cNvPicPr>
              <a:picLocks noChangeAspect="1"/>
            </p:cNvPicPr>
            <p:nvPr/>
          </p:nvPicPr>
          <p:blipFill>
            <a:blip r:embed="rId2" cstate="print"/>
            <a:srcRect r="2329"/>
            <a:stretch>
              <a:fillRect/>
            </a:stretch>
          </p:blipFill>
          <p:spPr>
            <a:xfrm>
              <a:off x="268136" y="2520583"/>
              <a:ext cx="2915076" cy="2168106"/>
            </a:xfrm>
            <a:prstGeom prst="rect">
              <a:avLst/>
            </a:prstGeom>
          </p:spPr>
        </p:pic>
        <p:grpSp>
          <p:nvGrpSpPr>
            <p:cNvPr id="7" name="Group 6"/>
            <p:cNvGrpSpPr/>
            <p:nvPr/>
          </p:nvGrpSpPr>
          <p:grpSpPr>
            <a:xfrm>
              <a:off x="760970" y="736549"/>
              <a:ext cx="4884101" cy="1791948"/>
              <a:chOff x="169704" y="585295"/>
              <a:chExt cx="4290613" cy="1873258"/>
            </a:xfrm>
          </p:grpSpPr>
          <p:pic>
            <p:nvPicPr>
              <p:cNvPr id="3" name="Picture 2" descr="04_iced_contour.gif"/>
              <p:cNvPicPr>
                <a:picLocks noChangeAspect="1"/>
              </p:cNvPicPr>
              <p:nvPr/>
            </p:nvPicPr>
            <p:blipFill>
              <a:blip r:embed="rId3" cstate="print"/>
              <a:srcRect r="9617" b="66369"/>
              <a:stretch>
                <a:fillRect/>
              </a:stretch>
            </p:blipFill>
            <p:spPr>
              <a:xfrm>
                <a:off x="169704" y="585295"/>
                <a:ext cx="3996606" cy="1747796"/>
              </a:xfrm>
              <a:prstGeom prst="rect">
                <a:avLst/>
              </a:prstGeom>
            </p:spPr>
          </p:pic>
          <p:pic>
            <p:nvPicPr>
              <p:cNvPr id="5" name="Picture 4" descr="04_iced_contour.gif"/>
              <p:cNvPicPr>
                <a:picLocks noChangeAspect="1"/>
              </p:cNvPicPr>
              <p:nvPr/>
            </p:nvPicPr>
            <p:blipFill>
              <a:blip r:embed="rId3" cstate="print"/>
              <a:srcRect l="89760" t="23287" b="23287"/>
              <a:stretch>
                <a:fillRect/>
              </a:stretch>
            </p:blipFill>
            <p:spPr>
              <a:xfrm>
                <a:off x="4207412" y="726418"/>
                <a:ext cx="252905" cy="1550738"/>
              </a:xfrm>
              <a:prstGeom prst="rect">
                <a:avLst/>
              </a:prstGeom>
            </p:spPr>
          </p:pic>
          <p:pic>
            <p:nvPicPr>
              <p:cNvPr id="6" name="Picture 5" descr="04_iced_contour.gif"/>
              <p:cNvPicPr>
                <a:picLocks noChangeAspect="1"/>
              </p:cNvPicPr>
              <p:nvPr/>
            </p:nvPicPr>
            <p:blipFill>
              <a:blip r:embed="rId3" cstate="print"/>
              <a:srcRect l="41674" t="97108" r="44880"/>
              <a:stretch>
                <a:fillRect/>
              </a:stretch>
            </p:blipFill>
            <p:spPr>
              <a:xfrm>
                <a:off x="2011347" y="2308249"/>
                <a:ext cx="594566" cy="150304"/>
              </a:xfrm>
              <a:prstGeom prst="rect">
                <a:avLst/>
              </a:prstGeom>
            </p:spPr>
          </p:pic>
        </p:grpSp>
        <p:grpSp>
          <p:nvGrpSpPr>
            <p:cNvPr id="13" name="Group 12"/>
            <p:cNvGrpSpPr/>
            <p:nvPr/>
          </p:nvGrpSpPr>
          <p:grpSpPr>
            <a:xfrm>
              <a:off x="3534731" y="2486122"/>
              <a:ext cx="2990107" cy="2244006"/>
              <a:chOff x="3534731" y="2486122"/>
              <a:chExt cx="2990107" cy="2244006"/>
            </a:xfrm>
          </p:grpSpPr>
          <p:pic>
            <p:nvPicPr>
              <p:cNvPr id="9" name="Content Placeholder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34731" y="2486122"/>
                <a:ext cx="2990107" cy="2244006"/>
              </a:xfrm>
              <a:prstGeom prst="rect">
                <a:avLst/>
              </a:prstGeom>
            </p:spPr>
          </p:pic>
          <p:sp>
            <p:nvSpPr>
              <p:cNvPr id="12" name="TextBox 11"/>
              <p:cNvSpPr txBox="1"/>
              <p:nvPr/>
            </p:nvSpPr>
            <p:spPr>
              <a:xfrm>
                <a:off x="3891357" y="2610467"/>
                <a:ext cx="413574" cy="2827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900" b="0" i="0" u="none" strike="noStrike" cap="none" spc="0" normalizeH="0" baseline="0" dirty="0" smtClean="0">
                    <a:ln>
                      <a:noFill/>
                    </a:ln>
                    <a:solidFill>
                      <a:schemeClr val="tx2">
                        <a:lumMod val="75000"/>
                        <a:lumOff val="25000"/>
                      </a:schemeClr>
                    </a:solidFill>
                    <a:effectLst/>
                    <a:uFillTx/>
                    <a:latin typeface="+mn-lt"/>
                    <a:ea typeface="+mn-ea"/>
                    <a:cs typeface="+mn-cs"/>
                    <a:sym typeface="Helvetica Light"/>
                  </a:rPr>
                  <a:t>B920</a:t>
                </a:r>
              </a:p>
            </p:txBody>
          </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Met Office PowerPoint Template">
  <a:themeElements>
    <a:clrScheme name="Met Office">
      <a:dk1>
        <a:srgbClr val="2A2A2A"/>
      </a:dk1>
      <a:lt1>
        <a:srgbClr val="B9DC0C"/>
      </a:lt1>
      <a:dk2>
        <a:srgbClr val="2A2A2A"/>
      </a:dk2>
      <a:lt2>
        <a:srgbClr val="FFFFFF"/>
      </a:lt2>
      <a:accent1>
        <a:srgbClr val="50B9A4"/>
      </a:accent1>
      <a:accent2>
        <a:srgbClr val="007AA9"/>
      </a:accent2>
      <a:accent3>
        <a:srgbClr val="E47452"/>
      </a:accent3>
      <a:accent4>
        <a:srgbClr val="A1A0AA"/>
      </a:accent4>
      <a:accent5>
        <a:srgbClr val="FFFFFF"/>
      </a:accent5>
      <a:accent6>
        <a:srgbClr val="FFFFFF"/>
      </a:accent6>
      <a:hlink>
        <a:srgbClr val="0673F9"/>
      </a:hlink>
      <a:folHlink>
        <a:srgbClr val="6F2735"/>
      </a:folHlink>
    </a:clrScheme>
    <a:fontScheme name="Met Office">
      <a:majorFont>
        <a:latin typeface="Arial"/>
        <a:ea typeface="Helvetica Light"/>
        <a:cs typeface="Helvetica Light"/>
      </a:majorFont>
      <a:minorFont>
        <a:latin typeface="Arial"/>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2">
          <a:schemeClr val="accent6"/>
        </a:lnRef>
        <a:fillRef idx="1">
          <a:schemeClr val="lt1"/>
        </a:fillRef>
        <a:effectRef idx="0">
          <a:schemeClr val="accent6"/>
        </a:effectRef>
        <a:fontRef idx="minor">
          <a:schemeClr val="dk1"/>
        </a:fontRef>
      </a:style>
    </a:spDef>
    <a:lnDef>
      <a:spPr/>
      <a:bodyPr/>
      <a:lstStyle/>
      <a:style>
        <a:lnRef idx="1">
          <a:schemeClr val="dk1"/>
        </a:lnRef>
        <a:fillRef idx="0">
          <a:schemeClr val="dk1"/>
        </a:fillRef>
        <a:effectRef idx="0">
          <a:schemeClr val="dk1"/>
        </a:effectRef>
        <a:fontRef idx="minor">
          <a:schemeClr val="tx1"/>
        </a:fontRef>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dirty="0" smtClean="0">
            <a:ln>
              <a:noFill/>
            </a:ln>
            <a:solidFill>
              <a:schemeClr val="tx1"/>
            </a:solidFill>
            <a:effectLst/>
            <a:uFillTx/>
            <a:latin typeface="+mn-lt"/>
            <a:ea typeface="+mn-ea"/>
            <a:cs typeface="+mn-cs"/>
            <a:sym typeface="Helvetica Light"/>
          </a:defRPr>
        </a:def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Marenco_EarthCARECalVal2018" id="{B5A24D91-1FE6-4BD7-9079-023A9E534C82}" vid="{5E17C2F8-E6C3-46E6-BBAE-2BB67AF101F0}"/>
    </a:ext>
  </a:extLst>
</a:theme>
</file>

<file path=ppt/theme/theme2.xml><?xml version="1.0" encoding="utf-8"?>
<a:theme xmlns:a="http://schemas.openxmlformats.org/drawingml/2006/main" name="1_Met Office PowerPoint Template">
  <a:themeElements>
    <a:clrScheme name="Met Office">
      <a:dk1>
        <a:srgbClr val="2A2A2A"/>
      </a:dk1>
      <a:lt1>
        <a:srgbClr val="B9DC0C"/>
      </a:lt1>
      <a:dk2>
        <a:srgbClr val="2A2A2A"/>
      </a:dk2>
      <a:lt2>
        <a:srgbClr val="FFFFFF"/>
      </a:lt2>
      <a:accent1>
        <a:srgbClr val="50B9A4"/>
      </a:accent1>
      <a:accent2>
        <a:srgbClr val="007AA9"/>
      </a:accent2>
      <a:accent3>
        <a:srgbClr val="E47452"/>
      </a:accent3>
      <a:accent4>
        <a:srgbClr val="A1A0AA"/>
      </a:accent4>
      <a:accent5>
        <a:srgbClr val="FFFFFF"/>
      </a:accent5>
      <a:accent6>
        <a:srgbClr val="FFFFFF"/>
      </a:accent6>
      <a:hlink>
        <a:srgbClr val="0673F9"/>
      </a:hlink>
      <a:folHlink>
        <a:srgbClr val="6F2735"/>
      </a:folHlink>
    </a:clrScheme>
    <a:fontScheme name="Met Office">
      <a:majorFont>
        <a:latin typeface="Arial"/>
        <a:ea typeface="Helvetica Light"/>
        <a:cs typeface="Helvetica Light"/>
      </a:majorFont>
      <a:minorFont>
        <a:latin typeface="Arial"/>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2">
          <a:schemeClr val="accent6"/>
        </a:lnRef>
        <a:fillRef idx="1">
          <a:schemeClr val="lt1"/>
        </a:fillRef>
        <a:effectRef idx="0">
          <a:schemeClr val="accent6"/>
        </a:effectRef>
        <a:fontRef idx="minor">
          <a:schemeClr val="dk1"/>
        </a:fontRef>
      </a:style>
    </a:spDef>
    <a:lnDef>
      <a:spPr/>
      <a:bodyPr/>
      <a:lstStyle/>
      <a:style>
        <a:lnRef idx="1">
          <a:schemeClr val="dk1"/>
        </a:lnRef>
        <a:fillRef idx="0">
          <a:schemeClr val="dk1"/>
        </a:fillRef>
        <a:effectRef idx="0">
          <a:schemeClr val="dk1"/>
        </a:effectRef>
        <a:fontRef idx="minor">
          <a:schemeClr val="tx1"/>
        </a:fontRef>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dirty="0" smtClean="0">
            <a:ln>
              <a:noFill/>
            </a:ln>
            <a:solidFill>
              <a:schemeClr val="tx1"/>
            </a:solidFill>
            <a:effectLst/>
            <a:uFillTx/>
            <a:latin typeface="+mn-lt"/>
            <a:ea typeface="+mn-ea"/>
            <a:cs typeface="+mn-cs"/>
            <a:sym typeface="Helvetica Light"/>
          </a:defRPr>
        </a:def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Marenco_EarthCARECalVal2018" id="{B5A24D91-1FE6-4BD7-9079-023A9E534C82}" vid="{A81C0B34-3ACD-421E-9CA8-57186DC65CC7}"/>
    </a:ext>
  </a:extLst>
</a:theme>
</file>

<file path=ppt/theme/theme3.xml><?xml version="1.0" encoding="utf-8"?>
<a:theme xmlns:a="http://schemas.openxmlformats.org/drawingml/2006/main" name="2_Met Office PowerPoint Template">
  <a:themeElements>
    <a:clrScheme name="Met Office">
      <a:dk1>
        <a:srgbClr val="2A2A2A"/>
      </a:dk1>
      <a:lt1>
        <a:srgbClr val="B9DC0C"/>
      </a:lt1>
      <a:dk2>
        <a:srgbClr val="2A2A2A"/>
      </a:dk2>
      <a:lt2>
        <a:srgbClr val="FFFFFF"/>
      </a:lt2>
      <a:accent1>
        <a:srgbClr val="50B9A4"/>
      </a:accent1>
      <a:accent2>
        <a:srgbClr val="007AA9"/>
      </a:accent2>
      <a:accent3>
        <a:srgbClr val="E47452"/>
      </a:accent3>
      <a:accent4>
        <a:srgbClr val="A1A0AA"/>
      </a:accent4>
      <a:accent5>
        <a:srgbClr val="FFFFFF"/>
      </a:accent5>
      <a:accent6>
        <a:srgbClr val="FFFFFF"/>
      </a:accent6>
      <a:hlink>
        <a:srgbClr val="0673F9"/>
      </a:hlink>
      <a:folHlink>
        <a:srgbClr val="6F2735"/>
      </a:folHlink>
    </a:clrScheme>
    <a:fontScheme name="Met Office">
      <a:majorFont>
        <a:latin typeface="Arial"/>
        <a:ea typeface="Helvetica Light"/>
        <a:cs typeface="Helvetica Light"/>
      </a:majorFont>
      <a:minorFont>
        <a:latin typeface="Arial"/>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2">
          <a:schemeClr val="accent6"/>
        </a:lnRef>
        <a:fillRef idx="1">
          <a:schemeClr val="lt1"/>
        </a:fillRef>
        <a:effectRef idx="0">
          <a:schemeClr val="accent6"/>
        </a:effectRef>
        <a:fontRef idx="minor">
          <a:schemeClr val="dk1"/>
        </a:fontRef>
      </a:style>
    </a:spDef>
    <a:lnDef>
      <a:spPr/>
      <a:bodyPr/>
      <a:lstStyle/>
      <a:style>
        <a:lnRef idx="1">
          <a:schemeClr val="dk1"/>
        </a:lnRef>
        <a:fillRef idx="0">
          <a:schemeClr val="dk1"/>
        </a:fillRef>
        <a:effectRef idx="0">
          <a:schemeClr val="dk1"/>
        </a:effectRef>
        <a:fontRef idx="minor">
          <a:schemeClr val="tx1"/>
        </a:fontRef>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dirty="0" smtClean="0">
            <a:ln>
              <a:noFill/>
            </a:ln>
            <a:solidFill>
              <a:schemeClr val="tx1"/>
            </a:solidFill>
            <a:effectLst/>
            <a:uFillTx/>
            <a:latin typeface="+mn-lt"/>
            <a:ea typeface="+mn-ea"/>
            <a:cs typeface="+mn-cs"/>
            <a:sym typeface="Helvetica Light"/>
          </a:defRPr>
        </a:def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Marenco_EarthCARECalVal2018" id="{B5A24D91-1FE6-4BD7-9079-023A9E534C82}" vid="{3E60E1CD-8AD8-4525-A57B-EF93A7DF3DEC}"/>
    </a:ext>
  </a:extLst>
</a:theme>
</file>

<file path=ppt/theme/theme4.xml><?xml version="1.0" encoding="utf-8"?>
<a:theme xmlns:a="http://schemas.openxmlformats.org/drawingml/2006/main" name="3_Met Office PowerPoint Template">
  <a:themeElements>
    <a:clrScheme name="Met Office">
      <a:dk1>
        <a:srgbClr val="2A2A2A"/>
      </a:dk1>
      <a:lt1>
        <a:srgbClr val="B9DC0C"/>
      </a:lt1>
      <a:dk2>
        <a:srgbClr val="2A2A2A"/>
      </a:dk2>
      <a:lt2>
        <a:srgbClr val="FFFFFF"/>
      </a:lt2>
      <a:accent1>
        <a:srgbClr val="50B9A4"/>
      </a:accent1>
      <a:accent2>
        <a:srgbClr val="007AA9"/>
      </a:accent2>
      <a:accent3>
        <a:srgbClr val="E47452"/>
      </a:accent3>
      <a:accent4>
        <a:srgbClr val="A1A0AA"/>
      </a:accent4>
      <a:accent5>
        <a:srgbClr val="FFFFFF"/>
      </a:accent5>
      <a:accent6>
        <a:srgbClr val="FFFFFF"/>
      </a:accent6>
      <a:hlink>
        <a:srgbClr val="0673F9"/>
      </a:hlink>
      <a:folHlink>
        <a:srgbClr val="6F2735"/>
      </a:folHlink>
    </a:clrScheme>
    <a:fontScheme name="Met Office">
      <a:majorFont>
        <a:latin typeface="Arial"/>
        <a:ea typeface="Helvetica Light"/>
        <a:cs typeface="Helvetica Light"/>
      </a:majorFont>
      <a:minorFont>
        <a:latin typeface="Arial"/>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2">
          <a:schemeClr val="accent6"/>
        </a:lnRef>
        <a:fillRef idx="1">
          <a:schemeClr val="lt1"/>
        </a:fillRef>
        <a:effectRef idx="0">
          <a:schemeClr val="accent6"/>
        </a:effectRef>
        <a:fontRef idx="minor">
          <a:schemeClr val="dk1"/>
        </a:fontRef>
      </a:style>
    </a:spDef>
    <a:lnDef>
      <a:spPr/>
      <a:bodyPr/>
      <a:lstStyle/>
      <a:style>
        <a:lnRef idx="1">
          <a:schemeClr val="dk1"/>
        </a:lnRef>
        <a:fillRef idx="0">
          <a:schemeClr val="dk1"/>
        </a:fillRef>
        <a:effectRef idx="0">
          <a:schemeClr val="dk1"/>
        </a:effectRef>
        <a:fontRef idx="minor">
          <a:schemeClr val="tx1"/>
        </a:fontRef>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dirty="0" smtClean="0">
            <a:ln>
              <a:noFill/>
            </a:ln>
            <a:solidFill>
              <a:schemeClr val="tx1"/>
            </a:solidFill>
            <a:effectLst/>
            <a:uFillTx/>
            <a:latin typeface="+mn-lt"/>
            <a:ea typeface="+mn-ea"/>
            <a:cs typeface="+mn-cs"/>
            <a:sym typeface="Helvetica Light"/>
          </a:defRPr>
        </a:def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Marenco_EarthCARECalVal2018" id="{B5A24D91-1FE6-4BD7-9079-023A9E534C82}" vid="{FED31497-C801-4668-83B5-B039B8D3A3EF}"/>
    </a:ext>
  </a:extLst>
</a:theme>
</file>

<file path=ppt/theme/theme5.xml><?xml version="1.0" encoding="utf-8"?>
<a:theme xmlns:a="http://schemas.openxmlformats.org/drawingml/2006/main" name="4_Met Office PowerPoint Template">
  <a:themeElements>
    <a:clrScheme name="Met Office">
      <a:dk1>
        <a:srgbClr val="2A2A2A"/>
      </a:dk1>
      <a:lt1>
        <a:srgbClr val="B9DC0C"/>
      </a:lt1>
      <a:dk2>
        <a:srgbClr val="2A2A2A"/>
      </a:dk2>
      <a:lt2>
        <a:srgbClr val="FFFFFF"/>
      </a:lt2>
      <a:accent1>
        <a:srgbClr val="50B9A4"/>
      </a:accent1>
      <a:accent2>
        <a:srgbClr val="007AA9"/>
      </a:accent2>
      <a:accent3>
        <a:srgbClr val="E47452"/>
      </a:accent3>
      <a:accent4>
        <a:srgbClr val="A1A0AA"/>
      </a:accent4>
      <a:accent5>
        <a:srgbClr val="FFFFFF"/>
      </a:accent5>
      <a:accent6>
        <a:srgbClr val="FFFFFF"/>
      </a:accent6>
      <a:hlink>
        <a:srgbClr val="0673F9"/>
      </a:hlink>
      <a:folHlink>
        <a:srgbClr val="6F2735"/>
      </a:folHlink>
    </a:clrScheme>
    <a:fontScheme name="Met Office">
      <a:majorFont>
        <a:latin typeface="Arial"/>
        <a:ea typeface="Helvetica Light"/>
        <a:cs typeface="Helvetica Light"/>
      </a:majorFont>
      <a:minorFont>
        <a:latin typeface="Arial"/>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2">
          <a:schemeClr val="accent6"/>
        </a:lnRef>
        <a:fillRef idx="1">
          <a:schemeClr val="lt1"/>
        </a:fillRef>
        <a:effectRef idx="0">
          <a:schemeClr val="accent6"/>
        </a:effectRef>
        <a:fontRef idx="minor">
          <a:schemeClr val="dk1"/>
        </a:fontRef>
      </a:style>
    </a:spDef>
    <a:lnDef>
      <a:spPr/>
      <a:bodyPr/>
      <a:lstStyle/>
      <a:style>
        <a:lnRef idx="1">
          <a:schemeClr val="dk1"/>
        </a:lnRef>
        <a:fillRef idx="0">
          <a:schemeClr val="dk1"/>
        </a:fillRef>
        <a:effectRef idx="0">
          <a:schemeClr val="dk1"/>
        </a:effectRef>
        <a:fontRef idx="minor">
          <a:schemeClr val="tx1"/>
        </a:fontRef>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dirty="0" smtClean="0">
            <a:ln>
              <a:noFill/>
            </a:ln>
            <a:solidFill>
              <a:schemeClr val="tx1"/>
            </a:solidFill>
            <a:effectLst/>
            <a:uFillTx/>
            <a:latin typeface="+mn-lt"/>
            <a:ea typeface="+mn-ea"/>
            <a:cs typeface="+mn-cs"/>
            <a:sym typeface="Helvetica Light"/>
          </a:defRPr>
        </a:def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Marenco_EarthCARECalVal2018" id="{B5A24D91-1FE6-4BD7-9079-023A9E534C82}" vid="{56C57630-D2FA-47AC-98C8-1AF8D1E598E8}"/>
    </a:ext>
  </a:extLst>
</a:theme>
</file>

<file path=ppt/theme/theme6.xml><?xml version="1.0" encoding="utf-8"?>
<a:theme xmlns:a="http://schemas.openxmlformats.org/drawingml/2006/main" name="5_Met Office PowerPoint Template">
  <a:themeElements>
    <a:clrScheme name="Met Office">
      <a:dk1>
        <a:srgbClr val="2A2A2A"/>
      </a:dk1>
      <a:lt1>
        <a:srgbClr val="B9DC0C"/>
      </a:lt1>
      <a:dk2>
        <a:srgbClr val="2A2A2A"/>
      </a:dk2>
      <a:lt2>
        <a:srgbClr val="FFFFFF"/>
      </a:lt2>
      <a:accent1>
        <a:srgbClr val="50B9A4"/>
      </a:accent1>
      <a:accent2>
        <a:srgbClr val="007AA9"/>
      </a:accent2>
      <a:accent3>
        <a:srgbClr val="E47452"/>
      </a:accent3>
      <a:accent4>
        <a:srgbClr val="A1A0AA"/>
      </a:accent4>
      <a:accent5>
        <a:srgbClr val="FFFFFF"/>
      </a:accent5>
      <a:accent6>
        <a:srgbClr val="FFFFFF"/>
      </a:accent6>
      <a:hlink>
        <a:srgbClr val="0673F9"/>
      </a:hlink>
      <a:folHlink>
        <a:srgbClr val="6F2735"/>
      </a:folHlink>
    </a:clrScheme>
    <a:fontScheme name="Met Office">
      <a:majorFont>
        <a:latin typeface="Arial"/>
        <a:ea typeface="Helvetica Light"/>
        <a:cs typeface="Helvetica Light"/>
      </a:majorFont>
      <a:minorFont>
        <a:latin typeface="Arial"/>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2">
          <a:schemeClr val="accent6"/>
        </a:lnRef>
        <a:fillRef idx="1">
          <a:schemeClr val="lt1"/>
        </a:fillRef>
        <a:effectRef idx="0">
          <a:schemeClr val="accent6"/>
        </a:effectRef>
        <a:fontRef idx="minor">
          <a:schemeClr val="dk1"/>
        </a:fontRef>
      </a:style>
    </a:spDef>
    <a:lnDef>
      <a:spPr/>
      <a:bodyPr/>
      <a:lstStyle/>
      <a:style>
        <a:lnRef idx="1">
          <a:schemeClr val="dk1"/>
        </a:lnRef>
        <a:fillRef idx="0">
          <a:schemeClr val="dk1"/>
        </a:fillRef>
        <a:effectRef idx="0">
          <a:schemeClr val="dk1"/>
        </a:effectRef>
        <a:fontRef idx="minor">
          <a:schemeClr val="tx1"/>
        </a:fontRef>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dirty="0" smtClean="0">
            <a:ln>
              <a:noFill/>
            </a:ln>
            <a:solidFill>
              <a:schemeClr val="tx1"/>
            </a:solidFill>
            <a:effectLst/>
            <a:uFillTx/>
            <a:latin typeface="+mn-lt"/>
            <a:ea typeface="+mn-ea"/>
            <a:cs typeface="+mn-cs"/>
            <a:sym typeface="Helvetica Light"/>
          </a:defRPr>
        </a:def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Marenco_EarthCARECalVal2018" id="{B5A24D91-1FE6-4BD7-9079-023A9E534C82}" vid="{A109DC92-9F5F-456F-ADE7-269476F5EBFE}"/>
    </a:ext>
  </a:extLst>
</a:theme>
</file>

<file path=ppt/theme/theme7.xml><?xml version="1.0" encoding="utf-8"?>
<a:theme xmlns:a="http://schemas.openxmlformats.org/drawingml/2006/main" name="Blank master">
  <a:themeElements>
    <a:clrScheme name="Corporate pallette">
      <a:dk1>
        <a:srgbClr val="000000"/>
      </a:dk1>
      <a:lt1>
        <a:srgbClr val="FFFFFF"/>
      </a:lt1>
      <a:dk2>
        <a:srgbClr val="9CA299"/>
      </a:dk2>
      <a:lt2>
        <a:srgbClr val="00ADD0"/>
      </a:lt2>
      <a:accent1>
        <a:srgbClr val="8F8DCB"/>
      </a:accent1>
      <a:accent2>
        <a:srgbClr val="878800"/>
      </a:accent2>
      <a:accent3>
        <a:srgbClr val="031F73"/>
      </a:accent3>
      <a:accent4>
        <a:srgbClr val="9CA299"/>
      </a:accent4>
      <a:accent5>
        <a:srgbClr val="CCFF33"/>
      </a:accent5>
      <a:accent6>
        <a:srgbClr val="D7A900"/>
      </a:accent6>
      <a:hlink>
        <a:srgbClr val="9CA299"/>
      </a:hlink>
      <a:folHlink>
        <a:srgbClr val="ED2939"/>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85000"/>
          </a:lnSpc>
          <a:spcBef>
            <a:spcPct val="0"/>
          </a:spcBef>
          <a:spcAft>
            <a:spcPct val="0"/>
          </a:spcAft>
          <a:buClrTx/>
          <a:buSzTx/>
          <a:buFontTx/>
          <a:buNone/>
          <a:tabLst/>
          <a:defRPr kumimoji="0" lang="en-GB" sz="4400" b="0"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85000"/>
          </a:lnSpc>
          <a:spcBef>
            <a:spcPct val="0"/>
          </a:spcBef>
          <a:spcAft>
            <a:spcPct val="0"/>
          </a:spcAft>
          <a:buClrTx/>
          <a:buSzTx/>
          <a:buFontTx/>
          <a:buNone/>
          <a:tabLst/>
          <a:defRPr kumimoji="0" lang="en-GB" sz="4400" b="0" i="0" u="none" strike="noStrike" cap="none" normalizeH="0" baseline="0" smtClean="0">
            <a:ln>
              <a:noFill/>
            </a:ln>
            <a:solidFill>
              <a:schemeClr val="tx2"/>
            </a:solidFill>
            <a:effectLst/>
            <a:latin typeface="Arial"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808080"/>
        </a:dk1>
        <a:lt1>
          <a:srgbClr val="FFFFFF"/>
        </a:lt1>
        <a:dk2>
          <a:srgbClr val="000000"/>
        </a:dk2>
        <a:lt2>
          <a:srgbClr val="FFFFFF"/>
        </a:lt2>
        <a:accent1>
          <a:srgbClr val="BBE0E3"/>
        </a:accent1>
        <a:accent2>
          <a:srgbClr val="ED2939"/>
        </a:accent2>
        <a:accent3>
          <a:srgbClr val="AAAAAA"/>
        </a:accent3>
        <a:accent4>
          <a:srgbClr val="DADADA"/>
        </a:accent4>
        <a:accent5>
          <a:srgbClr val="DAEDEF"/>
        </a:accent5>
        <a:accent6>
          <a:srgbClr val="D72433"/>
        </a:accent6>
        <a:hlink>
          <a:srgbClr val="009999"/>
        </a:hlink>
        <a:folHlink>
          <a:srgbClr val="CCFF33"/>
        </a:folHlink>
      </a:clrScheme>
      <a:clrMap bg1="dk2" tx1="lt1" bg2="dk1" tx2="lt2" accent1="accent1" accent2="accent2" accent3="accent3" accent4="accent4" accent5="accent5" accent6="accent6" hlink="hlink" folHlink="folHlink"/>
    </a:extraClrScheme>
    <a:extraClrScheme>
      <a:clrScheme name="Blank Presentation 14">
        <a:dk1>
          <a:srgbClr val="808080"/>
        </a:dk1>
        <a:lt1>
          <a:srgbClr val="FFFFFF"/>
        </a:lt1>
        <a:dk2>
          <a:srgbClr val="000000"/>
        </a:dk2>
        <a:lt2>
          <a:srgbClr val="FFFFFF"/>
        </a:lt2>
        <a:accent1>
          <a:srgbClr val="BBE0E3"/>
        </a:accent1>
        <a:accent2>
          <a:srgbClr val="ED2939"/>
        </a:accent2>
        <a:accent3>
          <a:srgbClr val="AAAAAA"/>
        </a:accent3>
        <a:accent4>
          <a:srgbClr val="DADADA"/>
        </a:accent4>
        <a:accent5>
          <a:srgbClr val="DAEDEF"/>
        </a:accent5>
        <a:accent6>
          <a:srgbClr val="D72433"/>
        </a:accent6>
        <a:hlink>
          <a:srgbClr val="009999"/>
        </a:hlink>
        <a:folHlink>
          <a:srgbClr val="B9DB0E"/>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Marenco_EarthCARECalVal2018</Template>
  <TotalTime>11</TotalTime>
  <Words>2228</Words>
  <Application>Microsoft Office PowerPoint</Application>
  <PresentationFormat>Custom</PresentationFormat>
  <Paragraphs>430</Paragraphs>
  <Slides>43</Slides>
  <Notes>2</Notes>
  <HiddenSlides>0</HiddenSlides>
  <MMClips>0</MMClips>
  <ScaleCrop>false</ScaleCrop>
  <HeadingPairs>
    <vt:vector size="6" baseType="variant">
      <vt:variant>
        <vt:lpstr>Fonts Used</vt:lpstr>
      </vt:variant>
      <vt:variant>
        <vt:i4>7</vt:i4>
      </vt:variant>
      <vt:variant>
        <vt:lpstr>Theme</vt:lpstr>
      </vt:variant>
      <vt:variant>
        <vt:i4>7</vt:i4>
      </vt:variant>
      <vt:variant>
        <vt:lpstr>Slide Titles</vt:lpstr>
      </vt:variant>
      <vt:variant>
        <vt:i4>43</vt:i4>
      </vt:variant>
    </vt:vector>
  </HeadingPairs>
  <TitlesOfParts>
    <vt:vector size="57" baseType="lpstr">
      <vt:lpstr>ＭＳ Ｐゴシック</vt:lpstr>
      <vt:lpstr>Arial</vt:lpstr>
      <vt:lpstr>Calibri</vt:lpstr>
      <vt:lpstr>Helvetica Light</vt:lpstr>
      <vt:lpstr>Symbol</vt:lpstr>
      <vt:lpstr>Times New Roman</vt:lpstr>
      <vt:lpstr>Wingdings</vt:lpstr>
      <vt:lpstr>Met Office PowerPoint Template</vt:lpstr>
      <vt:lpstr>1_Met Office PowerPoint Template</vt:lpstr>
      <vt:lpstr>2_Met Office PowerPoint Template</vt:lpstr>
      <vt:lpstr>3_Met Office PowerPoint Template</vt:lpstr>
      <vt:lpstr>4_Met Office PowerPoint Template</vt:lpstr>
      <vt:lpstr>5_Met Office PowerPoint Template</vt:lpstr>
      <vt:lpstr>Blank master</vt:lpstr>
      <vt:lpstr>Validation of EarthCARE products by comparison with airborne measurements and global NWP predictions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Timeliness of NRT products</vt:lpstr>
      <vt:lpstr>Timeliness of NRT products</vt:lpstr>
      <vt:lpstr>Timeliness of NRT products</vt:lpstr>
      <vt:lpstr>PowerPoint Presentation</vt:lpstr>
      <vt:lpstr>PowerPoint Presentation</vt:lpstr>
      <vt:lpstr>PowerPoint Presentation</vt:lpstr>
      <vt:lpstr>PowerPoint Presentation</vt:lpstr>
    </vt:vector>
  </TitlesOfParts>
  <Company>Met Office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Validation of EarthCARE products by comparison with airborne measurements and global NWP predictions </dc:title>
  <dc:creator>Franco Marenco</dc:creator>
  <cp:lastModifiedBy>Marenco, Franco</cp:lastModifiedBy>
  <cp:revision>2</cp:revision>
  <cp:lastPrinted>2018-05-31T13:44:15Z</cp:lastPrinted>
  <dcterms:created xsi:type="dcterms:W3CDTF">2018-06-12T22:19:36Z</dcterms:created>
  <dcterms:modified xsi:type="dcterms:W3CDTF">2018-06-12T22:38:51Z</dcterms:modified>
</cp:coreProperties>
</file>