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5"/>
  </p:notesMasterIdLst>
  <p:sldIdLst>
    <p:sldId id="287" r:id="rId2"/>
    <p:sldId id="288" r:id="rId3"/>
    <p:sldId id="282" r:id="rId4"/>
    <p:sldId id="280" r:id="rId5"/>
    <p:sldId id="285" r:id="rId6"/>
    <p:sldId id="273" r:id="rId7"/>
    <p:sldId id="278" r:id="rId8"/>
    <p:sldId id="272" r:id="rId9"/>
    <p:sldId id="286" r:id="rId10"/>
    <p:sldId id="274" r:id="rId11"/>
    <p:sldId id="284" r:id="rId12"/>
    <p:sldId id="276" r:id="rId13"/>
    <p:sldId id="281" r:id="rId14"/>
  </p:sldIdLst>
  <p:sldSz cx="9144000" cy="6858000" type="screen4x3"/>
  <p:notesSz cx="7559675" cy="10691813"/>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3" d="100"/>
          <a:sy n="113" d="100"/>
        </p:scale>
        <p:origin x="-848"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C32FE6FB-E6A7-466E-BCC2-91F62AF6ED03}" type="datetimeFigureOut">
              <a:rPr lang="fr-FR" smtClean="0"/>
              <a:t>13/06/18</a:t>
            </a:fld>
            <a:endParaRPr lang="fr-FR"/>
          </a:p>
        </p:txBody>
      </p:sp>
      <p:sp>
        <p:nvSpPr>
          <p:cNvPr id="4" name="Espace réservé de l'image des diapositives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C0E7AA3D-AFB0-42E8-BCD2-A695095DEC53}" type="slidenum">
              <a:rPr lang="fr-FR" smtClean="0"/>
              <a:t>‹#›</a:t>
            </a:fld>
            <a:endParaRPr lang="fr-FR"/>
          </a:p>
        </p:txBody>
      </p:sp>
    </p:spTree>
    <p:extLst>
      <p:ext uri="{BB962C8B-B14F-4D97-AF65-F5344CB8AC3E}">
        <p14:creationId xmlns:p14="http://schemas.microsoft.com/office/powerpoint/2010/main" val="1105482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PlaceHolder 1"/>
          <p:cNvSpPr>
            <a:spLocks noGrp="1"/>
          </p:cNvSpPr>
          <p:nvPr>
            <p:ph type="body"/>
          </p:nvPr>
        </p:nvSpPr>
        <p:spPr>
          <a:xfrm>
            <a:off x="685800" y="4343400"/>
            <a:ext cx="5486040" cy="4114440"/>
          </a:xfrm>
          <a:prstGeom prst="rect">
            <a:avLst/>
          </a:prstGeom>
        </p:spPr>
        <p:txBody>
          <a:bodyPr/>
          <a:lstStyle/>
          <a:p>
            <a:endParaRPr/>
          </a:p>
        </p:txBody>
      </p:sp>
      <p:sp>
        <p:nvSpPr>
          <p:cNvPr id="208" name="TextShape 2"/>
          <p:cNvSpPr txBox="1"/>
          <p:nvPr/>
        </p:nvSpPr>
        <p:spPr>
          <a:xfrm>
            <a:off x="3884760" y="8685360"/>
            <a:ext cx="2971440" cy="456840"/>
          </a:xfrm>
          <a:prstGeom prst="rect">
            <a:avLst/>
          </a:prstGeom>
          <a:noFill/>
          <a:ln>
            <a:noFill/>
          </a:ln>
        </p:spPr>
        <p:txBody>
          <a:bodyPr anchor="b"/>
          <a:lstStyle/>
          <a:p>
            <a:pPr algn="r">
              <a:lnSpc>
                <a:spcPct val="100000"/>
              </a:lnSpc>
            </a:pPr>
            <a:fld id="{059822FA-CAF7-4A70-814E-0D2737CF6AB3}" type="slidenum">
              <a:rPr lang="en-US" sz="1200" strike="noStrike">
                <a:solidFill>
                  <a:srgbClr val="000000"/>
                </a:solidFill>
                <a:latin typeface="+mn-lt"/>
                <a:ea typeface="+mn-ea"/>
              </a:rPr>
              <a:t>5</a:t>
            </a:fld>
            <a:endParaRPr/>
          </a:p>
        </p:txBody>
      </p:sp>
    </p:spTree>
    <p:extLst>
      <p:ext uri="{BB962C8B-B14F-4D97-AF65-F5344CB8AC3E}">
        <p14:creationId xmlns:p14="http://schemas.microsoft.com/office/powerpoint/2010/main" val="3968650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OverTx" preserve="1">
  <p:cSld name="Title,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105"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06"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fourObj" preserve="1">
  <p:cSld name="Title, 4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10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0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1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11"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Title, 6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11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14" name="PlaceHolder 3"/>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pic>
        <p:nvPicPr>
          <p:cNvPr id="115" name="Image 114"/>
          <p:cNvPicPr/>
          <p:nvPr/>
        </p:nvPicPr>
        <p:blipFill>
          <a:blip r:embed="rId2"/>
          <a:stretch>
            <a:fillRect/>
          </a:stretch>
        </p:blipFill>
        <p:spPr>
          <a:xfrm>
            <a:off x="2079000" y="1604520"/>
            <a:ext cx="4984920" cy="3977280"/>
          </a:xfrm>
          <a:prstGeom prst="rect">
            <a:avLst/>
          </a:prstGeom>
          <a:ln>
            <a:noFill/>
          </a:ln>
        </p:spPr>
      </p:pic>
      <p:pic>
        <p:nvPicPr>
          <p:cNvPr id="116" name="Image 115"/>
          <p:cNvPicPr/>
          <p:nvPr/>
        </p:nvPicPr>
        <p:blipFill>
          <a:blip r:embed="rId2"/>
          <a:stretch>
            <a:fillRec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6FDCF68-C822-4A04-AAB4-6850E41C7147}" type="datetimeFigureOut">
              <a:rPr lang="fr-FR" smtClean="0"/>
              <a:t>13/06/18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4941F5-2C25-4652-9DB9-DA6A5B779258}" type="slidenum">
              <a:rPr lang="fr-FR" smtClean="0"/>
              <a:t>‹#›</a:t>
            </a:fld>
            <a:endParaRPr lang="fr-FR"/>
          </a:p>
        </p:txBody>
      </p:sp>
    </p:spTree>
    <p:extLst>
      <p:ext uri="{BB962C8B-B14F-4D97-AF65-F5344CB8AC3E}">
        <p14:creationId xmlns:p14="http://schemas.microsoft.com/office/powerpoint/2010/main" val="5528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6FDCF68-C822-4A04-AAB4-6850E41C7147}" type="datetimeFigureOut">
              <a:rPr lang="fr-FR" smtClean="0"/>
              <a:t>13/06/18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4941F5-2C25-4652-9DB9-DA6A5B779258}" type="slidenum">
              <a:rPr lang="fr-FR" smtClean="0"/>
              <a:t>‹#›</a:t>
            </a:fld>
            <a:endParaRPr lang="fr-FR"/>
          </a:p>
        </p:txBody>
      </p:sp>
    </p:spTree>
    <p:extLst>
      <p:ext uri="{BB962C8B-B14F-4D97-AF65-F5344CB8AC3E}">
        <p14:creationId xmlns:p14="http://schemas.microsoft.com/office/powerpoint/2010/main" val="3753127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8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8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86"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itle,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8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8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Only" preserve="1">
  <p:cSld name="Centered Text">
    <p:spTree>
      <p:nvGrpSpPr>
        <p:cNvPr id="1" name=""/>
        <p:cNvGrpSpPr/>
        <p:nvPr/>
      </p:nvGrpSpPr>
      <p:grpSpPr>
        <a:xfrm>
          <a:off x="0" y="0"/>
          <a:ext cx="0" cy="0"/>
          <a:chOff x="0" y="0"/>
          <a:chExt cx="0" cy="0"/>
        </a:xfrm>
      </p:grpSpPr>
      <p:sp>
        <p:nvSpPr>
          <p:cNvPr id="9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AndObj" preserve="1">
  <p:cSld name="Title, 2 Content and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9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94"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95"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9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9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99"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OverTx" preserve="1">
  <p:cSld name="Title, 2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10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0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
        <p:nvSpPr>
          <p:cNvPr id="103"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uFill>
                <a:solidFill>
                  <a:srgbClr val="FFFFFF"/>
                </a:solidFill>
              </a:uFill>
              <a:latin typeface="Arial" panose="020B0604020202020204"/>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 name="CustomShape 1"/>
          <p:cNvSpPr/>
          <p:nvPr/>
        </p:nvSpPr>
        <p:spPr>
          <a:xfrm>
            <a:off x="389880" y="384120"/>
            <a:ext cx="8363520" cy="6089040"/>
          </a:xfrm>
          <a:prstGeom prst="rect">
            <a:avLst/>
          </a:prstGeom>
          <a:noFill/>
          <a:ln w="9360">
            <a:solidFill>
              <a:srgbClr val="D9D9D9"/>
            </a:solidFill>
            <a:miter/>
          </a:ln>
        </p:spPr>
        <p:style>
          <a:lnRef idx="0">
            <a:srgbClr val="FFFFFF"/>
          </a:lnRef>
          <a:fillRef idx="0">
            <a:srgbClr val="FFFFFF"/>
          </a:fillRef>
          <a:effectRef idx="0">
            <a:srgbClr val="FFFFFF"/>
          </a:effectRef>
          <a:fontRef idx="minor"/>
        </p:style>
      </p:sp>
      <p:sp>
        <p:nvSpPr>
          <p:cNvPr id="79" name="CustomShape 2"/>
          <p:cNvSpPr/>
          <p:nvPr/>
        </p:nvSpPr>
        <p:spPr>
          <a:xfrm>
            <a:off x="307800" y="302040"/>
            <a:ext cx="8528040" cy="6253200"/>
          </a:xfrm>
          <a:prstGeom prst="rect">
            <a:avLst/>
          </a:prstGeom>
          <a:noFill/>
          <a:ln w="28440">
            <a:solidFill>
              <a:srgbClr val="D9D9D9"/>
            </a:solidFill>
            <a:miter/>
          </a:ln>
        </p:spPr>
        <p:style>
          <a:lnRef idx="0">
            <a:srgbClr val="FFFFFF"/>
          </a:lnRef>
          <a:fillRef idx="0">
            <a:srgbClr val="FFFFFF"/>
          </a:fillRef>
          <a:effectRef idx="0">
            <a:srgbClr val="FFFFFF"/>
          </a:effectRef>
          <a:fontRef idx="minor"/>
        </p:style>
      </p:sp>
      <p:sp>
        <p:nvSpPr>
          <p:cNvPr id="80" name="PlaceHolder 3"/>
          <p:cNvSpPr>
            <a:spLocks noGrp="1"/>
          </p:cNvSpPr>
          <p:nvPr>
            <p:ph type="title"/>
          </p:nvPr>
        </p:nvSpPr>
        <p:spPr>
          <a:xfrm>
            <a:off x="457200" y="451080"/>
            <a:ext cx="8228880" cy="1016280"/>
          </a:xfrm>
          <a:prstGeom prst="rect">
            <a:avLst/>
          </a:prstGeom>
        </p:spPr>
        <p:txBody>
          <a:bodyPr lIns="0" tIns="0" rIns="0" bIns="0" anchor="ctr"/>
          <a:lstStyle/>
          <a:p>
            <a:pPr algn="ctr"/>
            <a:endParaRPr lang="en-GB" sz="4400" b="0" strike="noStrike" spc="-1">
              <a:solidFill>
                <a:srgbClr val="000000"/>
              </a:solidFill>
              <a:uFill>
                <a:solidFill>
                  <a:srgbClr val="FFFFFF"/>
                </a:solidFill>
              </a:uFill>
              <a:latin typeface="Arial" panose="020B0604020202020204"/>
            </a:endParaRPr>
          </a:p>
        </p:txBody>
      </p:sp>
      <p:sp>
        <p:nvSpPr>
          <p:cNvPr id="81" name="PlaceHolder 4"/>
          <p:cNvSpPr>
            <a:spLocks noGrp="1"/>
          </p:cNvSpPr>
          <p:nvPr>
            <p:ph type="body"/>
          </p:nvPr>
        </p:nvSpPr>
        <p:spPr>
          <a:xfrm>
            <a:off x="970200" y="1600200"/>
            <a:ext cx="1705680" cy="3926880"/>
          </a:xfrm>
          <a:prstGeom prst="rect">
            <a:avLst/>
          </a:prstGeom>
        </p:spPr>
        <p:txBody>
          <a:bodyPr lIns="0" tIns="0" rIns="0" bIns="0"/>
          <a:lstStyle/>
          <a:p>
            <a:pPr marL="431800" indent="-323850">
              <a:spcBef>
                <a:spcPts val="1415"/>
              </a:spcBef>
              <a:buClr>
                <a:srgbClr val="000000"/>
              </a:buClr>
              <a:buSzPct val="45000"/>
              <a:buFont typeface="Wingdings" panose="05000000000000000000" pitchFamily="2" charset="2"/>
              <a:buChar char=""/>
            </a:pPr>
            <a:r>
              <a:rPr lang="en-GB" sz="3200" b="0" strike="noStrike" spc="-1">
                <a:solidFill>
                  <a:srgbClr val="000000"/>
                </a:solidFill>
                <a:uFill>
                  <a:solidFill>
                    <a:srgbClr val="FFFFFF"/>
                  </a:solidFill>
                </a:uFill>
                <a:latin typeface="Arial" panose="020B0604020202020204"/>
              </a:rPr>
              <a:t>Cliquez pour éditer le format du plan de texte</a:t>
            </a:r>
          </a:p>
          <a:p>
            <a:pPr marL="864235" lvl="1" indent="-323850">
              <a:spcBef>
                <a:spcPts val="1135"/>
              </a:spcBef>
              <a:buClr>
                <a:srgbClr val="000000"/>
              </a:buClr>
              <a:buSzPct val="75000"/>
              <a:buFont typeface="Symbol" panose="05050102010706020507" charset="2"/>
              <a:buChar char=""/>
            </a:pPr>
            <a:r>
              <a:rPr lang="en-GB" sz="2800" b="0" strike="noStrike" spc="-1">
                <a:solidFill>
                  <a:srgbClr val="000000"/>
                </a:solidFill>
                <a:uFill>
                  <a:solidFill>
                    <a:srgbClr val="FFFFFF"/>
                  </a:solidFill>
                </a:uFill>
                <a:latin typeface="Arial" panose="020B0604020202020204"/>
              </a:rPr>
              <a:t>Second niveau de plan</a:t>
            </a:r>
          </a:p>
          <a:p>
            <a:pPr marL="1296035" lvl="2" indent="-288290">
              <a:spcBef>
                <a:spcPts val="850"/>
              </a:spcBef>
              <a:buClr>
                <a:srgbClr val="000000"/>
              </a:buClr>
              <a:buSzPct val="45000"/>
              <a:buFont typeface="Wingdings" panose="05000000000000000000" pitchFamily="2" charset="2"/>
              <a:buChar char=""/>
            </a:pPr>
            <a:r>
              <a:rPr lang="en-GB" sz="2400" b="0" strike="noStrike" spc="-1">
                <a:solidFill>
                  <a:srgbClr val="000000"/>
                </a:solidFill>
                <a:uFill>
                  <a:solidFill>
                    <a:srgbClr val="FFFFFF"/>
                  </a:solidFill>
                </a:uFill>
                <a:latin typeface="Arial" panose="020B0604020202020204"/>
              </a:rPr>
              <a:t>Troisième niveau de plan</a:t>
            </a:r>
          </a:p>
          <a:p>
            <a:pPr marL="1727835" lvl="3" indent="-215900">
              <a:spcBef>
                <a:spcPts val="565"/>
              </a:spcBef>
              <a:buClr>
                <a:srgbClr val="000000"/>
              </a:buClr>
              <a:buSzPct val="75000"/>
              <a:buFont typeface="Symbol" panose="05050102010706020507" charset="2"/>
              <a:buChar char=""/>
            </a:pPr>
            <a:r>
              <a:rPr lang="en-GB" sz="2000" b="0" strike="noStrike" spc="-1">
                <a:solidFill>
                  <a:srgbClr val="000000"/>
                </a:solidFill>
                <a:uFill>
                  <a:solidFill>
                    <a:srgbClr val="FFFFFF"/>
                  </a:solidFill>
                </a:uFill>
                <a:latin typeface="Arial" panose="020B0604020202020204"/>
              </a:rPr>
              <a:t>Quatrième niveau de plan</a:t>
            </a:r>
          </a:p>
          <a:p>
            <a:pPr marL="2160270" lvl="4"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Cinquième niveau de plan</a:t>
            </a:r>
          </a:p>
          <a:p>
            <a:pPr marL="2592070" lvl="5"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Sixième niveau de plan</a:t>
            </a:r>
          </a:p>
          <a:p>
            <a:pPr marL="3023870" lvl="6"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Septième niveau de plan</a:t>
            </a:r>
          </a:p>
        </p:txBody>
      </p:sp>
      <p:sp>
        <p:nvSpPr>
          <p:cNvPr id="82" name="PlaceHolder 5"/>
          <p:cNvSpPr>
            <a:spLocks noGrp="1"/>
          </p:cNvSpPr>
          <p:nvPr>
            <p:ph type="body"/>
          </p:nvPr>
        </p:nvSpPr>
        <p:spPr>
          <a:xfrm>
            <a:off x="2761920" y="1600200"/>
            <a:ext cx="1705680" cy="3926880"/>
          </a:xfrm>
          <a:prstGeom prst="rect">
            <a:avLst/>
          </a:prstGeom>
        </p:spPr>
        <p:txBody>
          <a:bodyPr lIns="0" tIns="0" rIns="0" bIns="0"/>
          <a:lstStyle/>
          <a:p>
            <a:pPr marL="431800" indent="-323850">
              <a:spcBef>
                <a:spcPts val="1415"/>
              </a:spcBef>
              <a:buClr>
                <a:srgbClr val="000000"/>
              </a:buClr>
              <a:buSzPct val="45000"/>
              <a:buFont typeface="Wingdings" panose="05000000000000000000" pitchFamily="2" charset="2"/>
              <a:buChar char=""/>
            </a:pPr>
            <a:r>
              <a:rPr lang="en-GB" sz="3200" b="0" strike="noStrike" spc="-1">
                <a:solidFill>
                  <a:srgbClr val="000000"/>
                </a:solidFill>
                <a:uFill>
                  <a:solidFill>
                    <a:srgbClr val="FFFFFF"/>
                  </a:solidFill>
                </a:uFill>
                <a:latin typeface="Arial" panose="020B0604020202020204"/>
              </a:rPr>
              <a:t>Cliquez pour éditer le format du plan de texte</a:t>
            </a:r>
          </a:p>
          <a:p>
            <a:pPr marL="864235" lvl="1" indent="-323850">
              <a:spcBef>
                <a:spcPts val="1135"/>
              </a:spcBef>
              <a:buClr>
                <a:srgbClr val="000000"/>
              </a:buClr>
              <a:buSzPct val="75000"/>
              <a:buFont typeface="Symbol" panose="05050102010706020507" charset="2"/>
              <a:buChar char=""/>
            </a:pPr>
            <a:r>
              <a:rPr lang="en-GB" sz="2800" b="0" strike="noStrike" spc="-1">
                <a:solidFill>
                  <a:srgbClr val="000000"/>
                </a:solidFill>
                <a:uFill>
                  <a:solidFill>
                    <a:srgbClr val="FFFFFF"/>
                  </a:solidFill>
                </a:uFill>
                <a:latin typeface="Arial" panose="020B0604020202020204"/>
              </a:rPr>
              <a:t>Second niveau de plan</a:t>
            </a:r>
          </a:p>
          <a:p>
            <a:pPr marL="1296035" lvl="2" indent="-288290">
              <a:spcBef>
                <a:spcPts val="850"/>
              </a:spcBef>
              <a:buClr>
                <a:srgbClr val="000000"/>
              </a:buClr>
              <a:buSzPct val="45000"/>
              <a:buFont typeface="Wingdings" panose="05000000000000000000" pitchFamily="2" charset="2"/>
              <a:buChar char=""/>
            </a:pPr>
            <a:r>
              <a:rPr lang="en-GB" sz="2400" b="0" strike="noStrike" spc="-1">
                <a:solidFill>
                  <a:srgbClr val="000000"/>
                </a:solidFill>
                <a:uFill>
                  <a:solidFill>
                    <a:srgbClr val="FFFFFF"/>
                  </a:solidFill>
                </a:uFill>
                <a:latin typeface="Arial" panose="020B0604020202020204"/>
              </a:rPr>
              <a:t>Troisième niveau de plan</a:t>
            </a:r>
          </a:p>
          <a:p>
            <a:pPr marL="1727835" lvl="3" indent="-215900">
              <a:spcBef>
                <a:spcPts val="565"/>
              </a:spcBef>
              <a:buClr>
                <a:srgbClr val="000000"/>
              </a:buClr>
              <a:buSzPct val="75000"/>
              <a:buFont typeface="Symbol" panose="05050102010706020507" charset="2"/>
              <a:buChar char=""/>
            </a:pPr>
            <a:r>
              <a:rPr lang="en-GB" sz="2000" b="0" strike="noStrike" spc="-1">
                <a:solidFill>
                  <a:srgbClr val="000000"/>
                </a:solidFill>
                <a:uFill>
                  <a:solidFill>
                    <a:srgbClr val="FFFFFF"/>
                  </a:solidFill>
                </a:uFill>
                <a:latin typeface="Arial" panose="020B0604020202020204"/>
              </a:rPr>
              <a:t>Quatrième niveau de plan</a:t>
            </a:r>
          </a:p>
          <a:p>
            <a:pPr marL="2160270" lvl="4"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Cinquième niveau de plan</a:t>
            </a:r>
          </a:p>
          <a:p>
            <a:pPr marL="2592070" lvl="5"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Sixième niveau de plan</a:t>
            </a:r>
          </a:p>
          <a:p>
            <a:pPr marL="3023870" lvl="6" indent="-215900">
              <a:spcBef>
                <a:spcPts val="285"/>
              </a:spcBef>
              <a:buClr>
                <a:srgbClr val="000000"/>
              </a:buClr>
              <a:buSzPct val="45000"/>
              <a:buFont typeface="Wingdings" panose="05000000000000000000" pitchFamily="2" charset="2"/>
              <a:buChar char=""/>
            </a:pPr>
            <a:r>
              <a:rPr lang="en-GB" sz="2000" b="0" strike="noStrike" spc="-1">
                <a:solidFill>
                  <a:srgbClr val="000000"/>
                </a:solidFill>
                <a:uFill>
                  <a:solidFill>
                    <a:srgbClr val="FFFFFF"/>
                  </a:solidFill>
                </a:uFill>
                <a:latin typeface="Arial" panose="020B0604020202020204"/>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87" r:id="rId13"/>
    <p:sldLayoutId id="2147483688" r:id="rId14"/>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jpeg"/><Relationship Id="rId3" Type="http://schemas.openxmlformats.org/officeDocument/2006/relationships/image" Target="../media/image4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1.xml"/><Relationship Id="rId2" Type="http://schemas.openxmlformats.org/officeDocument/2006/relationships/image" Target="../media/image41.png"/></Relationships>
</file>

<file path=ppt/slides/_rels/slide13.xml.rels><?xml version="1.0" encoding="UTF-8" standalone="yes"?>
<Relationships xmlns="http://schemas.openxmlformats.org/package/2006/relationships"><Relationship Id="rId11" Type="http://schemas.openxmlformats.org/officeDocument/2006/relationships/image" Target="../media/image22.png"/><Relationship Id="rId12" Type="http://schemas.openxmlformats.org/officeDocument/2006/relationships/image" Target="../media/image21.jpeg"/><Relationship Id="rId13"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5.png"/><Relationship Id="rId4" Type="http://schemas.openxmlformats.org/officeDocument/2006/relationships/image" Target="../media/image45.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46.png"/><Relationship Id="rId9" Type="http://schemas.openxmlformats.org/officeDocument/2006/relationships/image" Target="../media/image47.png"/><Relationship Id="rId10" Type="http://schemas.openxmlformats.org/officeDocument/2006/relationships/image" Target="../media/image4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jpeg"/><Relationship Id="rId9" Type="http://schemas.openxmlformats.org/officeDocument/2006/relationships/image" Target="../media/image17.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1" Type="http://schemas.openxmlformats.org/officeDocument/2006/relationships/image" Target="../media/image22.png"/><Relationship Id="rId12" Type="http://schemas.openxmlformats.org/officeDocument/2006/relationships/image" Target="../media/image23.png"/><Relationship Id="rId13"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jpe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jpeg"/><Relationship Id="rId7" Type="http://schemas.openxmlformats.org/officeDocument/2006/relationships/image" Target="../media/image5.png"/><Relationship Id="rId8" Type="http://schemas.openxmlformats.org/officeDocument/2006/relationships/image" Target="../media/image13.png"/><Relationship Id="rId9" Type="http://schemas.openxmlformats.org/officeDocument/2006/relationships/image" Target="../media/image12.png"/><Relationship Id="rId10"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5" Type="http://schemas.openxmlformats.org/officeDocument/2006/relationships/image" Target="../media/image31.png"/><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 Id="rId3"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500392"/>
            <a:ext cx="8228880" cy="720080"/>
          </a:xfrm>
        </p:spPr>
        <p:txBody>
          <a:bodyPr/>
          <a:lstStyle/>
          <a:p>
            <a:r>
              <a:rPr lang="en-US" sz="1800" b="1" dirty="0" smtClean="0"/>
              <a:t>Validation of </a:t>
            </a:r>
            <a:r>
              <a:rPr lang="en-US" sz="1800" b="1" dirty="0" err="1" smtClean="0"/>
              <a:t>EarthCARE</a:t>
            </a:r>
            <a:r>
              <a:rPr lang="en-US" sz="1800" b="1" dirty="0" smtClean="0"/>
              <a:t> aerosol products with a focus at high latitudes</a:t>
            </a:r>
            <a:br>
              <a:rPr lang="en-US" sz="1800" b="1" dirty="0" smtClean="0"/>
            </a:br>
            <a:endParaRPr lang="fr-FR" dirty="0"/>
          </a:p>
        </p:txBody>
      </p:sp>
      <p:sp>
        <p:nvSpPr>
          <p:cNvPr id="3" name="Espace réservé du contenu 2"/>
          <p:cNvSpPr>
            <a:spLocks noGrp="1"/>
          </p:cNvSpPr>
          <p:nvPr>
            <p:ph idx="1"/>
          </p:nvPr>
        </p:nvSpPr>
        <p:spPr>
          <a:xfrm>
            <a:off x="179512" y="2420888"/>
            <a:ext cx="8856984" cy="4104456"/>
          </a:xfrm>
        </p:spPr>
        <p:txBody>
          <a:bodyPr/>
          <a:lstStyle/>
          <a:p>
            <a:pPr algn="ctr"/>
            <a:r>
              <a:rPr lang="en-US" sz="1800" b="1" dirty="0">
                <a:solidFill>
                  <a:srgbClr val="000000"/>
                </a:solidFill>
                <a:ea typeface="DejaVu Sans"/>
              </a:rPr>
              <a:t>G. Ancellet</a:t>
            </a:r>
            <a:r>
              <a:rPr lang="en-US" sz="1800" b="1" baseline="30000" dirty="0">
                <a:solidFill>
                  <a:srgbClr val="000000"/>
                </a:solidFill>
                <a:ea typeface="DejaVu Sans"/>
              </a:rPr>
              <a:t>1</a:t>
            </a:r>
            <a:r>
              <a:rPr lang="en-US" sz="1800" b="1" dirty="0">
                <a:solidFill>
                  <a:srgbClr val="000000"/>
                </a:solidFill>
                <a:ea typeface="DejaVu Sans"/>
              </a:rPr>
              <a:t>, J. Pelon</a:t>
            </a:r>
            <a:r>
              <a:rPr lang="en-US" sz="1800" b="1" baseline="30000" dirty="0">
                <a:solidFill>
                  <a:srgbClr val="000000"/>
                </a:solidFill>
              </a:rPr>
              <a:t>1</a:t>
            </a:r>
            <a:r>
              <a:rPr lang="en-US" sz="1800" b="1" dirty="0">
                <a:solidFill>
                  <a:srgbClr val="000000"/>
                </a:solidFill>
                <a:ea typeface="DejaVu Sans"/>
              </a:rPr>
              <a:t>,</a:t>
            </a:r>
            <a:r>
              <a:rPr lang="en-US" sz="1800" b="1" dirty="0"/>
              <a:t> J. Jumelet</a:t>
            </a:r>
            <a:r>
              <a:rPr lang="en-US" sz="1800" b="1" baseline="30000" dirty="0">
                <a:solidFill>
                  <a:srgbClr val="000000"/>
                </a:solidFill>
              </a:rPr>
              <a:t>1</a:t>
            </a:r>
            <a:r>
              <a:rPr lang="en-US" sz="1800" b="1" dirty="0">
                <a:solidFill>
                  <a:srgbClr val="000000"/>
                </a:solidFill>
              </a:rPr>
              <a:t>, </a:t>
            </a:r>
            <a:r>
              <a:rPr lang="en-US" sz="1800" b="1" dirty="0"/>
              <a:t>S. Kaykhin</a:t>
            </a:r>
            <a:r>
              <a:rPr lang="en-US" sz="1800" b="1" baseline="30000" dirty="0">
                <a:solidFill>
                  <a:srgbClr val="000000"/>
                </a:solidFill>
              </a:rPr>
              <a:t>1</a:t>
            </a:r>
            <a:r>
              <a:rPr lang="en-US" sz="1800" b="1" dirty="0"/>
              <a:t>,  A. Zabukovec</a:t>
            </a:r>
            <a:r>
              <a:rPr lang="en-US" sz="1800" b="1" baseline="30000" dirty="0">
                <a:solidFill>
                  <a:srgbClr val="000000"/>
                </a:solidFill>
              </a:rPr>
              <a:t>1</a:t>
            </a:r>
            <a:r>
              <a:rPr lang="en-US" sz="1800" b="1" dirty="0"/>
              <a:t>, </a:t>
            </a:r>
            <a:r>
              <a:rPr lang="en-US" sz="1800" b="1" dirty="0" smtClean="0"/>
              <a:t>A. Bazureau</a:t>
            </a:r>
            <a:r>
              <a:rPr lang="en-US" sz="1800" b="1" baseline="30000" dirty="0" smtClean="0">
                <a:solidFill>
                  <a:srgbClr val="000000"/>
                </a:solidFill>
              </a:rPr>
              <a:t>1</a:t>
            </a:r>
            <a:r>
              <a:rPr lang="en-US" sz="1800" b="1" dirty="0" smtClean="0">
                <a:solidFill>
                  <a:srgbClr val="000000"/>
                </a:solidFill>
              </a:rPr>
              <a:t>,</a:t>
            </a:r>
          </a:p>
          <a:p>
            <a:pPr algn="ctr"/>
            <a:endParaRPr lang="en-US" baseline="30000" dirty="0" smtClean="0">
              <a:solidFill>
                <a:srgbClr val="000000"/>
              </a:solidFill>
              <a:latin typeface="Calibri"/>
            </a:endParaRPr>
          </a:p>
          <a:p>
            <a:pPr algn="ctr"/>
            <a:r>
              <a:rPr lang="en-US" baseline="30000" dirty="0" smtClean="0">
                <a:solidFill>
                  <a:srgbClr val="000000"/>
                </a:solidFill>
                <a:latin typeface="Calibri"/>
              </a:rPr>
              <a:t>1</a:t>
            </a:r>
            <a:r>
              <a:rPr lang="en-US" dirty="0" smtClean="0">
                <a:solidFill>
                  <a:srgbClr val="000000"/>
                </a:solidFill>
                <a:latin typeface="Calibri"/>
              </a:rPr>
              <a:t> LATMOS, UPMC-CNRS-UVSQ, Paris, France, </a:t>
            </a:r>
          </a:p>
          <a:p>
            <a:pPr algn="ctr"/>
            <a:endParaRPr lang="en-US" dirty="0" smtClean="0">
              <a:solidFill>
                <a:srgbClr val="000000"/>
              </a:solidFill>
              <a:latin typeface="Calibri"/>
            </a:endParaRPr>
          </a:p>
          <a:p>
            <a:pPr algn="ctr"/>
            <a:endParaRPr lang="en-US" b="1" dirty="0">
              <a:solidFill>
                <a:srgbClr val="000000"/>
              </a:solidFill>
            </a:endParaRPr>
          </a:p>
          <a:p>
            <a:pPr algn="ctr"/>
            <a:r>
              <a:rPr lang="en-US" sz="1800" b="1" dirty="0" smtClean="0">
                <a:solidFill>
                  <a:srgbClr val="000000"/>
                </a:solidFill>
              </a:rPr>
              <a:t>I. Penner</a:t>
            </a:r>
            <a:r>
              <a:rPr lang="en-US" sz="1800" b="1" baseline="30000" dirty="0" smtClean="0">
                <a:solidFill>
                  <a:srgbClr val="000000"/>
                </a:solidFill>
              </a:rPr>
              <a:t>2</a:t>
            </a:r>
            <a:r>
              <a:rPr lang="en-US" sz="1800" b="1" dirty="0"/>
              <a:t>, Y</a:t>
            </a:r>
            <a:r>
              <a:rPr lang="en-US" sz="1800" b="1" dirty="0" smtClean="0"/>
              <a:t>. </a:t>
            </a:r>
            <a:r>
              <a:rPr lang="en-US" sz="1800" b="1" dirty="0"/>
              <a:t>Balin</a:t>
            </a:r>
            <a:r>
              <a:rPr lang="en-US" sz="1800" b="1" baseline="30000" dirty="0">
                <a:solidFill>
                  <a:srgbClr val="000000"/>
                </a:solidFill>
              </a:rPr>
              <a:t>2</a:t>
            </a:r>
            <a:r>
              <a:rPr lang="en-US" sz="1800" b="1" dirty="0" smtClean="0"/>
              <a:t>, B. </a:t>
            </a:r>
            <a:r>
              <a:rPr lang="en-US" b="1" dirty="0" smtClean="0"/>
              <a:t>B</a:t>
            </a:r>
            <a:r>
              <a:rPr lang="en-US" sz="1800" b="1" dirty="0" smtClean="0"/>
              <a:t>elan</a:t>
            </a:r>
            <a:r>
              <a:rPr lang="en-US" sz="1800" b="1" baseline="30000" dirty="0" smtClean="0"/>
              <a:t>2</a:t>
            </a:r>
            <a:r>
              <a:rPr lang="en-US" sz="1800" b="1" dirty="0" smtClean="0"/>
              <a:t>, </a:t>
            </a:r>
          </a:p>
          <a:p>
            <a:pPr algn="ctr"/>
            <a:endParaRPr lang="en-US" dirty="0" smtClean="0">
              <a:solidFill>
                <a:srgbClr val="000000"/>
              </a:solidFill>
              <a:latin typeface="Calibri"/>
            </a:endParaRPr>
          </a:p>
          <a:p>
            <a:pPr algn="ctr"/>
            <a:r>
              <a:rPr lang="en-US" dirty="0" smtClean="0">
                <a:solidFill>
                  <a:srgbClr val="000000"/>
                </a:solidFill>
                <a:latin typeface="Calibri"/>
              </a:rPr>
              <a:t> </a:t>
            </a:r>
            <a:r>
              <a:rPr lang="en-US" baseline="30000" dirty="0" smtClean="0">
                <a:solidFill>
                  <a:srgbClr val="000000"/>
                </a:solidFill>
                <a:latin typeface="Calibri"/>
              </a:rPr>
              <a:t>2 </a:t>
            </a:r>
            <a:r>
              <a:rPr lang="en-US" dirty="0" smtClean="0">
                <a:solidFill>
                  <a:srgbClr val="000000"/>
                </a:solidFill>
                <a:latin typeface="Calibri"/>
              </a:rPr>
              <a:t>Institute of Atmospheric Optics (IAO), Tomsk, Russia, </a:t>
            </a:r>
          </a:p>
          <a:p>
            <a:pPr algn="ctr"/>
            <a:endParaRPr lang="en-US" dirty="0" smtClean="0">
              <a:solidFill>
                <a:srgbClr val="000000"/>
              </a:solidFill>
              <a:latin typeface="Calibri"/>
            </a:endParaRPr>
          </a:p>
          <a:p>
            <a:pPr marL="400050" indent="-400050" algn="ctr">
              <a:buAutoNum type="romanUcPeriod"/>
            </a:pPr>
            <a:endParaRPr lang="en-US" b="1" dirty="0"/>
          </a:p>
          <a:p>
            <a:pPr algn="ctr"/>
            <a:r>
              <a:rPr lang="en-US" sz="1800" b="1" dirty="0" smtClean="0"/>
              <a:t>D</a:t>
            </a:r>
            <a:r>
              <a:rPr lang="en-US" sz="1800" b="1" dirty="0"/>
              <a:t>. </a:t>
            </a:r>
            <a:r>
              <a:rPr lang="en-US" sz="1800" b="1" dirty="0" smtClean="0"/>
              <a:t>Josset</a:t>
            </a:r>
            <a:r>
              <a:rPr lang="en-US" sz="1800" b="1" baseline="30000" dirty="0" smtClean="0">
                <a:solidFill>
                  <a:srgbClr val="000000"/>
                </a:solidFill>
              </a:rPr>
              <a:t>4</a:t>
            </a:r>
            <a:r>
              <a:rPr lang="en-US" sz="1800" b="1" dirty="0" smtClean="0"/>
              <a:t>, </a:t>
            </a:r>
            <a:r>
              <a:rPr lang="en-US" sz="1800" b="1" dirty="0" smtClean="0"/>
              <a:t>Y. </a:t>
            </a:r>
            <a:r>
              <a:rPr lang="en-US" sz="1800" b="1" dirty="0" smtClean="0"/>
              <a:t>Hu</a:t>
            </a:r>
            <a:r>
              <a:rPr lang="en-US" sz="1800" b="1" baseline="30000" dirty="0" smtClean="0">
                <a:solidFill>
                  <a:srgbClr val="000000"/>
                </a:solidFill>
              </a:rPr>
              <a:t>5</a:t>
            </a:r>
            <a:r>
              <a:rPr lang="en-US" sz="1600" dirty="0" smtClean="0">
                <a:solidFill>
                  <a:srgbClr val="000000"/>
                </a:solidFill>
                <a:latin typeface="Calibri"/>
              </a:rPr>
              <a:t>  </a:t>
            </a:r>
          </a:p>
          <a:p>
            <a:pPr algn="ctr"/>
            <a:r>
              <a:rPr lang="en-US" sz="1600" dirty="0" smtClean="0">
                <a:solidFill>
                  <a:srgbClr val="000000"/>
                </a:solidFill>
                <a:latin typeface="Calibri"/>
              </a:rPr>
              <a:t>    </a:t>
            </a:r>
          </a:p>
          <a:p>
            <a:pPr algn="ctr"/>
            <a:r>
              <a:rPr lang="en-US" sz="1600" baseline="30000" dirty="0" smtClean="0">
                <a:solidFill>
                  <a:srgbClr val="000000"/>
                </a:solidFill>
                <a:latin typeface="Calibri"/>
              </a:rPr>
              <a:t>4</a:t>
            </a:r>
            <a:r>
              <a:rPr lang="en-US" sz="1600" dirty="0" smtClean="0">
                <a:solidFill>
                  <a:srgbClr val="000000"/>
                </a:solidFill>
                <a:latin typeface="Calibri"/>
              </a:rPr>
              <a:t>NRL, Stennis Space Center, MS USA, </a:t>
            </a:r>
          </a:p>
          <a:p>
            <a:pPr algn="ctr"/>
            <a:endParaRPr lang="en-US" sz="1600" dirty="0" smtClean="0">
              <a:solidFill>
                <a:srgbClr val="000000"/>
              </a:solidFill>
              <a:latin typeface="Calibri"/>
            </a:endParaRPr>
          </a:p>
          <a:p>
            <a:pPr algn="ctr"/>
            <a:r>
              <a:rPr lang="en-US" sz="1600" baseline="30000" dirty="0" smtClean="0">
                <a:solidFill>
                  <a:srgbClr val="000000"/>
                </a:solidFill>
                <a:latin typeface="Calibri"/>
              </a:rPr>
              <a:t>5</a:t>
            </a:r>
            <a:r>
              <a:rPr lang="en-US" sz="1600" dirty="0" smtClean="0">
                <a:solidFill>
                  <a:srgbClr val="000000"/>
                </a:solidFill>
                <a:latin typeface="Calibri"/>
              </a:rPr>
              <a:t>NASA, Hampton, VA USA</a:t>
            </a:r>
          </a:p>
          <a:p>
            <a:pPr algn="ctr"/>
            <a:endParaRPr lang="en-US" sz="1600" dirty="0" smtClean="0"/>
          </a:p>
          <a:p>
            <a:endParaRPr lang="en-US" sz="1800" dirty="0" smtClean="0"/>
          </a:p>
          <a:p>
            <a:endParaRPr lang="fr-FR" dirty="0"/>
          </a:p>
        </p:txBody>
      </p:sp>
      <p:pic>
        <p:nvPicPr>
          <p:cNvPr id="4" name="Picture 21"/>
          <p:cNvPicPr/>
          <p:nvPr/>
        </p:nvPicPr>
        <p:blipFill>
          <a:blip r:embed="rId2"/>
          <a:stretch>
            <a:fillRect/>
          </a:stretch>
        </p:blipFill>
        <p:spPr>
          <a:xfrm>
            <a:off x="7812360" y="135707"/>
            <a:ext cx="1224136" cy="989037"/>
          </a:xfrm>
          <a:prstGeom prst="rect">
            <a:avLst/>
          </a:prstGeom>
          <a:ln>
            <a:noFill/>
          </a:ln>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88640"/>
            <a:ext cx="792088" cy="831365"/>
          </a:xfrm>
          <a:prstGeom prst="rect">
            <a:avLst/>
          </a:prstGeom>
        </p:spPr>
      </p:pic>
      <p:pic>
        <p:nvPicPr>
          <p:cNvPr id="6" name="Picture 4"/>
          <p:cNvPicPr/>
          <p:nvPr/>
        </p:nvPicPr>
        <p:blipFill>
          <a:blip r:embed="rId4"/>
          <a:stretch>
            <a:fillRect/>
          </a:stretch>
        </p:blipFill>
        <p:spPr>
          <a:xfrm>
            <a:off x="1691680" y="291865"/>
            <a:ext cx="720080" cy="720080"/>
          </a:xfrm>
          <a:prstGeom prst="rect">
            <a:avLst/>
          </a:prstGeom>
          <a:ln>
            <a:noFill/>
          </a:ln>
        </p:spPr>
      </p:pic>
      <p:pic>
        <p:nvPicPr>
          <p:cNvPr id="7" name="Picture 11" descr="Лого_ИОА_А_монитор"/>
          <p:cNvPicPr>
            <a:picLocks noChangeAspect="1" noChangeArrowheads="1"/>
          </p:cNvPicPr>
          <p:nvPr/>
        </p:nvPicPr>
        <p:blipFill>
          <a:blip r:embed="rId5">
            <a:lum contrast="40000"/>
          </a:blip>
          <a:srcRect l="4659" t="14270" r="5606" b="17596"/>
          <a:stretch>
            <a:fillRect/>
          </a:stretch>
        </p:blipFill>
        <p:spPr bwMode="auto">
          <a:xfrm>
            <a:off x="5521111" y="57303"/>
            <a:ext cx="2143140" cy="469124"/>
          </a:xfrm>
          <a:prstGeom prst="rect">
            <a:avLst/>
          </a:prstGeom>
          <a:noFill/>
        </p:spPr>
      </p:pic>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7886" y="291865"/>
            <a:ext cx="1416538" cy="512366"/>
          </a:xfrm>
          <a:prstGeom prst="rect">
            <a:avLst/>
          </a:prstGeom>
        </p:spPr>
      </p:pic>
      <p:pic>
        <p:nvPicPr>
          <p:cNvPr id="9"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49359" y="446901"/>
            <a:ext cx="1621746" cy="1146207"/>
          </a:xfrm>
          <a:prstGeom prst="rect">
            <a:avLst/>
          </a:prstGeom>
        </p:spPr>
      </p:pic>
      <p:sp>
        <p:nvSpPr>
          <p:cNvPr id="10" name="ZoneTexte 9"/>
          <p:cNvSpPr txBox="1"/>
          <p:nvPr/>
        </p:nvSpPr>
        <p:spPr>
          <a:xfrm>
            <a:off x="6732240" y="6021288"/>
            <a:ext cx="1788433" cy="369332"/>
          </a:xfrm>
          <a:prstGeom prst="rect">
            <a:avLst/>
          </a:prstGeom>
          <a:noFill/>
        </p:spPr>
        <p:txBody>
          <a:bodyPr wrap="none" rtlCol="0">
            <a:spAutoFit/>
          </a:bodyPr>
          <a:lstStyle/>
          <a:p>
            <a:r>
              <a:rPr lang="en-US" b="1" dirty="0" smtClean="0">
                <a:solidFill>
                  <a:srgbClr val="FF0000"/>
                </a:solidFill>
              </a:rPr>
              <a:t>=&gt; POSTER 61</a:t>
            </a:r>
            <a:endParaRPr lang="en-US" b="1" dirty="0">
              <a:solidFill>
                <a:srgbClr val="FF0000"/>
              </a:solidFill>
            </a:endParaRPr>
          </a:p>
        </p:txBody>
      </p:sp>
    </p:spTree>
    <p:extLst>
      <p:ext uri="{BB962C8B-B14F-4D97-AF65-F5344CB8AC3E}">
        <p14:creationId xmlns:p14="http://schemas.microsoft.com/office/powerpoint/2010/main" val="5635557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432308" y="56860"/>
            <a:ext cx="8106239" cy="830997"/>
          </a:xfrm>
          <a:prstGeom prst="rect">
            <a:avLst/>
          </a:prstGeom>
          <a:ln>
            <a:solidFill>
              <a:schemeClr val="tx1"/>
            </a:solidFill>
          </a:ln>
        </p:spPr>
        <p:txBody>
          <a:bodyPr wrap="square">
            <a:spAutoFit/>
          </a:bodyPr>
          <a:lstStyle/>
          <a:p>
            <a:pPr algn="ctr"/>
            <a:r>
              <a:rPr lang="en-US" sz="2400" b="1" dirty="0"/>
              <a:t>Retrieval of aerosol (and semi-transparent clouds) with SODA </a:t>
            </a:r>
            <a:r>
              <a:rPr lang="en-US" sz="2400" b="1" dirty="0" smtClean="0"/>
              <a:t>Synergized </a:t>
            </a:r>
            <a:r>
              <a:rPr lang="en-US" sz="2400" b="1" dirty="0"/>
              <a:t>Optical Depth of Aerosol </a:t>
            </a:r>
          </a:p>
        </p:txBody>
      </p:sp>
      <p:sp>
        <p:nvSpPr>
          <p:cNvPr id="7" name="AutoShape 6"/>
          <p:cNvSpPr>
            <a:spLocks noChangeArrowheads="1"/>
          </p:cNvSpPr>
          <p:nvPr/>
        </p:nvSpPr>
        <p:spPr bwMode="auto">
          <a:xfrm>
            <a:off x="488950" y="2431613"/>
            <a:ext cx="3733800" cy="1439863"/>
          </a:xfrm>
          <a:prstGeom prst="wave">
            <a:avLst>
              <a:gd name="adj1" fmla="val 13005"/>
              <a:gd name="adj2" fmla="val 0"/>
            </a:avLst>
          </a:prstGeom>
          <a:noFill/>
          <a:ln w="635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8" name="Rectangle 4"/>
          <p:cNvSpPr>
            <a:spLocks noChangeArrowheads="1"/>
          </p:cNvSpPr>
          <p:nvPr/>
        </p:nvSpPr>
        <p:spPr bwMode="auto">
          <a:xfrm>
            <a:off x="412750" y="4716026"/>
            <a:ext cx="3886200" cy="360362"/>
          </a:xfrm>
          <a:prstGeom prst="rect">
            <a:avLst/>
          </a:prstGeom>
          <a:gradFill rotWithShape="1">
            <a:gsLst>
              <a:gs pos="0">
                <a:srgbClr val="005CBF"/>
              </a:gs>
              <a:gs pos="25000">
                <a:srgbClr val="0087E6"/>
              </a:gs>
              <a:gs pos="75000">
                <a:srgbClr val="21D6E0"/>
              </a:gs>
              <a:gs pos="100000">
                <a:srgbClr val="03D4A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en-US" sz="1800">
                <a:latin typeface="Arial" charset="0"/>
              </a:rPr>
              <a:t>ocean</a:t>
            </a:r>
          </a:p>
        </p:txBody>
      </p:sp>
      <p:sp>
        <p:nvSpPr>
          <p:cNvPr id="9" name="Arc 17"/>
          <p:cNvSpPr>
            <a:spLocks/>
          </p:cNvSpPr>
          <p:nvPr/>
        </p:nvSpPr>
        <p:spPr bwMode="auto">
          <a:xfrm flipH="1" flipV="1">
            <a:off x="18605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 name="Arc 18"/>
          <p:cNvSpPr>
            <a:spLocks/>
          </p:cNvSpPr>
          <p:nvPr/>
        </p:nvSpPr>
        <p:spPr bwMode="auto">
          <a:xfrm flipH="1" flipV="1">
            <a:off x="20034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 name="Arc 20"/>
          <p:cNvSpPr>
            <a:spLocks/>
          </p:cNvSpPr>
          <p:nvPr/>
        </p:nvSpPr>
        <p:spPr bwMode="auto">
          <a:xfrm flipH="1" flipV="1">
            <a:off x="228917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 name="Arc 21"/>
          <p:cNvSpPr>
            <a:spLocks/>
          </p:cNvSpPr>
          <p:nvPr/>
        </p:nvSpPr>
        <p:spPr bwMode="auto">
          <a:xfrm flipH="1" flipV="1">
            <a:off x="24352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 name="Arc 22"/>
          <p:cNvSpPr>
            <a:spLocks/>
          </p:cNvSpPr>
          <p:nvPr/>
        </p:nvSpPr>
        <p:spPr bwMode="auto">
          <a:xfrm flipH="1" flipV="1">
            <a:off x="257810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 name="Arc 23"/>
          <p:cNvSpPr>
            <a:spLocks/>
          </p:cNvSpPr>
          <p:nvPr/>
        </p:nvSpPr>
        <p:spPr bwMode="auto">
          <a:xfrm flipH="1" flipV="1">
            <a:off x="272097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5" name="Arc 24"/>
          <p:cNvSpPr>
            <a:spLocks/>
          </p:cNvSpPr>
          <p:nvPr/>
        </p:nvSpPr>
        <p:spPr bwMode="auto">
          <a:xfrm flipH="1" flipV="1">
            <a:off x="28638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 name="Arc 25"/>
          <p:cNvSpPr>
            <a:spLocks/>
          </p:cNvSpPr>
          <p:nvPr/>
        </p:nvSpPr>
        <p:spPr bwMode="auto">
          <a:xfrm flipH="1" flipV="1">
            <a:off x="30162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 name="Arc 26"/>
          <p:cNvSpPr>
            <a:spLocks/>
          </p:cNvSpPr>
          <p:nvPr/>
        </p:nvSpPr>
        <p:spPr bwMode="auto">
          <a:xfrm flipH="1" flipV="1">
            <a:off x="31591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 name="Arc 27"/>
          <p:cNvSpPr>
            <a:spLocks/>
          </p:cNvSpPr>
          <p:nvPr/>
        </p:nvSpPr>
        <p:spPr bwMode="auto">
          <a:xfrm flipH="1" flipV="1">
            <a:off x="330200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 name="Arc 28"/>
          <p:cNvSpPr>
            <a:spLocks/>
          </p:cNvSpPr>
          <p:nvPr/>
        </p:nvSpPr>
        <p:spPr bwMode="auto">
          <a:xfrm flipH="1" flipV="1">
            <a:off x="344487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 name="Arc 24"/>
          <p:cNvSpPr>
            <a:spLocks/>
          </p:cNvSpPr>
          <p:nvPr/>
        </p:nvSpPr>
        <p:spPr bwMode="auto">
          <a:xfrm flipH="1" flipV="1">
            <a:off x="3590925"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 name="Arc 25"/>
          <p:cNvSpPr>
            <a:spLocks/>
          </p:cNvSpPr>
          <p:nvPr/>
        </p:nvSpPr>
        <p:spPr bwMode="auto">
          <a:xfrm flipH="1" flipV="1">
            <a:off x="3735388"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2" name="Arc 26"/>
          <p:cNvSpPr>
            <a:spLocks/>
          </p:cNvSpPr>
          <p:nvPr/>
        </p:nvSpPr>
        <p:spPr bwMode="auto">
          <a:xfrm flipH="1" flipV="1">
            <a:off x="3878263"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 name="Arc 27"/>
          <p:cNvSpPr>
            <a:spLocks/>
          </p:cNvSpPr>
          <p:nvPr/>
        </p:nvSpPr>
        <p:spPr bwMode="auto">
          <a:xfrm flipH="1" flipV="1">
            <a:off x="4021138"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 name="Arc 28"/>
          <p:cNvSpPr>
            <a:spLocks/>
          </p:cNvSpPr>
          <p:nvPr/>
        </p:nvSpPr>
        <p:spPr bwMode="auto">
          <a:xfrm flipH="1" flipV="1">
            <a:off x="4164013"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5" name="Rectangle 190"/>
          <p:cNvSpPr>
            <a:spLocks noChangeArrowheads="1"/>
          </p:cNvSpPr>
          <p:nvPr/>
        </p:nvSpPr>
        <p:spPr bwMode="auto">
          <a:xfrm>
            <a:off x="4246563" y="4560451"/>
            <a:ext cx="2286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n-US" sz="1800">
              <a:latin typeface="Arial" charset="0"/>
            </a:endParaRPr>
          </a:p>
        </p:txBody>
      </p:sp>
      <p:sp>
        <p:nvSpPr>
          <p:cNvPr id="26" name="Line 10"/>
          <p:cNvSpPr>
            <a:spLocks noChangeShapeType="1"/>
          </p:cNvSpPr>
          <p:nvPr/>
        </p:nvSpPr>
        <p:spPr bwMode="auto">
          <a:xfrm>
            <a:off x="2047875" y="1898213"/>
            <a:ext cx="0" cy="1463675"/>
          </a:xfrm>
          <a:prstGeom prst="line">
            <a:avLst/>
          </a:prstGeom>
          <a:noFill/>
          <a:ln w="127000">
            <a:solidFill>
              <a:srgbClr val="00FF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11"/>
          <p:cNvSpPr>
            <a:spLocks noChangeShapeType="1"/>
          </p:cNvSpPr>
          <p:nvPr/>
        </p:nvSpPr>
        <p:spPr bwMode="auto">
          <a:xfrm>
            <a:off x="2047875" y="3018988"/>
            <a:ext cx="0" cy="1524000"/>
          </a:xfrm>
          <a:prstGeom prst="line">
            <a:avLst/>
          </a:prstGeom>
          <a:noFill/>
          <a:ln w="101600" cap="rnd">
            <a:solidFill>
              <a:srgbClr val="00FF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Rectangle 16"/>
          <p:cNvSpPr>
            <a:spLocks noChangeArrowheads="1"/>
          </p:cNvSpPr>
          <p:nvPr/>
        </p:nvSpPr>
        <p:spPr bwMode="auto">
          <a:xfrm>
            <a:off x="2393950" y="2866588"/>
            <a:ext cx="1504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en-US" sz="1800">
                <a:latin typeface="Arial" charset="0"/>
              </a:rPr>
              <a:t>Aerosols</a:t>
            </a:r>
          </a:p>
          <a:p>
            <a:pPr algn="ctr" eaLnBrk="1" hangingPunct="1">
              <a:spcBef>
                <a:spcPct val="0"/>
              </a:spcBef>
              <a:buFontTx/>
              <a:buNone/>
            </a:pPr>
            <a:r>
              <a:rPr lang="fr-FR" altLang="en-US" sz="1800">
                <a:latin typeface="Arial" charset="0"/>
              </a:rPr>
              <a:t>(or ice clouds)</a:t>
            </a:r>
          </a:p>
        </p:txBody>
      </p:sp>
      <p:sp>
        <p:nvSpPr>
          <p:cNvPr id="29" name="Down Arrow 115"/>
          <p:cNvSpPr>
            <a:spLocks noChangeArrowheads="1"/>
          </p:cNvSpPr>
          <p:nvPr/>
        </p:nvSpPr>
        <p:spPr bwMode="auto">
          <a:xfrm>
            <a:off x="591343" y="1909326"/>
            <a:ext cx="967582" cy="2667000"/>
          </a:xfrm>
          <a:prstGeom prst="downArrow">
            <a:avLst>
              <a:gd name="adj1" fmla="val 50000"/>
              <a:gd name="adj2" fmla="val 50005"/>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n-US" sz="1800">
              <a:latin typeface="Arial" charset="0"/>
            </a:endParaRPr>
          </a:p>
        </p:txBody>
      </p:sp>
      <p:sp>
        <p:nvSpPr>
          <p:cNvPr id="30" name="TextBox 116"/>
          <p:cNvSpPr txBox="1">
            <a:spLocks noChangeArrowheads="1"/>
          </p:cNvSpPr>
          <p:nvPr/>
        </p:nvSpPr>
        <p:spPr bwMode="auto">
          <a:xfrm>
            <a:off x="469029" y="985996"/>
            <a:ext cx="1267848" cy="923330"/>
          </a:xfrm>
          <a:prstGeom prst="rect">
            <a:avLst/>
          </a:prstGeom>
          <a:noFill/>
          <a:ln w="9525">
            <a:noFill/>
            <a:miter lim="800000"/>
            <a:headEnd/>
            <a:tailEnd/>
          </a:ln>
        </p:spPr>
        <p:txBody>
          <a:bodyPr wrap="none">
            <a:spAutoFit/>
          </a:bodyPr>
          <a:lstStyle/>
          <a:p>
            <a:pPr algn="ctr">
              <a:defRPr/>
            </a:pPr>
            <a:r>
              <a:rPr lang="en-US" dirty="0">
                <a:latin typeface="+mj-lt"/>
                <a:cs typeface="Arial" charset="0"/>
              </a:rPr>
              <a:t>CLOUDSAT</a:t>
            </a:r>
          </a:p>
          <a:p>
            <a:pPr algn="ctr">
              <a:defRPr/>
            </a:pPr>
            <a:r>
              <a:rPr lang="en-US" dirty="0" smtClean="0">
                <a:latin typeface="+mj-lt"/>
                <a:cs typeface="Arial" charset="0"/>
              </a:rPr>
              <a:t>Beam</a:t>
            </a:r>
          </a:p>
          <a:p>
            <a:pPr algn="ctr">
              <a:defRPr/>
            </a:pPr>
            <a:r>
              <a:rPr lang="en-US" dirty="0" smtClean="0">
                <a:solidFill>
                  <a:srgbClr val="FF0000"/>
                </a:solidFill>
                <a:latin typeface="+mj-lt"/>
                <a:cs typeface="Arial" charset="0"/>
              </a:rPr>
              <a:t>(Reference)</a:t>
            </a:r>
            <a:endParaRPr lang="en-US" dirty="0">
              <a:solidFill>
                <a:srgbClr val="FF0000"/>
              </a:solidFill>
              <a:latin typeface="+mj-lt"/>
              <a:cs typeface="Arial" charset="0"/>
            </a:endParaRPr>
          </a:p>
        </p:txBody>
      </p:sp>
      <p:sp>
        <p:nvSpPr>
          <p:cNvPr id="31" name="TextBox 117"/>
          <p:cNvSpPr txBox="1">
            <a:spLocks noChangeArrowheads="1"/>
          </p:cNvSpPr>
          <p:nvPr/>
        </p:nvSpPr>
        <p:spPr bwMode="auto">
          <a:xfrm>
            <a:off x="2061924" y="1227264"/>
            <a:ext cx="1311513" cy="923330"/>
          </a:xfrm>
          <a:prstGeom prst="rect">
            <a:avLst/>
          </a:prstGeom>
          <a:noFill/>
          <a:ln w="9525">
            <a:noFill/>
            <a:miter lim="800000"/>
            <a:headEnd/>
            <a:tailEnd/>
          </a:ln>
        </p:spPr>
        <p:txBody>
          <a:bodyPr wrap="none">
            <a:spAutoFit/>
          </a:bodyPr>
          <a:lstStyle/>
          <a:p>
            <a:pPr algn="ctr">
              <a:defRPr/>
            </a:pPr>
            <a:r>
              <a:rPr lang="en-US" dirty="0">
                <a:latin typeface="+mj-lt"/>
                <a:cs typeface="Arial" charset="0"/>
              </a:rPr>
              <a:t>CALIPSO</a:t>
            </a:r>
          </a:p>
          <a:p>
            <a:pPr algn="ctr">
              <a:defRPr/>
            </a:pPr>
            <a:r>
              <a:rPr lang="en-US" dirty="0" smtClean="0">
                <a:latin typeface="+mj-lt"/>
                <a:cs typeface="Arial" charset="0"/>
              </a:rPr>
              <a:t>Beam</a:t>
            </a:r>
          </a:p>
          <a:p>
            <a:pPr algn="ctr">
              <a:defRPr/>
            </a:pPr>
            <a:r>
              <a:rPr lang="en-US" dirty="0" smtClean="0">
                <a:solidFill>
                  <a:srgbClr val="FF0000"/>
                </a:solidFill>
                <a:latin typeface="+mj-lt"/>
                <a:cs typeface="Arial" charset="0"/>
              </a:rPr>
              <a:t>(Deviations)</a:t>
            </a:r>
            <a:endParaRPr lang="en-US" dirty="0">
              <a:solidFill>
                <a:srgbClr val="FF0000"/>
              </a:solidFill>
              <a:latin typeface="+mj-lt"/>
              <a:cs typeface="Arial" charset="0"/>
            </a:endParaRPr>
          </a:p>
        </p:txBody>
      </p:sp>
      <p:sp>
        <p:nvSpPr>
          <p:cNvPr id="32" name="Arc 17"/>
          <p:cNvSpPr>
            <a:spLocks/>
          </p:cNvSpPr>
          <p:nvPr/>
        </p:nvSpPr>
        <p:spPr bwMode="auto">
          <a:xfrm flipH="1" flipV="1">
            <a:off x="4127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 name="Arc 18"/>
          <p:cNvSpPr>
            <a:spLocks/>
          </p:cNvSpPr>
          <p:nvPr/>
        </p:nvSpPr>
        <p:spPr bwMode="auto">
          <a:xfrm flipH="1" flipV="1">
            <a:off x="5556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 name="Arc 19"/>
          <p:cNvSpPr>
            <a:spLocks/>
          </p:cNvSpPr>
          <p:nvPr/>
        </p:nvSpPr>
        <p:spPr bwMode="auto">
          <a:xfrm flipH="1" flipV="1">
            <a:off x="69850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 name="Arc 20"/>
          <p:cNvSpPr>
            <a:spLocks/>
          </p:cNvSpPr>
          <p:nvPr/>
        </p:nvSpPr>
        <p:spPr bwMode="auto">
          <a:xfrm flipH="1" flipV="1">
            <a:off x="84137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 name="Arc 21"/>
          <p:cNvSpPr>
            <a:spLocks/>
          </p:cNvSpPr>
          <p:nvPr/>
        </p:nvSpPr>
        <p:spPr bwMode="auto">
          <a:xfrm flipH="1" flipV="1">
            <a:off x="9874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 name="Arc 22"/>
          <p:cNvSpPr>
            <a:spLocks/>
          </p:cNvSpPr>
          <p:nvPr/>
        </p:nvSpPr>
        <p:spPr bwMode="auto">
          <a:xfrm flipH="1" flipV="1">
            <a:off x="113030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 name="Arc 23"/>
          <p:cNvSpPr>
            <a:spLocks/>
          </p:cNvSpPr>
          <p:nvPr/>
        </p:nvSpPr>
        <p:spPr bwMode="auto">
          <a:xfrm flipH="1" flipV="1">
            <a:off x="127317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9" name="Arc 24"/>
          <p:cNvSpPr>
            <a:spLocks/>
          </p:cNvSpPr>
          <p:nvPr/>
        </p:nvSpPr>
        <p:spPr bwMode="auto">
          <a:xfrm flipH="1" flipV="1">
            <a:off x="14160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 name="Arc 25"/>
          <p:cNvSpPr>
            <a:spLocks/>
          </p:cNvSpPr>
          <p:nvPr/>
        </p:nvSpPr>
        <p:spPr bwMode="auto">
          <a:xfrm flipH="1" flipV="1">
            <a:off x="1568450"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 name="Arc 26"/>
          <p:cNvSpPr>
            <a:spLocks/>
          </p:cNvSpPr>
          <p:nvPr/>
        </p:nvSpPr>
        <p:spPr bwMode="auto">
          <a:xfrm flipH="1" flipV="1">
            <a:off x="1711325" y="4571563"/>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2" name="Arc 24"/>
          <p:cNvSpPr>
            <a:spLocks/>
          </p:cNvSpPr>
          <p:nvPr/>
        </p:nvSpPr>
        <p:spPr bwMode="auto">
          <a:xfrm flipH="1" flipV="1">
            <a:off x="2143125" y="4576326"/>
            <a:ext cx="142875" cy="142875"/>
          </a:xfrm>
          <a:custGeom>
            <a:avLst/>
            <a:gdLst>
              <a:gd name="T0" fmla="*/ 0 w 43195"/>
              <a:gd name="T1" fmla="*/ 2147483647 h 21600"/>
              <a:gd name="T2" fmla="*/ 2147483647 w 43195"/>
              <a:gd name="T3" fmla="*/ 2147483647 h 21600"/>
              <a:gd name="T4" fmla="*/ 2147483647 w 43195"/>
              <a:gd name="T5" fmla="*/ 2147483647 h 21600"/>
              <a:gd name="T6" fmla="*/ 0 60000 65536"/>
              <a:gd name="T7" fmla="*/ 0 60000 65536"/>
              <a:gd name="T8" fmla="*/ 0 60000 65536"/>
              <a:gd name="T9" fmla="*/ 0 w 43195"/>
              <a:gd name="T10" fmla="*/ 0 h 21600"/>
              <a:gd name="T11" fmla="*/ 43195 w 43195"/>
              <a:gd name="T12" fmla="*/ 21600 h 21600"/>
            </a:gdLst>
            <a:ahLst/>
            <a:cxnLst>
              <a:cxn ang="T6">
                <a:pos x="T0" y="T1"/>
              </a:cxn>
              <a:cxn ang="T7">
                <a:pos x="T2" y="T3"/>
              </a:cxn>
              <a:cxn ang="T8">
                <a:pos x="T4" y="T5"/>
              </a:cxn>
            </a:cxnLst>
            <a:rect l="T9" t="T10" r="T11" b="T12"/>
            <a:pathLst>
              <a:path w="43195" h="21600" fill="none" extrusionOk="0">
                <a:moveTo>
                  <a:pt x="0" y="21118"/>
                </a:moveTo>
                <a:cubicBezTo>
                  <a:pt x="262" y="9379"/>
                  <a:pt x="9853" y="-1"/>
                  <a:pt x="21595" y="0"/>
                </a:cubicBezTo>
                <a:cubicBezTo>
                  <a:pt x="33524" y="0"/>
                  <a:pt x="43195" y="9670"/>
                  <a:pt x="43195" y="21600"/>
                </a:cubicBezTo>
              </a:path>
              <a:path w="43195" h="21600" stroke="0" extrusionOk="0">
                <a:moveTo>
                  <a:pt x="0" y="21118"/>
                </a:moveTo>
                <a:cubicBezTo>
                  <a:pt x="262" y="9379"/>
                  <a:pt x="9853" y="-1"/>
                  <a:pt x="21595" y="0"/>
                </a:cubicBezTo>
                <a:cubicBezTo>
                  <a:pt x="33524" y="0"/>
                  <a:pt x="43195" y="9670"/>
                  <a:pt x="43195" y="21600"/>
                </a:cubicBezTo>
                <a:lnTo>
                  <a:pt x="21595" y="21600"/>
                </a:lnTo>
                <a:lnTo>
                  <a:pt x="0" y="2111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 name="TextBox 2"/>
          <p:cNvSpPr txBox="1"/>
          <p:nvPr/>
        </p:nvSpPr>
        <p:spPr>
          <a:xfrm>
            <a:off x="800842" y="2794006"/>
            <a:ext cx="559769" cy="369332"/>
          </a:xfrm>
          <a:prstGeom prst="rect">
            <a:avLst/>
          </a:prstGeom>
          <a:noFill/>
        </p:spPr>
        <p:txBody>
          <a:bodyPr wrap="none" rtlCol="0">
            <a:spAutoFit/>
          </a:bodyPr>
          <a:lstStyle/>
          <a:p>
            <a:r>
              <a:rPr lang="en-US" dirty="0" smtClean="0"/>
              <a:t>H</a:t>
            </a:r>
            <a:r>
              <a:rPr lang="en-US" baseline="-25000" dirty="0" smtClean="0"/>
              <a:t>2</a:t>
            </a:r>
            <a:r>
              <a:rPr lang="en-US" dirty="0" smtClean="0"/>
              <a:t>O</a:t>
            </a:r>
            <a:endParaRPr lang="en-US" dirty="0"/>
          </a:p>
        </p:txBody>
      </p:sp>
      <p:sp>
        <p:nvSpPr>
          <p:cNvPr id="46" name="Text Box 13"/>
          <p:cNvSpPr txBox="1">
            <a:spLocks noChangeArrowheads="1"/>
          </p:cNvSpPr>
          <p:nvPr/>
        </p:nvSpPr>
        <p:spPr bwMode="auto">
          <a:xfrm>
            <a:off x="157843" y="5102441"/>
            <a:ext cx="4224559" cy="1754326"/>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indent="-342900" algn="just" eaLnBrk="1" hangingPunct="1">
              <a:spcBef>
                <a:spcPct val="0"/>
              </a:spcBef>
            </a:pPr>
            <a:r>
              <a:rPr lang="fr-FR" altLang="en-US" sz="1800" dirty="0">
                <a:cs typeface="Arial" charset="0"/>
              </a:rPr>
              <a:t>CALIPSO </a:t>
            </a:r>
            <a:r>
              <a:rPr lang="fr-FR" altLang="en-US" sz="1800" dirty="0" smtClean="0">
                <a:cs typeface="Arial" charset="0"/>
              </a:rPr>
              <a:t>(</a:t>
            </a:r>
            <a:r>
              <a:rPr lang="el-GR" altLang="en-US" sz="1800" dirty="0" smtClean="0">
                <a:cs typeface="Arial" charset="0"/>
              </a:rPr>
              <a:t>ϒ</a:t>
            </a:r>
            <a:r>
              <a:rPr lang="fr-FR" altLang="en-US" sz="1800" dirty="0" smtClean="0">
                <a:cs typeface="Arial" charset="0"/>
              </a:rPr>
              <a:t>) vs CLOUDSAT (</a:t>
            </a:r>
            <a:r>
              <a:rPr lang="el-GR" altLang="en-US" sz="1800" dirty="0">
                <a:cs typeface="Arial" charset="0"/>
              </a:rPr>
              <a:t>σ</a:t>
            </a:r>
            <a:r>
              <a:rPr lang="fr-FR" altLang="en-US" sz="1800" dirty="0" smtClean="0">
                <a:cs typeface="Arial" charset="0"/>
              </a:rPr>
              <a:t>) surface </a:t>
            </a:r>
            <a:r>
              <a:rPr lang="fr-FR" altLang="en-US" sz="1800" dirty="0" err="1" smtClean="0">
                <a:cs typeface="Arial" charset="0"/>
              </a:rPr>
              <a:t>echo</a:t>
            </a:r>
            <a:r>
              <a:rPr lang="fr-FR" altLang="en-US" sz="1800" dirty="0" smtClean="0">
                <a:cs typeface="Arial" charset="0"/>
              </a:rPr>
              <a:t> </a:t>
            </a:r>
            <a:r>
              <a:rPr lang="fr-FR" altLang="en-US" sz="1800" dirty="0" err="1" smtClean="0">
                <a:cs typeface="Arial" charset="0"/>
              </a:rPr>
              <a:t>is</a:t>
            </a:r>
            <a:r>
              <a:rPr lang="fr-FR" altLang="en-US" sz="1800" dirty="0" smtClean="0">
                <a:cs typeface="Arial" charset="0"/>
              </a:rPr>
              <a:t> </a:t>
            </a:r>
            <a:r>
              <a:rPr lang="fr-FR" altLang="en-US" sz="1800" dirty="0" err="1" smtClean="0">
                <a:cs typeface="Arial" charset="0"/>
              </a:rPr>
              <a:t>well</a:t>
            </a:r>
            <a:r>
              <a:rPr lang="fr-FR" altLang="en-US" sz="1800" dirty="0" smtClean="0">
                <a:cs typeface="Arial" charset="0"/>
              </a:rPr>
              <a:t> </a:t>
            </a:r>
            <a:r>
              <a:rPr lang="fr-FR" altLang="en-US" sz="1800" dirty="0" err="1" smtClean="0">
                <a:cs typeface="Arial" charset="0"/>
              </a:rPr>
              <a:t>defined</a:t>
            </a:r>
            <a:r>
              <a:rPr lang="fr-FR" altLang="en-US" sz="1800" dirty="0" smtClean="0">
                <a:cs typeface="Arial" charset="0"/>
              </a:rPr>
              <a:t> in </a:t>
            </a:r>
            <a:r>
              <a:rPr lang="fr-FR" altLang="en-US" sz="1800" dirty="0" err="1" smtClean="0">
                <a:cs typeface="Arial" charset="0"/>
              </a:rPr>
              <a:t>clearest</a:t>
            </a:r>
            <a:r>
              <a:rPr lang="fr-FR" altLang="en-US" sz="1800" dirty="0" smtClean="0">
                <a:cs typeface="Arial" charset="0"/>
              </a:rPr>
              <a:t> conditions. </a:t>
            </a:r>
            <a:endParaRPr lang="fr-FR" altLang="en-US" sz="1800" dirty="0" smtClean="0">
              <a:cs typeface="Arial" charset="0"/>
              <a:sym typeface="Wingdings" pitchFamily="2" charset="2"/>
            </a:endParaRPr>
          </a:p>
          <a:p>
            <a:pPr marL="342900" indent="-342900" algn="just" eaLnBrk="1" hangingPunct="1">
              <a:spcBef>
                <a:spcPct val="0"/>
              </a:spcBef>
            </a:pPr>
            <a:r>
              <a:rPr lang="fr-FR" altLang="en-US" sz="1800" dirty="0" err="1" smtClean="0">
                <a:cs typeface="Arial" charset="0"/>
                <a:sym typeface="Wingdings" pitchFamily="2" charset="2"/>
              </a:rPr>
              <a:t>Deviations</a:t>
            </a:r>
            <a:r>
              <a:rPr lang="fr-FR" altLang="en-US" sz="1800" dirty="0" smtClean="0">
                <a:cs typeface="Arial" charset="0"/>
                <a:sym typeface="Wingdings" pitchFamily="2" charset="2"/>
              </a:rPr>
              <a:t> are </a:t>
            </a:r>
            <a:r>
              <a:rPr lang="fr-FR" altLang="en-US" sz="1800" dirty="0" err="1" smtClean="0">
                <a:cs typeface="Arial" charset="0"/>
                <a:sym typeface="Wingdings" pitchFamily="2" charset="2"/>
              </a:rPr>
              <a:t>linked</a:t>
            </a:r>
            <a:r>
              <a:rPr lang="fr-FR" altLang="en-US" sz="1800" dirty="0" smtClean="0">
                <a:cs typeface="Arial" charset="0"/>
                <a:sym typeface="Wingdings" pitchFamily="2" charset="2"/>
              </a:rPr>
              <a:t> to lidar </a:t>
            </a:r>
            <a:r>
              <a:rPr lang="fr-FR" altLang="en-US" sz="1800" dirty="0" err="1" smtClean="0">
                <a:cs typeface="Arial" charset="0"/>
                <a:sym typeface="Wingdings" pitchFamily="2" charset="2"/>
              </a:rPr>
              <a:t>attenuation</a:t>
            </a:r>
            <a:r>
              <a:rPr lang="fr-FR" altLang="en-US" sz="1800" dirty="0" smtClean="0">
                <a:cs typeface="Arial" charset="0"/>
                <a:sym typeface="Wingdings" pitchFamily="2" charset="2"/>
              </a:rPr>
              <a:t>: </a:t>
            </a:r>
            <a:r>
              <a:rPr lang="fr-FR" altLang="en-US" sz="1800" b="1" dirty="0" smtClean="0">
                <a:solidFill>
                  <a:srgbClr val="FF0000"/>
                </a:solidFill>
                <a:cs typeface="Arial" charset="0"/>
                <a:sym typeface="Wingdings" pitchFamily="2" charset="2"/>
              </a:rPr>
              <a:t>Total </a:t>
            </a:r>
            <a:r>
              <a:rPr lang="fr-FR" altLang="en-US" sz="1800" b="1" dirty="0" err="1" smtClean="0">
                <a:solidFill>
                  <a:srgbClr val="FF0000"/>
                </a:solidFill>
                <a:cs typeface="Arial" charset="0"/>
                <a:sym typeface="Wingdings" pitchFamily="2" charset="2"/>
              </a:rPr>
              <a:t>column</a:t>
            </a:r>
            <a:r>
              <a:rPr lang="fr-FR" altLang="en-US" sz="1800" b="1" dirty="0" smtClean="0">
                <a:solidFill>
                  <a:srgbClr val="FF0000"/>
                </a:solidFill>
                <a:cs typeface="Arial" charset="0"/>
                <a:sym typeface="Wingdings" pitchFamily="2" charset="2"/>
              </a:rPr>
              <a:t> </a:t>
            </a:r>
            <a:r>
              <a:rPr lang="fr-FR" altLang="en-US" sz="1800" b="1" dirty="0" err="1" smtClean="0">
                <a:solidFill>
                  <a:srgbClr val="FF0000"/>
                </a:solidFill>
                <a:cs typeface="Arial" charset="0"/>
                <a:sym typeface="Wingdings" pitchFamily="2" charset="2"/>
              </a:rPr>
              <a:t>optical</a:t>
            </a:r>
            <a:r>
              <a:rPr lang="fr-FR" altLang="en-US" sz="1800" b="1" dirty="0" smtClean="0">
                <a:solidFill>
                  <a:srgbClr val="FF0000"/>
                </a:solidFill>
                <a:cs typeface="Arial" charset="0"/>
                <a:sym typeface="Wingdings" pitchFamily="2" charset="2"/>
              </a:rPr>
              <a:t> </a:t>
            </a:r>
            <a:r>
              <a:rPr lang="fr-FR" altLang="en-US" sz="1800" b="1" dirty="0" err="1" smtClean="0">
                <a:solidFill>
                  <a:srgbClr val="FF0000"/>
                </a:solidFill>
                <a:cs typeface="Arial" charset="0"/>
                <a:sym typeface="Wingdings" pitchFamily="2" charset="2"/>
              </a:rPr>
              <a:t>depth</a:t>
            </a:r>
            <a:r>
              <a:rPr lang="fr-FR" altLang="en-US" sz="1800" b="1" dirty="0" smtClean="0">
                <a:solidFill>
                  <a:srgbClr val="FF0000"/>
                </a:solidFill>
                <a:cs typeface="Arial" charset="0"/>
                <a:sym typeface="Wingdings" pitchFamily="2" charset="2"/>
              </a:rPr>
              <a:t> </a:t>
            </a:r>
          </a:p>
        </p:txBody>
      </p:sp>
      <p:pic>
        <p:nvPicPr>
          <p:cNvPr id="45" name="Picture 4" descr="C:\Users\djosset\Desktop\NRL\NASA\SODA\200609_Gamma_vs_Sigma_best_f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8449" y="1909326"/>
            <a:ext cx="3265189" cy="2448893"/>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3662362" y="1022578"/>
            <a:ext cx="5397365" cy="954107"/>
          </a:xfrm>
          <a:prstGeom prst="rect">
            <a:avLst/>
          </a:prstGeom>
        </p:spPr>
        <p:txBody>
          <a:bodyPr wrap="square">
            <a:spAutoFit/>
          </a:bodyPr>
          <a:lstStyle/>
          <a:p>
            <a:pPr algn="ctr"/>
            <a:r>
              <a:rPr lang="en-US" sz="1400" b="1" dirty="0" smtClean="0">
                <a:solidFill>
                  <a:srgbClr val="FF0000"/>
                </a:solidFill>
              </a:rPr>
              <a:t>CloudSat radar is providing the surface reference </a:t>
            </a:r>
            <a:r>
              <a:rPr lang="en-US" sz="1400" dirty="0" smtClean="0"/>
              <a:t>and we analyze CALIPSO </a:t>
            </a:r>
            <a:r>
              <a:rPr lang="en-US" sz="1400" dirty="0" err="1" smtClean="0"/>
              <a:t>lidar</a:t>
            </a:r>
            <a:r>
              <a:rPr lang="en-US" sz="1400" dirty="0" smtClean="0"/>
              <a:t> IAB deviations at the surface using the observed relationship </a:t>
            </a:r>
          </a:p>
          <a:p>
            <a:pPr algn="ctr"/>
            <a:r>
              <a:rPr lang="en-US" sz="1400" dirty="0" smtClean="0"/>
              <a:t>(Josset et al. 2008, 2009, 2010, 2012)</a:t>
            </a:r>
            <a:endParaRPr lang="en-US" sz="1400" dirty="0"/>
          </a:p>
        </p:txBody>
      </p:sp>
      <p:pic>
        <p:nvPicPr>
          <p:cNvPr id="47" name="Picture 10" descr="hist_tau_MODIS_vs_tau_CCSR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4437112"/>
            <a:ext cx="2961689" cy="22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88449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7886700" cy="994172"/>
          </a:xfrm>
        </p:spPr>
        <p:txBody>
          <a:bodyPr/>
          <a:lstStyle/>
          <a:p>
            <a:r>
              <a:rPr lang="fr-FR" sz="2800" dirty="0" err="1" smtClean="0"/>
              <a:t>Summary</a:t>
            </a:r>
            <a:endParaRPr lang="fr-FR" sz="2800" dirty="0"/>
          </a:p>
        </p:txBody>
      </p:sp>
      <p:sp>
        <p:nvSpPr>
          <p:cNvPr id="3" name="Espace réservé du contenu 2"/>
          <p:cNvSpPr>
            <a:spLocks noGrp="1"/>
          </p:cNvSpPr>
          <p:nvPr>
            <p:ph idx="1"/>
          </p:nvPr>
        </p:nvSpPr>
        <p:spPr>
          <a:xfrm>
            <a:off x="179512" y="1484784"/>
            <a:ext cx="8785535" cy="4824536"/>
          </a:xfrm>
        </p:spPr>
        <p:txBody>
          <a:bodyPr>
            <a:normAutofit lnSpcReduction="10000"/>
          </a:bodyPr>
          <a:lstStyle/>
          <a:p>
            <a:r>
              <a:rPr lang="en-US" sz="1400" b="1" dirty="0" smtClean="0">
                <a:sym typeface="Wingdings" panose="05000000000000000000" pitchFamily="2" charset="2"/>
              </a:rPr>
              <a:t>1) Validation against ground-based </a:t>
            </a:r>
            <a:r>
              <a:rPr lang="en-US" sz="1400" b="1" dirty="0" err="1" smtClean="0">
                <a:sym typeface="Wingdings" panose="05000000000000000000" pitchFamily="2" charset="2"/>
              </a:rPr>
              <a:t>lidar</a:t>
            </a:r>
            <a:r>
              <a:rPr lang="en-US" sz="1400" b="1" dirty="0" smtClean="0">
                <a:sym typeface="Wingdings" panose="05000000000000000000" pitchFamily="2" charset="2"/>
              </a:rPr>
              <a:t> high latitude observations: ensured measurements in 2021</a:t>
            </a:r>
          </a:p>
          <a:p>
            <a:r>
              <a:rPr lang="en-US" sz="1400" dirty="0" smtClean="0">
                <a:sym typeface="Wingdings" panose="05000000000000000000" pitchFamily="2" charset="2"/>
              </a:rPr>
              <a:t>     </a:t>
            </a:r>
          </a:p>
          <a:p>
            <a:pPr marL="285750" indent="-285750">
              <a:buFontTx/>
              <a:buChar char="-"/>
            </a:pPr>
            <a:r>
              <a:rPr lang="en-US" sz="1400" dirty="0" smtClean="0">
                <a:sym typeface="Wingdings" panose="05000000000000000000" pitchFamily="2" charset="2"/>
              </a:rPr>
              <a:t>Tomsk ground based </a:t>
            </a:r>
            <a:r>
              <a:rPr lang="en-US" sz="1400" dirty="0" err="1" smtClean="0">
                <a:sym typeface="Wingdings" panose="05000000000000000000" pitchFamily="2" charset="2"/>
              </a:rPr>
              <a:t>lidar</a:t>
            </a:r>
            <a:r>
              <a:rPr lang="en-US" sz="1400" dirty="0" smtClean="0">
                <a:sym typeface="Wingdings" panose="05000000000000000000" pitchFamily="2" charset="2"/>
              </a:rPr>
              <a:t> observations (532 nm, 808 nm + very likely 355 nm from EARLINET instrument)  </a:t>
            </a:r>
            <a:r>
              <a:rPr lang="en-US" sz="1400" i="1" dirty="0" smtClean="0">
                <a:sym typeface="Wingdings" panose="05000000000000000000" pitchFamily="2" charset="2"/>
              </a:rPr>
              <a:t>collaboration CNRS/SBRAS and funding from French (CNES, CNRS) and Russian projects</a:t>
            </a:r>
          </a:p>
          <a:p>
            <a:r>
              <a:rPr lang="en-US" sz="1400" i="1" dirty="0" smtClean="0">
                <a:sym typeface="Wingdings" panose="05000000000000000000" pitchFamily="2" charset="2"/>
              </a:rPr>
              <a:t> </a:t>
            </a:r>
          </a:p>
          <a:p>
            <a:pPr marL="285750" indent="-285750">
              <a:buFontTx/>
              <a:buChar char="-"/>
            </a:pPr>
            <a:r>
              <a:rPr lang="en-US" sz="1400" dirty="0" smtClean="0">
                <a:sym typeface="Wingdings" panose="05000000000000000000" pitchFamily="2" charset="2"/>
              </a:rPr>
              <a:t>Analysis of ALOMAR observations (355 nm , 532 nm, 1064 nm) in lower stratosphere </a:t>
            </a:r>
            <a:r>
              <a:rPr lang="en-US" sz="1400" i="1" dirty="0" smtClean="0">
                <a:sym typeface="Wingdings" panose="05000000000000000000" pitchFamily="2" charset="2"/>
              </a:rPr>
              <a:t> specific agreement between LATMOS and Leibnitz-IAP</a:t>
            </a:r>
            <a:r>
              <a:rPr lang="en-US" sz="1400" i="1" dirty="0">
                <a:sym typeface="Wingdings" panose="05000000000000000000" pitchFamily="2" charset="2"/>
              </a:rPr>
              <a:t> </a:t>
            </a:r>
            <a:r>
              <a:rPr lang="en-US" sz="1400" i="1" dirty="0" err="1" smtClean="0">
                <a:sym typeface="Wingdings" panose="05000000000000000000" pitchFamily="2" charset="2"/>
              </a:rPr>
              <a:t>Kühlungsborn</a:t>
            </a:r>
            <a:endParaRPr lang="en-US" sz="1400" i="1" dirty="0">
              <a:sym typeface="Wingdings" panose="05000000000000000000" pitchFamily="2" charset="2"/>
            </a:endParaRPr>
          </a:p>
          <a:p>
            <a:pPr marL="285750" indent="-285750">
              <a:buFontTx/>
              <a:buChar char="-"/>
            </a:pPr>
            <a:endParaRPr lang="en-US" sz="1400" i="1" dirty="0" smtClean="0">
              <a:sym typeface="Wingdings" panose="05000000000000000000" pitchFamily="2" charset="2"/>
            </a:endParaRPr>
          </a:p>
          <a:p>
            <a:pPr marL="285750" indent="-285750">
              <a:buFontTx/>
              <a:buChar char="-"/>
            </a:pPr>
            <a:r>
              <a:rPr lang="en-US" sz="1400" dirty="0" smtClean="0">
                <a:sym typeface="Wingdings" panose="05000000000000000000" pitchFamily="2" charset="2"/>
              </a:rPr>
              <a:t>DDU Antarctica observations at 532 nm (including Raman and depolarization) </a:t>
            </a:r>
            <a:r>
              <a:rPr lang="en-US" sz="1400" i="1" dirty="0" smtClean="0">
                <a:sym typeface="Wingdings" panose="05000000000000000000" pitchFamily="2" charset="2"/>
              </a:rPr>
              <a:t> funded by IPEV NDACC project</a:t>
            </a:r>
          </a:p>
          <a:p>
            <a:pPr marL="285750" indent="-285750">
              <a:buFont typeface="Wingdings" panose="05000000000000000000" pitchFamily="2" charset="2"/>
              <a:buChar char="à"/>
            </a:pPr>
            <a:endParaRPr lang="en-US" sz="1400" i="1" dirty="0" smtClean="0">
              <a:sym typeface="Wingdings" panose="05000000000000000000" pitchFamily="2" charset="2"/>
            </a:endParaRPr>
          </a:p>
          <a:p>
            <a:r>
              <a:rPr lang="en-US" sz="1400" b="1" dirty="0">
                <a:sym typeface="Wingdings" panose="05000000000000000000" pitchFamily="2" charset="2"/>
              </a:rPr>
              <a:t>2</a:t>
            </a:r>
            <a:r>
              <a:rPr lang="en-US" sz="1400" b="1" dirty="0" smtClean="0">
                <a:sym typeface="Wingdings" panose="05000000000000000000" pitchFamily="2" charset="2"/>
              </a:rPr>
              <a:t>) Validation against ground-based/airborne  </a:t>
            </a:r>
            <a:r>
              <a:rPr lang="en-US" sz="1400" b="1" dirty="0" err="1" smtClean="0">
                <a:sym typeface="Wingdings" panose="05000000000000000000" pitchFamily="2" charset="2"/>
              </a:rPr>
              <a:t>lidar</a:t>
            </a:r>
            <a:r>
              <a:rPr lang="en-US" sz="1400" b="1" dirty="0" smtClean="0">
                <a:sym typeface="Wingdings" panose="05000000000000000000" pitchFamily="2" charset="2"/>
              </a:rPr>
              <a:t> high latitude observations: possible additional measurements in 2021</a:t>
            </a:r>
          </a:p>
          <a:p>
            <a:endParaRPr lang="en-US" sz="1400" dirty="0" smtClean="0">
              <a:sym typeface="Wingdings" panose="05000000000000000000" pitchFamily="2" charset="2"/>
            </a:endParaRPr>
          </a:p>
          <a:p>
            <a:pPr marL="285750" indent="-285750">
              <a:buFontTx/>
              <a:buChar char="-"/>
            </a:pPr>
            <a:r>
              <a:rPr lang="en-US" sz="1400" dirty="0" smtClean="0">
                <a:sym typeface="Wingdings" panose="05000000000000000000" pitchFamily="2" charset="2"/>
              </a:rPr>
              <a:t>Aircraft measurements in 2021 above Siberia are possible but need additional funding (100 k€ for a 4-day Siberia survey)</a:t>
            </a:r>
          </a:p>
          <a:p>
            <a:endParaRPr lang="en-US" sz="1400" dirty="0" smtClean="0">
              <a:sym typeface="Wingdings" panose="05000000000000000000" pitchFamily="2" charset="2"/>
            </a:endParaRPr>
          </a:p>
          <a:p>
            <a:pPr marL="285750" indent="-285750">
              <a:buFontTx/>
              <a:buChar char="-"/>
            </a:pPr>
            <a:r>
              <a:rPr lang="en-US" sz="1400" dirty="0" smtClean="0">
                <a:sym typeface="Wingdings" panose="05000000000000000000" pitchFamily="2" charset="2"/>
              </a:rPr>
              <a:t>IAOOS buoy release possible after 2019 (but limited). To secure measurements in 2021, need for an extension of IAOOS project</a:t>
            </a:r>
          </a:p>
          <a:p>
            <a:endParaRPr lang="en-US" sz="1400" dirty="0" smtClean="0">
              <a:sym typeface="Wingdings" panose="05000000000000000000" pitchFamily="2" charset="2"/>
            </a:endParaRPr>
          </a:p>
          <a:p>
            <a:r>
              <a:rPr lang="en-US" sz="1400" b="1" dirty="0" smtClean="0">
                <a:sym typeface="Wingdings" panose="05000000000000000000" pitchFamily="2" charset="2"/>
              </a:rPr>
              <a:t>3) Validation ATLID aerosol products versus CALIOP aerosol products at high latitudes:</a:t>
            </a:r>
          </a:p>
          <a:p>
            <a:endParaRPr lang="en-US" sz="1400" dirty="0" smtClean="0">
              <a:sym typeface="Wingdings" panose="05000000000000000000" pitchFamily="2" charset="2"/>
            </a:endParaRPr>
          </a:p>
          <a:p>
            <a:r>
              <a:rPr lang="en-US" sz="1400" dirty="0" smtClean="0">
                <a:sym typeface="Wingdings" panose="05000000000000000000" pitchFamily="2" charset="2"/>
              </a:rPr>
              <a:t>Comparison of  1-year ATLID+MSI aerosol data products focusing on high latitudes with aerosol mapping of aerosol layer properties derived from CALIOP+IIR observations (e.g. L2 operational aerosol products, L1 CALIOP data averaging, SODA </a:t>
            </a:r>
            <a:r>
              <a:rPr lang="en-US" sz="1400" dirty="0" smtClean="0">
                <a:sym typeface="Wingdings" panose="05000000000000000000" pitchFamily="2" charset="2"/>
              </a:rPr>
              <a:t>products)</a:t>
            </a:r>
            <a:endParaRPr lang="en-US" sz="1400" dirty="0" smtClean="0">
              <a:sym typeface="Wingdings" panose="05000000000000000000" pitchFamily="2" charset="2"/>
            </a:endParaRPr>
          </a:p>
          <a:p>
            <a:endParaRPr lang="en-US" sz="1400" dirty="0" smtClean="0">
              <a:sym typeface="Wingdings" panose="05000000000000000000" pitchFamily="2" charset="2"/>
            </a:endParaRPr>
          </a:p>
          <a:p>
            <a:endParaRPr lang="en-US" sz="1400" dirty="0" smtClean="0">
              <a:sym typeface="Wingdings" panose="05000000000000000000" pitchFamily="2" charset="2"/>
            </a:endParaRPr>
          </a:p>
          <a:p>
            <a:endParaRPr lang="en-US" sz="1400" dirty="0" smtClean="0">
              <a:sym typeface="Wingdings" panose="05000000000000000000" pitchFamily="2" charset="2"/>
            </a:endParaRPr>
          </a:p>
        </p:txBody>
      </p:sp>
    </p:spTree>
    <p:extLst>
      <p:ext uri="{BB962C8B-B14F-4D97-AF65-F5344CB8AC3E}">
        <p14:creationId xmlns:p14="http://schemas.microsoft.com/office/powerpoint/2010/main" val="5184503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9827" y="3796555"/>
            <a:ext cx="5000157" cy="2983666"/>
          </a:xfrm>
          <a:prstGeom prst="rect">
            <a:avLst/>
          </a:prstGeom>
        </p:spPr>
      </p:pic>
      <p:sp>
        <p:nvSpPr>
          <p:cNvPr id="4" name="Titre 3"/>
          <p:cNvSpPr>
            <a:spLocks noGrp="1"/>
          </p:cNvSpPr>
          <p:nvPr>
            <p:ph type="title" idx="4294967295"/>
          </p:nvPr>
        </p:nvSpPr>
        <p:spPr>
          <a:xfrm>
            <a:off x="652051" y="451515"/>
            <a:ext cx="8229600" cy="553998"/>
          </a:xfrm>
          <a:prstGeom prst="rect">
            <a:avLst/>
          </a:prstGeom>
          <a:ln>
            <a:solidFill>
              <a:schemeClr val="tx1"/>
            </a:solidFill>
          </a:ln>
        </p:spPr>
        <p:txBody>
          <a:bodyPr wrap="square">
            <a:spAutoFit/>
          </a:bodyPr>
          <a:lstStyle/>
          <a:p>
            <a:pPr algn="ctr"/>
            <a:r>
              <a:rPr lang="en-US" sz="1800" b="1" dirty="0"/>
              <a:t>Retrieval of aerosol (and semi-transparent clouds</a:t>
            </a:r>
            <a:r>
              <a:rPr lang="en-US" sz="1800" b="1" dirty="0" smtClean="0"/>
              <a:t>) AOD  with</a:t>
            </a:r>
            <a:endParaRPr lang="en-US" sz="1800" b="1" dirty="0"/>
          </a:p>
          <a:p>
            <a:pPr algn="ctr"/>
            <a:r>
              <a:rPr lang="en-US" sz="1800" b="1" dirty="0" smtClean="0"/>
              <a:t>Ocean surface reflectance vs CALIOP</a:t>
            </a:r>
            <a:endParaRPr lang="en-US" sz="1800" b="1" dirty="0"/>
          </a:p>
        </p:txBody>
      </p:sp>
      <p:pic>
        <p:nvPicPr>
          <p:cNvPr id="5" name="Picture 2" descr="http://imagebank.osa.org/getImage.xqy?img=LmxhcmdlLG9lLTI0LTI2LUExNjE4LWcwM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484784"/>
            <a:ext cx="3816424" cy="429041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
          <p:cNvSpPr txBox="1"/>
          <p:nvPr/>
        </p:nvSpPr>
        <p:spPr>
          <a:xfrm>
            <a:off x="413840" y="5949280"/>
            <a:ext cx="3672408" cy="369332"/>
          </a:xfrm>
          <a:prstGeom prst="rect">
            <a:avLst/>
          </a:prstGeom>
          <a:noFill/>
        </p:spPr>
        <p:txBody>
          <a:bodyPr wrap="square" rtlCol="0">
            <a:spAutoFit/>
          </a:bodyPr>
          <a:lstStyle/>
          <a:p>
            <a:r>
              <a:rPr lang="en-US" dirty="0" smtClean="0"/>
              <a:t>(He et al., Optics Express 2016)</a:t>
            </a:r>
            <a:endParaRPr lang="en-US" dirty="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097141"/>
            <a:ext cx="4266462" cy="15514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8"/>
          <p:cNvSpPr txBox="1"/>
          <p:nvPr/>
        </p:nvSpPr>
        <p:spPr>
          <a:xfrm>
            <a:off x="4932040" y="2564904"/>
            <a:ext cx="4788024" cy="523220"/>
          </a:xfrm>
          <a:prstGeom prst="rect">
            <a:avLst/>
          </a:prstGeom>
          <a:noFill/>
        </p:spPr>
        <p:txBody>
          <a:bodyPr wrap="square" rtlCol="0">
            <a:spAutoFit/>
          </a:bodyPr>
          <a:lstStyle/>
          <a:p>
            <a:r>
              <a:rPr lang="fr-FR" sz="1400" b="1" dirty="0" err="1" smtClean="0"/>
              <a:t>Comparison</a:t>
            </a:r>
            <a:r>
              <a:rPr lang="fr-FR" sz="1400" b="1" dirty="0" smtClean="0"/>
              <a:t> </a:t>
            </a:r>
            <a:r>
              <a:rPr lang="fr-FR" sz="1400" b="1" dirty="0" err="1" smtClean="0"/>
              <a:t>with</a:t>
            </a:r>
            <a:r>
              <a:rPr lang="fr-FR" sz="1400" b="1" dirty="0" smtClean="0"/>
              <a:t> HSRL </a:t>
            </a:r>
            <a:r>
              <a:rPr lang="fr-FR" sz="1400" b="1" dirty="0" err="1" smtClean="0"/>
              <a:t>results</a:t>
            </a:r>
            <a:r>
              <a:rPr lang="fr-FR" sz="1400" b="1" dirty="0" smtClean="0"/>
              <a:t> </a:t>
            </a:r>
            <a:r>
              <a:rPr lang="fr-FR" sz="1400" b="1" dirty="0"/>
              <a:t>(</a:t>
            </a:r>
            <a:r>
              <a:rPr lang="fr-FR" sz="1400" b="1" dirty="0" smtClean="0"/>
              <a:t>Ferrare et al.)  </a:t>
            </a:r>
            <a:r>
              <a:rPr lang="fr-FR" sz="1400" b="1" dirty="0" err="1" smtClean="0"/>
              <a:t>assuming</a:t>
            </a:r>
            <a:r>
              <a:rPr lang="fr-FR" sz="1400" b="1" dirty="0" smtClean="0"/>
              <a:t> S in </a:t>
            </a:r>
            <a:r>
              <a:rPr lang="fr-FR" sz="1400" b="1" dirty="0" err="1" smtClean="0"/>
              <a:t>lower</a:t>
            </a:r>
            <a:r>
              <a:rPr lang="fr-FR" sz="1400" b="1" dirty="0" smtClean="0"/>
              <a:t> layer </a:t>
            </a:r>
            <a:r>
              <a:rPr lang="fr-FR" sz="1400" b="1" dirty="0" err="1" smtClean="0"/>
              <a:t>from</a:t>
            </a:r>
            <a:r>
              <a:rPr lang="fr-FR" sz="1400" b="1" dirty="0" smtClean="0"/>
              <a:t> SODA</a:t>
            </a:r>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86248" y="3262208"/>
            <a:ext cx="3456384" cy="968252"/>
          </a:xfrm>
          <a:prstGeom prst="rect">
            <a:avLst/>
          </a:prstGeom>
        </p:spPr>
      </p:pic>
    </p:spTree>
    <p:extLst>
      <p:ext uri="{BB962C8B-B14F-4D97-AF65-F5344CB8AC3E}">
        <p14:creationId xmlns:p14="http://schemas.microsoft.com/office/powerpoint/2010/main" val="358942886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9058" y="3513902"/>
            <a:ext cx="4723462" cy="2943095"/>
          </a:xfrm>
          <a:prstGeom prst="rect">
            <a:avLst/>
          </a:prstGeom>
        </p:spPr>
      </p:pic>
      <p:grpSp>
        <p:nvGrpSpPr>
          <p:cNvPr id="37" name="Группа 5"/>
          <p:cNvGrpSpPr/>
          <p:nvPr/>
        </p:nvGrpSpPr>
        <p:grpSpPr>
          <a:xfrm>
            <a:off x="-11616" y="6255721"/>
            <a:ext cx="9144000" cy="621000"/>
            <a:chOff x="0" y="6030000"/>
            <a:chExt cx="9144000" cy="828000"/>
          </a:xfrm>
        </p:grpSpPr>
        <p:sp>
          <p:nvSpPr>
            <p:cNvPr id="51" name="Прямоугольник 6"/>
            <p:cNvSpPr/>
            <p:nvPr/>
          </p:nvSpPr>
          <p:spPr>
            <a:xfrm>
              <a:off x="0" y="6030000"/>
              <a:ext cx="9144000" cy="82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pic>
          <p:nvPicPr>
            <p:cNvPr id="52" name="Picture 11" descr="Лого_ИОА_А_монитор"/>
            <p:cNvPicPr>
              <a:picLocks noChangeAspect="1" noChangeArrowheads="1"/>
            </p:cNvPicPr>
            <p:nvPr/>
          </p:nvPicPr>
          <p:blipFill>
            <a:blip r:embed="rId3">
              <a:lum contrast="40000"/>
            </a:blip>
            <a:srcRect l="4659" t="14270" r="5606" b="17596"/>
            <a:stretch>
              <a:fillRect/>
            </a:stretch>
          </p:blipFill>
          <p:spPr bwMode="auto">
            <a:xfrm>
              <a:off x="131958" y="6148408"/>
              <a:ext cx="2143140" cy="625499"/>
            </a:xfrm>
            <a:prstGeom prst="rect">
              <a:avLst/>
            </a:prstGeom>
            <a:noFill/>
          </p:spPr>
        </p:pic>
      </p:grpSp>
      <p:pic>
        <p:nvPicPr>
          <p:cNvPr id="5122" name="Picture 2" descr="C:\Documents and Settings\M_Arshinov\Рабочий стол\Gerard\3D\F1.png"/>
          <p:cNvPicPr>
            <a:picLocks noChangeAspect="1" noChangeArrowheads="1"/>
          </p:cNvPicPr>
          <p:nvPr/>
        </p:nvPicPr>
        <p:blipFill>
          <a:blip r:embed="rId4"/>
          <a:srcRect l="17816" t="5670" r="10919" b="6450"/>
          <a:stretch>
            <a:fillRect/>
          </a:stretch>
        </p:blipFill>
        <p:spPr bwMode="auto">
          <a:xfrm>
            <a:off x="4638878" y="2178742"/>
            <a:ext cx="2016224" cy="1302146"/>
          </a:xfrm>
          <a:prstGeom prst="rect">
            <a:avLst/>
          </a:prstGeom>
          <a:noFill/>
        </p:spPr>
      </p:pic>
      <p:sp>
        <p:nvSpPr>
          <p:cNvPr id="38915" name="Rectangle 3"/>
          <p:cNvSpPr>
            <a:spLocks noChangeArrowheads="1"/>
          </p:cNvSpPr>
          <p:nvPr/>
        </p:nvSpPr>
        <p:spPr bwMode="auto">
          <a:xfrm>
            <a:off x="1" y="718751"/>
            <a:ext cx="138564" cy="27699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endParaRPr lang="ru-RU" sz="1350"/>
          </a:p>
        </p:txBody>
      </p:sp>
      <p:sp>
        <p:nvSpPr>
          <p:cNvPr id="38917" name="Rectangle 5"/>
          <p:cNvSpPr>
            <a:spLocks noChangeArrowheads="1"/>
          </p:cNvSpPr>
          <p:nvPr/>
        </p:nvSpPr>
        <p:spPr bwMode="auto">
          <a:xfrm>
            <a:off x="1" y="718751"/>
            <a:ext cx="138564" cy="276999"/>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endParaRPr lang="ru-RU" sz="1350"/>
          </a:p>
        </p:txBody>
      </p:sp>
      <p:pic>
        <p:nvPicPr>
          <p:cNvPr id="19" name="Picture 26"/>
          <p:cNvPicPr>
            <a:picLocks noChangeAspect="1" noChangeArrowheads="1"/>
          </p:cNvPicPr>
          <p:nvPr/>
        </p:nvPicPr>
        <p:blipFill>
          <a:blip r:embed="rId5"/>
          <a:srcRect/>
          <a:stretch>
            <a:fillRect/>
          </a:stretch>
        </p:blipFill>
        <p:spPr bwMode="auto">
          <a:xfrm>
            <a:off x="2335716" y="6405485"/>
            <a:ext cx="1179090" cy="321471"/>
          </a:xfrm>
          <a:prstGeom prst="rect">
            <a:avLst/>
          </a:prstGeom>
          <a:noFill/>
          <a:ln w="9525">
            <a:noFill/>
            <a:miter lim="800000"/>
            <a:headEnd/>
            <a:tailEnd/>
          </a:ln>
        </p:spPr>
      </p:pic>
      <p:pic>
        <p:nvPicPr>
          <p:cNvPr id="25" name="Picture 23" descr="logo_lsce"/>
          <p:cNvPicPr>
            <a:picLocks noChangeAspect="1" noChangeArrowheads="1"/>
          </p:cNvPicPr>
          <p:nvPr/>
        </p:nvPicPr>
        <p:blipFill>
          <a:blip r:embed="rId6"/>
          <a:srcRect/>
          <a:stretch>
            <a:fillRect/>
          </a:stretch>
        </p:blipFill>
        <p:spPr bwMode="auto">
          <a:xfrm>
            <a:off x="3573959" y="6344527"/>
            <a:ext cx="871261" cy="466248"/>
          </a:xfrm>
          <a:prstGeom prst="rect">
            <a:avLst/>
          </a:prstGeom>
          <a:noFill/>
          <a:ln w="9525">
            <a:noFill/>
            <a:miter lim="800000"/>
            <a:headEnd/>
            <a:tailEnd/>
          </a:ln>
        </p:spPr>
      </p:pic>
      <p:pic>
        <p:nvPicPr>
          <p:cNvPr id="26" name="Picture 24"/>
          <p:cNvPicPr>
            <a:picLocks noChangeAspect="1" noChangeArrowheads="1"/>
          </p:cNvPicPr>
          <p:nvPr/>
        </p:nvPicPr>
        <p:blipFill>
          <a:blip r:embed="rId7"/>
          <a:srcRect/>
          <a:stretch>
            <a:fillRect/>
          </a:stretch>
        </p:blipFill>
        <p:spPr bwMode="auto">
          <a:xfrm>
            <a:off x="4579458" y="6405485"/>
            <a:ext cx="971550" cy="315516"/>
          </a:xfrm>
          <a:prstGeom prst="rect">
            <a:avLst/>
          </a:prstGeom>
          <a:noFill/>
          <a:ln w="9525">
            <a:noFill/>
            <a:miter lim="800000"/>
            <a:headEnd/>
            <a:tailEnd/>
          </a:ln>
        </p:spPr>
      </p:pic>
      <p:sp>
        <p:nvSpPr>
          <p:cNvPr id="27" name="TextBox 26"/>
          <p:cNvSpPr txBox="1"/>
          <p:nvPr/>
        </p:nvSpPr>
        <p:spPr>
          <a:xfrm>
            <a:off x="5685246" y="6255721"/>
            <a:ext cx="4000496" cy="507831"/>
          </a:xfrm>
          <a:prstGeom prst="rect">
            <a:avLst/>
          </a:prstGeom>
          <a:noFill/>
        </p:spPr>
        <p:txBody>
          <a:bodyPr wrap="square" rtlCol="0">
            <a:spAutoFit/>
          </a:bodyPr>
          <a:lstStyle/>
          <a:p>
            <a:r>
              <a:rPr lang="en-US" sz="900" dirty="0">
                <a:solidFill>
                  <a:schemeClr val="bg1"/>
                </a:solidFill>
              </a:rPr>
              <a:t>PIs (LSCE): Philippe </a:t>
            </a:r>
            <a:r>
              <a:rPr lang="en-US" sz="900" dirty="0" err="1">
                <a:solidFill>
                  <a:schemeClr val="bg1"/>
                </a:solidFill>
              </a:rPr>
              <a:t>Ciais</a:t>
            </a:r>
            <a:r>
              <a:rPr lang="en-US" sz="900" dirty="0">
                <a:solidFill>
                  <a:schemeClr val="bg1"/>
                </a:solidFill>
              </a:rPr>
              <a:t> and Jean-Daniel Paris</a:t>
            </a:r>
          </a:p>
          <a:p>
            <a:r>
              <a:rPr lang="en-US" sz="900" dirty="0">
                <a:solidFill>
                  <a:schemeClr val="bg1"/>
                </a:solidFill>
              </a:rPr>
              <a:t>PIs (LA): Philippe </a:t>
            </a:r>
            <a:r>
              <a:rPr lang="en-US" sz="900" dirty="0" err="1">
                <a:solidFill>
                  <a:schemeClr val="bg1"/>
                </a:solidFill>
              </a:rPr>
              <a:t>Nédélec</a:t>
            </a:r>
            <a:endParaRPr lang="en-US" sz="900" dirty="0">
              <a:solidFill>
                <a:schemeClr val="bg1"/>
              </a:solidFill>
            </a:endParaRPr>
          </a:p>
          <a:p>
            <a:r>
              <a:rPr lang="en-US" sz="900" dirty="0" err="1">
                <a:solidFill>
                  <a:schemeClr val="bg1"/>
                </a:solidFill>
              </a:rPr>
              <a:t>Pis</a:t>
            </a:r>
            <a:r>
              <a:rPr lang="en-US" sz="900" dirty="0">
                <a:solidFill>
                  <a:schemeClr val="bg1"/>
                </a:solidFill>
              </a:rPr>
              <a:t> (LATMOS):</a:t>
            </a:r>
            <a:r>
              <a:rPr lang="ru-RU" sz="900" dirty="0">
                <a:solidFill>
                  <a:schemeClr val="bg1"/>
                </a:solidFill>
              </a:rPr>
              <a:t> </a:t>
            </a:r>
            <a:r>
              <a:rPr lang="ru-RU" sz="900" dirty="0" err="1">
                <a:solidFill>
                  <a:schemeClr val="bg1"/>
                </a:solidFill>
              </a:rPr>
              <a:t>Gérard</a:t>
            </a:r>
            <a:r>
              <a:rPr lang="ru-RU" sz="900" dirty="0">
                <a:solidFill>
                  <a:schemeClr val="bg1"/>
                </a:solidFill>
              </a:rPr>
              <a:t> </a:t>
            </a:r>
            <a:r>
              <a:rPr lang="ru-RU" sz="900" dirty="0" err="1">
                <a:solidFill>
                  <a:schemeClr val="bg1"/>
                </a:solidFill>
              </a:rPr>
              <a:t>Ancellet</a:t>
            </a:r>
            <a:r>
              <a:rPr lang="en-US" sz="900" dirty="0">
                <a:solidFill>
                  <a:schemeClr val="bg1"/>
                </a:solidFill>
              </a:rPr>
              <a:t>, </a:t>
            </a:r>
            <a:r>
              <a:rPr lang="ru-RU" sz="900" dirty="0" err="1">
                <a:solidFill>
                  <a:schemeClr val="bg1"/>
                </a:solidFill>
              </a:rPr>
              <a:t>Jacques</a:t>
            </a:r>
            <a:r>
              <a:rPr lang="ru-RU" sz="900" dirty="0">
                <a:solidFill>
                  <a:schemeClr val="bg1"/>
                </a:solidFill>
              </a:rPr>
              <a:t> </a:t>
            </a:r>
            <a:r>
              <a:rPr lang="ru-RU" sz="900" dirty="0" err="1">
                <a:solidFill>
                  <a:schemeClr val="bg1"/>
                </a:solidFill>
              </a:rPr>
              <a:t>Pelon</a:t>
            </a:r>
            <a:r>
              <a:rPr lang="en-US" sz="900" dirty="0">
                <a:solidFill>
                  <a:schemeClr val="bg1"/>
                </a:solidFill>
              </a:rPr>
              <a:t>, and Kathy Law</a:t>
            </a:r>
            <a:endParaRPr lang="ru-RU" sz="900" dirty="0">
              <a:solidFill>
                <a:schemeClr val="bg1"/>
              </a:solidFill>
            </a:endParaRPr>
          </a:p>
        </p:txBody>
      </p:sp>
      <p:pic>
        <p:nvPicPr>
          <p:cNvPr id="5123" name="Picture 3" descr="C:\Documents and Settings\M_Arshinov\Рабочий стол\Gerard\3D\F2.png"/>
          <p:cNvPicPr>
            <a:picLocks noChangeAspect="1" noChangeArrowheads="1"/>
          </p:cNvPicPr>
          <p:nvPr/>
        </p:nvPicPr>
        <p:blipFill>
          <a:blip r:embed="rId8"/>
          <a:srcRect l="17816" t="5670" r="12898" b="3615"/>
          <a:stretch>
            <a:fillRect/>
          </a:stretch>
        </p:blipFill>
        <p:spPr bwMode="auto">
          <a:xfrm>
            <a:off x="4478631" y="605501"/>
            <a:ext cx="2512403" cy="1722791"/>
          </a:xfrm>
          <a:prstGeom prst="rect">
            <a:avLst/>
          </a:prstGeom>
          <a:noFill/>
        </p:spPr>
      </p:pic>
      <p:pic>
        <p:nvPicPr>
          <p:cNvPr id="5125" name="Picture 5" descr="C:\Documents and Settings\M_Arshinov\Рабочий стол\Gerard\3D\F3.png"/>
          <p:cNvPicPr>
            <a:picLocks noChangeAspect="1" noChangeArrowheads="1"/>
          </p:cNvPicPr>
          <p:nvPr/>
        </p:nvPicPr>
        <p:blipFill>
          <a:blip r:embed="rId9"/>
          <a:srcRect l="11877" t="5670" r="20817" b="6450"/>
          <a:stretch>
            <a:fillRect/>
          </a:stretch>
        </p:blipFill>
        <p:spPr bwMode="auto">
          <a:xfrm>
            <a:off x="6725144" y="619696"/>
            <a:ext cx="2132991" cy="1458590"/>
          </a:xfrm>
          <a:prstGeom prst="rect">
            <a:avLst/>
          </a:prstGeom>
          <a:noFill/>
        </p:spPr>
      </p:pic>
      <p:pic>
        <p:nvPicPr>
          <p:cNvPr id="5126" name="Picture 6" descr="C:\Documents and Settings\M_Arshinov\Рабочий стол\Gerard\3D\F4.png"/>
          <p:cNvPicPr>
            <a:picLocks noChangeAspect="1" noChangeArrowheads="1"/>
          </p:cNvPicPr>
          <p:nvPr/>
        </p:nvPicPr>
        <p:blipFill>
          <a:blip r:embed="rId10"/>
          <a:srcRect l="15837" t="5670" r="14878" b="6450"/>
          <a:stretch>
            <a:fillRect/>
          </a:stretch>
        </p:blipFill>
        <p:spPr bwMode="auto">
          <a:xfrm>
            <a:off x="6640238" y="2163186"/>
            <a:ext cx="2500330" cy="1660934"/>
          </a:xfrm>
          <a:prstGeom prst="rect">
            <a:avLst/>
          </a:prstGeom>
          <a:noFill/>
        </p:spPr>
      </p:pic>
      <p:cxnSp>
        <p:nvCxnSpPr>
          <p:cNvPr id="39" name="Прямая соединительная линия 38"/>
          <p:cNvCxnSpPr/>
          <p:nvPr/>
        </p:nvCxnSpPr>
        <p:spPr>
          <a:xfrm>
            <a:off x="7176156" y="501061"/>
            <a:ext cx="642942" cy="119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p:nvPr/>
        </p:nvCxnSpPr>
        <p:spPr>
          <a:xfrm>
            <a:off x="7414981" y="2161995"/>
            <a:ext cx="642942" cy="1191"/>
          </a:xfrm>
          <a:prstGeom prst="line">
            <a:avLst/>
          </a:prstGeom>
          <a:ln w="25400">
            <a:solidFill>
              <a:srgbClr val="00FF0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514522" y="2189412"/>
            <a:ext cx="1000132" cy="300082"/>
          </a:xfrm>
          <a:prstGeom prst="rect">
            <a:avLst/>
          </a:prstGeom>
          <a:noFill/>
        </p:spPr>
        <p:txBody>
          <a:bodyPr wrap="square" rtlCol="0">
            <a:spAutoFit/>
          </a:bodyPr>
          <a:lstStyle/>
          <a:p>
            <a:r>
              <a:rPr lang="en-US" sz="1350" dirty="0"/>
              <a:t>Flight 1</a:t>
            </a:r>
            <a:endParaRPr lang="ru-RU" sz="1350" dirty="0"/>
          </a:p>
        </p:txBody>
      </p:sp>
      <p:sp>
        <p:nvSpPr>
          <p:cNvPr id="48" name="TextBox 47"/>
          <p:cNvSpPr txBox="1"/>
          <p:nvPr/>
        </p:nvSpPr>
        <p:spPr>
          <a:xfrm>
            <a:off x="7831493" y="318997"/>
            <a:ext cx="1000132" cy="300082"/>
          </a:xfrm>
          <a:prstGeom prst="rect">
            <a:avLst/>
          </a:prstGeom>
          <a:noFill/>
        </p:spPr>
        <p:txBody>
          <a:bodyPr wrap="square" rtlCol="0">
            <a:spAutoFit/>
          </a:bodyPr>
          <a:lstStyle/>
          <a:p>
            <a:r>
              <a:rPr lang="en-US" sz="1350" dirty="0"/>
              <a:t>Flight 3</a:t>
            </a:r>
            <a:endParaRPr lang="ru-RU" sz="1350" dirty="0"/>
          </a:p>
        </p:txBody>
      </p:sp>
      <p:sp>
        <p:nvSpPr>
          <p:cNvPr id="49" name="TextBox 48"/>
          <p:cNvSpPr txBox="1"/>
          <p:nvPr/>
        </p:nvSpPr>
        <p:spPr>
          <a:xfrm>
            <a:off x="8083254" y="2022558"/>
            <a:ext cx="1000132" cy="300082"/>
          </a:xfrm>
          <a:prstGeom prst="rect">
            <a:avLst/>
          </a:prstGeom>
          <a:noFill/>
        </p:spPr>
        <p:txBody>
          <a:bodyPr wrap="square" rtlCol="0">
            <a:spAutoFit/>
          </a:bodyPr>
          <a:lstStyle/>
          <a:p>
            <a:r>
              <a:rPr lang="en-US" sz="1350" dirty="0"/>
              <a:t>Flight 4</a:t>
            </a:r>
            <a:endParaRPr lang="ru-RU" sz="1350" dirty="0"/>
          </a:p>
        </p:txBody>
      </p:sp>
      <p:pic>
        <p:nvPicPr>
          <p:cNvPr id="50" name="Picture 9"/>
          <p:cNvPicPr>
            <a:picLocks noChangeAspect="1" noChangeArrowheads="1"/>
          </p:cNvPicPr>
          <p:nvPr/>
        </p:nvPicPr>
        <p:blipFill>
          <a:blip r:embed="rId11"/>
          <a:srcRect l="25032" t="7203" r="33758" b="9285"/>
          <a:stretch>
            <a:fillRect/>
          </a:stretch>
        </p:blipFill>
        <p:spPr bwMode="auto">
          <a:xfrm>
            <a:off x="12102" y="857250"/>
            <a:ext cx="2828452" cy="2738486"/>
          </a:xfrm>
          <a:prstGeom prst="rect">
            <a:avLst/>
          </a:prstGeom>
          <a:noFill/>
          <a:ln w="9525">
            <a:noFill/>
            <a:miter lim="800000"/>
            <a:headEnd/>
            <a:tailEnd/>
          </a:ln>
          <a:effectLst/>
        </p:spPr>
      </p:pic>
      <p:pic>
        <p:nvPicPr>
          <p:cNvPr id="33" name="Picture 1" descr="D:\LKAS\ЛКАС ФОТО\Tu-134\Tu-134_Nsk.jpg"/>
          <p:cNvPicPr>
            <a:picLocks noChangeAspect="1" noChangeArrowheads="1"/>
          </p:cNvPicPr>
          <p:nvPr/>
        </p:nvPicPr>
        <p:blipFill>
          <a:blip r:embed="rId12" cstate="print"/>
          <a:srcRect/>
          <a:stretch>
            <a:fillRect/>
          </a:stretch>
        </p:blipFill>
        <p:spPr bwMode="auto">
          <a:xfrm>
            <a:off x="2125109" y="2678334"/>
            <a:ext cx="2342966" cy="941482"/>
          </a:xfrm>
          <a:prstGeom prst="rect">
            <a:avLst/>
          </a:prstGeom>
          <a:noFill/>
        </p:spPr>
      </p:pic>
      <p:cxnSp>
        <p:nvCxnSpPr>
          <p:cNvPr id="34" name="Прямая соединительная линия 38"/>
          <p:cNvCxnSpPr/>
          <p:nvPr/>
        </p:nvCxnSpPr>
        <p:spPr>
          <a:xfrm>
            <a:off x="5212086" y="2338366"/>
            <a:ext cx="642942" cy="1191"/>
          </a:xfrm>
          <a:prstGeom prst="line">
            <a:avLst/>
          </a:prstGeom>
          <a:ln w="254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69284" y="150192"/>
            <a:ext cx="4746116" cy="738664"/>
          </a:xfrm>
          <a:prstGeom prst="rect">
            <a:avLst/>
          </a:prstGeom>
          <a:solidFill>
            <a:schemeClr val="bg1"/>
          </a:solidFill>
        </p:spPr>
        <p:txBody>
          <a:bodyPr wrap="square" rtlCol="0">
            <a:spAutoFit/>
          </a:bodyPr>
          <a:lstStyle/>
          <a:p>
            <a:r>
              <a:rPr lang="en-US" sz="2100" dirty="0"/>
              <a:t>Aircraft campaign June 2017: </a:t>
            </a:r>
            <a:r>
              <a:rPr lang="en-US" sz="2100" dirty="0" smtClean="0"/>
              <a:t>urban pollution from Siberian cities</a:t>
            </a:r>
            <a:endParaRPr lang="en-US" sz="2100" dirty="0"/>
          </a:p>
        </p:txBody>
      </p:sp>
      <p:pic>
        <p:nvPicPr>
          <p:cNvPr id="36" name="Picture 5" descr="C:\Documents and Settings\M_Arshinov\Рабочий стол\Gerard\PNG\Profiles\VAS_F4b.png"/>
          <p:cNvPicPr>
            <a:picLocks noChangeAspect="1" noChangeArrowheads="1"/>
          </p:cNvPicPr>
          <p:nvPr/>
        </p:nvPicPr>
        <p:blipFill>
          <a:blip r:embed="rId13"/>
          <a:srcRect/>
          <a:stretch>
            <a:fillRect/>
          </a:stretch>
        </p:blipFill>
        <p:spPr bwMode="auto">
          <a:xfrm>
            <a:off x="28085" y="3732710"/>
            <a:ext cx="4050336" cy="2363021"/>
          </a:xfrm>
          <a:prstGeom prst="rect">
            <a:avLst/>
          </a:prstGeom>
          <a:noFill/>
        </p:spPr>
      </p:pic>
      <p:cxnSp>
        <p:nvCxnSpPr>
          <p:cNvPr id="54" name="Прямая соединительная линия 38"/>
          <p:cNvCxnSpPr/>
          <p:nvPr/>
        </p:nvCxnSpPr>
        <p:spPr>
          <a:xfrm>
            <a:off x="4956203" y="538410"/>
            <a:ext cx="642942" cy="1191"/>
          </a:xfrm>
          <a:prstGeom prst="line">
            <a:avLst/>
          </a:prstGeom>
          <a:ln w="254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588827" y="342964"/>
            <a:ext cx="1000132" cy="300082"/>
          </a:xfrm>
          <a:prstGeom prst="rect">
            <a:avLst/>
          </a:prstGeom>
          <a:noFill/>
        </p:spPr>
        <p:txBody>
          <a:bodyPr wrap="square" rtlCol="0">
            <a:spAutoFit/>
          </a:bodyPr>
          <a:lstStyle/>
          <a:p>
            <a:r>
              <a:rPr lang="en-US" sz="1350" dirty="0"/>
              <a:t>Flight 2</a:t>
            </a:r>
            <a:endParaRPr lang="ru-RU" sz="1350" dirty="0"/>
          </a:p>
        </p:txBody>
      </p:sp>
      <p:sp>
        <p:nvSpPr>
          <p:cNvPr id="29" name="CustomShape 2"/>
          <p:cNvSpPr/>
          <p:nvPr/>
        </p:nvSpPr>
        <p:spPr>
          <a:xfrm>
            <a:off x="1352191" y="929595"/>
            <a:ext cx="3345466" cy="681082"/>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dirty="0" smtClean="0">
                <a:solidFill>
                  <a:srgbClr val="000000"/>
                </a:solidFill>
                <a:latin typeface="Calibri"/>
              </a:rPr>
              <a:t>Spring</a:t>
            </a:r>
            <a:r>
              <a:rPr lang="en-US" sz="1400" strike="noStrike" dirty="0" smtClean="0">
                <a:solidFill>
                  <a:srgbClr val="000000"/>
                </a:solidFill>
                <a:latin typeface="Calibri"/>
              </a:rPr>
              <a:t> </a:t>
            </a:r>
            <a:r>
              <a:rPr lang="en-US" sz="1400" strike="noStrike" dirty="0">
                <a:solidFill>
                  <a:srgbClr val="000000"/>
                </a:solidFill>
                <a:latin typeface="Calibri"/>
              </a:rPr>
              <a:t>campaign (</a:t>
            </a:r>
            <a:r>
              <a:rPr lang="en-US" sz="1400" strike="noStrike" dirty="0" smtClean="0">
                <a:solidFill>
                  <a:srgbClr val="000000"/>
                </a:solidFill>
                <a:latin typeface="Calibri"/>
              </a:rPr>
              <a:t>16/6 </a:t>
            </a:r>
            <a:r>
              <a:rPr lang="en-US" sz="1400" strike="noStrike" dirty="0">
                <a:solidFill>
                  <a:srgbClr val="000000"/>
                </a:solidFill>
                <a:latin typeface="Calibri"/>
              </a:rPr>
              <a:t>and </a:t>
            </a:r>
            <a:r>
              <a:rPr lang="en-US" sz="1400" dirty="0" smtClean="0">
                <a:solidFill>
                  <a:srgbClr val="000000"/>
                </a:solidFill>
                <a:latin typeface="Calibri"/>
              </a:rPr>
              <a:t>18</a:t>
            </a:r>
            <a:r>
              <a:rPr lang="en-US" sz="1400" strike="noStrike" dirty="0" smtClean="0">
                <a:solidFill>
                  <a:srgbClr val="000000"/>
                </a:solidFill>
                <a:latin typeface="Calibri"/>
              </a:rPr>
              <a:t>/6/2017)</a:t>
            </a:r>
            <a:endParaRPr sz="1400" dirty="0"/>
          </a:p>
          <a:p>
            <a:pPr>
              <a:lnSpc>
                <a:spcPct val="100000"/>
              </a:lnSpc>
            </a:pPr>
            <a:r>
              <a:rPr lang="en-US" sz="1400" strike="noStrike" dirty="0">
                <a:solidFill>
                  <a:srgbClr val="000000"/>
                </a:solidFill>
                <a:latin typeface="Calibri"/>
              </a:rPr>
              <a:t>IAO </a:t>
            </a:r>
            <a:r>
              <a:rPr lang="en-US" sz="1400" strike="noStrike" dirty="0" err="1">
                <a:solidFill>
                  <a:srgbClr val="000000"/>
                </a:solidFill>
                <a:latin typeface="Calibri"/>
              </a:rPr>
              <a:t>lidar</a:t>
            </a:r>
            <a:r>
              <a:rPr lang="en-US" sz="1400" strike="noStrike" dirty="0">
                <a:solidFill>
                  <a:srgbClr val="000000"/>
                </a:solidFill>
                <a:latin typeface="Calibri"/>
              </a:rPr>
              <a:t> 532 nm + depolarization channel</a:t>
            </a:r>
            <a:endParaRPr sz="1400" dirty="0"/>
          </a:p>
          <a:p>
            <a:pPr>
              <a:lnSpc>
                <a:spcPct val="100000"/>
              </a:lnSpc>
            </a:pPr>
            <a:r>
              <a:rPr lang="en-US" sz="1400" strike="noStrike" dirty="0">
                <a:solidFill>
                  <a:srgbClr val="000000"/>
                </a:solidFill>
                <a:latin typeface="Calibri"/>
              </a:rPr>
              <a:t>In-situ: CO/CO2/CH4, aerosol </a:t>
            </a:r>
            <a:endParaRPr sz="1400" dirty="0"/>
          </a:p>
        </p:txBody>
      </p:sp>
    </p:spTree>
    <p:extLst>
      <p:ext uri="{BB962C8B-B14F-4D97-AF65-F5344CB8AC3E}">
        <p14:creationId xmlns:p14="http://schemas.microsoft.com/office/powerpoint/2010/main" val="1290879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4016" y="980728"/>
            <a:ext cx="8964488" cy="4680520"/>
          </a:xfrm>
        </p:spPr>
        <p:txBody>
          <a:bodyPr>
            <a:normAutofit fontScale="92500" lnSpcReduction="20000"/>
          </a:bodyPr>
          <a:lstStyle/>
          <a:p>
            <a:pPr>
              <a:lnSpc>
                <a:spcPct val="100000"/>
              </a:lnSpc>
            </a:pPr>
            <a:r>
              <a:rPr lang="en-US" sz="2800" b="1" dirty="0" smtClean="0">
                <a:solidFill>
                  <a:srgbClr val="000000"/>
                </a:solidFill>
                <a:latin typeface="Calibri"/>
                <a:ea typeface="DejaVu Sans"/>
              </a:rPr>
              <a:t>Objectives :</a:t>
            </a:r>
          </a:p>
          <a:p>
            <a:pPr>
              <a:lnSpc>
                <a:spcPct val="100000"/>
              </a:lnSpc>
            </a:pPr>
            <a:endParaRPr lang="en-US" sz="1800" b="1" dirty="0" smtClean="0">
              <a:solidFill>
                <a:srgbClr val="000000"/>
              </a:solidFill>
              <a:latin typeface="Calibri"/>
              <a:ea typeface="DejaVu Sans"/>
            </a:endParaRPr>
          </a:p>
          <a:p>
            <a:pPr>
              <a:lnSpc>
                <a:spcPct val="100000"/>
              </a:lnSpc>
            </a:pPr>
            <a:endParaRPr lang="en-US" sz="1800" b="1" dirty="0" smtClean="0">
              <a:solidFill>
                <a:srgbClr val="000000"/>
              </a:solidFill>
              <a:latin typeface="Calibri"/>
              <a:ea typeface="DejaVu Sans"/>
            </a:endParaRPr>
          </a:p>
          <a:p>
            <a:pPr marL="285750" indent="-285750">
              <a:lnSpc>
                <a:spcPct val="100000"/>
              </a:lnSpc>
              <a:buFont typeface="Wingdings" charset="2"/>
              <a:buChar char="q"/>
            </a:pPr>
            <a:r>
              <a:rPr lang="en-US" sz="1800" dirty="0" smtClean="0"/>
              <a:t>Validation of the Atmospheric Lidar  (ATLID) A-ALD data products and of synergistic aerosol data product using ground-based </a:t>
            </a:r>
            <a:r>
              <a:rPr lang="en-US" sz="1800" dirty="0" err="1" smtClean="0"/>
              <a:t>lidar</a:t>
            </a:r>
            <a:r>
              <a:rPr lang="en-US" sz="1800" dirty="0" smtClean="0"/>
              <a:t> observations </a:t>
            </a:r>
            <a:r>
              <a:rPr lang="en-US" sz="1800" dirty="0" smtClean="0"/>
              <a:t>at high latitudes:</a:t>
            </a:r>
            <a:endParaRPr lang="en-US" sz="1800" dirty="0" smtClean="0"/>
          </a:p>
          <a:p>
            <a:pPr>
              <a:lnSpc>
                <a:spcPct val="100000"/>
              </a:lnSpc>
            </a:pPr>
            <a:endParaRPr lang="en-US" dirty="0"/>
          </a:p>
          <a:p>
            <a:pPr>
              <a:lnSpc>
                <a:spcPct val="100000"/>
              </a:lnSpc>
            </a:pPr>
            <a:r>
              <a:rPr lang="en-US" sz="1800" dirty="0" smtClean="0"/>
              <a:t>     1) Tomsk Russian Observatory (56N, 85E) and possibly aircraft flights above Siberia</a:t>
            </a:r>
          </a:p>
          <a:p>
            <a:pPr marL="285750" indent="-285750">
              <a:lnSpc>
                <a:spcPct val="100000"/>
              </a:lnSpc>
              <a:buFont typeface="Arial" panose="020B0604020202020204" pitchFamily="34" charset="0"/>
              <a:buChar char="•"/>
            </a:pPr>
            <a:endParaRPr lang="en-US" sz="1800" dirty="0" smtClean="0"/>
          </a:p>
          <a:p>
            <a:pPr>
              <a:lnSpc>
                <a:spcPct val="100000"/>
              </a:lnSpc>
            </a:pPr>
            <a:r>
              <a:rPr lang="en-US" sz="1800" dirty="0" smtClean="0"/>
              <a:t>     2) Arctic Lidar Observatory for Middle Atmosphere Research (ALOMAR) in Northern Scandinavia (69°N,16°E) </a:t>
            </a:r>
          </a:p>
          <a:p>
            <a:pPr marL="285750" indent="-285750">
              <a:lnSpc>
                <a:spcPct val="100000"/>
              </a:lnSpc>
              <a:buFont typeface="Arial" panose="020B0604020202020204" pitchFamily="34" charset="0"/>
              <a:buChar char="•"/>
            </a:pPr>
            <a:endParaRPr lang="en-US" sz="1800" dirty="0" smtClean="0"/>
          </a:p>
          <a:p>
            <a:pPr>
              <a:lnSpc>
                <a:spcPct val="100000"/>
              </a:lnSpc>
            </a:pPr>
            <a:r>
              <a:rPr lang="en-US" sz="1800" dirty="0" smtClean="0"/>
              <a:t>     3) Ice Atmosphere Ocean Observing System (IAOOS) Arctic network of buoys</a:t>
            </a:r>
          </a:p>
          <a:p>
            <a:pPr marL="285750" indent="-285750">
              <a:lnSpc>
                <a:spcPct val="100000"/>
              </a:lnSpc>
              <a:buFont typeface="Arial" panose="020B0604020202020204" pitchFamily="34" charset="0"/>
              <a:buChar char="•"/>
            </a:pPr>
            <a:endParaRPr lang="en-US" sz="1800" dirty="0" smtClean="0"/>
          </a:p>
          <a:p>
            <a:pPr>
              <a:lnSpc>
                <a:spcPct val="100000"/>
              </a:lnSpc>
            </a:pPr>
            <a:r>
              <a:rPr lang="en-US" sz="1800" dirty="0" smtClean="0"/>
              <a:t>     4) Dumont </a:t>
            </a:r>
            <a:r>
              <a:rPr lang="en-US" sz="1800" dirty="0" err="1" smtClean="0"/>
              <a:t>D’Urville</a:t>
            </a:r>
            <a:r>
              <a:rPr lang="en-US" sz="1800" dirty="0" smtClean="0"/>
              <a:t> (DDU) French Antarctica station (66°S, 140°E) </a:t>
            </a:r>
          </a:p>
          <a:p>
            <a:pPr>
              <a:lnSpc>
                <a:spcPct val="100000"/>
              </a:lnSpc>
            </a:pPr>
            <a:endParaRPr lang="en-US" sz="1800" dirty="0" smtClean="0"/>
          </a:p>
          <a:p>
            <a:endParaRPr lang="en-US" dirty="0" smtClean="0"/>
          </a:p>
          <a:p>
            <a:endParaRPr lang="en-US" dirty="0" smtClean="0"/>
          </a:p>
          <a:p>
            <a:pPr marL="285750" indent="-285750">
              <a:buFont typeface="Wingdings" charset="2"/>
              <a:buChar char="q"/>
            </a:pPr>
            <a:r>
              <a:rPr lang="en-US" sz="1800" dirty="0" smtClean="0"/>
              <a:t>Comparison of </a:t>
            </a:r>
            <a:r>
              <a:rPr lang="en-US" sz="1800" dirty="0" err="1" smtClean="0"/>
              <a:t>lidar</a:t>
            </a:r>
            <a:r>
              <a:rPr lang="en-US" sz="1800" dirty="0" smtClean="0"/>
              <a:t> ratio and aerosol type distribution at high latitudes retrieved from ATLID HSRL and MSI observations with similar distributions retrieved from CALIOP using either the Level (L2) operational products or the Synergized Optical Depth of Aerosols (SODA) products obtained over the ocean or above low altitude dense water </a:t>
            </a:r>
            <a:r>
              <a:rPr lang="en-US" sz="1800" dirty="0" smtClean="0"/>
              <a:t>clouds (SODA </a:t>
            </a:r>
            <a:r>
              <a:rPr lang="en-US" sz="1800" dirty="0" err="1" smtClean="0"/>
              <a:t>Depolarisation</a:t>
            </a:r>
            <a:r>
              <a:rPr lang="en-US" sz="1800" dirty="0" smtClean="0"/>
              <a:t> Ratio Method) .</a:t>
            </a:r>
            <a:endParaRPr lang="en-US" sz="1800" dirty="0" smtClean="0"/>
          </a:p>
          <a:p>
            <a:endParaRPr lang="en-US" dirty="0"/>
          </a:p>
          <a:p>
            <a:pPr>
              <a:lnSpc>
                <a:spcPct val="100000"/>
              </a:lnSpc>
            </a:pPr>
            <a:endParaRPr lang="en-US" sz="1800" dirty="0" smtClean="0"/>
          </a:p>
          <a:p>
            <a:endParaRPr lang="fr-FR" dirty="0"/>
          </a:p>
        </p:txBody>
      </p:sp>
    </p:spTree>
    <p:extLst>
      <p:ext uri="{BB962C8B-B14F-4D97-AF65-F5344CB8AC3E}">
        <p14:creationId xmlns:p14="http://schemas.microsoft.com/office/powerpoint/2010/main" val="42277343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36512" y="260648"/>
            <a:ext cx="9289032" cy="471488"/>
          </a:xfrm>
        </p:spPr>
        <p:txBody>
          <a:bodyPr>
            <a:normAutofit/>
          </a:bodyPr>
          <a:lstStyle/>
          <a:p>
            <a:r>
              <a:rPr lang="fr-FR" sz="2100" dirty="0" smtClean="0">
                <a:solidFill>
                  <a:srgbClr val="0909E7"/>
                </a:solidFill>
              </a:rPr>
              <a:t>   </a:t>
            </a:r>
            <a:r>
              <a:rPr lang="fr-FR" sz="2100" dirty="0">
                <a:solidFill>
                  <a:srgbClr val="FF0000"/>
                </a:solidFill>
              </a:rPr>
              <a:t>G</a:t>
            </a:r>
            <a:r>
              <a:rPr lang="fr-FR" sz="2100" dirty="0" smtClean="0">
                <a:solidFill>
                  <a:srgbClr val="FF0000"/>
                </a:solidFill>
              </a:rPr>
              <a:t>round-</a:t>
            </a:r>
            <a:r>
              <a:rPr lang="fr-FR" sz="2100" dirty="0" err="1" smtClean="0">
                <a:solidFill>
                  <a:srgbClr val="FF0000"/>
                </a:solidFill>
              </a:rPr>
              <a:t>based</a:t>
            </a:r>
            <a:r>
              <a:rPr lang="fr-FR" sz="2100" dirty="0" smtClean="0">
                <a:solidFill>
                  <a:srgbClr val="FF0000"/>
                </a:solidFill>
              </a:rPr>
              <a:t> and </a:t>
            </a:r>
            <a:r>
              <a:rPr lang="fr-FR" sz="2100" dirty="0" err="1" smtClean="0">
                <a:solidFill>
                  <a:srgbClr val="FF0000"/>
                </a:solidFill>
              </a:rPr>
              <a:t>airborne</a:t>
            </a:r>
            <a:r>
              <a:rPr lang="fr-FR" sz="2100" dirty="0" smtClean="0">
                <a:solidFill>
                  <a:srgbClr val="FF0000"/>
                </a:solidFill>
              </a:rPr>
              <a:t> lidar observations in </a:t>
            </a:r>
            <a:r>
              <a:rPr lang="fr-FR" sz="2100" dirty="0" err="1" smtClean="0">
                <a:solidFill>
                  <a:srgbClr val="FF0000"/>
                </a:solidFill>
              </a:rPr>
              <a:t>Siberia</a:t>
            </a:r>
            <a:endParaRPr lang="fr-FR" sz="1950" b="1" dirty="0">
              <a:solidFill>
                <a:srgbClr val="FF0000"/>
              </a:solidFill>
            </a:endParaRP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6" y="3717032"/>
            <a:ext cx="4355975" cy="3096344"/>
          </a:xfrm>
          <a:prstGeom prst="rect">
            <a:avLst/>
          </a:prstGeom>
        </p:spPr>
      </p:pic>
      <p:cxnSp>
        <p:nvCxnSpPr>
          <p:cNvPr id="12" name="Connecteur droit 11"/>
          <p:cNvCxnSpPr/>
          <p:nvPr/>
        </p:nvCxnSpPr>
        <p:spPr>
          <a:xfrm>
            <a:off x="3275856" y="4005064"/>
            <a:ext cx="0" cy="1008112"/>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15" name="Connecteur droit 14"/>
          <p:cNvCxnSpPr/>
          <p:nvPr/>
        </p:nvCxnSpPr>
        <p:spPr>
          <a:xfrm flipH="1">
            <a:off x="1835696" y="4005064"/>
            <a:ext cx="7976" cy="1008112"/>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16" name="Connecteur droit 15"/>
          <p:cNvCxnSpPr/>
          <p:nvPr/>
        </p:nvCxnSpPr>
        <p:spPr>
          <a:xfrm>
            <a:off x="2627784" y="4005064"/>
            <a:ext cx="0" cy="1008112"/>
          </a:xfrm>
          <a:prstGeom prst="line">
            <a:avLst/>
          </a:prstGeom>
          <a:ln w="38100"/>
        </p:spPr>
        <p:style>
          <a:lnRef idx="1">
            <a:schemeClr val="accent2"/>
          </a:lnRef>
          <a:fillRef idx="0">
            <a:schemeClr val="accent2"/>
          </a:fillRef>
          <a:effectRef idx="0">
            <a:schemeClr val="accent2"/>
          </a:effectRef>
          <a:fontRef idx="minor">
            <a:schemeClr val="tx1"/>
          </a:fontRef>
        </p:style>
      </p:cxnSp>
      <p:sp>
        <p:nvSpPr>
          <p:cNvPr id="18" name="ZoneTexte 17"/>
          <p:cNvSpPr txBox="1"/>
          <p:nvPr/>
        </p:nvSpPr>
        <p:spPr>
          <a:xfrm>
            <a:off x="71500" y="835402"/>
            <a:ext cx="4644516" cy="2793072"/>
          </a:xfrm>
          <a:prstGeom prst="rect">
            <a:avLst/>
          </a:prstGeom>
          <a:noFill/>
        </p:spPr>
        <p:txBody>
          <a:bodyPr wrap="square" rtlCol="0">
            <a:spAutoFit/>
          </a:bodyPr>
          <a:lstStyle/>
          <a:p>
            <a:r>
              <a:rPr lang="fr-FR" sz="1350" dirty="0" smtClean="0"/>
              <a:t>CIS-</a:t>
            </a:r>
            <a:r>
              <a:rPr lang="fr-FR" sz="1350" dirty="0" err="1" smtClean="0"/>
              <a:t>Linet</a:t>
            </a:r>
            <a:r>
              <a:rPr lang="fr-FR" sz="1350" dirty="0" smtClean="0"/>
              <a:t> 355, 532, 1064+ Raman (not </a:t>
            </a:r>
            <a:r>
              <a:rPr lang="fr-FR" sz="1350" dirty="0" err="1" smtClean="0"/>
              <a:t>run</a:t>
            </a:r>
            <a:r>
              <a:rPr lang="fr-FR" sz="1350" dirty="0" smtClean="0"/>
              <a:t> </a:t>
            </a:r>
            <a:r>
              <a:rPr lang="fr-FR" sz="1350" dirty="0" err="1" smtClean="0"/>
              <a:t>very</a:t>
            </a:r>
            <a:r>
              <a:rPr lang="fr-FR" sz="1350" dirty="0" smtClean="0"/>
              <a:t> </a:t>
            </a:r>
            <a:r>
              <a:rPr lang="fr-FR" sz="1350" dirty="0" err="1" smtClean="0"/>
              <a:t>often</a:t>
            </a:r>
            <a:r>
              <a:rPr lang="fr-FR" sz="1350" dirty="0" smtClean="0"/>
              <a:t>)</a:t>
            </a:r>
          </a:p>
          <a:p>
            <a:r>
              <a:rPr lang="fr-FR" sz="1350" dirty="0" smtClean="0"/>
              <a:t>CIMEL </a:t>
            </a:r>
            <a:r>
              <a:rPr lang="fr-FR" sz="1350" dirty="0" err="1" smtClean="0"/>
              <a:t>Micropulse</a:t>
            </a:r>
            <a:r>
              <a:rPr lang="fr-FR" sz="1350" dirty="0" smtClean="0"/>
              <a:t> lidar 808 nm + cross </a:t>
            </a:r>
            <a:r>
              <a:rPr lang="fr-FR" sz="1350" dirty="0" err="1" smtClean="0"/>
              <a:t>polarization</a:t>
            </a:r>
            <a:r>
              <a:rPr lang="fr-FR" sz="1350" dirty="0" smtClean="0"/>
              <a:t> </a:t>
            </a:r>
          </a:p>
          <a:p>
            <a:r>
              <a:rPr lang="fr-FR" sz="1350" dirty="0" err="1" smtClean="0"/>
              <a:t>Airborne</a:t>
            </a:r>
            <a:r>
              <a:rPr lang="fr-FR" sz="1350" dirty="0" smtClean="0"/>
              <a:t> </a:t>
            </a:r>
            <a:r>
              <a:rPr lang="fr-FR" sz="1350" dirty="0" err="1" smtClean="0"/>
              <a:t>Russian</a:t>
            </a:r>
            <a:r>
              <a:rPr lang="fr-FR" sz="1350" dirty="0" smtClean="0"/>
              <a:t> lidar LOSA 532 nm + cross </a:t>
            </a:r>
            <a:r>
              <a:rPr lang="fr-FR" sz="1350" dirty="0" err="1" smtClean="0"/>
              <a:t>polarization</a:t>
            </a:r>
            <a:endParaRPr lang="fr-FR" sz="1350" dirty="0" smtClean="0"/>
          </a:p>
          <a:p>
            <a:r>
              <a:rPr lang="fr-FR" sz="1350" dirty="0" smtClean="0"/>
              <a:t>+ AERONET </a:t>
            </a:r>
            <a:r>
              <a:rPr lang="fr-FR" sz="1350" dirty="0" err="1" smtClean="0"/>
              <a:t>sun</a:t>
            </a:r>
            <a:r>
              <a:rPr lang="fr-FR" sz="1350" dirty="0" smtClean="0"/>
              <a:t> </a:t>
            </a:r>
            <a:r>
              <a:rPr lang="fr-FR" sz="1350" dirty="0" err="1" smtClean="0"/>
              <a:t>photometer</a:t>
            </a:r>
            <a:r>
              <a:rPr lang="fr-FR" sz="1350" dirty="0" smtClean="0"/>
              <a:t> </a:t>
            </a:r>
            <a:endParaRPr lang="fr-FR" sz="1350" dirty="0"/>
          </a:p>
          <a:p>
            <a:endParaRPr lang="fr-FR" sz="1350" dirty="0" smtClean="0"/>
          </a:p>
          <a:p>
            <a:r>
              <a:rPr lang="fr-FR" sz="1350" dirty="0" err="1" smtClean="0"/>
              <a:t>Continuous</a:t>
            </a:r>
            <a:r>
              <a:rPr lang="fr-FR" sz="1350" dirty="0" smtClean="0"/>
              <a:t> </a:t>
            </a:r>
            <a:r>
              <a:rPr lang="fr-FR" sz="1350" dirty="0" smtClean="0"/>
              <a:t>observations at 808 nm 2015/2016: </a:t>
            </a:r>
            <a:r>
              <a:rPr lang="fr-FR" sz="1350" dirty="0" err="1" smtClean="0"/>
              <a:t>three</a:t>
            </a:r>
            <a:r>
              <a:rPr lang="fr-FR" sz="1350" dirty="0" smtClean="0"/>
              <a:t> </a:t>
            </a:r>
            <a:r>
              <a:rPr lang="fr-FR" sz="1350" dirty="0"/>
              <a:t>30 min </a:t>
            </a:r>
            <a:r>
              <a:rPr lang="fr-FR" sz="1350" dirty="0" smtClean="0"/>
              <a:t>cloud free profiles </a:t>
            </a:r>
            <a:r>
              <a:rPr lang="fr-FR" sz="1350" dirty="0"/>
              <a:t>per </a:t>
            </a:r>
            <a:r>
              <a:rPr lang="fr-FR" sz="1350" dirty="0" err="1" smtClean="0"/>
              <a:t>day</a:t>
            </a:r>
            <a:endParaRPr lang="fr-FR" sz="1350" dirty="0"/>
          </a:p>
          <a:p>
            <a:endParaRPr lang="fr-FR" sz="1350" dirty="0" smtClean="0"/>
          </a:p>
          <a:p>
            <a:r>
              <a:rPr lang="fr-FR" sz="1350" dirty="0" err="1" smtClean="0"/>
              <a:t>Example</a:t>
            </a:r>
            <a:r>
              <a:rPr lang="fr-FR" sz="1350" dirty="0" smtClean="0"/>
              <a:t> of data </a:t>
            </a:r>
            <a:r>
              <a:rPr lang="fr-FR" sz="1350" dirty="0" err="1" smtClean="0"/>
              <a:t>analysis</a:t>
            </a:r>
            <a:r>
              <a:rPr lang="fr-FR" sz="1350" dirty="0" smtClean="0"/>
              <a:t>:  </a:t>
            </a:r>
            <a:r>
              <a:rPr lang="fr-FR" sz="1350" dirty="0" err="1" smtClean="0"/>
              <a:t>statistical</a:t>
            </a:r>
            <a:r>
              <a:rPr lang="fr-FR" sz="1350" dirty="0" smtClean="0"/>
              <a:t> distribution of </a:t>
            </a:r>
            <a:r>
              <a:rPr lang="fr-FR" sz="1350" dirty="0" err="1" smtClean="0"/>
              <a:t>aerosol</a:t>
            </a:r>
            <a:r>
              <a:rPr lang="fr-FR" sz="1350" dirty="0" smtClean="0"/>
              <a:t> </a:t>
            </a:r>
            <a:r>
              <a:rPr lang="fr-FR" sz="1350" dirty="0" err="1" smtClean="0"/>
              <a:t>optical</a:t>
            </a:r>
            <a:r>
              <a:rPr lang="fr-FR" sz="1350" dirty="0" smtClean="0"/>
              <a:t> </a:t>
            </a:r>
            <a:r>
              <a:rPr lang="fr-FR" sz="1350" dirty="0" err="1" smtClean="0"/>
              <a:t>depth</a:t>
            </a:r>
            <a:r>
              <a:rPr lang="fr-FR" sz="1350" dirty="0" smtClean="0"/>
              <a:t> </a:t>
            </a:r>
            <a:r>
              <a:rPr lang="fr-FR" sz="1350" dirty="0" err="1" smtClean="0"/>
              <a:t>according</a:t>
            </a:r>
            <a:r>
              <a:rPr lang="fr-FR" sz="1350" dirty="0" smtClean="0"/>
              <a:t> to </a:t>
            </a:r>
            <a:r>
              <a:rPr lang="fr-FR" sz="1350" dirty="0" err="1" smtClean="0"/>
              <a:t>aerosol</a:t>
            </a:r>
            <a:r>
              <a:rPr lang="fr-FR" sz="1350" dirty="0" smtClean="0"/>
              <a:t> type (FLEXPART </a:t>
            </a:r>
            <a:r>
              <a:rPr lang="fr-FR" sz="1350" dirty="0" err="1" smtClean="0"/>
              <a:t>Lagrangian</a:t>
            </a:r>
            <a:r>
              <a:rPr lang="fr-FR" sz="1350" dirty="0" smtClean="0"/>
              <a:t> </a:t>
            </a:r>
            <a:r>
              <a:rPr lang="fr-FR" sz="1350" dirty="0" err="1" smtClean="0"/>
              <a:t>Modelling</a:t>
            </a:r>
            <a:r>
              <a:rPr lang="fr-FR" sz="1350" dirty="0" smtClean="0"/>
              <a:t> of </a:t>
            </a:r>
            <a:r>
              <a:rPr lang="fr-FR" sz="1350" dirty="0" err="1" smtClean="0"/>
              <a:t>aerosol</a:t>
            </a:r>
            <a:r>
              <a:rPr lang="fr-FR" sz="1350" dirty="0" smtClean="0"/>
              <a:t> sources) </a:t>
            </a:r>
          </a:p>
          <a:p>
            <a:endParaRPr lang="fr-FR" sz="1350" dirty="0"/>
          </a:p>
          <a:p>
            <a:r>
              <a:rPr lang="fr-FR" sz="1350" dirty="0" err="1" smtClean="0"/>
              <a:t>Three</a:t>
            </a:r>
            <a:r>
              <a:rPr lang="fr-FR" sz="1350" dirty="0" smtClean="0"/>
              <a:t> </a:t>
            </a:r>
            <a:r>
              <a:rPr lang="fr-FR" sz="1350" dirty="0" err="1" smtClean="0"/>
              <a:t>aircraft</a:t>
            </a:r>
            <a:r>
              <a:rPr lang="fr-FR" sz="1350" dirty="0" smtClean="0"/>
              <a:t> </a:t>
            </a:r>
            <a:r>
              <a:rPr lang="fr-FR" sz="1350" dirty="0" err="1" smtClean="0"/>
              <a:t>campaigns</a:t>
            </a:r>
            <a:r>
              <a:rPr lang="fr-FR" sz="1350" dirty="0" smtClean="0"/>
              <a:t> </a:t>
            </a:r>
            <a:r>
              <a:rPr lang="fr-FR" sz="1350" dirty="0" err="1" smtClean="0"/>
              <a:t>with</a:t>
            </a:r>
            <a:r>
              <a:rPr lang="fr-FR" sz="1350" dirty="0" smtClean="0"/>
              <a:t> </a:t>
            </a:r>
            <a:r>
              <a:rPr lang="fr-FR" sz="1350" dirty="0" err="1" smtClean="0"/>
              <a:t>both</a:t>
            </a:r>
            <a:r>
              <a:rPr lang="fr-FR" sz="1350" dirty="0" smtClean="0"/>
              <a:t> lidars: 532 nm, 808 nm </a:t>
            </a:r>
            <a:endParaRPr lang="fr-FR" sz="1350" dirty="0"/>
          </a:p>
        </p:txBody>
      </p:sp>
      <p:pic>
        <p:nvPicPr>
          <p:cNvPr id="19" name="Imag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987740"/>
            <a:ext cx="3859404" cy="2587454"/>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8634" y="895309"/>
            <a:ext cx="3991838" cy="2877552"/>
          </a:xfrm>
          <a:prstGeom prst="rect">
            <a:avLst/>
          </a:prstGeom>
        </p:spPr>
      </p:pic>
    </p:spTree>
    <p:extLst>
      <p:ext uri="{BB962C8B-B14F-4D97-AF65-F5344CB8AC3E}">
        <p14:creationId xmlns:p14="http://schemas.microsoft.com/office/powerpoint/2010/main" val="31323046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Группа 5"/>
          <p:cNvGrpSpPr/>
          <p:nvPr/>
        </p:nvGrpSpPr>
        <p:grpSpPr>
          <a:xfrm>
            <a:off x="0" y="6235891"/>
            <a:ext cx="9144000" cy="621000"/>
            <a:chOff x="0" y="6030000"/>
            <a:chExt cx="9144000" cy="828000"/>
          </a:xfrm>
        </p:grpSpPr>
        <p:sp>
          <p:nvSpPr>
            <p:cNvPr id="7" name="Прямоугольник 6"/>
            <p:cNvSpPr/>
            <p:nvPr/>
          </p:nvSpPr>
          <p:spPr>
            <a:xfrm>
              <a:off x="0" y="6030000"/>
              <a:ext cx="9144000" cy="82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pic>
          <p:nvPicPr>
            <p:cNvPr id="8" name="Picture 11" descr="Лого_ИОА_А_монитор"/>
            <p:cNvPicPr>
              <a:picLocks noChangeAspect="1" noChangeArrowheads="1"/>
            </p:cNvPicPr>
            <p:nvPr/>
          </p:nvPicPr>
          <p:blipFill>
            <a:blip r:embed="rId2">
              <a:lum contrast="40000"/>
            </a:blip>
            <a:srcRect l="4659" t="14270" r="5606" b="17596"/>
            <a:stretch>
              <a:fillRect/>
            </a:stretch>
          </p:blipFill>
          <p:spPr bwMode="auto">
            <a:xfrm>
              <a:off x="131958" y="6148408"/>
              <a:ext cx="2143140" cy="625499"/>
            </a:xfrm>
            <a:prstGeom prst="rect">
              <a:avLst/>
            </a:prstGeom>
            <a:noFill/>
          </p:spPr>
        </p:pic>
      </p:grpSp>
      <p:sp>
        <p:nvSpPr>
          <p:cNvPr id="2" name="Заголовок 1"/>
          <p:cNvSpPr>
            <a:spLocks noGrp="1"/>
          </p:cNvSpPr>
          <p:nvPr>
            <p:ph type="title" idx="4294967295"/>
          </p:nvPr>
        </p:nvSpPr>
        <p:spPr>
          <a:xfrm>
            <a:off x="1214438" y="857250"/>
            <a:ext cx="7929562" cy="857250"/>
          </a:xfrm>
        </p:spPr>
        <p:txBody>
          <a:bodyPr>
            <a:normAutofit/>
          </a:bodyPr>
          <a:lstStyle/>
          <a:p>
            <a:r>
              <a:rPr lang="en-US" dirty="0" smtClean="0">
                <a:solidFill>
                  <a:schemeClr val="bg1"/>
                </a:solidFill>
              </a:rPr>
              <a:t>Research airborne platform</a:t>
            </a:r>
            <a:endParaRPr lang="ru-RU" dirty="0">
              <a:solidFill>
                <a:schemeClr val="bg1"/>
              </a:solidFill>
            </a:endParaRPr>
          </a:p>
        </p:txBody>
      </p:sp>
      <p:pic>
        <p:nvPicPr>
          <p:cNvPr id="18" name="Picture 2" descr="M:\CRAICC_2015\Tu-134-full_newNY_SKh_colour_2015.TIF"/>
          <p:cNvPicPr>
            <a:picLocks noChangeAspect="1" noChangeArrowheads="1"/>
          </p:cNvPicPr>
          <p:nvPr/>
        </p:nvPicPr>
        <p:blipFill>
          <a:blip r:embed="rId3" cstate="print">
            <a:lum bright="-10000" contrast="20000"/>
          </a:blip>
          <a:srcRect/>
          <a:stretch>
            <a:fillRect/>
          </a:stretch>
        </p:blipFill>
        <p:spPr bwMode="auto">
          <a:xfrm>
            <a:off x="29270" y="1376772"/>
            <a:ext cx="3888432" cy="1728192"/>
          </a:xfrm>
          <a:prstGeom prst="rect">
            <a:avLst/>
          </a:prstGeom>
          <a:noFill/>
        </p:spPr>
      </p:pic>
      <p:sp>
        <p:nvSpPr>
          <p:cNvPr id="19" name="Text Box 53"/>
          <p:cNvSpPr txBox="1">
            <a:spLocks noChangeArrowheads="1"/>
          </p:cNvSpPr>
          <p:nvPr/>
        </p:nvSpPr>
        <p:spPr bwMode="auto">
          <a:xfrm>
            <a:off x="611560" y="371564"/>
            <a:ext cx="7560840" cy="415498"/>
          </a:xfrm>
          <a:prstGeom prst="rect">
            <a:avLst/>
          </a:prstGeom>
          <a:noFill/>
          <a:ln w="9525">
            <a:noFill/>
            <a:miter lim="800000"/>
            <a:headEnd/>
            <a:tailEnd/>
          </a:ln>
          <a:effectLst/>
        </p:spPr>
        <p:txBody>
          <a:bodyPr wrap="square">
            <a:spAutoFit/>
          </a:bodyPr>
          <a:lstStyle/>
          <a:p>
            <a:pPr algn="ctr">
              <a:spcBef>
                <a:spcPct val="50000"/>
              </a:spcBef>
            </a:pPr>
            <a:r>
              <a:rPr lang="en-US" sz="2100" b="1" dirty="0"/>
              <a:t>Russian TU-134 Measurement capabilities</a:t>
            </a:r>
            <a:endParaRPr lang="ru-RU" sz="2100" b="1" dirty="0"/>
          </a:p>
        </p:txBody>
      </p:sp>
      <p:sp>
        <p:nvSpPr>
          <p:cNvPr id="20" name="TextBox 19"/>
          <p:cNvSpPr txBox="1"/>
          <p:nvPr/>
        </p:nvSpPr>
        <p:spPr>
          <a:xfrm>
            <a:off x="3956819" y="1059950"/>
            <a:ext cx="5148064" cy="2677656"/>
          </a:xfrm>
          <a:prstGeom prst="rect">
            <a:avLst/>
          </a:prstGeom>
          <a:noFill/>
        </p:spPr>
        <p:txBody>
          <a:bodyPr wrap="square" rtlCol="0">
            <a:spAutoFit/>
          </a:bodyPr>
          <a:lstStyle/>
          <a:p>
            <a:pPr algn="just"/>
            <a:r>
              <a:rPr lang="en-GB" sz="1200" dirty="0" smtClean="0">
                <a:solidFill>
                  <a:srgbClr val="FF0000"/>
                </a:solidFill>
              </a:rPr>
              <a:t>Russian Atmaril-3 </a:t>
            </a:r>
            <a:r>
              <a:rPr lang="en-GB" sz="1200" dirty="0">
                <a:solidFill>
                  <a:srgbClr val="FF0000"/>
                </a:solidFill>
              </a:rPr>
              <a:t>532 nm </a:t>
            </a:r>
            <a:r>
              <a:rPr lang="en-GB" sz="1200" dirty="0" err="1">
                <a:solidFill>
                  <a:srgbClr val="FF0000"/>
                </a:solidFill>
              </a:rPr>
              <a:t>lidar</a:t>
            </a:r>
            <a:r>
              <a:rPr lang="en-GB" sz="1200" dirty="0">
                <a:solidFill>
                  <a:srgbClr val="FF0000"/>
                </a:solidFill>
              </a:rPr>
              <a:t> with cross polarisation channel</a:t>
            </a:r>
          </a:p>
          <a:p>
            <a:pPr algn="just"/>
            <a:r>
              <a:rPr lang="en-GB" sz="1200" dirty="0">
                <a:solidFill>
                  <a:srgbClr val="FF0000"/>
                </a:solidFill>
              </a:rPr>
              <a:t>CIMEL CE372 800 nm </a:t>
            </a:r>
            <a:r>
              <a:rPr lang="en-GB" sz="1200" dirty="0" err="1">
                <a:solidFill>
                  <a:srgbClr val="FF0000"/>
                </a:solidFill>
              </a:rPr>
              <a:t>lidar</a:t>
            </a:r>
            <a:r>
              <a:rPr lang="en-GB" sz="1200" dirty="0">
                <a:solidFill>
                  <a:srgbClr val="FF0000"/>
                </a:solidFill>
              </a:rPr>
              <a:t> with cross polarisation channel</a:t>
            </a:r>
          </a:p>
          <a:p>
            <a:pPr algn="just"/>
            <a:endParaRPr lang="en-GB" sz="1200" dirty="0" smtClean="0"/>
          </a:p>
          <a:p>
            <a:pPr algn="just"/>
            <a:r>
              <a:rPr lang="en-GB" sz="1200" dirty="0"/>
              <a:t>a</a:t>
            </a:r>
            <a:r>
              <a:rPr lang="en-GB" sz="1200" dirty="0" smtClean="0"/>
              <a:t>nd </a:t>
            </a:r>
          </a:p>
          <a:p>
            <a:pPr algn="just"/>
            <a:endParaRPr lang="en-GB" sz="1200" dirty="0" smtClean="0"/>
          </a:p>
          <a:p>
            <a:pPr algn="just"/>
            <a:r>
              <a:rPr lang="en-GB" sz="1200" dirty="0" smtClean="0"/>
              <a:t>Diffusional </a:t>
            </a:r>
            <a:r>
              <a:rPr lang="en-GB" sz="1200" dirty="0"/>
              <a:t>particle sizer (DPS</a:t>
            </a:r>
            <a:r>
              <a:rPr lang="en-GB" sz="1200" dirty="0" smtClean="0"/>
              <a:t>) designed by IAO, </a:t>
            </a:r>
            <a:endParaRPr lang="en-GB" sz="1200" dirty="0"/>
          </a:p>
          <a:p>
            <a:pPr algn="just"/>
            <a:r>
              <a:rPr lang="en-GB" sz="1200" dirty="0"/>
              <a:t>Aerosol spectrometer (Grimm Model 1.109), </a:t>
            </a:r>
          </a:p>
          <a:p>
            <a:pPr algn="just"/>
            <a:r>
              <a:rPr lang="en-GB" sz="1200" dirty="0" err="1"/>
              <a:t>Aethalometer</a:t>
            </a:r>
            <a:endParaRPr lang="en-GB" sz="1200" dirty="0"/>
          </a:p>
          <a:p>
            <a:pPr algn="just"/>
            <a:r>
              <a:rPr lang="en-GB" sz="1200" dirty="0" err="1"/>
              <a:t>Nephelometer</a:t>
            </a:r>
            <a:r>
              <a:rPr lang="en-GB" sz="1200" dirty="0"/>
              <a:t> </a:t>
            </a:r>
          </a:p>
          <a:p>
            <a:pPr algn="just"/>
            <a:r>
              <a:rPr lang="en-GB" sz="1200" dirty="0"/>
              <a:t>Particulate organic matter </a:t>
            </a:r>
            <a:r>
              <a:rPr lang="en-GB" sz="1200" dirty="0" smtClean="0"/>
              <a:t>sampling</a:t>
            </a:r>
          </a:p>
          <a:p>
            <a:pPr algn="just"/>
            <a:endParaRPr lang="en-GB" sz="1200" dirty="0"/>
          </a:p>
          <a:p>
            <a:pPr algn="just"/>
            <a:r>
              <a:rPr lang="en-GB" sz="1200" dirty="0" smtClean="0"/>
              <a:t>CO/O3 </a:t>
            </a:r>
            <a:r>
              <a:rPr lang="en-GB" sz="1200" dirty="0" err="1" smtClean="0"/>
              <a:t>analyzer</a:t>
            </a:r>
            <a:r>
              <a:rPr lang="en-GB" sz="1200" dirty="0" smtClean="0"/>
              <a:t> (IAGOS instrument)</a:t>
            </a:r>
            <a:endParaRPr lang="en-GB" sz="1200" dirty="0"/>
          </a:p>
          <a:p>
            <a:pPr algn="just"/>
            <a:r>
              <a:rPr lang="en-GB" sz="1200" dirty="0"/>
              <a:t>CO2/CH4/H2O </a:t>
            </a:r>
            <a:r>
              <a:rPr lang="en-GB" sz="1200" dirty="0" err="1"/>
              <a:t>analyzer</a:t>
            </a:r>
            <a:r>
              <a:rPr lang="en-GB" sz="1200" dirty="0"/>
              <a:t> (</a:t>
            </a:r>
            <a:r>
              <a:rPr lang="en-GB" sz="1200" dirty="0" err="1"/>
              <a:t>Picarro</a:t>
            </a:r>
            <a:r>
              <a:rPr lang="en-GB" sz="1200" dirty="0"/>
              <a:t> G2301-m</a:t>
            </a:r>
            <a:r>
              <a:rPr lang="en-GB" sz="1200" dirty="0" smtClean="0"/>
              <a:t>)</a:t>
            </a:r>
            <a:endParaRPr lang="en-GB" sz="1200" dirty="0"/>
          </a:p>
          <a:p>
            <a:pPr algn="just"/>
            <a:r>
              <a:rPr lang="en-GB" sz="1200" dirty="0"/>
              <a:t>CO2 </a:t>
            </a:r>
            <a:r>
              <a:rPr lang="en-GB" sz="1200" dirty="0" err="1"/>
              <a:t>analyzer</a:t>
            </a:r>
            <a:r>
              <a:rPr lang="en-GB" sz="1200" dirty="0"/>
              <a:t> (LI-6262) and flask sampling </a:t>
            </a:r>
            <a:r>
              <a:rPr lang="en-GB" sz="1200" dirty="0" smtClean="0"/>
              <a:t>installation</a:t>
            </a:r>
            <a:endParaRPr lang="ru-RU" sz="1200" dirty="0"/>
          </a:p>
        </p:txBody>
      </p:sp>
      <p:pic>
        <p:nvPicPr>
          <p:cNvPr id="14" name="Picture 26"/>
          <p:cNvPicPr>
            <a:picLocks noChangeAspect="1" noChangeArrowheads="1"/>
          </p:cNvPicPr>
          <p:nvPr/>
        </p:nvPicPr>
        <p:blipFill>
          <a:blip r:embed="rId4"/>
          <a:srcRect/>
          <a:stretch>
            <a:fillRect/>
          </a:stretch>
        </p:blipFill>
        <p:spPr bwMode="auto">
          <a:xfrm>
            <a:off x="2388278" y="6375234"/>
            <a:ext cx="1179090" cy="321471"/>
          </a:xfrm>
          <a:prstGeom prst="rect">
            <a:avLst/>
          </a:prstGeom>
          <a:noFill/>
          <a:ln w="9525">
            <a:noFill/>
            <a:miter lim="800000"/>
            <a:headEnd/>
            <a:tailEnd/>
          </a:ln>
        </p:spPr>
      </p:pic>
      <p:pic>
        <p:nvPicPr>
          <p:cNvPr id="15" name="Picture 23" descr="logo_lsce"/>
          <p:cNvPicPr>
            <a:picLocks noChangeAspect="1" noChangeArrowheads="1"/>
          </p:cNvPicPr>
          <p:nvPr/>
        </p:nvPicPr>
        <p:blipFill>
          <a:blip r:embed="rId5"/>
          <a:srcRect/>
          <a:stretch>
            <a:fillRect/>
          </a:stretch>
        </p:blipFill>
        <p:spPr bwMode="auto">
          <a:xfrm>
            <a:off x="3738938" y="6334460"/>
            <a:ext cx="792055" cy="423862"/>
          </a:xfrm>
          <a:prstGeom prst="rect">
            <a:avLst/>
          </a:prstGeom>
          <a:noFill/>
          <a:ln w="9525">
            <a:noFill/>
            <a:miter lim="800000"/>
            <a:headEnd/>
            <a:tailEnd/>
          </a:ln>
        </p:spPr>
      </p:pic>
      <p:pic>
        <p:nvPicPr>
          <p:cNvPr id="21" name="Picture 24"/>
          <p:cNvPicPr>
            <a:picLocks noChangeAspect="1" noChangeArrowheads="1"/>
          </p:cNvPicPr>
          <p:nvPr/>
        </p:nvPicPr>
        <p:blipFill>
          <a:blip r:embed="rId6"/>
          <a:srcRect/>
          <a:stretch>
            <a:fillRect/>
          </a:stretch>
        </p:blipFill>
        <p:spPr bwMode="auto">
          <a:xfrm>
            <a:off x="4667577" y="6418186"/>
            <a:ext cx="971550" cy="315516"/>
          </a:xfrm>
          <a:prstGeom prst="rect">
            <a:avLst/>
          </a:prstGeom>
          <a:noFill/>
          <a:ln w="9525">
            <a:noFill/>
            <a:miter lim="800000"/>
            <a:headEnd/>
            <a:tailEnd/>
          </a:ln>
        </p:spPr>
      </p:pic>
      <p:sp>
        <p:nvSpPr>
          <p:cNvPr id="22" name="TextBox 21"/>
          <p:cNvSpPr txBox="1"/>
          <p:nvPr/>
        </p:nvSpPr>
        <p:spPr>
          <a:xfrm>
            <a:off x="5639127" y="6285990"/>
            <a:ext cx="4000496" cy="507831"/>
          </a:xfrm>
          <a:prstGeom prst="rect">
            <a:avLst/>
          </a:prstGeom>
          <a:noFill/>
        </p:spPr>
        <p:txBody>
          <a:bodyPr wrap="square" rtlCol="0">
            <a:spAutoFit/>
          </a:bodyPr>
          <a:lstStyle/>
          <a:p>
            <a:r>
              <a:rPr lang="en-US" sz="900" dirty="0">
                <a:solidFill>
                  <a:schemeClr val="bg1"/>
                </a:solidFill>
              </a:rPr>
              <a:t>PIs (LSCE): Philippe </a:t>
            </a:r>
            <a:r>
              <a:rPr lang="en-US" sz="900" dirty="0" err="1">
                <a:solidFill>
                  <a:schemeClr val="bg1"/>
                </a:solidFill>
              </a:rPr>
              <a:t>Ciais</a:t>
            </a:r>
            <a:r>
              <a:rPr lang="en-US" sz="900" dirty="0">
                <a:solidFill>
                  <a:schemeClr val="bg1"/>
                </a:solidFill>
              </a:rPr>
              <a:t> and Jean-Daniel Paris</a:t>
            </a:r>
          </a:p>
          <a:p>
            <a:r>
              <a:rPr lang="en-US" sz="900" dirty="0">
                <a:solidFill>
                  <a:schemeClr val="bg1"/>
                </a:solidFill>
              </a:rPr>
              <a:t>PIs (LA): Philippe </a:t>
            </a:r>
            <a:r>
              <a:rPr lang="en-US" sz="900" dirty="0" err="1">
                <a:solidFill>
                  <a:schemeClr val="bg1"/>
                </a:solidFill>
              </a:rPr>
              <a:t>Nédélec</a:t>
            </a:r>
            <a:endParaRPr lang="en-US" sz="900" dirty="0">
              <a:solidFill>
                <a:schemeClr val="bg1"/>
              </a:solidFill>
            </a:endParaRPr>
          </a:p>
          <a:p>
            <a:r>
              <a:rPr lang="en-US" sz="900" dirty="0" err="1">
                <a:solidFill>
                  <a:schemeClr val="bg1"/>
                </a:solidFill>
              </a:rPr>
              <a:t>Pis</a:t>
            </a:r>
            <a:r>
              <a:rPr lang="en-US" sz="900" dirty="0">
                <a:solidFill>
                  <a:schemeClr val="bg1"/>
                </a:solidFill>
              </a:rPr>
              <a:t> (LATMOS):</a:t>
            </a:r>
            <a:r>
              <a:rPr lang="ru-RU" sz="900" dirty="0">
                <a:solidFill>
                  <a:schemeClr val="bg1"/>
                </a:solidFill>
              </a:rPr>
              <a:t> </a:t>
            </a:r>
            <a:r>
              <a:rPr lang="ru-RU" sz="900" dirty="0" err="1">
                <a:solidFill>
                  <a:schemeClr val="bg1"/>
                </a:solidFill>
              </a:rPr>
              <a:t>Gérard</a:t>
            </a:r>
            <a:r>
              <a:rPr lang="ru-RU" sz="900" dirty="0">
                <a:solidFill>
                  <a:schemeClr val="bg1"/>
                </a:solidFill>
              </a:rPr>
              <a:t> </a:t>
            </a:r>
            <a:r>
              <a:rPr lang="ru-RU" sz="900" dirty="0" err="1">
                <a:solidFill>
                  <a:schemeClr val="bg1"/>
                </a:solidFill>
              </a:rPr>
              <a:t>Ancellet</a:t>
            </a:r>
            <a:r>
              <a:rPr lang="en-US" sz="900" dirty="0">
                <a:solidFill>
                  <a:schemeClr val="bg1"/>
                </a:solidFill>
              </a:rPr>
              <a:t>, </a:t>
            </a:r>
            <a:r>
              <a:rPr lang="ru-RU" sz="900" dirty="0" err="1">
                <a:solidFill>
                  <a:schemeClr val="bg1"/>
                </a:solidFill>
              </a:rPr>
              <a:t>Jacques</a:t>
            </a:r>
            <a:r>
              <a:rPr lang="ru-RU" sz="900" dirty="0">
                <a:solidFill>
                  <a:schemeClr val="bg1"/>
                </a:solidFill>
              </a:rPr>
              <a:t> </a:t>
            </a:r>
            <a:r>
              <a:rPr lang="ru-RU" sz="900" dirty="0" err="1">
                <a:solidFill>
                  <a:schemeClr val="bg1"/>
                </a:solidFill>
              </a:rPr>
              <a:t>Pelon</a:t>
            </a:r>
            <a:r>
              <a:rPr lang="en-US" sz="900" dirty="0">
                <a:solidFill>
                  <a:schemeClr val="bg1"/>
                </a:solidFill>
              </a:rPr>
              <a:t>, and Kathy Law</a:t>
            </a:r>
            <a:endParaRPr lang="ru-RU" sz="900" dirty="0">
              <a:solidFill>
                <a:schemeClr val="bg1"/>
              </a:solidFill>
            </a:endParaRPr>
          </a:p>
        </p:txBody>
      </p:sp>
      <p:pic>
        <p:nvPicPr>
          <p:cNvPr id="16" name="Picture 5"/>
          <p:cNvPicPr>
            <a:picLocks noChangeAspect="1" noChangeArrowheads="1"/>
          </p:cNvPicPr>
          <p:nvPr/>
        </p:nvPicPr>
        <p:blipFill>
          <a:blip r:embed="rId7" cstate="print"/>
          <a:srcRect/>
          <a:stretch>
            <a:fillRect/>
          </a:stretch>
        </p:blipFill>
        <p:spPr bwMode="auto">
          <a:xfrm>
            <a:off x="323529" y="3212976"/>
            <a:ext cx="1785950" cy="2009193"/>
          </a:xfrm>
          <a:prstGeom prst="rect">
            <a:avLst/>
          </a:prstGeom>
          <a:noFill/>
          <a:ln w="9525">
            <a:noFill/>
            <a:miter lim="800000"/>
            <a:headEnd/>
            <a:tailEnd/>
          </a:ln>
          <a:effectLst/>
        </p:spPr>
      </p:pic>
      <p:pic>
        <p:nvPicPr>
          <p:cNvPr id="23" name="Picture 4"/>
          <p:cNvPicPr>
            <a:picLocks noChangeAspect="1" noChangeArrowheads="1"/>
          </p:cNvPicPr>
          <p:nvPr/>
        </p:nvPicPr>
        <p:blipFill>
          <a:blip r:embed="rId8" cstate="print"/>
          <a:srcRect l="10072"/>
          <a:stretch>
            <a:fillRect/>
          </a:stretch>
        </p:blipFill>
        <p:spPr bwMode="auto">
          <a:xfrm>
            <a:off x="6228185" y="3861048"/>
            <a:ext cx="2389516" cy="1297502"/>
          </a:xfrm>
          <a:prstGeom prst="rect">
            <a:avLst/>
          </a:prstGeom>
          <a:noFill/>
          <a:ln w="9525">
            <a:noFill/>
            <a:miter lim="800000"/>
            <a:headEnd/>
            <a:tailEnd/>
          </a:ln>
          <a:effectLst/>
        </p:spPr>
      </p:pic>
      <p:pic>
        <p:nvPicPr>
          <p:cNvPr id="24" name="Picture 7"/>
          <p:cNvPicPr>
            <a:picLocks noChangeAspect="1" noChangeArrowheads="1"/>
          </p:cNvPicPr>
          <p:nvPr/>
        </p:nvPicPr>
        <p:blipFill>
          <a:blip r:embed="rId9" cstate="print"/>
          <a:srcRect/>
          <a:stretch>
            <a:fillRect/>
          </a:stretch>
        </p:blipFill>
        <p:spPr bwMode="auto">
          <a:xfrm>
            <a:off x="2771800" y="3915054"/>
            <a:ext cx="2483948" cy="1242138"/>
          </a:xfrm>
          <a:prstGeom prst="rect">
            <a:avLst/>
          </a:prstGeom>
          <a:noFill/>
          <a:ln w="9525">
            <a:noFill/>
            <a:miter lim="800000"/>
            <a:headEnd/>
            <a:tailEnd/>
          </a:ln>
          <a:effectLst/>
        </p:spPr>
      </p:pic>
    </p:spTree>
    <p:extLst>
      <p:ext uri="{BB962C8B-B14F-4D97-AF65-F5344CB8AC3E}">
        <p14:creationId xmlns:p14="http://schemas.microsoft.com/office/powerpoint/2010/main" val="20184981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 name="Рисунок 11"/>
          <p:cNvPicPr/>
          <p:nvPr/>
        </p:nvPicPr>
        <p:blipFill>
          <a:blip r:embed="rId3"/>
          <a:stretch/>
        </p:blipFill>
        <p:spPr>
          <a:xfrm>
            <a:off x="4348080" y="1196640"/>
            <a:ext cx="4615920" cy="2952000"/>
          </a:xfrm>
          <a:prstGeom prst="rect">
            <a:avLst/>
          </a:prstGeom>
          <a:ln w="9360">
            <a:solidFill>
              <a:schemeClr val="accent2"/>
            </a:solidFill>
            <a:miter/>
          </a:ln>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63331" y="3651976"/>
            <a:ext cx="3724893" cy="2793670"/>
          </a:xfrm>
          <a:prstGeom prst="rect">
            <a:avLst/>
          </a:prstGeom>
        </p:spPr>
      </p:pic>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8966" y="3648400"/>
            <a:ext cx="3734428" cy="2800821"/>
          </a:xfrm>
          <a:prstGeom prst="rect">
            <a:avLst/>
          </a:prstGeom>
        </p:spPr>
      </p:pic>
      <p:sp>
        <p:nvSpPr>
          <p:cNvPr id="173" name="CustomShape 2"/>
          <p:cNvSpPr/>
          <p:nvPr/>
        </p:nvSpPr>
        <p:spPr>
          <a:xfrm>
            <a:off x="4283968" y="1052736"/>
            <a:ext cx="4092357" cy="327195"/>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strike="noStrike" dirty="0">
                <a:solidFill>
                  <a:srgbClr val="000000"/>
                </a:solidFill>
                <a:latin typeface="Calibri"/>
              </a:rPr>
              <a:t>Summer 2013 campaign (</a:t>
            </a:r>
            <a:r>
              <a:rPr lang="en-US" sz="1600" strike="noStrike" dirty="0" smtClean="0">
                <a:solidFill>
                  <a:srgbClr val="000000"/>
                </a:solidFill>
                <a:latin typeface="Calibri"/>
              </a:rPr>
              <a:t>18/7 </a:t>
            </a:r>
            <a:r>
              <a:rPr lang="en-US" sz="1600" dirty="0" smtClean="0">
                <a:solidFill>
                  <a:srgbClr val="000000"/>
                </a:solidFill>
                <a:latin typeface="Calibri"/>
              </a:rPr>
              <a:t>to</a:t>
            </a:r>
            <a:r>
              <a:rPr lang="en-US" sz="1600" strike="noStrike" dirty="0" smtClean="0">
                <a:solidFill>
                  <a:srgbClr val="000000"/>
                </a:solidFill>
                <a:latin typeface="Calibri"/>
              </a:rPr>
              <a:t> 20/7/2013</a:t>
            </a:r>
            <a:r>
              <a:rPr lang="en-US" sz="1600" strike="noStrike" dirty="0" smtClean="0">
                <a:solidFill>
                  <a:srgbClr val="000000"/>
                </a:solidFill>
                <a:latin typeface="Calibri"/>
              </a:rPr>
              <a:t>)</a:t>
            </a:r>
            <a:endParaRPr sz="1600" dirty="0"/>
          </a:p>
        </p:txBody>
      </p:sp>
      <p:sp>
        <p:nvSpPr>
          <p:cNvPr id="175" name="Line 3"/>
          <p:cNvSpPr/>
          <p:nvPr/>
        </p:nvSpPr>
        <p:spPr>
          <a:xfrm flipV="1">
            <a:off x="4788000" y="1916640"/>
            <a:ext cx="2736000" cy="1008000"/>
          </a:xfrm>
          <a:prstGeom prst="line">
            <a:avLst/>
          </a:prstGeom>
          <a:ln w="57240">
            <a:solidFill>
              <a:srgbClr val="FF0000"/>
            </a:solidFill>
            <a:round/>
          </a:ln>
        </p:spPr>
      </p:sp>
      <p:sp>
        <p:nvSpPr>
          <p:cNvPr id="176" name="Line 4"/>
          <p:cNvSpPr/>
          <p:nvPr/>
        </p:nvSpPr>
        <p:spPr>
          <a:xfrm flipV="1">
            <a:off x="7524000" y="1700640"/>
            <a:ext cx="1152360" cy="216000"/>
          </a:xfrm>
          <a:prstGeom prst="line">
            <a:avLst/>
          </a:prstGeom>
          <a:ln w="57240">
            <a:solidFill>
              <a:srgbClr val="FF0000"/>
            </a:solidFill>
            <a:round/>
          </a:ln>
        </p:spPr>
      </p:sp>
      <p:sp>
        <p:nvSpPr>
          <p:cNvPr id="177" name="Line 5"/>
          <p:cNvSpPr/>
          <p:nvPr/>
        </p:nvSpPr>
        <p:spPr>
          <a:xfrm flipH="1">
            <a:off x="6516000" y="1700640"/>
            <a:ext cx="2160360" cy="1584000"/>
          </a:xfrm>
          <a:prstGeom prst="line">
            <a:avLst/>
          </a:prstGeom>
          <a:ln w="57240">
            <a:solidFill>
              <a:srgbClr val="FF0000"/>
            </a:solidFill>
            <a:round/>
          </a:ln>
        </p:spPr>
      </p:sp>
      <p:sp>
        <p:nvSpPr>
          <p:cNvPr id="178" name="Line 6"/>
          <p:cNvSpPr/>
          <p:nvPr/>
        </p:nvSpPr>
        <p:spPr>
          <a:xfrm flipH="1" flipV="1">
            <a:off x="4499640" y="3212640"/>
            <a:ext cx="2016360" cy="72000"/>
          </a:xfrm>
          <a:prstGeom prst="line">
            <a:avLst/>
          </a:prstGeom>
          <a:ln w="57240">
            <a:solidFill>
              <a:srgbClr val="FF0000"/>
            </a:solidFill>
            <a:round/>
          </a:ln>
        </p:spPr>
      </p:sp>
      <p:sp>
        <p:nvSpPr>
          <p:cNvPr id="179" name="Line 7"/>
          <p:cNvSpPr/>
          <p:nvPr/>
        </p:nvSpPr>
        <p:spPr>
          <a:xfrm flipH="1">
            <a:off x="4427640" y="2924640"/>
            <a:ext cx="360360" cy="288000"/>
          </a:xfrm>
          <a:prstGeom prst="line">
            <a:avLst/>
          </a:prstGeom>
          <a:ln w="57240">
            <a:solidFill>
              <a:srgbClr val="FF0000"/>
            </a:solidFill>
            <a:round/>
          </a:ln>
        </p:spPr>
      </p:sp>
      <p:sp>
        <p:nvSpPr>
          <p:cNvPr id="180" name="CustomShape 8"/>
          <p:cNvSpPr/>
          <p:nvPr/>
        </p:nvSpPr>
        <p:spPr>
          <a:xfrm>
            <a:off x="4347720" y="2565000"/>
            <a:ext cx="7862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b="1" strike="noStrike" dirty="0">
                <a:solidFill>
                  <a:srgbClr val="F9F3DD"/>
                </a:solidFill>
                <a:latin typeface="Calibri"/>
              </a:rPr>
              <a:t>Tomsk</a:t>
            </a:r>
            <a:endParaRPr dirty="0"/>
          </a:p>
        </p:txBody>
      </p:sp>
      <p:sp>
        <p:nvSpPr>
          <p:cNvPr id="181" name="CustomShape 9"/>
          <p:cNvSpPr/>
          <p:nvPr/>
        </p:nvSpPr>
        <p:spPr>
          <a:xfrm>
            <a:off x="8113320" y="1340640"/>
            <a:ext cx="90972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b="1" strike="noStrike">
                <a:solidFill>
                  <a:srgbClr val="F9F3DD"/>
                </a:solidFill>
                <a:latin typeface="Calibri"/>
              </a:rPr>
              <a:t>Yakutsk</a:t>
            </a:r>
            <a:endParaRPr/>
          </a:p>
        </p:txBody>
      </p:sp>
      <p:sp>
        <p:nvSpPr>
          <p:cNvPr id="182" name="CustomShape 10"/>
          <p:cNvSpPr/>
          <p:nvPr/>
        </p:nvSpPr>
        <p:spPr>
          <a:xfrm>
            <a:off x="6236280" y="3203640"/>
            <a:ext cx="77688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b="1" strike="noStrike">
                <a:solidFill>
                  <a:srgbClr val="F9F3DD"/>
                </a:solidFill>
                <a:latin typeface="Calibri"/>
              </a:rPr>
              <a:t>Bratsk</a:t>
            </a:r>
            <a:endParaRPr/>
          </a:p>
        </p:txBody>
      </p:sp>
      <p:sp>
        <p:nvSpPr>
          <p:cNvPr id="16" name="ZoneTexte 15"/>
          <p:cNvSpPr txBox="1"/>
          <p:nvPr/>
        </p:nvSpPr>
        <p:spPr>
          <a:xfrm>
            <a:off x="107504" y="150192"/>
            <a:ext cx="7049672" cy="415498"/>
          </a:xfrm>
          <a:prstGeom prst="rect">
            <a:avLst/>
          </a:prstGeom>
          <a:solidFill>
            <a:schemeClr val="bg1"/>
          </a:solidFill>
        </p:spPr>
        <p:txBody>
          <a:bodyPr wrap="square" rtlCol="0">
            <a:spAutoFit/>
          </a:bodyPr>
          <a:lstStyle/>
          <a:p>
            <a:r>
              <a:rPr lang="en-US" sz="2100" dirty="0"/>
              <a:t>Aircraft </a:t>
            </a:r>
            <a:r>
              <a:rPr lang="en-US" sz="2100" dirty="0" smtClean="0"/>
              <a:t>campaigns : study of flaring </a:t>
            </a:r>
            <a:r>
              <a:rPr lang="en-US" sz="2100" dirty="0" smtClean="0"/>
              <a:t>and urban </a:t>
            </a:r>
            <a:r>
              <a:rPr lang="en-US" sz="2100" dirty="0" smtClean="0"/>
              <a:t>emission</a:t>
            </a:r>
            <a:endParaRPr lang="en-US" sz="2100" dirty="0"/>
          </a:p>
        </p:txBody>
      </p:sp>
      <p:pic>
        <p:nvPicPr>
          <p:cNvPr id="17" name="Picture 1" descr="D:\LKAS\ЛКАС ФОТО\Tu-134\Tu-134_Nsk.jpg"/>
          <p:cNvPicPr>
            <a:picLocks noChangeAspect="1" noChangeArrowheads="1"/>
          </p:cNvPicPr>
          <p:nvPr/>
        </p:nvPicPr>
        <p:blipFill>
          <a:blip r:embed="rId6" cstate="print"/>
          <a:srcRect/>
          <a:stretch>
            <a:fillRect/>
          </a:stretch>
        </p:blipFill>
        <p:spPr bwMode="auto">
          <a:xfrm>
            <a:off x="6948264" y="0"/>
            <a:ext cx="2195736" cy="969126"/>
          </a:xfrm>
          <a:prstGeom prst="rect">
            <a:avLst/>
          </a:prstGeom>
          <a:noFill/>
        </p:spPr>
      </p:pic>
      <p:grpSp>
        <p:nvGrpSpPr>
          <p:cNvPr id="18" name="Группа 5"/>
          <p:cNvGrpSpPr/>
          <p:nvPr/>
        </p:nvGrpSpPr>
        <p:grpSpPr>
          <a:xfrm>
            <a:off x="0" y="6215254"/>
            <a:ext cx="9144000" cy="621000"/>
            <a:chOff x="0" y="6030000"/>
            <a:chExt cx="9144000" cy="828000"/>
          </a:xfrm>
        </p:grpSpPr>
        <p:sp>
          <p:nvSpPr>
            <p:cNvPr id="19" name="Прямоугольник 6"/>
            <p:cNvSpPr/>
            <p:nvPr/>
          </p:nvSpPr>
          <p:spPr>
            <a:xfrm>
              <a:off x="0" y="6030000"/>
              <a:ext cx="9144000" cy="82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pic>
          <p:nvPicPr>
            <p:cNvPr id="20" name="Picture 11" descr="Лого_ИОА_А_монитор"/>
            <p:cNvPicPr>
              <a:picLocks noChangeAspect="1" noChangeArrowheads="1"/>
            </p:cNvPicPr>
            <p:nvPr/>
          </p:nvPicPr>
          <p:blipFill>
            <a:blip r:embed="rId7">
              <a:lum contrast="40000"/>
            </a:blip>
            <a:srcRect l="4659" t="14270" r="5606" b="17596"/>
            <a:stretch>
              <a:fillRect/>
            </a:stretch>
          </p:blipFill>
          <p:spPr bwMode="auto">
            <a:xfrm>
              <a:off x="131958" y="6148408"/>
              <a:ext cx="2143140" cy="625499"/>
            </a:xfrm>
            <a:prstGeom prst="rect">
              <a:avLst/>
            </a:prstGeom>
            <a:noFill/>
          </p:spPr>
        </p:pic>
      </p:grpSp>
      <p:pic>
        <p:nvPicPr>
          <p:cNvPr id="21" name="Picture 23" descr="logo_lsce"/>
          <p:cNvPicPr>
            <a:picLocks noChangeAspect="1" noChangeArrowheads="1"/>
          </p:cNvPicPr>
          <p:nvPr/>
        </p:nvPicPr>
        <p:blipFill>
          <a:blip r:embed="rId8"/>
          <a:srcRect/>
          <a:stretch>
            <a:fillRect/>
          </a:stretch>
        </p:blipFill>
        <p:spPr bwMode="auto">
          <a:xfrm>
            <a:off x="3771797" y="6273631"/>
            <a:ext cx="803957" cy="430231"/>
          </a:xfrm>
          <a:prstGeom prst="rect">
            <a:avLst/>
          </a:prstGeom>
          <a:noFill/>
          <a:ln w="9525">
            <a:noFill/>
            <a:miter lim="800000"/>
            <a:headEnd/>
            <a:tailEnd/>
          </a:ln>
        </p:spPr>
      </p:pic>
      <p:pic>
        <p:nvPicPr>
          <p:cNvPr id="22" name="Picture 26"/>
          <p:cNvPicPr>
            <a:picLocks noChangeAspect="1" noChangeArrowheads="1"/>
          </p:cNvPicPr>
          <p:nvPr/>
        </p:nvPicPr>
        <p:blipFill>
          <a:blip r:embed="rId9"/>
          <a:srcRect/>
          <a:stretch>
            <a:fillRect/>
          </a:stretch>
        </p:blipFill>
        <p:spPr bwMode="auto">
          <a:xfrm>
            <a:off x="2407056" y="6325080"/>
            <a:ext cx="1179090" cy="321471"/>
          </a:xfrm>
          <a:prstGeom prst="rect">
            <a:avLst/>
          </a:prstGeom>
          <a:noFill/>
          <a:ln w="9525">
            <a:noFill/>
            <a:miter lim="800000"/>
            <a:headEnd/>
            <a:tailEnd/>
          </a:ln>
        </p:spPr>
      </p:pic>
      <p:sp>
        <p:nvSpPr>
          <p:cNvPr id="23" name="TextBox 26"/>
          <p:cNvSpPr txBox="1"/>
          <p:nvPr/>
        </p:nvSpPr>
        <p:spPr>
          <a:xfrm>
            <a:off x="5685246" y="6255721"/>
            <a:ext cx="4000496" cy="507831"/>
          </a:xfrm>
          <a:prstGeom prst="rect">
            <a:avLst/>
          </a:prstGeom>
          <a:noFill/>
        </p:spPr>
        <p:txBody>
          <a:bodyPr wrap="square" rtlCol="0">
            <a:spAutoFit/>
          </a:bodyPr>
          <a:lstStyle/>
          <a:p>
            <a:r>
              <a:rPr lang="en-US" sz="900" dirty="0">
                <a:solidFill>
                  <a:schemeClr val="bg1"/>
                </a:solidFill>
              </a:rPr>
              <a:t>PIs (LSCE): Philippe </a:t>
            </a:r>
            <a:r>
              <a:rPr lang="en-US" sz="900" dirty="0" err="1">
                <a:solidFill>
                  <a:schemeClr val="bg1"/>
                </a:solidFill>
              </a:rPr>
              <a:t>Ciais</a:t>
            </a:r>
            <a:r>
              <a:rPr lang="en-US" sz="900" dirty="0">
                <a:solidFill>
                  <a:schemeClr val="bg1"/>
                </a:solidFill>
              </a:rPr>
              <a:t> and Jean-Daniel Paris</a:t>
            </a:r>
          </a:p>
          <a:p>
            <a:r>
              <a:rPr lang="en-US" sz="900" dirty="0">
                <a:solidFill>
                  <a:schemeClr val="bg1"/>
                </a:solidFill>
              </a:rPr>
              <a:t>PIs (LA): Philippe </a:t>
            </a:r>
            <a:r>
              <a:rPr lang="en-US" sz="900" dirty="0" err="1">
                <a:solidFill>
                  <a:schemeClr val="bg1"/>
                </a:solidFill>
              </a:rPr>
              <a:t>Nédélec</a:t>
            </a:r>
            <a:endParaRPr lang="en-US" sz="900" dirty="0">
              <a:solidFill>
                <a:schemeClr val="bg1"/>
              </a:solidFill>
            </a:endParaRPr>
          </a:p>
          <a:p>
            <a:r>
              <a:rPr lang="en-US" sz="900" dirty="0" err="1">
                <a:solidFill>
                  <a:schemeClr val="bg1"/>
                </a:solidFill>
              </a:rPr>
              <a:t>Pis</a:t>
            </a:r>
            <a:r>
              <a:rPr lang="en-US" sz="900" dirty="0">
                <a:solidFill>
                  <a:schemeClr val="bg1"/>
                </a:solidFill>
              </a:rPr>
              <a:t> (LATMOS):</a:t>
            </a:r>
            <a:r>
              <a:rPr lang="ru-RU" sz="900" dirty="0">
                <a:solidFill>
                  <a:schemeClr val="bg1"/>
                </a:solidFill>
              </a:rPr>
              <a:t> </a:t>
            </a:r>
            <a:r>
              <a:rPr lang="ru-RU" sz="900" dirty="0" err="1">
                <a:solidFill>
                  <a:schemeClr val="bg1"/>
                </a:solidFill>
              </a:rPr>
              <a:t>Gérard</a:t>
            </a:r>
            <a:r>
              <a:rPr lang="ru-RU" sz="900" dirty="0">
                <a:solidFill>
                  <a:schemeClr val="bg1"/>
                </a:solidFill>
              </a:rPr>
              <a:t> </a:t>
            </a:r>
            <a:r>
              <a:rPr lang="ru-RU" sz="900" dirty="0" err="1">
                <a:solidFill>
                  <a:schemeClr val="bg1"/>
                </a:solidFill>
              </a:rPr>
              <a:t>Ancellet</a:t>
            </a:r>
            <a:r>
              <a:rPr lang="en-US" sz="900" dirty="0">
                <a:solidFill>
                  <a:schemeClr val="bg1"/>
                </a:solidFill>
              </a:rPr>
              <a:t>, </a:t>
            </a:r>
            <a:r>
              <a:rPr lang="ru-RU" sz="900" dirty="0" err="1">
                <a:solidFill>
                  <a:schemeClr val="bg1"/>
                </a:solidFill>
              </a:rPr>
              <a:t>Jacques</a:t>
            </a:r>
            <a:r>
              <a:rPr lang="ru-RU" sz="900" dirty="0">
                <a:solidFill>
                  <a:schemeClr val="bg1"/>
                </a:solidFill>
              </a:rPr>
              <a:t> </a:t>
            </a:r>
            <a:r>
              <a:rPr lang="ru-RU" sz="900" dirty="0" err="1">
                <a:solidFill>
                  <a:schemeClr val="bg1"/>
                </a:solidFill>
              </a:rPr>
              <a:t>Pelon</a:t>
            </a:r>
            <a:r>
              <a:rPr lang="en-US" sz="900" dirty="0">
                <a:solidFill>
                  <a:schemeClr val="bg1"/>
                </a:solidFill>
              </a:rPr>
              <a:t>, and Kathy Law</a:t>
            </a:r>
            <a:endParaRPr lang="ru-RU" sz="900" dirty="0">
              <a:solidFill>
                <a:schemeClr val="bg1"/>
              </a:solidFill>
            </a:endParaRPr>
          </a:p>
        </p:txBody>
      </p:sp>
      <p:pic>
        <p:nvPicPr>
          <p:cNvPr id="24" name="Picture 24"/>
          <p:cNvPicPr>
            <a:picLocks noChangeAspect="1" noChangeArrowheads="1"/>
          </p:cNvPicPr>
          <p:nvPr/>
        </p:nvPicPr>
        <p:blipFill>
          <a:blip r:embed="rId10"/>
          <a:srcRect/>
          <a:stretch>
            <a:fillRect/>
          </a:stretch>
        </p:blipFill>
        <p:spPr bwMode="auto">
          <a:xfrm>
            <a:off x="4690901" y="6351878"/>
            <a:ext cx="971550" cy="315516"/>
          </a:xfrm>
          <a:prstGeom prst="rect">
            <a:avLst/>
          </a:prstGeom>
          <a:noFill/>
          <a:ln w="9525">
            <a:noFill/>
            <a:miter lim="800000"/>
            <a:headEnd/>
            <a:tailEnd/>
          </a:ln>
        </p:spPr>
      </p:pic>
      <p:sp>
        <p:nvSpPr>
          <p:cNvPr id="26" name="CustomShape 8"/>
          <p:cNvSpPr/>
          <p:nvPr/>
        </p:nvSpPr>
        <p:spPr>
          <a:xfrm>
            <a:off x="5297928" y="2920304"/>
            <a:ext cx="7862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b="1" dirty="0" smtClean="0">
                <a:solidFill>
                  <a:srgbClr val="F9F3DD"/>
                </a:solidFill>
                <a:latin typeface="Calibri"/>
              </a:rPr>
              <a:t>Krasnoyarsk</a:t>
            </a:r>
            <a:endParaRPr dirty="0"/>
          </a:p>
        </p:txBody>
      </p:sp>
      <p:sp>
        <p:nvSpPr>
          <p:cNvPr id="27" name="CustomShape 8"/>
          <p:cNvSpPr/>
          <p:nvPr/>
        </p:nvSpPr>
        <p:spPr>
          <a:xfrm>
            <a:off x="4289816" y="3280344"/>
            <a:ext cx="7862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b="1" dirty="0" err="1" smtClean="0">
                <a:solidFill>
                  <a:srgbClr val="F9F3DD"/>
                </a:solidFill>
                <a:latin typeface="Calibri"/>
              </a:rPr>
              <a:t>Novossibirsk</a:t>
            </a:r>
            <a:endParaRPr dirty="0"/>
          </a:p>
        </p:txBody>
      </p:sp>
      <p:cxnSp>
        <p:nvCxnSpPr>
          <p:cNvPr id="6" name="Connecteur droit avec flèche 5"/>
          <p:cNvCxnSpPr/>
          <p:nvPr/>
        </p:nvCxnSpPr>
        <p:spPr>
          <a:xfrm flipV="1">
            <a:off x="4496158" y="3563304"/>
            <a:ext cx="353666" cy="4224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flipV="1">
            <a:off x="5983476" y="3405345"/>
            <a:ext cx="411245" cy="5716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29" name="Picture 9"/>
          <p:cNvPicPr>
            <a:picLocks noChangeAspect="1" noChangeArrowheads="1"/>
          </p:cNvPicPr>
          <p:nvPr/>
        </p:nvPicPr>
        <p:blipFill>
          <a:blip r:embed="rId11"/>
          <a:srcRect l="25032" t="7203" r="33758" b="9285"/>
          <a:stretch>
            <a:fillRect/>
          </a:stretch>
        </p:blipFill>
        <p:spPr bwMode="auto">
          <a:xfrm>
            <a:off x="-180528" y="1196752"/>
            <a:ext cx="2699792" cy="2613918"/>
          </a:xfrm>
          <a:prstGeom prst="rect">
            <a:avLst/>
          </a:prstGeom>
          <a:noFill/>
          <a:ln w="9525">
            <a:noFill/>
            <a:miter lim="800000"/>
            <a:headEnd/>
            <a:tailEnd/>
          </a:ln>
          <a:effectLst/>
        </p:spPr>
      </p:pic>
      <p:sp>
        <p:nvSpPr>
          <p:cNvPr id="32" name="CustomShape 2"/>
          <p:cNvSpPr/>
          <p:nvPr/>
        </p:nvSpPr>
        <p:spPr>
          <a:xfrm>
            <a:off x="0" y="692696"/>
            <a:ext cx="3528392" cy="504056"/>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dirty="0" smtClean="0">
                <a:solidFill>
                  <a:srgbClr val="000000"/>
                </a:solidFill>
                <a:latin typeface="Calibri"/>
              </a:rPr>
              <a:t>Spring</a:t>
            </a:r>
            <a:r>
              <a:rPr lang="en-US" sz="1600" strike="noStrike" dirty="0" smtClean="0">
                <a:solidFill>
                  <a:srgbClr val="000000"/>
                </a:solidFill>
                <a:latin typeface="Calibri"/>
              </a:rPr>
              <a:t> </a:t>
            </a:r>
            <a:r>
              <a:rPr lang="en-US" sz="1600" strike="noStrike" dirty="0">
                <a:solidFill>
                  <a:srgbClr val="000000"/>
                </a:solidFill>
                <a:latin typeface="Calibri"/>
              </a:rPr>
              <a:t>campaign (</a:t>
            </a:r>
            <a:r>
              <a:rPr lang="en-US" sz="1600" strike="noStrike" dirty="0" smtClean="0">
                <a:solidFill>
                  <a:srgbClr val="000000"/>
                </a:solidFill>
                <a:latin typeface="Calibri"/>
              </a:rPr>
              <a:t>16/6 </a:t>
            </a:r>
            <a:r>
              <a:rPr lang="en-US" sz="1600" strike="noStrike" dirty="0">
                <a:solidFill>
                  <a:srgbClr val="000000"/>
                </a:solidFill>
                <a:latin typeface="Calibri"/>
              </a:rPr>
              <a:t>and </a:t>
            </a:r>
            <a:r>
              <a:rPr lang="en-US" sz="1600" dirty="0" smtClean="0">
                <a:solidFill>
                  <a:srgbClr val="000000"/>
                </a:solidFill>
                <a:latin typeface="Calibri"/>
              </a:rPr>
              <a:t>18</a:t>
            </a:r>
            <a:r>
              <a:rPr lang="en-US" sz="1600" strike="noStrike" dirty="0" smtClean="0">
                <a:solidFill>
                  <a:srgbClr val="000000"/>
                </a:solidFill>
                <a:latin typeface="Calibri"/>
              </a:rPr>
              <a:t>/6/2017</a:t>
            </a:r>
            <a:r>
              <a:rPr lang="en-US" sz="1600" strike="noStrike" dirty="0" smtClean="0">
                <a:solidFill>
                  <a:srgbClr val="000000"/>
                </a:solidFill>
                <a:latin typeface="Calibri"/>
              </a:rPr>
              <a:t>)</a:t>
            </a:r>
            <a:endParaRPr sz="1600" dirty="0"/>
          </a:p>
        </p:txBody>
      </p:sp>
      <p:pic>
        <p:nvPicPr>
          <p:cNvPr id="33" name="Image 3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512" y="3861048"/>
            <a:ext cx="3235899" cy="2376264"/>
          </a:xfrm>
          <a:prstGeom prst="rect">
            <a:avLst/>
          </a:prstGeom>
        </p:spPr>
      </p:pic>
      <p:pic>
        <p:nvPicPr>
          <p:cNvPr id="34" name="Picture 5" descr="C:\Documents and Settings\M_Arshinov\Рабочий стол\Gerard\PNG\Profiles\VAS_F4b.png"/>
          <p:cNvPicPr>
            <a:picLocks noChangeAspect="1" noChangeArrowheads="1"/>
          </p:cNvPicPr>
          <p:nvPr/>
        </p:nvPicPr>
        <p:blipFill>
          <a:blip r:embed="rId13"/>
          <a:srcRect/>
          <a:stretch>
            <a:fillRect/>
          </a:stretch>
        </p:blipFill>
        <p:spPr bwMode="auto">
          <a:xfrm>
            <a:off x="1907704" y="1052736"/>
            <a:ext cx="2448272" cy="1428355"/>
          </a:xfrm>
          <a:prstGeom prst="rect">
            <a:avLst/>
          </a:prstGeom>
          <a:noFill/>
        </p:spPr>
      </p:pic>
      <p:cxnSp>
        <p:nvCxnSpPr>
          <p:cNvPr id="35" name="Connecteur droit avec flèche 34"/>
          <p:cNvCxnSpPr/>
          <p:nvPr/>
        </p:nvCxnSpPr>
        <p:spPr>
          <a:xfrm flipH="1" flipV="1">
            <a:off x="1619672" y="3284984"/>
            <a:ext cx="360041" cy="787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7252317"/>
      </p:ext>
    </p:extLst>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10"/>
          <p:cNvPicPr>
            <a:picLocks noChangeAspect="1" noChangeArrowheads="1"/>
          </p:cNvPicPr>
          <p:nvPr/>
        </p:nvPicPr>
        <p:blipFill rotWithShape="1">
          <a:blip r:embed="rId2">
            <a:extLst>
              <a:ext uri="{28A0092B-C50C-407E-A947-70E740481C1C}">
                <a14:useLocalDpi xmlns:a14="http://schemas.microsoft.com/office/drawing/2010/main" val="0"/>
              </a:ext>
            </a:extLst>
          </a:blip>
          <a:srcRect r="52852"/>
          <a:stretch/>
        </p:blipFill>
        <p:spPr bwMode="auto">
          <a:xfrm>
            <a:off x="251520" y="1905511"/>
            <a:ext cx="2922428" cy="490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38"/>
          <p:cNvSpPr txBox="1"/>
          <p:nvPr/>
        </p:nvSpPr>
        <p:spPr>
          <a:xfrm>
            <a:off x="2759276" y="137443"/>
            <a:ext cx="5751880" cy="646331"/>
          </a:xfrm>
          <a:prstGeom prst="rect">
            <a:avLst/>
          </a:prstGeom>
          <a:no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solidFill>
                  <a:srgbClr val="FF0000"/>
                </a:solidFill>
              </a:rPr>
              <a:t>Ground-based </a:t>
            </a:r>
            <a:r>
              <a:rPr lang="en-US" b="1" dirty="0" err="1" smtClean="0">
                <a:solidFill>
                  <a:srgbClr val="FF0000"/>
                </a:solidFill>
              </a:rPr>
              <a:t>lidar</a:t>
            </a:r>
            <a:r>
              <a:rPr lang="en-US" b="1" dirty="0" smtClean="0">
                <a:solidFill>
                  <a:srgbClr val="FF0000"/>
                </a:solidFill>
              </a:rPr>
              <a:t> observations in Northern Scandinavia (ALOMAR)</a:t>
            </a:r>
            <a:endParaRPr lang="en-US" b="1" dirty="0">
              <a:solidFill>
                <a:srgbClr val="FF0000"/>
              </a:solidFill>
            </a:endParaRPr>
          </a:p>
        </p:txBody>
      </p:sp>
      <p:pic>
        <p:nvPicPr>
          <p:cNvPr id="7" name="Picture 22" descr="000157"/>
          <p:cNvPicPr>
            <a:picLocks noChangeAspect="1" noChangeArrowheads="1"/>
          </p:cNvPicPr>
          <p:nvPr/>
        </p:nvPicPr>
        <p:blipFill rotWithShape="1">
          <a:blip r:embed="rId3">
            <a:extLst>
              <a:ext uri="{28A0092B-C50C-407E-A947-70E740481C1C}">
                <a14:useLocalDpi xmlns:a14="http://schemas.microsoft.com/office/drawing/2010/main" val="0"/>
              </a:ext>
            </a:extLst>
          </a:blip>
          <a:srcRect t="10119"/>
          <a:stretch/>
        </p:blipFill>
        <p:spPr bwMode="auto">
          <a:xfrm>
            <a:off x="395536" y="312291"/>
            <a:ext cx="2334997" cy="157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077072"/>
            <a:ext cx="4286853" cy="2519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635897" y="2497335"/>
            <a:ext cx="4896544" cy="1569660"/>
          </a:xfrm>
          <a:prstGeom prst="rect">
            <a:avLst/>
          </a:prstGeom>
        </p:spPr>
        <p:txBody>
          <a:bodyPr wrap="squar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smtClean="0"/>
              <a:t>Sample volcanic plume detection – </a:t>
            </a:r>
            <a:r>
              <a:rPr lang="en-US" sz="1200" b="1" dirty="0" err="1" smtClean="0"/>
              <a:t>Nabro</a:t>
            </a:r>
            <a:r>
              <a:rPr lang="en-US" sz="1200" b="1" dirty="0" smtClean="0"/>
              <a:t> plume in 2011</a:t>
            </a:r>
          </a:p>
          <a:p>
            <a:endParaRPr lang="en-US" sz="1200" b="1" dirty="0" smtClean="0"/>
          </a:p>
          <a:p>
            <a:r>
              <a:rPr lang="en-US" sz="1200" b="1" dirty="0" smtClean="0"/>
              <a:t>Left: UV/Visible/IR </a:t>
            </a:r>
            <a:r>
              <a:rPr lang="en-US" sz="1200" b="1" dirty="0" err="1" smtClean="0"/>
              <a:t>lidar</a:t>
            </a:r>
            <a:r>
              <a:rPr lang="en-US" sz="1200" b="1" dirty="0" smtClean="0"/>
              <a:t> profiles of the plume. The particle size distribution can be retrieved from 3 wavelength </a:t>
            </a:r>
            <a:r>
              <a:rPr lang="en-US" sz="1200" b="1" dirty="0" err="1" smtClean="0"/>
              <a:t>lidar</a:t>
            </a:r>
            <a:r>
              <a:rPr lang="en-US" sz="1200" b="1" dirty="0" smtClean="0"/>
              <a:t> measurements</a:t>
            </a:r>
          </a:p>
          <a:p>
            <a:endParaRPr lang="en-US" sz="1200" b="1" dirty="0" smtClean="0"/>
          </a:p>
          <a:p>
            <a:r>
              <a:rPr lang="en-US" sz="1200" b="1" dirty="0" smtClean="0"/>
              <a:t>Below: modelled backscatter using microphysical/transport modeling and explicit aerosol scheme for optical calculations</a:t>
            </a:r>
          </a:p>
        </p:txBody>
      </p:sp>
      <p:sp>
        <p:nvSpPr>
          <p:cNvPr id="10" name="ZoneTexte 78"/>
          <p:cNvSpPr txBox="1"/>
          <p:nvPr/>
        </p:nvSpPr>
        <p:spPr>
          <a:xfrm>
            <a:off x="3347864" y="836712"/>
            <a:ext cx="5544616" cy="1384995"/>
          </a:xfrm>
          <a:prstGeom prst="rect">
            <a:avLst/>
          </a:prstGeom>
          <a:no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50" b="1" dirty="0" smtClean="0"/>
              <a:t>Analysis of aerosol distribution in the upper troposphere/lower stratosphere (UTLS) at high latitudes from the ALOMAR Rayleigh/Mie/Raman </a:t>
            </a:r>
            <a:r>
              <a:rPr lang="en-US" sz="1050" b="1" dirty="0" err="1" smtClean="0"/>
              <a:t>lidar</a:t>
            </a:r>
            <a:r>
              <a:rPr lang="en-US" sz="1050" b="1" dirty="0" smtClean="0"/>
              <a:t> (69°N, 16°E) </a:t>
            </a:r>
          </a:p>
          <a:p>
            <a:pPr algn="just"/>
            <a:endParaRPr lang="en-US" sz="1050" b="1" dirty="0"/>
          </a:p>
          <a:p>
            <a:pPr algn="just"/>
            <a:r>
              <a:rPr lang="en-US" sz="1050" b="1" dirty="0"/>
              <a:t>M</a:t>
            </a:r>
            <a:r>
              <a:rPr lang="en-US" sz="1050" b="1" dirty="0" smtClean="0"/>
              <a:t>ultispectral measurements at 355 nm, 532 nm and 1064nm, including Raman channels for molecular reference</a:t>
            </a:r>
            <a:r>
              <a:rPr lang="en-US" sz="1050" b="1" dirty="0"/>
              <a:t> </a:t>
            </a:r>
            <a:r>
              <a:rPr lang="en-US" sz="1050" b="1" dirty="0" smtClean="0"/>
              <a:t>with excellent SNR in UTLS.</a:t>
            </a:r>
          </a:p>
          <a:p>
            <a:pPr algn="just"/>
            <a:endParaRPr lang="en-US" sz="1050" b="1" dirty="0"/>
          </a:p>
          <a:p>
            <a:pPr algn="just"/>
            <a:r>
              <a:rPr lang="en-US" sz="1050" b="1" dirty="0" smtClean="0"/>
              <a:t>Color ratios and </a:t>
            </a:r>
            <a:r>
              <a:rPr lang="en-US" sz="1050" b="1" dirty="0" err="1" smtClean="0"/>
              <a:t>depolarisation</a:t>
            </a:r>
            <a:r>
              <a:rPr lang="en-US" sz="1050" b="1" dirty="0" smtClean="0"/>
              <a:t> ratios are usually used to discriminate between the different aerosol types. </a:t>
            </a:r>
            <a:endParaRPr lang="en-US" sz="1050" b="1" dirty="0"/>
          </a:p>
        </p:txBody>
      </p:sp>
    </p:spTree>
    <p:extLst>
      <p:ext uri="{BB962C8B-B14F-4D97-AF65-F5344CB8AC3E}">
        <p14:creationId xmlns:p14="http://schemas.microsoft.com/office/powerpoint/2010/main" val="13396196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2" descr="https://pagesperso.locean-ipsl.upmc.fr/nas/IAOOS/Allbuoy2015_trajectory_le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860" r="13324" b="34505"/>
          <a:stretch/>
        </p:blipFill>
        <p:spPr bwMode="auto">
          <a:xfrm>
            <a:off x="4644008" y="2420888"/>
            <a:ext cx="4564454" cy="410011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p:cNvPicPr/>
          <p:nvPr/>
        </p:nvPicPr>
        <p:blipFill>
          <a:blip r:embed="rId3"/>
          <a:srcRect t="19745" b="23893"/>
          <a:stretch>
            <a:fillRect/>
          </a:stretch>
        </p:blipFill>
        <p:spPr bwMode="auto">
          <a:xfrm>
            <a:off x="-2268760" y="28415776"/>
            <a:ext cx="792088" cy="1048861"/>
          </a:xfrm>
          <a:prstGeom prst="rect">
            <a:avLst/>
          </a:prstGeom>
          <a:noFill/>
          <a:ln w="9525">
            <a:noFill/>
            <a:miter lim="800000"/>
            <a:headEnd/>
            <a:tailEnd/>
          </a:ln>
        </p:spPr>
      </p:pic>
      <p:sp>
        <p:nvSpPr>
          <p:cNvPr id="4" name="Titre 1"/>
          <p:cNvSpPr>
            <a:spLocks noGrp="1"/>
          </p:cNvSpPr>
          <p:nvPr>
            <p:ph type="ctrTitle" idx="4294967295"/>
          </p:nvPr>
        </p:nvSpPr>
        <p:spPr>
          <a:xfrm>
            <a:off x="288032" y="139173"/>
            <a:ext cx="6444208" cy="481515"/>
          </a:xfrm>
        </p:spPr>
        <p:txBody>
          <a:bodyPr/>
          <a:lstStyle/>
          <a:p>
            <a:r>
              <a:rPr lang="fr-FR" b="1" dirty="0" smtClean="0">
                <a:solidFill>
                  <a:srgbClr val="FF0000"/>
                </a:solidFill>
              </a:rPr>
              <a:t>IAOOS </a:t>
            </a:r>
            <a:r>
              <a:rPr lang="fr-FR" b="1" dirty="0" err="1" smtClean="0">
                <a:solidFill>
                  <a:srgbClr val="FF0000"/>
                </a:solidFill>
              </a:rPr>
              <a:t>platforms</a:t>
            </a:r>
            <a:r>
              <a:rPr lang="fr-FR" b="1" dirty="0" smtClean="0">
                <a:solidFill>
                  <a:srgbClr val="FF0000"/>
                </a:solidFill>
              </a:rPr>
              <a:t> for </a:t>
            </a:r>
            <a:r>
              <a:rPr lang="fr-FR" b="1" dirty="0" err="1" smtClean="0">
                <a:solidFill>
                  <a:srgbClr val="FF0000"/>
                </a:solidFill>
              </a:rPr>
              <a:t>Arctic</a:t>
            </a:r>
            <a:r>
              <a:rPr lang="fr-FR" b="1" dirty="0" smtClean="0">
                <a:solidFill>
                  <a:srgbClr val="FF0000"/>
                </a:solidFill>
              </a:rPr>
              <a:t> </a:t>
            </a:r>
            <a:r>
              <a:rPr lang="fr-FR" b="1" dirty="0" err="1" smtClean="0">
                <a:solidFill>
                  <a:srgbClr val="FF0000"/>
                </a:solidFill>
              </a:rPr>
              <a:t>Studies</a:t>
            </a:r>
            <a:endParaRPr lang="fr-FR" b="1" dirty="0">
              <a:solidFill>
                <a:srgbClr val="FF0000"/>
              </a:solidFill>
            </a:endParaRPr>
          </a:p>
        </p:txBody>
      </p:sp>
      <p:sp>
        <p:nvSpPr>
          <p:cNvPr id="5" name="Sous-titre 3"/>
          <p:cNvSpPr>
            <a:spLocks noGrp="1"/>
          </p:cNvSpPr>
          <p:nvPr>
            <p:ph type="subTitle" idx="4294967295"/>
          </p:nvPr>
        </p:nvSpPr>
        <p:spPr>
          <a:xfrm>
            <a:off x="288032" y="908720"/>
            <a:ext cx="5162398" cy="3089115"/>
          </a:xfrm>
        </p:spPr>
        <p:txBody>
          <a:bodyPr>
            <a:normAutofit fontScale="85000" lnSpcReduction="10000"/>
          </a:bodyPr>
          <a:lstStyle/>
          <a:p>
            <a:r>
              <a:rPr lang="fr-FR" dirty="0" smtClean="0">
                <a:solidFill>
                  <a:schemeClr val="tx1"/>
                </a:solidFill>
              </a:rPr>
              <a:t>IAOOS </a:t>
            </a:r>
            <a:r>
              <a:rPr lang="fr-FR" dirty="0" err="1" smtClean="0">
                <a:solidFill>
                  <a:schemeClr val="tx1"/>
                </a:solidFill>
              </a:rPr>
              <a:t>platforms</a:t>
            </a:r>
            <a:r>
              <a:rPr lang="fr-FR" dirty="0" smtClean="0">
                <a:solidFill>
                  <a:schemeClr val="tx1"/>
                </a:solidFill>
              </a:rPr>
              <a:t> are </a:t>
            </a:r>
            <a:r>
              <a:rPr lang="fr-FR" dirty="0" err="1" smtClean="0">
                <a:solidFill>
                  <a:schemeClr val="tx1"/>
                </a:solidFill>
              </a:rPr>
              <a:t>deployed</a:t>
            </a:r>
            <a:r>
              <a:rPr lang="fr-FR" dirty="0" smtClean="0">
                <a:solidFill>
                  <a:schemeClr val="tx1"/>
                </a:solidFill>
              </a:rPr>
              <a:t> over the </a:t>
            </a:r>
            <a:r>
              <a:rPr lang="fr-FR" dirty="0" err="1" smtClean="0">
                <a:solidFill>
                  <a:schemeClr val="tx1"/>
                </a:solidFill>
              </a:rPr>
              <a:t>Arctic</a:t>
            </a:r>
            <a:r>
              <a:rPr lang="fr-FR" dirty="0" smtClean="0">
                <a:solidFill>
                  <a:schemeClr val="tx1"/>
                </a:solidFill>
              </a:rPr>
              <a:t> and </a:t>
            </a:r>
            <a:r>
              <a:rPr lang="fr-FR" dirty="0" err="1" smtClean="0">
                <a:solidFill>
                  <a:schemeClr val="tx1"/>
                </a:solidFill>
              </a:rPr>
              <a:t>perform</a:t>
            </a:r>
            <a:endParaRPr lang="fr-FR" dirty="0" smtClean="0">
              <a:solidFill>
                <a:schemeClr val="tx1"/>
              </a:solidFill>
            </a:endParaRPr>
          </a:p>
          <a:p>
            <a:r>
              <a:rPr lang="fr-FR" dirty="0" err="1" smtClean="0">
                <a:solidFill>
                  <a:schemeClr val="tx1"/>
                </a:solidFill>
              </a:rPr>
              <a:t>Atmosphere</a:t>
            </a:r>
            <a:r>
              <a:rPr lang="fr-FR" dirty="0" smtClean="0">
                <a:solidFill>
                  <a:schemeClr val="tx1"/>
                </a:solidFill>
              </a:rPr>
              <a:t> (</a:t>
            </a:r>
            <a:r>
              <a:rPr lang="fr-FR" dirty="0" err="1" smtClean="0">
                <a:solidFill>
                  <a:schemeClr val="tx1"/>
                </a:solidFill>
              </a:rPr>
              <a:t>meteo</a:t>
            </a:r>
            <a:r>
              <a:rPr lang="fr-FR" dirty="0" smtClean="0">
                <a:solidFill>
                  <a:schemeClr val="tx1"/>
                </a:solidFill>
              </a:rPr>
              <a:t> and </a:t>
            </a:r>
            <a:r>
              <a:rPr lang="fr-FR" dirty="0" err="1" smtClean="0">
                <a:solidFill>
                  <a:schemeClr val="tx1"/>
                </a:solidFill>
              </a:rPr>
              <a:t>backscatter</a:t>
            </a:r>
            <a:r>
              <a:rPr lang="fr-FR" dirty="0" smtClean="0">
                <a:solidFill>
                  <a:schemeClr val="tx1"/>
                </a:solidFill>
              </a:rPr>
              <a:t> lidar),</a:t>
            </a:r>
          </a:p>
          <a:p>
            <a:r>
              <a:rPr lang="fr-FR" dirty="0" smtClean="0">
                <a:solidFill>
                  <a:schemeClr val="tx1"/>
                </a:solidFill>
              </a:rPr>
              <a:t>Snow/</a:t>
            </a:r>
            <a:r>
              <a:rPr lang="fr-FR" dirty="0" err="1" smtClean="0">
                <a:solidFill>
                  <a:schemeClr val="tx1"/>
                </a:solidFill>
              </a:rPr>
              <a:t>Ice</a:t>
            </a:r>
            <a:r>
              <a:rPr lang="fr-FR" dirty="0" smtClean="0">
                <a:solidFill>
                  <a:schemeClr val="tx1"/>
                </a:solidFill>
              </a:rPr>
              <a:t> (T profiles)</a:t>
            </a:r>
          </a:p>
          <a:p>
            <a:r>
              <a:rPr lang="fr-FR" dirty="0" err="1" smtClean="0">
                <a:solidFill>
                  <a:schemeClr val="tx1"/>
                </a:solidFill>
              </a:rPr>
              <a:t>Ocean</a:t>
            </a:r>
            <a:r>
              <a:rPr lang="fr-FR" dirty="0" smtClean="0">
                <a:solidFill>
                  <a:schemeClr val="tx1"/>
                </a:solidFill>
              </a:rPr>
              <a:t> (T, S, … profiles) </a:t>
            </a:r>
            <a:r>
              <a:rPr lang="fr-FR" dirty="0" err="1">
                <a:solidFill>
                  <a:schemeClr val="tx1"/>
                </a:solidFill>
              </a:rPr>
              <a:t>m</a:t>
            </a:r>
            <a:r>
              <a:rPr lang="fr-FR" dirty="0" err="1" smtClean="0">
                <a:solidFill>
                  <a:schemeClr val="tx1"/>
                </a:solidFill>
              </a:rPr>
              <a:t>easurements</a:t>
            </a:r>
            <a:endParaRPr lang="fr-FR" dirty="0" smtClean="0">
              <a:solidFill>
                <a:schemeClr val="tx1"/>
              </a:solidFill>
            </a:endParaRPr>
          </a:p>
          <a:p>
            <a:endParaRPr lang="fr-FR" sz="1800" kern="0" dirty="0" smtClean="0">
              <a:solidFill>
                <a:schemeClr val="tx1"/>
              </a:solidFill>
            </a:endParaRPr>
          </a:p>
          <a:p>
            <a:r>
              <a:rPr lang="fr-FR" sz="1800" kern="0" dirty="0" err="1" smtClean="0">
                <a:solidFill>
                  <a:schemeClr val="tx1"/>
                </a:solidFill>
              </a:rPr>
              <a:t>Several</a:t>
            </a:r>
            <a:r>
              <a:rPr lang="fr-FR" sz="1800" kern="0" dirty="0" smtClean="0">
                <a:solidFill>
                  <a:schemeClr val="tx1"/>
                </a:solidFill>
              </a:rPr>
              <a:t> IAOOS </a:t>
            </a:r>
            <a:r>
              <a:rPr lang="fr-FR" sz="1800" kern="0" dirty="0" err="1" smtClean="0">
                <a:solidFill>
                  <a:schemeClr val="tx1"/>
                </a:solidFill>
              </a:rPr>
              <a:t>platforms</a:t>
            </a:r>
            <a:r>
              <a:rPr lang="fr-FR" sz="1800" kern="0" dirty="0" smtClean="0">
                <a:solidFill>
                  <a:schemeClr val="tx1"/>
                </a:solidFill>
              </a:rPr>
              <a:t> are </a:t>
            </a:r>
            <a:r>
              <a:rPr lang="fr-FR" sz="1800" kern="0" dirty="0" err="1" smtClean="0">
                <a:solidFill>
                  <a:schemeClr val="tx1"/>
                </a:solidFill>
              </a:rPr>
              <a:t>deployed</a:t>
            </a:r>
            <a:r>
              <a:rPr lang="fr-FR" sz="1800" kern="0" dirty="0" smtClean="0">
                <a:solidFill>
                  <a:schemeClr val="tx1"/>
                </a:solidFill>
              </a:rPr>
              <a:t> </a:t>
            </a:r>
            <a:r>
              <a:rPr lang="fr-FR" sz="1800" kern="0" dirty="0" err="1" smtClean="0">
                <a:solidFill>
                  <a:schemeClr val="tx1"/>
                </a:solidFill>
              </a:rPr>
              <a:t>every</a:t>
            </a:r>
            <a:r>
              <a:rPr lang="fr-FR" sz="1800" kern="0" dirty="0" smtClean="0">
                <a:solidFill>
                  <a:schemeClr val="tx1"/>
                </a:solidFill>
              </a:rPr>
              <a:t> </a:t>
            </a:r>
            <a:r>
              <a:rPr lang="fr-FR" sz="1800" kern="0" dirty="0" err="1" smtClean="0">
                <a:solidFill>
                  <a:schemeClr val="tx1"/>
                </a:solidFill>
              </a:rPr>
              <a:t>year</a:t>
            </a:r>
            <a:r>
              <a:rPr lang="fr-FR" sz="1800" kern="0" dirty="0" smtClean="0">
                <a:solidFill>
                  <a:schemeClr val="tx1"/>
                </a:solidFill>
              </a:rPr>
              <a:t> over the </a:t>
            </a:r>
            <a:r>
              <a:rPr lang="fr-FR" sz="1800" kern="0" dirty="0" err="1" smtClean="0">
                <a:solidFill>
                  <a:schemeClr val="tx1"/>
                </a:solidFill>
              </a:rPr>
              <a:t>Arctic</a:t>
            </a:r>
            <a:r>
              <a:rPr lang="fr-FR" sz="1800" kern="0" dirty="0" smtClean="0">
                <a:solidFill>
                  <a:schemeClr val="tx1"/>
                </a:solidFill>
              </a:rPr>
              <a:t> </a:t>
            </a:r>
            <a:r>
              <a:rPr lang="fr-FR" sz="1800" kern="0" dirty="0" err="1" smtClean="0">
                <a:solidFill>
                  <a:schemeClr val="tx1"/>
                </a:solidFill>
              </a:rPr>
              <a:t>since</a:t>
            </a:r>
            <a:r>
              <a:rPr lang="fr-FR" sz="1800" kern="0" dirty="0" smtClean="0">
                <a:solidFill>
                  <a:schemeClr val="tx1"/>
                </a:solidFill>
              </a:rPr>
              <a:t> 2013.They are </a:t>
            </a:r>
            <a:r>
              <a:rPr lang="fr-FR" sz="1800" kern="0" dirty="0" err="1" smtClean="0">
                <a:solidFill>
                  <a:schemeClr val="tx1"/>
                </a:solidFill>
              </a:rPr>
              <a:t>drifting</a:t>
            </a:r>
            <a:r>
              <a:rPr lang="fr-FR" sz="1800" kern="0" dirty="0" smtClean="0">
                <a:solidFill>
                  <a:schemeClr val="tx1"/>
                </a:solidFill>
              </a:rPr>
              <a:t> </a:t>
            </a:r>
            <a:r>
              <a:rPr lang="fr-FR" sz="1800" kern="0" dirty="0" err="1" smtClean="0">
                <a:solidFill>
                  <a:schemeClr val="tx1"/>
                </a:solidFill>
              </a:rPr>
              <a:t>with</a:t>
            </a:r>
            <a:r>
              <a:rPr lang="fr-FR" sz="1800" kern="0" dirty="0" smtClean="0">
                <a:solidFill>
                  <a:schemeClr val="tx1"/>
                </a:solidFill>
              </a:rPr>
              <a:t> the </a:t>
            </a:r>
            <a:r>
              <a:rPr lang="fr-FR" sz="1800" kern="0" dirty="0" err="1" smtClean="0">
                <a:solidFill>
                  <a:schemeClr val="tx1"/>
                </a:solidFill>
              </a:rPr>
              <a:t>ice</a:t>
            </a:r>
            <a:r>
              <a:rPr lang="fr-FR" sz="1800" kern="0" dirty="0" smtClean="0">
                <a:solidFill>
                  <a:schemeClr val="tx1"/>
                </a:solidFill>
              </a:rPr>
              <a:t> </a:t>
            </a:r>
            <a:r>
              <a:rPr lang="fr-FR" sz="1800" kern="0" dirty="0" err="1" smtClean="0">
                <a:solidFill>
                  <a:schemeClr val="tx1"/>
                </a:solidFill>
              </a:rPr>
              <a:t>accross</a:t>
            </a:r>
            <a:r>
              <a:rPr lang="fr-FR" sz="1800" kern="0" dirty="0" smtClean="0">
                <a:solidFill>
                  <a:schemeClr val="tx1"/>
                </a:solidFill>
              </a:rPr>
              <a:t> the </a:t>
            </a:r>
            <a:r>
              <a:rPr lang="fr-FR" sz="1800" kern="0" dirty="0" err="1" smtClean="0">
                <a:solidFill>
                  <a:schemeClr val="tx1"/>
                </a:solidFill>
              </a:rPr>
              <a:t>Arctic</a:t>
            </a:r>
            <a:r>
              <a:rPr lang="fr-FR" sz="1800" kern="0" dirty="0" smtClean="0">
                <a:solidFill>
                  <a:schemeClr val="tx1"/>
                </a:solidFill>
              </a:rPr>
              <a:t> and exit </a:t>
            </a:r>
            <a:r>
              <a:rPr lang="fr-FR" sz="1800" kern="0" dirty="0" err="1" smtClean="0">
                <a:solidFill>
                  <a:schemeClr val="tx1"/>
                </a:solidFill>
              </a:rPr>
              <a:t>through</a:t>
            </a:r>
            <a:r>
              <a:rPr lang="fr-FR" sz="1800" kern="0" dirty="0" smtClean="0">
                <a:solidFill>
                  <a:schemeClr val="tx1"/>
                </a:solidFill>
              </a:rPr>
              <a:t> FRAM straight</a:t>
            </a:r>
          </a:p>
          <a:p>
            <a:endParaRPr lang="fr-FR" sz="1800" kern="0" dirty="0" smtClean="0"/>
          </a:p>
          <a:p>
            <a:endParaRPr lang="fr-FR" sz="1800" dirty="0" smtClean="0"/>
          </a:p>
          <a:p>
            <a:r>
              <a:rPr lang="fr-FR" sz="1800" dirty="0" err="1" smtClean="0"/>
              <a:t>Example</a:t>
            </a:r>
            <a:r>
              <a:rPr lang="fr-FR" sz="1800" dirty="0" smtClean="0"/>
              <a:t> of IAOOS/CALIOP </a:t>
            </a:r>
            <a:r>
              <a:rPr lang="fr-FR" sz="1800" dirty="0" err="1" smtClean="0"/>
              <a:t>comparison</a:t>
            </a:r>
            <a:r>
              <a:rPr lang="fr-FR" sz="1800" dirty="0" smtClean="0"/>
              <a:t> of </a:t>
            </a:r>
            <a:r>
              <a:rPr lang="fr-FR" sz="1800" dirty="0" err="1" smtClean="0"/>
              <a:t>aerosol</a:t>
            </a:r>
            <a:r>
              <a:rPr lang="fr-FR" sz="1800" dirty="0" smtClean="0"/>
              <a:t> vertical profiles  (Di </a:t>
            </a:r>
            <a:r>
              <a:rPr lang="fr-FR" sz="1800" dirty="0" err="1" smtClean="0"/>
              <a:t>Biagio</a:t>
            </a:r>
            <a:r>
              <a:rPr lang="fr-FR" sz="1800" dirty="0" smtClean="0"/>
              <a:t> et al. JGR 2018)</a:t>
            </a:r>
          </a:p>
          <a:p>
            <a:r>
              <a:rPr lang="fr-FR" sz="1800" kern="0" dirty="0" smtClean="0">
                <a:solidFill>
                  <a:schemeClr val="tx1"/>
                </a:solidFill>
              </a:rPr>
              <a:t> </a:t>
            </a:r>
          </a:p>
          <a:p>
            <a:endParaRPr lang="fr-FR" sz="1800" kern="0" dirty="0" smtClean="0">
              <a:solidFill>
                <a:schemeClr val="tx1"/>
              </a:solidFill>
            </a:endParaRPr>
          </a:p>
          <a:p>
            <a:r>
              <a:rPr lang="fr-FR" dirty="0" smtClean="0">
                <a:solidFill>
                  <a:schemeClr val="tx1"/>
                </a:solidFill>
              </a:rPr>
              <a:t> </a:t>
            </a:r>
            <a:endParaRPr lang="fr-FR" dirty="0">
              <a:solidFill>
                <a:schemeClr val="tx1"/>
              </a:solidFill>
            </a:endParaRPr>
          </a:p>
        </p:txBody>
      </p:sp>
      <p:pic>
        <p:nvPicPr>
          <p:cNvPr id="6" name="Picture 2" descr="D:\Users\jpe\AppData\Local\Temp\IMG_707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467" t="6756" r="8933" b="5244"/>
          <a:stretch/>
        </p:blipFill>
        <p:spPr bwMode="auto">
          <a:xfrm>
            <a:off x="6732240" y="139173"/>
            <a:ext cx="2293985" cy="2307973"/>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96" y="3861048"/>
            <a:ext cx="4816206" cy="2850779"/>
          </a:xfrm>
          <a:prstGeom prst="rect">
            <a:avLst/>
          </a:prstGeom>
        </p:spPr>
      </p:pic>
    </p:spTree>
    <p:extLst>
      <p:ext uri="{BB962C8B-B14F-4D97-AF65-F5344CB8AC3E}">
        <p14:creationId xmlns:p14="http://schemas.microsoft.com/office/powerpoint/2010/main" val="16965295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D:\Dropbox\Desktop\Desktop Labo\Phuong\classif_tot (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2729682"/>
            <a:ext cx="7219268" cy="4128318"/>
          </a:xfrm>
          <a:prstGeom prst="rect">
            <a:avLst/>
          </a:prstGeom>
          <a:noFill/>
          <a:extLst>
            <a:ext uri="{909E8E84-426E-40dd-AFC4-6F175D3DCCD1}">
              <a14:hiddenFill xmlns:a14="http://schemas.microsoft.com/office/drawing/2010/main">
                <a:solidFill>
                  <a:srgbClr val="FFFFFF"/>
                </a:solidFill>
              </a14:hiddenFill>
            </a:ext>
          </a:extLst>
        </p:spPr>
      </p:pic>
      <p:sp>
        <p:nvSpPr>
          <p:cNvPr id="256" name="TextShape 1"/>
          <p:cNvSpPr txBox="1"/>
          <p:nvPr/>
        </p:nvSpPr>
        <p:spPr>
          <a:xfrm>
            <a:off x="720090" y="935990"/>
            <a:ext cx="7632065" cy="617220"/>
          </a:xfrm>
          <a:prstGeom prst="rect">
            <a:avLst/>
          </a:prstGeom>
          <a:noFill/>
          <a:ln>
            <a:noFill/>
          </a:ln>
        </p:spPr>
        <p:txBody>
          <a:bodyPr lIns="90000" tIns="45000" rIns="90000" bIns="45000"/>
          <a:lstStyle/>
          <a:p>
            <a:pPr algn="ctr"/>
            <a:endParaRPr lang="fr-FR" altLang="en-GB" sz="1800" b="0" strike="noStrike" spc="-1">
              <a:solidFill>
                <a:srgbClr val="000000"/>
              </a:solidFill>
              <a:uFill>
                <a:solidFill>
                  <a:srgbClr val="FFFFFF"/>
                </a:solidFill>
              </a:uFill>
              <a:latin typeface="Arial" panose="020B0604020202020204"/>
            </a:endParaRPr>
          </a:p>
        </p:txBody>
      </p:sp>
      <p:sp>
        <p:nvSpPr>
          <p:cNvPr id="267" name="TextShape 3"/>
          <p:cNvSpPr txBox="1"/>
          <p:nvPr/>
        </p:nvSpPr>
        <p:spPr>
          <a:xfrm>
            <a:off x="591504" y="88194"/>
            <a:ext cx="8372983" cy="2134434"/>
          </a:xfrm>
          <a:prstGeom prst="rect">
            <a:avLst/>
          </a:prstGeom>
          <a:noFill/>
          <a:ln>
            <a:noFill/>
          </a:ln>
        </p:spPr>
        <p:txBody>
          <a:bodyPr lIns="90000" tIns="45000" rIns="90000" bIns="45000"/>
          <a:lstStyle/>
          <a:p>
            <a:pPr algn="ctr"/>
            <a:r>
              <a:rPr lang="fr-FR" altLang="en-GB" b="1" dirty="0" err="1" smtClean="0">
                <a:solidFill>
                  <a:srgbClr val="FF0000"/>
                </a:solidFill>
              </a:rPr>
              <a:t>Aerosol</a:t>
            </a:r>
            <a:r>
              <a:rPr lang="fr-FR" altLang="en-GB" b="1" dirty="0" smtClean="0">
                <a:solidFill>
                  <a:srgbClr val="FF0000"/>
                </a:solidFill>
              </a:rPr>
              <a:t> and cloud distributions</a:t>
            </a:r>
            <a:r>
              <a:rPr lang="en-GB" b="1" dirty="0" smtClean="0">
                <a:solidFill>
                  <a:srgbClr val="FF0000"/>
                </a:solidFill>
              </a:rPr>
              <a:t> </a:t>
            </a:r>
            <a:r>
              <a:rPr lang="fr-FR" altLang="en-GB" b="1" dirty="0" err="1">
                <a:solidFill>
                  <a:srgbClr val="FF0000"/>
                </a:solidFill>
              </a:rPr>
              <a:t>above</a:t>
            </a:r>
            <a:r>
              <a:rPr lang="fr-FR" altLang="en-GB" b="1" dirty="0">
                <a:solidFill>
                  <a:srgbClr val="FF0000"/>
                </a:solidFill>
              </a:rPr>
              <a:t> </a:t>
            </a:r>
            <a:r>
              <a:rPr lang="en-GB" b="1" dirty="0" smtClean="0">
                <a:solidFill>
                  <a:srgbClr val="FF0000"/>
                </a:solidFill>
              </a:rPr>
              <a:t>Dumont </a:t>
            </a:r>
            <a:r>
              <a:rPr lang="en-GB" b="1" dirty="0" err="1" smtClean="0">
                <a:solidFill>
                  <a:srgbClr val="FF0000"/>
                </a:solidFill>
              </a:rPr>
              <a:t>D’Urville</a:t>
            </a:r>
            <a:r>
              <a:rPr lang="en-GB" b="1" dirty="0" smtClean="0">
                <a:solidFill>
                  <a:srgbClr val="FF0000"/>
                </a:solidFill>
              </a:rPr>
              <a:t> (DDU), Antarctica </a:t>
            </a:r>
            <a:r>
              <a:rPr lang="en-GB" b="1" dirty="0">
                <a:solidFill>
                  <a:srgbClr val="FF0000"/>
                </a:solidFill>
              </a:rPr>
              <a:t>: </a:t>
            </a:r>
          </a:p>
          <a:p>
            <a:pPr algn="ctr"/>
            <a:endParaRPr lang="en-GB" sz="1050" b="1" dirty="0"/>
          </a:p>
          <a:p>
            <a:endParaRPr lang="en-GB" sz="1050" b="1" dirty="0" smtClean="0"/>
          </a:p>
          <a:p>
            <a:r>
              <a:rPr lang="en-GB" sz="1400" b="1" dirty="0" smtClean="0"/>
              <a:t>532 nm backscatter </a:t>
            </a:r>
            <a:r>
              <a:rPr lang="en-GB" sz="1400" b="1" dirty="0" err="1" smtClean="0"/>
              <a:t>lidar</a:t>
            </a:r>
            <a:r>
              <a:rPr lang="en-GB" sz="1400" b="1" dirty="0" smtClean="0"/>
              <a:t> including cross polarization and N</a:t>
            </a:r>
            <a:r>
              <a:rPr lang="en-GB" sz="1400" b="1" baseline="-25000" dirty="0" smtClean="0"/>
              <a:t>2</a:t>
            </a:r>
            <a:r>
              <a:rPr lang="en-GB" sz="1400" b="1" dirty="0" smtClean="0"/>
              <a:t> Raman measurements (UTLS aerosol)</a:t>
            </a:r>
            <a:endParaRPr lang="en-GB" sz="1400" b="1" dirty="0"/>
          </a:p>
          <a:p>
            <a:r>
              <a:rPr lang="fr-FR" altLang="en-GB" sz="1200" b="1" dirty="0"/>
              <a:t> </a:t>
            </a:r>
            <a:r>
              <a:rPr lang="fr-FR" altLang="en-GB" sz="1200" b="1" dirty="0" smtClean="0"/>
              <a:t>     &gt; Impact of cirrus </a:t>
            </a:r>
            <a:r>
              <a:rPr lang="fr-FR" altLang="en-GB" sz="1200" b="1" dirty="0"/>
              <a:t>and </a:t>
            </a:r>
            <a:r>
              <a:rPr lang="fr-FR" altLang="en-GB" sz="1200" b="1" dirty="0" err="1" smtClean="0"/>
              <a:t>stratospheric</a:t>
            </a:r>
            <a:r>
              <a:rPr lang="fr-FR" altLang="en-GB" sz="1200" b="1" dirty="0" smtClean="0"/>
              <a:t> </a:t>
            </a:r>
            <a:r>
              <a:rPr lang="fr-FR" altLang="en-GB" sz="1200" b="1" dirty="0" err="1" smtClean="0"/>
              <a:t>ice</a:t>
            </a:r>
            <a:r>
              <a:rPr lang="fr-FR" altLang="en-GB" sz="1200" b="1" dirty="0" smtClean="0"/>
              <a:t> </a:t>
            </a:r>
            <a:r>
              <a:rPr lang="fr-FR" altLang="en-GB" sz="1200" b="1" dirty="0" err="1" smtClean="0"/>
              <a:t>layers</a:t>
            </a:r>
            <a:r>
              <a:rPr lang="fr-FR" altLang="en-GB" sz="1200" b="1" dirty="0" smtClean="0"/>
              <a:t> on water </a:t>
            </a:r>
            <a:r>
              <a:rPr lang="fr-FR" altLang="en-GB" sz="1200" b="1" dirty="0" err="1" smtClean="0"/>
              <a:t>vapor</a:t>
            </a:r>
            <a:r>
              <a:rPr lang="fr-FR" altLang="en-GB" sz="1200" b="1" dirty="0" smtClean="0"/>
              <a:t> budget  </a:t>
            </a:r>
            <a:r>
              <a:rPr lang="fr-FR" altLang="en-GB" sz="1200" b="1" dirty="0" err="1" smtClean="0"/>
              <a:t>during</a:t>
            </a:r>
            <a:r>
              <a:rPr lang="fr-FR" altLang="en-GB" sz="1200" b="1" dirty="0" smtClean="0"/>
              <a:t> the </a:t>
            </a:r>
            <a:r>
              <a:rPr lang="fr-FR" altLang="en-GB" sz="1200" b="1" dirty="0"/>
              <a:t>PSC </a:t>
            </a:r>
            <a:r>
              <a:rPr lang="fr-FR" altLang="en-GB" sz="1200" b="1" dirty="0" err="1" smtClean="0"/>
              <a:t>season</a:t>
            </a:r>
            <a:endParaRPr lang="fr-FR" altLang="en-GB" sz="1200" b="1" dirty="0"/>
          </a:p>
          <a:p>
            <a:r>
              <a:rPr lang="fr-FR" altLang="en-GB" sz="1200" b="1" dirty="0" smtClean="0"/>
              <a:t>      &gt; </a:t>
            </a:r>
            <a:r>
              <a:rPr lang="fr-FR" altLang="en-GB" sz="1200" b="1" dirty="0" err="1" smtClean="0"/>
              <a:t>Understanding</a:t>
            </a:r>
            <a:r>
              <a:rPr lang="fr-FR" altLang="en-GB" sz="1200" b="1" dirty="0" smtClean="0"/>
              <a:t> the </a:t>
            </a:r>
            <a:r>
              <a:rPr lang="fr-FR" altLang="en-GB" sz="1200" b="1" dirty="0" err="1" smtClean="0"/>
              <a:t>role</a:t>
            </a:r>
            <a:r>
              <a:rPr lang="fr-FR" altLang="en-GB" sz="1200" b="1" dirty="0" smtClean="0"/>
              <a:t> of multiple </a:t>
            </a:r>
            <a:r>
              <a:rPr lang="fr-FR" altLang="en-GB" sz="1200" b="1" dirty="0" err="1" smtClean="0"/>
              <a:t>aerosol</a:t>
            </a:r>
            <a:r>
              <a:rPr lang="fr-FR" altLang="en-GB" sz="1200" b="1" dirty="0" smtClean="0"/>
              <a:t>/cirrus/PSC</a:t>
            </a:r>
            <a:r>
              <a:rPr lang="fr-FR" altLang="en-GB" sz="1200" b="1" dirty="0"/>
              <a:t> </a:t>
            </a:r>
            <a:r>
              <a:rPr lang="fr-FR" altLang="en-GB" sz="1200" b="1" dirty="0" err="1" smtClean="0"/>
              <a:t>layers</a:t>
            </a:r>
            <a:r>
              <a:rPr lang="fr-FR" altLang="en-GB" sz="1200" b="1" dirty="0" smtClean="0"/>
              <a:t> (H2SO4</a:t>
            </a:r>
            <a:r>
              <a:rPr lang="fr-FR" altLang="en-GB" sz="1200" b="1" dirty="0"/>
              <a:t>, HNO3 and </a:t>
            </a:r>
            <a:r>
              <a:rPr lang="fr-FR" altLang="en-GB" sz="1200" b="1" dirty="0" smtClean="0"/>
              <a:t>H2O) vertical distributions </a:t>
            </a:r>
            <a:r>
              <a:rPr lang="fr-FR" altLang="en-GB" sz="1200" b="1" dirty="0" err="1"/>
              <a:t>above</a:t>
            </a:r>
            <a:r>
              <a:rPr lang="fr-FR" altLang="en-GB" sz="1200" b="1" dirty="0"/>
              <a:t> DDU.</a:t>
            </a:r>
          </a:p>
          <a:p>
            <a:endParaRPr lang="fr-FR" altLang="en-GB" sz="1200" b="1" dirty="0"/>
          </a:p>
          <a:p>
            <a:r>
              <a:rPr lang="fr-FR" altLang="en-GB" sz="1200" b="1" dirty="0" err="1"/>
              <a:t>Earthcare</a:t>
            </a:r>
            <a:r>
              <a:rPr lang="fr-FR" altLang="en-GB" sz="1200" b="1" dirty="0"/>
              <a:t> </a:t>
            </a:r>
            <a:r>
              <a:rPr lang="fr-FR" altLang="en-GB" sz="1200" b="1" dirty="0" err="1"/>
              <a:t>products</a:t>
            </a:r>
            <a:r>
              <a:rPr lang="fr-FR" altLang="en-GB" sz="1200" b="1" dirty="0"/>
              <a:t>: </a:t>
            </a:r>
            <a:endParaRPr lang="fr-FR" altLang="en-GB" sz="1200" b="1" dirty="0" smtClean="0"/>
          </a:p>
          <a:p>
            <a:r>
              <a:rPr lang="fr-FR" altLang="en-GB" sz="1200" b="1" dirty="0" smtClean="0"/>
              <a:t>355nm </a:t>
            </a:r>
            <a:r>
              <a:rPr lang="fr-FR" altLang="en-GB" sz="1200" b="1" dirty="0" err="1"/>
              <a:t>backscatter</a:t>
            </a:r>
            <a:r>
              <a:rPr lang="fr-FR" altLang="en-GB" sz="1200" b="1" dirty="0"/>
              <a:t>,</a:t>
            </a:r>
            <a:br>
              <a:rPr lang="fr-FR" altLang="en-GB" sz="1200" b="1" dirty="0"/>
            </a:br>
            <a:r>
              <a:rPr lang="fr-FR" altLang="en-GB" sz="1200" b="1" dirty="0" err="1"/>
              <a:t>depolarisation</a:t>
            </a:r>
            <a:r>
              <a:rPr lang="fr-FR" altLang="en-GB" sz="1200" b="1" dirty="0"/>
              <a:t> + </a:t>
            </a:r>
            <a:r>
              <a:rPr lang="fr-FR" altLang="en-GB" sz="1200" b="1" dirty="0" err="1"/>
              <a:t>Ice</a:t>
            </a:r>
            <a:r>
              <a:rPr lang="fr-FR" altLang="en-GB" sz="1200" b="1" dirty="0"/>
              <a:t> water Content ?</a:t>
            </a:r>
          </a:p>
        </p:txBody>
      </p:sp>
      <p:sp>
        <p:nvSpPr>
          <p:cNvPr id="7" name="TextShape 3"/>
          <p:cNvSpPr txBox="1"/>
          <p:nvPr/>
        </p:nvSpPr>
        <p:spPr>
          <a:xfrm>
            <a:off x="373380" y="6238240"/>
            <a:ext cx="2112010" cy="271145"/>
          </a:xfrm>
          <a:prstGeom prst="rect">
            <a:avLst/>
          </a:prstGeom>
          <a:noFill/>
          <a:ln>
            <a:noFill/>
          </a:ln>
        </p:spPr>
        <p:txBody>
          <a:bodyPr lIns="90000" tIns="45000" rIns="90000" bIns="45000"/>
          <a:lstStyle/>
          <a:p>
            <a:pPr algn="ctr"/>
            <a:r>
              <a:rPr lang="fr-FR" sz="1000" b="0" strike="noStrike" spc="-1">
                <a:solidFill>
                  <a:srgbClr val="000000"/>
                </a:solidFill>
                <a:uFill>
                  <a:solidFill>
                    <a:srgbClr val="FFFFFF"/>
                  </a:solidFill>
                </a:uFill>
                <a:latin typeface="Arial" panose="020B0604020202020204"/>
              </a:rPr>
              <a:t>Backscatter coefficient 532nm</a:t>
            </a:r>
          </a:p>
        </p:txBody>
      </p:sp>
      <p:sp>
        <p:nvSpPr>
          <p:cNvPr id="8" name="TextShape 3"/>
          <p:cNvSpPr txBox="1"/>
          <p:nvPr/>
        </p:nvSpPr>
        <p:spPr>
          <a:xfrm>
            <a:off x="385599" y="2578735"/>
            <a:ext cx="2242185" cy="544830"/>
          </a:xfrm>
          <a:prstGeom prst="rect">
            <a:avLst/>
          </a:prstGeom>
          <a:noFill/>
          <a:ln>
            <a:noFill/>
          </a:ln>
        </p:spPr>
        <p:txBody>
          <a:bodyPr lIns="90000" tIns="45000" rIns="90000" bIns="45000"/>
          <a:lstStyle/>
          <a:p>
            <a:pPr algn="l"/>
            <a:r>
              <a:rPr lang="fr-FR" sz="1050" b="1" dirty="0" err="1"/>
              <a:t>Sample</a:t>
            </a:r>
            <a:r>
              <a:rPr lang="fr-FR" sz="1050" b="1" dirty="0"/>
              <a:t> 2016 profile in </a:t>
            </a:r>
            <a:r>
              <a:rPr lang="fr-FR" sz="1050" b="1" dirty="0" err="1"/>
              <a:t>winter</a:t>
            </a:r>
            <a:r>
              <a:rPr lang="fr-FR" sz="1050" b="1" dirty="0"/>
              <a:t> </a:t>
            </a:r>
            <a:r>
              <a:rPr lang="fr-FR" sz="1050" b="1" dirty="0" err="1"/>
              <a:t>season</a:t>
            </a:r>
            <a:r>
              <a:rPr lang="fr-FR" sz="1050" b="1" dirty="0"/>
              <a:t> </a:t>
            </a:r>
            <a:r>
              <a:rPr lang="fr-FR" sz="1050" b="1" dirty="0" err="1"/>
              <a:t>with</a:t>
            </a:r>
            <a:r>
              <a:rPr lang="fr-FR" sz="1050" b="1" dirty="0"/>
              <a:t> </a:t>
            </a:r>
            <a:r>
              <a:rPr lang="fr-FR" sz="1050" b="1" dirty="0" err="1"/>
              <a:t>strong</a:t>
            </a:r>
            <a:r>
              <a:rPr lang="fr-FR" sz="1050" b="1" dirty="0"/>
              <a:t> cirrus and </a:t>
            </a:r>
            <a:r>
              <a:rPr lang="fr-FR" sz="1050" b="1" dirty="0" err="1"/>
              <a:t>ice</a:t>
            </a:r>
            <a:r>
              <a:rPr lang="fr-FR" sz="1050" b="1" dirty="0"/>
              <a:t> PSC </a:t>
            </a:r>
            <a:r>
              <a:rPr lang="fr-FR" sz="1050" b="1" dirty="0" err="1"/>
              <a:t>layers</a:t>
            </a:r>
            <a:endParaRPr lang="fr-FR" sz="1050" b="1" dirty="0"/>
          </a:p>
        </p:txBody>
      </p:sp>
      <p:sp>
        <p:nvSpPr>
          <p:cNvPr id="10" name="TextShape 3"/>
          <p:cNvSpPr txBox="1"/>
          <p:nvPr/>
        </p:nvSpPr>
        <p:spPr>
          <a:xfrm>
            <a:off x="3203848" y="2276872"/>
            <a:ext cx="5704964" cy="544830"/>
          </a:xfrm>
          <a:prstGeom prst="rect">
            <a:avLst/>
          </a:prstGeom>
          <a:noFill/>
          <a:ln>
            <a:noFill/>
          </a:ln>
        </p:spPr>
        <p:txBody>
          <a:bodyPr lIns="90000" tIns="45000" rIns="90000" bIns="45000"/>
          <a:lstStyle/>
          <a:p>
            <a:r>
              <a:rPr lang="fr-FR" sz="1050" b="1" dirty="0"/>
              <a:t> </a:t>
            </a:r>
            <a:r>
              <a:rPr lang="fr-FR" sz="1050" b="1" dirty="0" smtClean="0"/>
              <a:t>               2007</a:t>
            </a:r>
            <a:r>
              <a:rPr lang="fr-FR" sz="1050" b="1" dirty="0"/>
              <a:t>-2017 lidar </a:t>
            </a:r>
            <a:r>
              <a:rPr lang="fr-FR" sz="1050" b="1" dirty="0" smtClean="0"/>
              <a:t>layer</a:t>
            </a:r>
            <a:r>
              <a:rPr lang="fr-FR" sz="1050" b="1" dirty="0"/>
              <a:t> classification </a:t>
            </a:r>
            <a:r>
              <a:rPr lang="fr-FR" sz="1050" b="1" dirty="0" err="1"/>
              <a:t>using</a:t>
            </a:r>
            <a:r>
              <a:rPr lang="fr-FR" sz="1050" b="1" dirty="0"/>
              <a:t> </a:t>
            </a:r>
            <a:r>
              <a:rPr lang="fr-FR" sz="1050" b="1" dirty="0" err="1"/>
              <a:t>backscatter</a:t>
            </a:r>
            <a:r>
              <a:rPr lang="fr-FR" sz="1050" b="1" dirty="0"/>
              <a:t>/</a:t>
            </a:r>
            <a:r>
              <a:rPr lang="fr-FR" sz="1050" b="1" dirty="0" err="1"/>
              <a:t>depolarisation</a:t>
            </a:r>
            <a:endParaRPr lang="fr-FR" sz="1050" b="1" dirty="0" smtClean="0"/>
          </a:p>
          <a:p>
            <a:pPr algn="l"/>
            <a:r>
              <a:rPr lang="fr-FR" sz="1050" b="1" dirty="0" smtClean="0"/>
              <a:t> </a:t>
            </a:r>
          </a:p>
          <a:p>
            <a:pPr algn="l"/>
            <a:r>
              <a:rPr lang="fr-FR" sz="1050" b="1" dirty="0" smtClean="0"/>
              <a:t>       Cloud type (NAT, ICE, STS)                                             </a:t>
            </a:r>
            <a:r>
              <a:rPr lang="fr-FR" sz="1050" b="1" dirty="0" err="1" smtClean="0"/>
              <a:t>Aerosol</a:t>
            </a:r>
            <a:r>
              <a:rPr lang="fr-FR" sz="1050" b="1" dirty="0" smtClean="0"/>
              <a:t>/Cirrus</a:t>
            </a:r>
            <a:endParaRPr lang="fr-FR" sz="1050" b="1" dirty="0"/>
          </a:p>
        </p:txBody>
      </p:sp>
      <p:pic>
        <p:nvPicPr>
          <p:cNvPr id="5" name="Image 4"/>
          <p:cNvPicPr>
            <a:picLocks noChangeAspect="1"/>
          </p:cNvPicPr>
          <p:nvPr/>
        </p:nvPicPr>
        <p:blipFill>
          <a:blip r:embed="rId3"/>
          <a:stretch>
            <a:fillRect/>
          </a:stretch>
        </p:blipFill>
        <p:spPr>
          <a:xfrm>
            <a:off x="251520" y="3298785"/>
            <a:ext cx="2216150" cy="301053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16632"/>
            <a:ext cx="7920880" cy="720080"/>
          </a:xfrm>
        </p:spPr>
        <p:txBody>
          <a:bodyPr/>
          <a:lstStyle/>
          <a:p>
            <a:pPr algn="ctr"/>
            <a:r>
              <a:rPr lang="fr-FR" b="1" dirty="0" smtClean="0">
                <a:solidFill>
                  <a:srgbClr val="FF0000"/>
                </a:solidFill>
              </a:rPr>
              <a:t>CALIOP versus ALTLID </a:t>
            </a:r>
            <a:r>
              <a:rPr lang="fr-FR" b="1" dirty="0" err="1" smtClean="0">
                <a:solidFill>
                  <a:srgbClr val="FF0000"/>
                </a:solidFill>
              </a:rPr>
              <a:t>aerosol</a:t>
            </a:r>
            <a:r>
              <a:rPr lang="fr-FR" b="1" dirty="0" smtClean="0">
                <a:solidFill>
                  <a:srgbClr val="FF0000"/>
                </a:solidFill>
              </a:rPr>
              <a:t> </a:t>
            </a:r>
            <a:r>
              <a:rPr lang="fr-FR" b="1" dirty="0" err="1" smtClean="0">
                <a:solidFill>
                  <a:srgbClr val="FF0000"/>
                </a:solidFill>
              </a:rPr>
              <a:t>mapping</a:t>
            </a:r>
            <a:r>
              <a:rPr lang="fr-FR" b="1" dirty="0" smtClean="0">
                <a:solidFill>
                  <a:srgbClr val="FF0000"/>
                </a:solidFill>
              </a:rPr>
              <a:t> at high latitudes</a:t>
            </a:r>
            <a:endParaRPr lang="fr-FR" b="1" dirty="0">
              <a:solidFill>
                <a:srgbClr val="FF0000"/>
              </a:solidFill>
            </a:endParaRPr>
          </a:p>
        </p:txBody>
      </p:sp>
      <p:sp>
        <p:nvSpPr>
          <p:cNvPr id="4" name="Sous-titre 3"/>
          <p:cNvSpPr txBox="1">
            <a:spLocks noGrp="1"/>
          </p:cNvSpPr>
          <p:nvPr>
            <p:ph type="subTitle"/>
          </p:nvPr>
        </p:nvSpPr>
        <p:spPr>
          <a:xfrm>
            <a:off x="251520" y="980728"/>
            <a:ext cx="4799847" cy="2585323"/>
          </a:xfrm>
          <a:prstGeom prst="rect">
            <a:avLst/>
          </a:prstGeom>
          <a:noFill/>
        </p:spPr>
        <p:txBody>
          <a:bodyPr wrap="square" rtlCol="0">
            <a:spAutoFit/>
          </a:bodyPr>
          <a:lstStyle/>
          <a:p>
            <a:pPr algn="just"/>
            <a:r>
              <a:rPr lang="en-US" sz="1400" b="1" dirty="0"/>
              <a:t>A</a:t>
            </a:r>
            <a:r>
              <a:rPr lang="en-US" sz="1400" b="1" dirty="0" smtClean="0"/>
              <a:t>nalysis of Version 4 Level 1 CALIOP data for aerosol mapping at high latitudes for different regions and different seasons in order to validate similar future aerosol distributions produced by ATLID. </a:t>
            </a:r>
            <a:endParaRPr lang="en-US" sz="1400" b="1" dirty="0"/>
          </a:p>
          <a:p>
            <a:pPr algn="just"/>
            <a:endParaRPr lang="en-US" sz="1400" b="1" dirty="0"/>
          </a:p>
          <a:p>
            <a:pPr algn="just"/>
            <a:r>
              <a:rPr lang="en-US" sz="1400" b="1" dirty="0" smtClean="0"/>
              <a:t>Removal of the cloudy pixels is based on the level 2 cloud layer CALIOP operational data product </a:t>
            </a:r>
            <a:r>
              <a:rPr lang="en-US" sz="1400" b="1" dirty="0"/>
              <a:t>+</a:t>
            </a:r>
            <a:r>
              <a:rPr lang="en-US" sz="1400" b="1" dirty="0" smtClean="0"/>
              <a:t> analysis of the IIR brightness temperature. </a:t>
            </a:r>
          </a:p>
          <a:p>
            <a:pPr algn="just"/>
            <a:endParaRPr lang="en-US" sz="1400" b="1" dirty="0"/>
          </a:p>
          <a:p>
            <a:pPr algn="just"/>
            <a:r>
              <a:rPr lang="en-US" sz="1400" b="1" dirty="0" smtClean="0"/>
              <a:t>If the </a:t>
            </a:r>
            <a:r>
              <a:rPr lang="en-US" sz="1400" b="1" dirty="0" err="1" smtClean="0"/>
              <a:t>lidar</a:t>
            </a:r>
            <a:r>
              <a:rPr lang="en-US" sz="1400" b="1" dirty="0" smtClean="0"/>
              <a:t> ratio can be constrained from </a:t>
            </a:r>
            <a:r>
              <a:rPr lang="en-US" sz="1400" b="1" dirty="0" err="1" smtClean="0"/>
              <a:t>lidar</a:t>
            </a:r>
            <a:r>
              <a:rPr lang="en-US" sz="1400" b="1" dirty="0" smtClean="0"/>
              <a:t> observations it is chosen instead of the </a:t>
            </a:r>
            <a:r>
              <a:rPr lang="en-US" sz="1400" b="1" dirty="0" err="1" smtClean="0"/>
              <a:t>lidar</a:t>
            </a:r>
            <a:r>
              <a:rPr lang="en-US" sz="1400" b="1" dirty="0" smtClean="0"/>
              <a:t> ratio of operational products. </a:t>
            </a:r>
            <a:endParaRPr lang="en-US" sz="1400" b="1"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0193" y="705431"/>
            <a:ext cx="3528392" cy="1576998"/>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1407" y="2314575"/>
            <a:ext cx="3289737" cy="1477936"/>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0316" y="3718527"/>
            <a:ext cx="3690156" cy="1483147"/>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0316" y="5186219"/>
            <a:ext cx="3690156" cy="1635174"/>
          </a:xfrm>
          <a:prstGeom prst="rect">
            <a:avLst/>
          </a:prstGeom>
        </p:spPr>
      </p:pic>
      <p:sp>
        <p:nvSpPr>
          <p:cNvPr id="9" name="ZoneTexte 8"/>
          <p:cNvSpPr txBox="1"/>
          <p:nvPr/>
        </p:nvSpPr>
        <p:spPr>
          <a:xfrm>
            <a:off x="539552" y="6289575"/>
            <a:ext cx="4235147" cy="307777"/>
          </a:xfrm>
          <a:prstGeom prst="rect">
            <a:avLst/>
          </a:prstGeom>
          <a:solidFill>
            <a:schemeClr val="bg1"/>
          </a:solidFill>
        </p:spPr>
        <p:txBody>
          <a:bodyPr wrap="square" rtlCol="0">
            <a:spAutoFit/>
          </a:bodyPr>
          <a:lstStyle/>
          <a:p>
            <a:r>
              <a:rPr lang="fr-FR" sz="1400" b="1" dirty="0" smtClean="0"/>
              <a:t>     March/April/May  2008</a:t>
            </a:r>
            <a:r>
              <a:rPr lang="fr-FR" sz="1400" dirty="0" smtClean="0"/>
              <a:t>           </a:t>
            </a:r>
            <a:r>
              <a:rPr lang="fr-FR" sz="1000" i="1" dirty="0" smtClean="0"/>
              <a:t>Ancellet et al. ACP 2014</a:t>
            </a:r>
            <a:endParaRPr lang="fr-FR" sz="1000" i="1" dirty="0"/>
          </a:p>
        </p:txBody>
      </p:sp>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584" y="4005064"/>
            <a:ext cx="3677791" cy="2235423"/>
          </a:xfrm>
          <a:prstGeom prst="rect">
            <a:avLst/>
          </a:prstGeom>
        </p:spPr>
      </p:pic>
    </p:spTree>
    <p:extLst>
      <p:ext uri="{BB962C8B-B14F-4D97-AF65-F5344CB8AC3E}">
        <p14:creationId xmlns:p14="http://schemas.microsoft.com/office/powerpoint/2010/main" val="3485897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1106</TotalTime>
  <Words>1452</Words>
  <Application>Microsoft Macintosh PowerPoint</Application>
  <PresentationFormat>Présentation à l'écran (4:3)</PresentationFormat>
  <Paragraphs>174</Paragraphs>
  <Slides>13</Slides>
  <Notes>1</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Office Theme</vt:lpstr>
      <vt:lpstr>Validation of EarthCARE aerosol products with a focus at high latitudes </vt:lpstr>
      <vt:lpstr>Présentation PowerPoint</vt:lpstr>
      <vt:lpstr>   Ground-based and airborne lidar observations in Siberia</vt:lpstr>
      <vt:lpstr>Research airborne platform</vt:lpstr>
      <vt:lpstr>Présentation PowerPoint</vt:lpstr>
      <vt:lpstr>Présentation PowerPoint</vt:lpstr>
      <vt:lpstr>IAOOS platforms for Arctic Studies</vt:lpstr>
      <vt:lpstr>Présentation PowerPoint</vt:lpstr>
      <vt:lpstr>CALIOP versus ALTLID aerosol mapping at high latitudes</vt:lpstr>
      <vt:lpstr>Présentation PowerPoint</vt:lpstr>
      <vt:lpstr>Summary</vt:lpstr>
      <vt:lpstr>Retrieval of aerosol (and semi-transparent clouds) AOD  with Ocean surface reflectance vs CALIOP</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Mensab</dc:creator>
  <cp:lastModifiedBy>gerard ancellet</cp:lastModifiedBy>
  <cp:revision>409</cp:revision>
  <dcterms:created xsi:type="dcterms:W3CDTF">2018-06-06T11:37:00Z</dcterms:created>
  <dcterms:modified xsi:type="dcterms:W3CDTF">2018-06-13T18:27:25Z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1036-10.2.0.6020</vt:lpwstr>
  </property>
</Properties>
</file>