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3" r:id="rId3"/>
    <p:sldId id="282" r:id="rId4"/>
    <p:sldId id="277" r:id="rId5"/>
    <p:sldId id="278" r:id="rId6"/>
    <p:sldId id="279" r:id="rId7"/>
    <p:sldId id="28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B8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8" d="100"/>
          <a:sy n="108" d="100"/>
        </p:scale>
        <p:origin x="-1620" y="-90"/>
      </p:cViewPr>
      <p:guideLst>
        <p:guide orient="horz" pos="4319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F25A12-E1D7-4AAE-9623-98EC2CEE187E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80E75-F305-491B-B382-BC2AA016E21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93381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80E75-F305-491B-B382-BC2AA016E216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60224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0741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574171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67400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99541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760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3393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6949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3406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71866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386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5211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13ED80-430E-42C9-99E5-BC0C11FE01A9}" type="datetimeFigureOut">
              <a:rPr lang="en-GB" smtClean="0"/>
              <a:t>15/06/2018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27733-7F72-462A-9F73-CBBAE7CA9E0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5743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7" t="-224" r="23653" b="224"/>
          <a:stretch/>
        </p:blipFill>
        <p:spPr bwMode="auto">
          <a:xfrm rot="5400000">
            <a:off x="640160" y="-1216291"/>
            <a:ext cx="7972199" cy="92525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36712"/>
            <a:ext cx="7772400" cy="2304256"/>
          </a:xfrm>
        </p:spPr>
        <p:txBody>
          <a:bodyPr>
            <a:normAutofit/>
          </a:bodyPr>
          <a:lstStyle/>
          <a:p>
            <a:pPr algn="l"/>
            <a:r>
              <a:rPr lang="en-GB" b="1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B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ritish </a:t>
            </a:r>
            <a:r>
              <a:rPr lang="en-GB" b="1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a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nd </a:t>
            </a:r>
            <a:r>
              <a:rPr lang="en-GB" b="1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K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orean </a:t>
            </a:r>
            <a:r>
              <a:rPr lang="en-GB" b="1" dirty="0" err="1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L</a:t>
            </a:r>
            <a:r>
              <a:rPr lang="en-GB" dirty="0" err="1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idars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 for </a:t>
            </a:r>
            <a:r>
              <a:rPr lang="en-GB" b="1" dirty="0" err="1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A</a:t>
            </a:r>
            <a:r>
              <a:rPr lang="en-GB" dirty="0" err="1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tlid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 </a:t>
            </a:r>
            <a:r>
              <a:rPr lang="en-GB" b="1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Va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lidation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/>
            </a:r>
            <a:br>
              <a:rPr lang="en-GB" dirty="0" smtClean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</a:b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(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BAKLAVA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)</a:t>
            </a:r>
            <a:endParaRPr lang="en-GB" dirty="0">
              <a:solidFill>
                <a:schemeClr val="bg1">
                  <a:lumMod val="95000"/>
                </a:schemeClr>
              </a:solidFill>
              <a:latin typeface="Rockwell" panose="02060603020205020403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4653136"/>
            <a:ext cx="6400800" cy="1752600"/>
          </a:xfrm>
        </p:spPr>
        <p:txBody>
          <a:bodyPr/>
          <a:lstStyle/>
          <a:p>
            <a:pPr algn="l"/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Matthias Tesche, </a:t>
            </a:r>
            <a:r>
              <a:rPr lang="en-GB" dirty="0" err="1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Youngmin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 Noh,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Sung-Kyun Shin, Boyan </a:t>
            </a:r>
            <a:r>
              <a:rPr lang="en-GB" dirty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Tatarov,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  <a:latin typeface="Rockwell" panose="02060603020205020403" pitchFamily="18" charset="0"/>
              </a:rPr>
              <a:t>and Detlef Müller</a:t>
            </a:r>
            <a:endParaRPr lang="en-GB" dirty="0">
              <a:solidFill>
                <a:schemeClr val="bg1">
                  <a:lumMod val="95000"/>
                </a:schemeClr>
              </a:solidFill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157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b="1" dirty="0" smtClean="0">
                <a:latin typeface="Gill Sans MT" panose="020B0502020104020203" pitchFamily="34" charset="0"/>
              </a:rPr>
              <a:t>Validation of ATLID</a:t>
            </a:r>
            <a:br>
              <a:rPr lang="en-GB" b="1" dirty="0" smtClean="0">
                <a:latin typeface="Gill Sans MT" panose="020B0502020104020203" pitchFamily="34" charset="0"/>
              </a:rPr>
            </a:br>
            <a:r>
              <a:rPr lang="en-GB" b="1" dirty="0" smtClean="0">
                <a:latin typeface="Gill Sans MT" panose="020B0502020104020203" pitchFamily="34" charset="0"/>
              </a:rPr>
              <a:t>aerosol and </a:t>
            </a:r>
            <a:r>
              <a:rPr lang="en-GB" b="1" dirty="0">
                <a:latin typeface="Gill Sans MT" panose="020B0502020104020203" pitchFamily="34" charset="0"/>
              </a:rPr>
              <a:t>cloud </a:t>
            </a:r>
            <a:r>
              <a:rPr lang="en-GB" b="1" dirty="0" smtClean="0">
                <a:latin typeface="Gill Sans MT" panose="020B0502020104020203" pitchFamily="34" charset="0"/>
              </a:rPr>
              <a:t>products </a:t>
            </a:r>
            <a:endParaRPr lang="en-GB" b="1" dirty="0">
              <a:latin typeface="Gill Sans MT" panose="020B0502020104020203" pitchFamily="34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>
          <a:xfrm>
            <a:off x="457200" y="2132856"/>
            <a:ext cx="4040188" cy="639762"/>
          </a:xfrm>
        </p:spPr>
        <p:txBody>
          <a:bodyPr>
            <a:noAutofit/>
          </a:bodyPr>
          <a:lstStyle/>
          <a:p>
            <a:r>
              <a:rPr lang="en-GB" dirty="0" err="1">
                <a:latin typeface="Gill Sans MT" panose="020B0502020104020203" pitchFamily="34" charset="0"/>
              </a:rPr>
              <a:t>Multiwavelength</a:t>
            </a:r>
            <a:r>
              <a:rPr lang="en-GB" dirty="0">
                <a:latin typeface="Gill Sans MT" panose="020B0502020104020203" pitchFamily="34" charset="0"/>
              </a:rPr>
              <a:t> Raman Spectrometer Lidar in East Asia (MRS.LEA)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457200" y="2790080"/>
            <a:ext cx="4040188" cy="3951288"/>
          </a:xfrm>
        </p:spPr>
        <p:txBody>
          <a:bodyPr/>
          <a:lstStyle/>
          <a:p>
            <a:pPr marL="0" indent="0">
              <a:buNone/>
            </a:pPr>
            <a:r>
              <a:rPr lang="en-GB" dirty="0" err="1">
                <a:latin typeface="Gill Sans MT" panose="020B0502020104020203" pitchFamily="34" charset="0"/>
              </a:rPr>
              <a:t>Gwangju</a:t>
            </a:r>
            <a:r>
              <a:rPr lang="en-GB" dirty="0">
                <a:latin typeface="Gill Sans MT" panose="020B0502020104020203" pitchFamily="34" charset="0"/>
              </a:rPr>
              <a:t>, Republic of Korea (</a:t>
            </a:r>
            <a:r>
              <a:rPr lang="en-GB" dirty="0" smtClean="0">
                <a:latin typeface="Gill Sans MT" panose="020B0502020104020203" pitchFamily="34" charset="0"/>
              </a:rPr>
              <a:t>35.23°N,126.84°E</a:t>
            </a:r>
            <a:r>
              <a:rPr lang="en-GB" dirty="0">
                <a:latin typeface="Gill Sans MT" panose="020B0502020104020203" pitchFamily="34" charset="0"/>
              </a:rPr>
              <a:t>)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>
          <a:xfrm>
            <a:off x="4645025" y="2132856"/>
            <a:ext cx="4041775" cy="639762"/>
          </a:xfrm>
        </p:spPr>
        <p:txBody>
          <a:bodyPr>
            <a:noAutofit/>
          </a:bodyPr>
          <a:lstStyle/>
          <a:p>
            <a:r>
              <a:rPr lang="en-GB" dirty="0">
                <a:latin typeface="Gill Sans MT" panose="020B0502020104020203" pitchFamily="34" charset="0"/>
              </a:rPr>
              <a:t>Lidar Spectroscopy Instrument (</a:t>
            </a:r>
            <a:r>
              <a:rPr lang="en-GB" dirty="0" err="1">
                <a:latin typeface="Gill Sans MT" panose="020B0502020104020203" pitchFamily="34" charset="0"/>
              </a:rPr>
              <a:t>LiSsI</a:t>
            </a:r>
            <a:r>
              <a:rPr lang="en-GB" dirty="0">
                <a:latin typeface="Gill Sans MT" panose="020B0502020104020203" pitchFamily="34" charset="0"/>
              </a:rPr>
              <a:t>)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4645025" y="2790080"/>
            <a:ext cx="4041775" cy="3951288"/>
          </a:xfrm>
        </p:spPr>
        <p:txBody>
          <a:bodyPr/>
          <a:lstStyle/>
          <a:p>
            <a:pPr marL="0" indent="0">
              <a:buNone/>
            </a:pPr>
            <a:r>
              <a:rPr lang="en-GB" dirty="0">
                <a:latin typeface="Gill Sans MT" panose="020B0502020104020203" pitchFamily="34" charset="0"/>
              </a:rPr>
              <a:t>Hatfield, United Kingdom (</a:t>
            </a:r>
            <a:r>
              <a:rPr lang="en-GB" dirty="0" smtClean="0">
                <a:latin typeface="Gill Sans MT" panose="020B0502020104020203" pitchFamily="34" charset="0"/>
              </a:rPr>
              <a:t>51.75°N, 0.24°W</a:t>
            </a:r>
            <a:r>
              <a:rPr lang="en-GB" dirty="0">
                <a:latin typeface="Gill Sans MT" panose="020B0502020104020203" pitchFamily="34" charset="0"/>
              </a:rPr>
              <a:t>)</a:t>
            </a: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3681368"/>
            <a:ext cx="4253506" cy="30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5" descr="Dasan building and transmit">
            <a:extLst>
              <a:ext uri="{FF2B5EF4-FFF2-40B4-BE49-F238E27FC236}">
                <a16:creationId xmlns:a16="http://schemas.microsoft.com/office/drawing/2014/main" xmlns="" id="{8E327003-A732-48AA-B95A-451C67E3C7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93" t="50011" r="436" b="529"/>
          <a:stretch/>
        </p:blipFill>
        <p:spPr bwMode="auto">
          <a:xfrm>
            <a:off x="827584" y="3681368"/>
            <a:ext cx="3060000" cy="30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04192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6518900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b="1" dirty="0" smtClean="0">
                <a:latin typeface="Gill Sans MT" panose="020B0502020104020203" pitchFamily="34" charset="0"/>
              </a:rPr>
              <a:t>Traditional </a:t>
            </a:r>
            <a:r>
              <a:rPr lang="en-GB" sz="2600" b="1" dirty="0" err="1" smtClean="0">
                <a:latin typeface="Gill Sans MT" panose="020B0502020104020203" pitchFamily="34" charset="0"/>
              </a:rPr>
              <a:t>multiwavelength</a:t>
            </a:r>
            <a:r>
              <a:rPr lang="en-GB" sz="2600" b="1" dirty="0" smtClean="0">
                <a:latin typeface="Gill Sans MT" panose="020B0502020104020203" pitchFamily="34" charset="0"/>
              </a:rPr>
              <a:t> Raman lidar</a:t>
            </a:r>
            <a:endParaRPr lang="en-GB" sz="2600" b="1" dirty="0">
              <a:latin typeface="Gill Sans MT" panose="020B0502020104020203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7544" y="1289666"/>
            <a:ext cx="8321509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b="1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MRS.LEA</a:t>
            </a:r>
            <a:r>
              <a:rPr lang="en-GB" sz="26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, 140 </a:t>
            </a:r>
            <a:r>
              <a:rPr lang="en-GB" sz="2600" dirty="0" err="1" smtClean="0">
                <a:solidFill>
                  <a:srgbClr val="FF0000"/>
                </a:solidFill>
                <a:latin typeface="Gill Sans MT" panose="020B0502020104020203" pitchFamily="34" charset="0"/>
              </a:rPr>
              <a:t>mJ</a:t>
            </a:r>
            <a:r>
              <a:rPr lang="en-GB" sz="2600" dirty="0" smtClean="0">
                <a:solidFill>
                  <a:srgbClr val="FF0000"/>
                </a:solidFill>
                <a:latin typeface="Gill Sans MT" panose="020B0502020104020203" pitchFamily="34" charset="0"/>
              </a:rPr>
              <a:t> at 355 nm, Spectrometer lidar prototype</a:t>
            </a:r>
            <a:endParaRPr lang="en-GB" sz="2600" dirty="0">
              <a:solidFill>
                <a:srgbClr val="FF0000"/>
              </a:solidFill>
              <a:latin typeface="Gill Sans MT" panose="020B0502020104020203" pitchFamily="34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83568" y="2820998"/>
            <a:ext cx="1692000" cy="72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err="1" smtClean="0">
                <a:solidFill>
                  <a:schemeClr val="tx1"/>
                </a:solidFill>
                <a:latin typeface="Gill Sans MT" panose="020B0502020104020203" pitchFamily="34" charset="0"/>
              </a:rPr>
              <a:t>Nd:YAG</a:t>
            </a:r>
            <a:r>
              <a:rPr lang="en-GB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 Laser</a:t>
            </a:r>
            <a:endParaRPr lang="en-GB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3024008" y="3325054"/>
            <a:ext cx="1692000" cy="72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Telescope</a:t>
            </a:r>
            <a:endParaRPr lang="en-GB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4860032" y="3973206"/>
            <a:ext cx="1692000" cy="720000"/>
          </a:xfrm>
          <a:prstGeom prst="rect">
            <a:avLst/>
          </a:prstGeom>
          <a:solidFill>
            <a:srgbClr val="FCB8B6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Spectrometer</a:t>
            </a:r>
            <a:endParaRPr lang="en-GB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660232" y="3541078"/>
            <a:ext cx="1692000" cy="720000"/>
          </a:xfrm>
          <a:prstGeom prst="rect">
            <a:avLst/>
          </a:prstGeom>
          <a:solidFill>
            <a:srgbClr val="FCB8B6"/>
          </a:solidFill>
          <a:ln>
            <a:solidFill>
              <a:srgbClr val="FF0000"/>
            </a:solidFill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32PMT + DAQ</a:t>
            </a:r>
            <a:endParaRPr lang="en-GB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4860032" y="2676982"/>
            <a:ext cx="1692000" cy="72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Beam separation</a:t>
            </a:r>
            <a:endParaRPr lang="en-GB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6660232" y="2676982"/>
            <a:ext cx="1692000" cy="72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PMT + DAQ</a:t>
            </a:r>
            <a:endParaRPr lang="en-GB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67544" y="1721714"/>
            <a:ext cx="7403245" cy="4924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600" b="1" dirty="0" err="1" smtClean="0">
                <a:solidFill>
                  <a:srgbClr val="0070C0"/>
                </a:solidFill>
                <a:latin typeface="Gill Sans MT" panose="020B0502020104020203" pitchFamily="34" charset="0"/>
              </a:rPr>
              <a:t>LiSsI</a:t>
            </a:r>
            <a:r>
              <a:rPr lang="en-GB" sz="2600" dirty="0" smtClean="0">
                <a:solidFill>
                  <a:srgbClr val="0070C0"/>
                </a:solidFill>
                <a:latin typeface="Gill Sans MT" panose="020B0502020104020203" pitchFamily="34" charset="0"/>
              </a:rPr>
              <a:t>, 2500 </a:t>
            </a:r>
            <a:r>
              <a:rPr lang="en-GB" sz="2600" dirty="0" err="1" smtClean="0">
                <a:solidFill>
                  <a:srgbClr val="0070C0"/>
                </a:solidFill>
                <a:latin typeface="Gill Sans MT" panose="020B0502020104020203" pitchFamily="34" charset="0"/>
              </a:rPr>
              <a:t>mJ</a:t>
            </a:r>
            <a:r>
              <a:rPr lang="en-GB" sz="2600" dirty="0" smtClean="0">
                <a:solidFill>
                  <a:srgbClr val="0070C0"/>
                </a:solidFill>
                <a:latin typeface="Gill Sans MT" panose="020B0502020104020203" pitchFamily="34" charset="0"/>
              </a:rPr>
              <a:t> at 355 nm, Spectrometer lidar testbed</a:t>
            </a:r>
            <a:endParaRPr lang="en-GB" sz="2600" dirty="0">
              <a:solidFill>
                <a:srgbClr val="0070C0"/>
              </a:solidFill>
              <a:latin typeface="Gill Sans MT" panose="020B0502020104020203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83568" y="3829110"/>
            <a:ext cx="1692000" cy="72000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OPO</a:t>
            </a:r>
            <a:endParaRPr lang="en-GB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660232" y="4405254"/>
            <a:ext cx="1692000" cy="720000"/>
          </a:xfrm>
          <a:prstGeom prst="rect">
            <a:avLst/>
          </a:prstGeom>
          <a:solidFill>
            <a:srgbClr val="00B0F0"/>
          </a:solidFill>
          <a:ln>
            <a:solidFill>
              <a:srgbClr val="0070C0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  <a:latin typeface="Gill Sans MT" panose="020B0502020104020203" pitchFamily="34" charset="0"/>
              </a:rPr>
              <a:t>ICCD</a:t>
            </a:r>
            <a:endParaRPr lang="en-GB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23" name="Title 1"/>
          <p:cNvSpPr txBox="1">
            <a:spLocks/>
          </p:cNvSpPr>
          <p:nvPr/>
        </p:nvSpPr>
        <p:spPr>
          <a:xfrm>
            <a:off x="0" y="8720"/>
            <a:ext cx="9144000" cy="900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latin typeface="Rockwell" panose="02060603020205020403" pitchFamily="18" charset="0"/>
              </a:rPr>
              <a:t>What’s so special?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71600" y="2287325"/>
            <a:ext cx="120738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Gill Sans MT" panose="020B0502020104020203" pitchFamily="34" charset="0"/>
              </a:rPr>
              <a:t>Sender</a:t>
            </a:r>
            <a:endParaRPr lang="en-GB" sz="2400" b="1" dirty="0">
              <a:latin typeface="Gill Sans MT" panose="020B0502020104020203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143147" y="2287325"/>
            <a:ext cx="14288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latin typeface="Gill Sans MT" panose="020B0502020104020203" pitchFamily="34" charset="0"/>
              </a:rPr>
              <a:t>Receiver</a:t>
            </a:r>
            <a:endParaRPr lang="en-GB" sz="2400" b="1" dirty="0">
              <a:latin typeface="Gill Sans MT" panose="020B0502020104020203" pitchFamily="34" charset="0"/>
            </a:endParaRPr>
          </a:p>
        </p:txBody>
      </p:sp>
      <p:pic>
        <p:nvPicPr>
          <p:cNvPr id="26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20" b="6305"/>
          <a:stretch/>
        </p:blipFill>
        <p:spPr bwMode="auto">
          <a:xfrm>
            <a:off x="626158" y="2321940"/>
            <a:ext cx="7762266" cy="3555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TextBox 26"/>
          <p:cNvSpPr txBox="1"/>
          <p:nvPr/>
        </p:nvSpPr>
        <p:spPr>
          <a:xfrm>
            <a:off x="610552" y="6093296"/>
            <a:ext cx="4825544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600" b="1" dirty="0" smtClean="0">
                <a:solidFill>
                  <a:srgbClr val="0070C0"/>
                </a:solidFill>
                <a:latin typeface="Gill Sans MT" panose="020B0502020104020203" pitchFamily="34" charset="0"/>
              </a:rPr>
              <a:t>First light in September 2017</a:t>
            </a:r>
            <a:endParaRPr lang="en-GB" sz="2600" b="1" dirty="0">
              <a:solidFill>
                <a:srgbClr val="0070C0"/>
              </a:solidFill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959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6" grpId="0" animBg="1"/>
      <p:bldP spid="17" grpId="0" animBg="1"/>
      <p:bldP spid="20" grpId="0"/>
      <p:bldP spid="21" grpId="0" animBg="1"/>
      <p:bldP spid="22" grpId="0" animBg="1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Matthias\OneDrive - University of Hertfordshire\proposals\2017_ESA-EarthCARE\workshop\profil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27310"/>
            <a:ext cx="7309118" cy="917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0" y="8720"/>
            <a:ext cx="9144000" cy="900000"/>
          </a:xfrm>
        </p:spPr>
        <p:txBody>
          <a:bodyPr>
            <a:normAutofit/>
          </a:bodyPr>
          <a:lstStyle/>
          <a:p>
            <a:r>
              <a:rPr lang="en-GB" b="1" dirty="0" smtClean="0">
                <a:latin typeface="Rockwell" panose="02060603020205020403" pitchFamily="18" charset="0"/>
              </a:rPr>
              <a:t>Example measurement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51520" y="6341258"/>
            <a:ext cx="856895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 smtClean="0">
                <a:latin typeface="Gill Sans MT" panose="020B0502020104020203" pitchFamily="34" charset="0"/>
              </a:rPr>
              <a:t>7 </a:t>
            </a:r>
            <a:r>
              <a:rPr lang="en-GB" sz="2000" dirty="0">
                <a:latin typeface="Gill Sans MT" panose="020B0502020104020203" pitchFamily="34" charset="0"/>
              </a:rPr>
              <a:t>March 2018</a:t>
            </a:r>
            <a:r>
              <a:rPr lang="en-GB" sz="2000" dirty="0" smtClean="0">
                <a:latin typeface="Gill Sans MT" panose="020B0502020104020203" pitchFamily="34" charset="0"/>
              </a:rPr>
              <a:t>, 532 nm, 300-m smooth</a:t>
            </a:r>
            <a:endParaRPr lang="en-GB" sz="2000" dirty="0">
              <a:latin typeface="Gill Sans MT" panose="020B05020201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981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51520" y="5982379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Gill Sans MT" panose="020B0502020104020203" pitchFamily="34" charset="0"/>
              </a:rPr>
              <a:t>Air, 2017 </a:t>
            </a:r>
            <a:r>
              <a:rPr lang="en-GB" sz="1600" b="1" dirty="0">
                <a:latin typeface="Gill Sans MT" panose="020B0502020104020203" pitchFamily="34" charset="0"/>
              </a:rPr>
              <a:t>UTC on 4 November </a:t>
            </a:r>
            <a:r>
              <a:rPr lang="en-GB" sz="1600" b="1" dirty="0" smtClean="0">
                <a:latin typeface="Gill Sans MT" panose="020B0502020104020203" pitchFamily="34" charset="0"/>
              </a:rPr>
              <a:t>2017, averaged </a:t>
            </a:r>
            <a:r>
              <a:rPr lang="en-GB" sz="1600" b="1" dirty="0">
                <a:latin typeface="Gill Sans MT" panose="020B0502020104020203" pitchFamily="34" charset="0"/>
              </a:rPr>
              <a:t>over 10 shots (1 s). </a:t>
            </a:r>
          </a:p>
          <a:p>
            <a:r>
              <a:rPr lang="en-GB" sz="1600" b="1" dirty="0">
                <a:latin typeface="Gill Sans MT" panose="020B0502020104020203" pitchFamily="34" charset="0"/>
              </a:rPr>
              <a:t>Laser power: 300 </a:t>
            </a:r>
            <a:r>
              <a:rPr lang="en-GB" sz="1600" b="1" dirty="0" err="1">
                <a:latin typeface="Gill Sans MT" panose="020B0502020104020203" pitchFamily="34" charset="0"/>
              </a:rPr>
              <a:t>mJ</a:t>
            </a:r>
            <a:r>
              <a:rPr lang="en-GB" sz="1600" b="1" dirty="0">
                <a:latin typeface="Gill Sans MT" panose="020B0502020104020203" pitchFamily="34" charset="0"/>
              </a:rPr>
              <a:t> at 354.9 nm. ICCD time gate: 0.03-2 µs (4.5-300 m). Grating: 1200 g/mm. </a:t>
            </a:r>
            <a:r>
              <a:rPr lang="en-GB" sz="1600" b="1" dirty="0" smtClean="0">
                <a:latin typeface="Gill Sans MT" panose="020B0502020104020203" pitchFamily="34" charset="0"/>
              </a:rPr>
              <a:t>Entrance </a:t>
            </a:r>
            <a:r>
              <a:rPr lang="en-GB" sz="1600" b="1" dirty="0">
                <a:latin typeface="Gill Sans MT" panose="020B0502020104020203" pitchFamily="34" charset="0"/>
              </a:rPr>
              <a:t>slit: 50 µm. Spectral resolution ≈ 5 cm-1.</a:t>
            </a:r>
          </a:p>
        </p:txBody>
      </p:sp>
      <p:pic>
        <p:nvPicPr>
          <p:cNvPr id="3074" name="Picture 2" descr="C:\Users\Matthias\OneDrive - University of Hertfordshire\proposals\2017_ESA-EarthCARE\workshop\spectrum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434424"/>
            <a:ext cx="7156718" cy="43708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0" y="8720"/>
            <a:ext cx="9144000" cy="900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latin typeface="Rockwell" panose="02060603020205020403" pitchFamily="18" charset="0"/>
              </a:rPr>
              <a:t>Pure rotational Raman spectrum</a:t>
            </a:r>
            <a:endParaRPr lang="en-GB" dirty="0">
              <a:latin typeface="Rockwell" panose="020606030202050204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966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51520" y="6021288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b="1" dirty="0" smtClean="0">
                <a:latin typeface="Gill Sans MT" panose="020B0502020104020203" pitchFamily="34" charset="0"/>
              </a:rPr>
              <a:t>1726 to </a:t>
            </a:r>
            <a:r>
              <a:rPr lang="en-GB" sz="1600" b="1" dirty="0">
                <a:latin typeface="Gill Sans MT" panose="020B0502020104020203" pitchFamily="34" charset="0"/>
              </a:rPr>
              <a:t>1735 UTC on 3 </a:t>
            </a:r>
            <a:r>
              <a:rPr lang="en-GB" sz="1600" b="1" dirty="0" smtClean="0">
                <a:latin typeface="Gill Sans MT" panose="020B0502020104020203" pitchFamily="34" charset="0"/>
              </a:rPr>
              <a:t>November </a:t>
            </a:r>
            <a:r>
              <a:rPr lang="en-GB" sz="1600" b="1" dirty="0">
                <a:latin typeface="Gill Sans MT" panose="020B0502020104020203" pitchFamily="34" charset="0"/>
              </a:rPr>
              <a:t>2017 averaged over 5400 shots (9 min). </a:t>
            </a:r>
          </a:p>
          <a:p>
            <a:r>
              <a:rPr lang="en-GB" sz="1600" b="1" dirty="0">
                <a:latin typeface="Gill Sans MT" panose="020B0502020104020203" pitchFamily="34" charset="0"/>
              </a:rPr>
              <a:t>Laser power: 300 </a:t>
            </a:r>
            <a:r>
              <a:rPr lang="en-GB" sz="1600" b="1" dirty="0" err="1">
                <a:latin typeface="Gill Sans MT" panose="020B0502020104020203" pitchFamily="34" charset="0"/>
              </a:rPr>
              <a:t>mJ</a:t>
            </a:r>
            <a:r>
              <a:rPr lang="en-GB" sz="1600" b="1" dirty="0">
                <a:latin typeface="Gill Sans MT" panose="020B0502020104020203" pitchFamily="34" charset="0"/>
              </a:rPr>
              <a:t> at 354.9 nm. Detector:  32 channel PMT. Channel size: 1 mm. Grating: 1200 g/mm</a:t>
            </a:r>
            <a:r>
              <a:rPr lang="en-GB" sz="1600" b="1" dirty="0" smtClean="0">
                <a:latin typeface="Gill Sans MT" panose="020B0502020104020203" pitchFamily="34" charset="0"/>
              </a:rPr>
              <a:t>. Entrance </a:t>
            </a:r>
            <a:r>
              <a:rPr lang="en-GB" sz="1600" b="1" dirty="0">
                <a:latin typeface="Gill Sans MT" panose="020B0502020104020203" pitchFamily="34" charset="0"/>
              </a:rPr>
              <a:t>slit: 50 µm. Spectral resolution ≈ 0.667 nm. 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0" y="8720"/>
            <a:ext cx="9144000" cy="900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latin typeface="Rockwell" panose="02060603020205020403" pitchFamily="18" charset="0"/>
              </a:rPr>
              <a:t>Elastic and Raman signals</a:t>
            </a:r>
            <a:endParaRPr lang="en-GB" dirty="0">
              <a:latin typeface="Rockwell" panose="02060603020205020403" pitchFamily="18" charset="0"/>
            </a:endParaRPr>
          </a:p>
        </p:txBody>
      </p:sp>
      <p:pic>
        <p:nvPicPr>
          <p:cNvPr id="6" name="Picture 12" descr="C:\Users\Matthias\OneDrive - University of Hertfordshire\proposals\2017_ESA-EarthCARE\workshop\RRprof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434" y="836712"/>
            <a:ext cx="7235966" cy="523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3176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482712"/>
              </p:ext>
            </p:extLst>
          </p:nvPr>
        </p:nvGraphicFramePr>
        <p:xfrm>
          <a:off x="567673" y="1158497"/>
          <a:ext cx="8036775" cy="2054479"/>
        </p:xfrm>
        <a:graphic>
          <a:graphicData uri="http://schemas.openxmlformats.org/drawingml/2006/table">
            <a:tbl>
              <a:tblPr firstRow="1" firstCol="1" bandRow="1">
                <a:tableStyleId>{9D7B26C5-4107-4FEC-AEDC-1716B250A1EF}</a:tableStyleId>
              </a:tblPr>
              <a:tblGrid>
                <a:gridCol w="2852775"/>
                <a:gridCol w="864000"/>
                <a:gridCol w="864000"/>
                <a:gridCol w="864000"/>
                <a:gridCol w="864000"/>
                <a:gridCol w="864000"/>
                <a:gridCol w="864000"/>
              </a:tblGrid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err="1">
                          <a:effectLst/>
                          <a:latin typeface="Gill Sans MT" panose="020B0502020104020203" pitchFamily="34" charset="0"/>
                        </a:rPr>
                        <a:t>LiSsI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MRS.LEA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Wavelength (nm)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355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532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1064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355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anose="020B0502020104020203" pitchFamily="34" charset="0"/>
                        </a:rPr>
                        <a:t>532</a:t>
                      </a:r>
                      <a:endParaRPr lang="en-GB" sz="180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>
                          <a:effectLst/>
                          <a:latin typeface="Gill Sans MT" panose="020B0502020104020203" pitchFamily="34" charset="0"/>
                        </a:rPr>
                        <a:t>1064</a:t>
                      </a:r>
                      <a:endParaRPr lang="en-GB" sz="180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Backscatter coefficient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Extinction coefficient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Lidar ratio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Depolarisation ratio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(X)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X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03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Stokes vector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 smtClean="0">
                          <a:effectLst/>
                          <a:latin typeface="Gill Sans MT" panose="020B0502020104020203" pitchFamily="34" charset="0"/>
                        </a:rPr>
                        <a:t>(X)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(X)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GB" sz="1800" dirty="0">
                          <a:effectLst/>
                          <a:latin typeface="Gill Sans MT" panose="020B0502020104020203" pitchFamily="34" charset="0"/>
                        </a:rPr>
                        <a:t> </a:t>
                      </a:r>
                      <a:endParaRPr lang="en-GB" sz="1800" dirty="0">
                        <a:effectLst/>
                        <a:latin typeface="Gill Sans MT" panose="020B0502020104020203" pitchFamily="34" charset="0"/>
                        <a:ea typeface="SimSun"/>
                        <a:cs typeface="font300"/>
                      </a:endParaRPr>
                    </a:p>
                  </a:txBody>
                  <a:tcPr marL="68580" marR="68580" marT="0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0" y="8720"/>
            <a:ext cx="9144000" cy="900000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latin typeface="Rockwell" panose="02060603020205020403" pitchFamily="18" charset="0"/>
              </a:rPr>
              <a:t>Measurement capabilities</a:t>
            </a:r>
            <a:endParaRPr lang="en-GB" dirty="0">
              <a:latin typeface="Rockwell" panose="02060603020205020403" pitchFamily="18" charset="0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18864" y="3573017"/>
            <a:ext cx="8229600" cy="2664296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800" b="1" dirty="0" smtClean="0">
                <a:latin typeface="Gill Sans MT" panose="020B0502020104020203" pitchFamily="34" charset="0"/>
              </a:rPr>
              <a:t>Evaluation of confidence in: </a:t>
            </a:r>
          </a:p>
          <a:p>
            <a:r>
              <a:rPr lang="en-GB" sz="2800" dirty="0" smtClean="0">
                <a:latin typeface="Gill Sans MT" panose="020B0502020104020203" pitchFamily="34" charset="0"/>
              </a:rPr>
              <a:t>clear </a:t>
            </a:r>
            <a:r>
              <a:rPr lang="en-GB" sz="2800" dirty="0">
                <a:latin typeface="Gill Sans MT" panose="020B0502020104020203" pitchFamily="34" charset="0"/>
              </a:rPr>
              <a:t>sky detections (A-FM), </a:t>
            </a:r>
            <a:endParaRPr lang="en-GB" sz="2800" dirty="0" smtClean="0">
              <a:latin typeface="Gill Sans MT" panose="020B0502020104020203" pitchFamily="34" charset="0"/>
            </a:endParaRPr>
          </a:p>
          <a:p>
            <a:r>
              <a:rPr lang="en-GB" sz="2800" dirty="0" smtClean="0">
                <a:latin typeface="Gill Sans MT" panose="020B0502020104020203" pitchFamily="34" charset="0"/>
              </a:rPr>
              <a:t>detection </a:t>
            </a:r>
            <a:r>
              <a:rPr lang="en-GB" sz="2800" dirty="0">
                <a:latin typeface="Gill Sans MT" panose="020B0502020104020203" pitchFamily="34" charset="0"/>
              </a:rPr>
              <a:t>of attenuated regions (A-FM) </a:t>
            </a:r>
            <a:endParaRPr lang="en-GB" sz="2800" dirty="0" smtClean="0">
              <a:latin typeface="Gill Sans MT" panose="020B0502020104020203" pitchFamily="34" charset="0"/>
            </a:endParaRPr>
          </a:p>
          <a:p>
            <a:r>
              <a:rPr lang="en-GB" sz="2800" dirty="0" smtClean="0">
                <a:latin typeface="Gill Sans MT" panose="020B0502020104020203" pitchFamily="34" charset="0"/>
              </a:rPr>
              <a:t>detection </a:t>
            </a:r>
            <a:r>
              <a:rPr lang="en-GB" sz="2800" dirty="0">
                <a:latin typeface="Gill Sans MT" panose="020B0502020104020203" pitchFamily="34" charset="0"/>
              </a:rPr>
              <a:t>of aerosol type (A-TC</a:t>
            </a:r>
            <a:r>
              <a:rPr lang="en-GB" sz="2800" dirty="0" smtClean="0">
                <a:latin typeface="Gill Sans MT" panose="020B0502020104020203" pitchFamily="34" charset="0"/>
              </a:rPr>
              <a:t>).</a:t>
            </a:r>
          </a:p>
          <a:p>
            <a:r>
              <a:rPr lang="en-GB" sz="2800" dirty="0">
                <a:latin typeface="Gill Sans MT" panose="020B0502020104020203" pitchFamily="34" charset="0"/>
              </a:rPr>
              <a:t>10+ km A-AER </a:t>
            </a:r>
            <a:r>
              <a:rPr lang="en-GB" sz="2800" dirty="0" smtClean="0">
                <a:latin typeface="Gill Sans MT" panose="020B0502020104020203" pitchFamily="34" charset="0"/>
              </a:rPr>
              <a:t>products</a:t>
            </a:r>
          </a:p>
          <a:p>
            <a:r>
              <a:rPr lang="en-GB" sz="2800" dirty="0">
                <a:latin typeface="Gill Sans MT" panose="020B0502020104020203" pitchFamily="34" charset="0"/>
              </a:rPr>
              <a:t>1-km A-EBD </a:t>
            </a:r>
            <a:r>
              <a:rPr lang="en-GB" sz="2800" dirty="0" smtClean="0">
                <a:latin typeface="Gill Sans MT" panose="020B0502020104020203" pitchFamily="34" charset="0"/>
              </a:rPr>
              <a:t>products</a:t>
            </a:r>
          </a:p>
          <a:p>
            <a:r>
              <a:rPr lang="en-GB" sz="2800" dirty="0" smtClean="0">
                <a:latin typeface="Gill Sans MT" panose="020B0502020104020203" pitchFamily="34" charset="0"/>
              </a:rPr>
              <a:t>Boundaries and optical depth of aerosol and cloud layers</a:t>
            </a:r>
          </a:p>
        </p:txBody>
      </p:sp>
    </p:spTree>
    <p:extLst>
      <p:ext uri="{BB962C8B-B14F-4D97-AF65-F5344CB8AC3E}">
        <p14:creationId xmlns:p14="http://schemas.microsoft.com/office/powerpoint/2010/main" val="1362419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348</TotalTime>
  <Words>328</Words>
  <Application>Microsoft Office PowerPoint</Application>
  <PresentationFormat>On-screen Show (4:3)</PresentationFormat>
  <Paragraphs>84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British and Korean Lidars for Atlid Validation  (BAKLAVA)</vt:lpstr>
      <vt:lpstr>Validation of ATLID aerosol and cloud products </vt:lpstr>
      <vt:lpstr>PowerPoint Presentation</vt:lpstr>
      <vt:lpstr>Example measurement</vt:lpstr>
      <vt:lpstr>PowerPoint Presentation</vt:lpstr>
      <vt:lpstr>PowerPoint Presentation</vt:lpstr>
      <vt:lpstr>PowerPoint Presentation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British and Korean Lidars for Atlid Validation (BAKLAVA)</dc:title>
  <dc:creator>Matthias</dc:creator>
  <cp:lastModifiedBy>Matthias</cp:lastModifiedBy>
  <cp:revision>21</cp:revision>
  <dcterms:created xsi:type="dcterms:W3CDTF">2018-05-16T14:24:13Z</dcterms:created>
  <dcterms:modified xsi:type="dcterms:W3CDTF">2018-06-15T05:34:34Z</dcterms:modified>
</cp:coreProperties>
</file>