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18"/>
  </p:notesMasterIdLst>
  <p:handoutMasterIdLst>
    <p:handoutMasterId r:id="rId19"/>
  </p:handout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71" r:id="rId14"/>
    <p:sldId id="272" r:id="rId15"/>
    <p:sldId id="269" r:id="rId16"/>
    <p:sldId id="270"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1" d="100"/>
          <a:sy n="71" d="100"/>
        </p:scale>
        <p:origin x="1176"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8794703-C7BA-0348-8843-983656517A62}" type="datetimeFigureOut">
              <a:rPr lang="en-US" smtClean="0"/>
              <a:t>6/14/2018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5A7D2AE-0D56-1842-9D02-B7F34410649D}" type="slidenum">
              <a:rPr lang="en-US" smtClean="0"/>
              <a:t>‹#›</a:t>
            </a:fld>
            <a:endParaRPr lang="en-US"/>
          </a:p>
        </p:txBody>
      </p:sp>
    </p:spTree>
    <p:extLst>
      <p:ext uri="{BB962C8B-B14F-4D97-AF65-F5344CB8AC3E}">
        <p14:creationId xmlns:p14="http://schemas.microsoft.com/office/powerpoint/2010/main" val="17800449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9B5186-DEAF-F141-A12E-C9A521719637}" type="datetimeFigureOut">
              <a:rPr lang="en-US" smtClean="0"/>
              <a:t>6/14/2018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9290C2-70D7-C34F-B90D-A81347DFE243}" type="slidenum">
              <a:rPr lang="en-US" smtClean="0"/>
              <a:t>‹#›</a:t>
            </a:fld>
            <a:endParaRPr lang="en-US"/>
          </a:p>
        </p:txBody>
      </p:sp>
    </p:spTree>
    <p:extLst>
      <p:ext uri="{BB962C8B-B14F-4D97-AF65-F5344CB8AC3E}">
        <p14:creationId xmlns:p14="http://schemas.microsoft.com/office/powerpoint/2010/main" val="38630317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C17EB78A-CDA8-2B4A-A137-5CBDC2FABB1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C8DDD940-4F5F-B149-90FE-2412CD2611C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100" name="Slide Number Placeholder 3">
            <a:extLst>
              <a:ext uri="{FF2B5EF4-FFF2-40B4-BE49-F238E27FC236}">
                <a16:creationId xmlns:a16="http://schemas.microsoft.com/office/drawing/2014/main" id="{9CFFB123-4978-EC4E-A62F-AE2E316E1C7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fld id="{42BA4D12-AC23-D041-9950-FA2A6C53BD3C}" type="slidenum">
              <a:rPr lang="en-US" altLang="en-US"/>
              <a:pPr eaLnBrk="1" hangingPunct="1"/>
              <a:t>14</a:t>
            </a:fld>
            <a:endParaRPr lang="en-US" altLang="en-US"/>
          </a:p>
        </p:txBody>
      </p:sp>
    </p:spTree>
    <p:extLst>
      <p:ext uri="{BB962C8B-B14F-4D97-AF65-F5344CB8AC3E}">
        <p14:creationId xmlns:p14="http://schemas.microsoft.com/office/powerpoint/2010/main" val="30441140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1328166" y="1295400"/>
            <a:ext cx="6487668" cy="3152887"/>
          </a:xfrm>
          <a:prstGeom prst="rect">
            <a:avLst/>
          </a:prstGeo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p>
            <a:pPr marL="0" indent="0" algn="l" defTabSz="914400" rtl="0" eaLnBrk="1" latinLnBrk="0" hangingPunct="1">
              <a:spcBef>
                <a:spcPts val="2000"/>
              </a:spcBef>
              <a:buClr>
                <a:schemeClr val="accent1">
                  <a:lumMod val="60000"/>
                  <a:lumOff val="40000"/>
                </a:schemeClr>
              </a:buClr>
              <a:buSzPct val="110000"/>
              <a:buFont typeface="Wingdings 2" pitchFamily="18" charset="2"/>
              <a:buNone/>
            </a:pPr>
            <a:endParaRPr sz="3200" kern="1200">
              <a:solidFill>
                <a:schemeClr val="tx1">
                  <a:lumMod val="65000"/>
                  <a:lumOff val="35000"/>
                </a:schemeClr>
              </a:solidFill>
              <a:latin typeface="+mn-lt"/>
              <a:ea typeface="+mn-ea"/>
              <a:cs typeface="+mn-cs"/>
            </a:endParaRPr>
          </a:p>
        </p:txBody>
      </p:sp>
      <p:sp>
        <p:nvSpPr>
          <p:cNvPr id="2" name="Title 1"/>
          <p:cNvSpPr>
            <a:spLocks noGrp="1"/>
          </p:cNvSpPr>
          <p:nvPr>
            <p:ph type="ctrTitle"/>
          </p:nvPr>
        </p:nvSpPr>
        <p:spPr>
          <a:xfrm>
            <a:off x="1322921" y="1523999"/>
            <a:ext cx="6498158" cy="1724867"/>
          </a:xfrm>
        </p:spPr>
        <p:txBody>
          <a:bodyPr vert="horz" lIns="91440" tIns="45720" rIns="91440" bIns="45720" rtlCol="0" anchor="b" anchorCtr="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22921" y="3299012"/>
            <a:ext cx="6498159" cy="916641"/>
          </a:xfrm>
        </p:spPr>
        <p:txBody>
          <a:bodyPr vert="horz" lIns="91440" tIns="45720" rIns="91440" bIns="45720"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B6939FF3-602A-8C4C-BBA0-2434E948597B}" type="datetime1">
              <a:rPr lang="en-US" smtClean="0"/>
              <a:t>6/14/2018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65E6CE-9536-C84B-9E7C-072A632DBD2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6CC4286-62D2-1744-8000-8287A0E8F79D}" type="datetime1">
              <a:rPr lang="en-US" smtClean="0"/>
              <a:t>6/14/2018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65E6CE-9536-C84B-9E7C-072A632DBD25}" type="slidenum">
              <a:rPr lang="en-US" smtClean="0"/>
              <a:t>‹#›</a:t>
            </a:fld>
            <a:endParaRPr lang="en-US"/>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vert="horz" lIns="91440" tIns="45720" rIns="91440" bIns="45720"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16401A5-543C-834B-9AD5-BC5650F2176F}" type="datetime1">
              <a:rPr lang="en-US" smtClean="0"/>
              <a:t>6/14/2018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65E6CE-9536-C84B-9E7C-072A632DBD25}"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0E975644-34CC-A443-9C5F-9057B9BE9250}" type="datetime1">
              <a:rPr lang="en-US" smtClean="0"/>
              <a:t>6/14/2018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65E6CE-9536-C84B-9E7C-072A632DBD2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DD70E8C1-E2A7-9F41-8DCD-422464B52993}" type="datetime1">
              <a:rPr lang="en-US" smtClean="0"/>
              <a:t>6/14/2018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65E6CE-9536-C84B-9E7C-072A632DBD2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US"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p:txBody>
          <a:bodyPr/>
          <a:lstStyle/>
          <a:p>
            <a:fld id="{D7CBD327-A2DC-C545-8740-04C203620730}" type="datetime1">
              <a:rPr lang="en-US" smtClean="0"/>
              <a:t>6/14/2018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65E6CE-9536-C84B-9E7C-072A632DBD25}" type="slidenum">
              <a:rPr lang="en-US" smtClean="0"/>
              <a:t>‹#›</a:t>
            </a:fld>
            <a:endParaRPr lang="en-US"/>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nchor="b" anchorCtr="0"/>
          <a:lstStyle>
            <a:lvl1pPr algn="ctr">
              <a:defRPr sz="4600" b="0" cap="none" baseline="0"/>
            </a:lvl1pPr>
          </a:lstStyle>
          <a:p>
            <a:r>
              <a:rPr lang="en-US"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chor="t" anchorCtr="0">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C0B571D-1C65-E040-958A-E385FDF3832B}" type="datetime1">
              <a:rPr lang="en-US" smtClean="0"/>
              <a:t>6/14/2018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65E6CE-9536-C84B-9E7C-072A632DBD2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US"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3DDC478F-F1C9-C04F-BE98-985CD6553CC4}" type="datetime1">
              <a:rPr lang="en-US" smtClean="0"/>
              <a:t>6/14/2018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65E6CE-9536-C84B-9E7C-072A632DBD2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FBE2D1E3-B45F-8843-B51F-1AF93F6ECD2F}" type="datetime1">
              <a:rPr lang="en-US" smtClean="0"/>
              <a:t>6/14/2018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65E6CE-9536-C84B-9E7C-072A632DBD2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466519B5-060D-E949-9459-E369888C42F7}" type="datetime1">
              <a:rPr lang="en-US" smtClean="0"/>
              <a:t>6/14/2018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65E6CE-9536-C84B-9E7C-072A632DBD2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934622-8366-5149-AFB2-5DB37E9F3FFF}" type="datetime1">
              <a:rPr lang="en-US" smtClean="0"/>
              <a:t>6/14/2018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65E6CE-9536-C84B-9E7C-072A632DBD2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B7C77D-8F3F-1B49-BAD0-75E8066B9882}" type="datetime1">
              <a:rPr lang="en-US" smtClean="0"/>
              <a:t>6/14/2018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65E6CE-9536-C84B-9E7C-072A632DBD2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49275" y="107576"/>
            <a:ext cx="8042276" cy="1336956"/>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549275" y="1600201"/>
            <a:ext cx="8042276"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5629835" y="6275668"/>
            <a:ext cx="2133600" cy="365125"/>
          </a:xfrm>
          <a:prstGeom prst="rect">
            <a:avLst/>
          </a:prstGeom>
        </p:spPr>
        <p:txBody>
          <a:bodyPr vert="horz" lIns="91440" tIns="45720" rIns="91440" bIns="45720" rtlCol="0" anchor="ctr"/>
          <a:lstStyle>
            <a:lvl1pPr algn="r">
              <a:defRPr sz="1200">
                <a:solidFill>
                  <a:schemeClr val="bg1"/>
                </a:solidFill>
              </a:defRPr>
            </a:lvl1pPr>
          </a:lstStyle>
          <a:p>
            <a:fld id="{B356B0E5-3611-E944-97EE-E79473E9922F}" type="datetime1">
              <a:rPr lang="en-US" smtClean="0"/>
              <a:t>6/14/2018</a:t>
            </a:fld>
            <a:endParaRPr lang="en-US"/>
          </a:p>
        </p:txBody>
      </p:sp>
      <p:sp>
        <p:nvSpPr>
          <p:cNvPr id="5" name="Footer Placeholder 4"/>
          <p:cNvSpPr>
            <a:spLocks noGrp="1"/>
          </p:cNvSpPr>
          <p:nvPr>
            <p:ph type="ftr" sz="quarter" idx="3"/>
          </p:nvPr>
        </p:nvSpPr>
        <p:spPr>
          <a:xfrm>
            <a:off x="264458" y="6275668"/>
            <a:ext cx="4840941"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7897906" y="6275668"/>
            <a:ext cx="990600" cy="365125"/>
          </a:xfrm>
          <a:prstGeom prst="rect">
            <a:avLst/>
          </a:prstGeom>
        </p:spPr>
        <p:txBody>
          <a:bodyPr vert="horz" lIns="91440" tIns="45720" rIns="91440" bIns="45720" rtlCol="0" anchor="ctr"/>
          <a:lstStyle>
            <a:lvl1pPr algn="r">
              <a:defRPr sz="3600">
                <a:solidFill>
                  <a:schemeClr val="bg1"/>
                </a:solidFill>
              </a:defRPr>
            </a:lvl1pPr>
          </a:lstStyle>
          <a:p>
            <a:fld id="{4865E6CE-9536-C84B-9E7C-072A632DBD25}"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914400" rtl="0" eaLnBrk="1" latinLnBrk="0" hangingPunct="1">
        <a:spcBef>
          <a:spcPct val="0"/>
        </a:spcBef>
        <a:buNone/>
        <a:defRPr sz="4600" kern="1200">
          <a:solidFill>
            <a:schemeClr val="accent1"/>
          </a:solidFill>
          <a:latin typeface="+mj-lt"/>
          <a:ea typeface="+mj-ea"/>
          <a:cs typeface="+mj-cs"/>
        </a:defRPr>
      </a:lvl1pPr>
    </p:titleStyle>
    <p:bodyStyle>
      <a:lvl1pPr marL="349250" indent="-349250" algn="l" defTabSz="914400" rtl="0" eaLnBrk="1" latinLnBrk="0" hangingPunct="1">
        <a:spcBef>
          <a:spcPts val="2000"/>
        </a:spcBef>
        <a:buClr>
          <a:schemeClr val="accent1">
            <a:lumMod val="60000"/>
            <a:lumOff val="40000"/>
          </a:schemeClr>
        </a:buClr>
        <a:buSzPct val="110000"/>
        <a:buFont typeface="Wingdings 2" pitchFamily="18" charset="2"/>
        <a:buChar char=""/>
        <a:defRPr sz="2400" kern="1200">
          <a:solidFill>
            <a:schemeClr val="tx1">
              <a:lumMod val="65000"/>
              <a:lumOff val="35000"/>
            </a:schemeClr>
          </a:solidFill>
          <a:latin typeface="+mn-lt"/>
          <a:ea typeface="+mn-ea"/>
          <a:cs typeface="+mn-cs"/>
        </a:defRPr>
      </a:lvl1pPr>
      <a:lvl2pPr marL="685800" indent="-336550" algn="l" defTabSz="914400" rtl="0" eaLnBrk="1" latinLnBrk="0" hangingPunct="1">
        <a:spcBef>
          <a:spcPts val="600"/>
        </a:spcBef>
        <a:buClr>
          <a:schemeClr val="accent1">
            <a:lumMod val="75000"/>
          </a:schemeClr>
        </a:buClr>
        <a:buSzPct val="110000"/>
        <a:buFont typeface="Wingdings 2" pitchFamily="18" charset="2"/>
        <a:buChar char=""/>
        <a:defRPr sz="2200" kern="1200">
          <a:solidFill>
            <a:schemeClr val="tx1">
              <a:lumMod val="65000"/>
              <a:lumOff val="35000"/>
            </a:schemeClr>
          </a:solidFill>
          <a:latin typeface="+mn-lt"/>
          <a:ea typeface="+mn-ea"/>
          <a:cs typeface="+mn-cs"/>
        </a:defRPr>
      </a:lvl2pPr>
      <a:lvl3pPr marL="96837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2000" kern="1200">
          <a:solidFill>
            <a:schemeClr val="tx1">
              <a:lumMod val="65000"/>
              <a:lumOff val="35000"/>
            </a:schemeClr>
          </a:solidFill>
          <a:latin typeface="+mn-lt"/>
          <a:ea typeface="+mn-ea"/>
          <a:cs typeface="+mn-cs"/>
        </a:defRPr>
      </a:lvl3pPr>
      <a:lvl4pPr marL="1263650" indent="-295275" algn="l" defTabSz="914400" rtl="0" eaLnBrk="1" latinLnBrk="0" hangingPunct="1">
        <a:spcBef>
          <a:spcPts val="600"/>
        </a:spcBef>
        <a:buClr>
          <a:schemeClr val="accent1">
            <a:lumMod val="75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4pPr>
      <a:lvl5pPr marL="1546225" indent="-282575" algn="l" defTabSz="914400" rtl="0" eaLnBrk="1" latinLnBrk="0" hangingPunct="1">
        <a:spcBef>
          <a:spcPts val="600"/>
        </a:spcBef>
        <a:buClr>
          <a:schemeClr val="accent1">
            <a:lumMod val="60000"/>
            <a:lumOff val="40000"/>
          </a:schemeClr>
        </a:buClr>
        <a:buSzPct val="110000"/>
        <a:buFont typeface="Wingdings 2" pitchFamily="18" charset="2"/>
        <a:buChar char=""/>
        <a:defRPr sz="1800" kern="1200">
          <a:solidFill>
            <a:schemeClr val="tx1">
              <a:lumMod val="65000"/>
              <a:lumOff val="35000"/>
            </a:schemeClr>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Word_Document1.doc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Word_Document2.docx"/><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7.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package" Target="../embeddings/Microsoft_Word_Document3.docx"/><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849249"/>
            <a:ext cx="6498158" cy="1724867"/>
          </a:xfrm>
        </p:spPr>
        <p:txBody>
          <a:bodyPr>
            <a:noAutofit/>
          </a:bodyPr>
          <a:lstStyle/>
          <a:p>
            <a:r>
              <a:rPr lang="en-US" sz="3200" dirty="0">
                <a:latin typeface="Times New Roman"/>
                <a:cs typeface="Times New Roman"/>
              </a:rPr>
              <a:t>Calibration and Validation for </a:t>
            </a:r>
            <a:r>
              <a:rPr lang="en-US" sz="3200" dirty="0" err="1">
                <a:latin typeface="Times New Roman"/>
                <a:cs typeface="Times New Roman"/>
              </a:rPr>
              <a:t>EarthCARE</a:t>
            </a:r>
            <a:r>
              <a:rPr lang="en-US" sz="3200" dirty="0">
                <a:latin typeface="Times New Roman"/>
                <a:cs typeface="Times New Roman"/>
              </a:rPr>
              <a:t> Cloud Profiling Radar (CPR) using Ground </a:t>
            </a:r>
            <a:r>
              <a:rPr lang="en-US" sz="3200" dirty="0" smtClean="0">
                <a:latin typeface="Times New Roman"/>
                <a:cs typeface="Times New Roman"/>
              </a:rPr>
              <a:t>Based, </a:t>
            </a:r>
            <a:r>
              <a:rPr lang="en-US" sz="3200" dirty="0">
                <a:latin typeface="Times New Roman"/>
                <a:cs typeface="Times New Roman"/>
              </a:rPr>
              <a:t>and Satellite Weather Radar Observations</a:t>
            </a:r>
            <a:br>
              <a:rPr lang="en-US" sz="3200" dirty="0">
                <a:latin typeface="Times New Roman"/>
                <a:cs typeface="Times New Roman"/>
              </a:rPr>
            </a:br>
            <a:endParaRPr lang="en-US" sz="3200" dirty="0">
              <a:latin typeface="Times New Roman"/>
              <a:cs typeface="Times New Roman"/>
            </a:endParaRPr>
          </a:p>
        </p:txBody>
      </p:sp>
      <p:sp>
        <p:nvSpPr>
          <p:cNvPr id="3" name="Subtitle 2"/>
          <p:cNvSpPr>
            <a:spLocks noGrp="1"/>
          </p:cNvSpPr>
          <p:nvPr>
            <p:ph type="subTitle" idx="1"/>
          </p:nvPr>
        </p:nvSpPr>
        <p:spPr>
          <a:xfrm>
            <a:off x="1371600" y="4574116"/>
            <a:ext cx="6400800" cy="1752600"/>
          </a:xfrm>
        </p:spPr>
        <p:txBody>
          <a:bodyPr>
            <a:normAutofit/>
          </a:bodyPr>
          <a:lstStyle/>
          <a:p>
            <a:r>
              <a:rPr lang="en-US" sz="3200" dirty="0">
                <a:solidFill>
                  <a:schemeClr val="accent1"/>
                </a:solidFill>
                <a:latin typeface="Times New Roman"/>
                <a:ea typeface="+mj-ea"/>
                <a:cs typeface="Times New Roman"/>
              </a:rPr>
              <a:t>V. </a:t>
            </a:r>
            <a:r>
              <a:rPr lang="en-US" sz="3200" dirty="0" err="1" smtClean="0">
                <a:solidFill>
                  <a:schemeClr val="accent1"/>
                </a:solidFill>
                <a:latin typeface="Times New Roman"/>
                <a:ea typeface="+mj-ea"/>
                <a:cs typeface="Times New Roman"/>
              </a:rPr>
              <a:t>Chandrasekar</a:t>
            </a:r>
            <a:r>
              <a:rPr lang="en-US" sz="3200" dirty="0" smtClean="0">
                <a:solidFill>
                  <a:schemeClr val="accent1"/>
                </a:solidFill>
                <a:latin typeface="Times New Roman"/>
                <a:ea typeface="+mj-ea"/>
                <a:cs typeface="Times New Roman"/>
              </a:rPr>
              <a:t>, </a:t>
            </a:r>
          </a:p>
          <a:p>
            <a:r>
              <a:rPr lang="en-US" sz="3200" dirty="0" err="1" smtClean="0">
                <a:solidFill>
                  <a:schemeClr val="accent1"/>
                </a:solidFill>
                <a:latin typeface="Times New Roman"/>
                <a:ea typeface="+mj-ea"/>
                <a:cs typeface="Times New Roman"/>
              </a:rPr>
              <a:t>Annakaisa</a:t>
            </a:r>
            <a:r>
              <a:rPr lang="en-US" sz="3200" dirty="0" smtClean="0">
                <a:solidFill>
                  <a:schemeClr val="accent1"/>
                </a:solidFill>
                <a:latin typeface="Times New Roman"/>
                <a:ea typeface="+mj-ea"/>
                <a:cs typeface="Times New Roman"/>
              </a:rPr>
              <a:t> von </a:t>
            </a:r>
            <a:r>
              <a:rPr lang="en-US" sz="3200" dirty="0" err="1">
                <a:solidFill>
                  <a:schemeClr val="accent1"/>
                </a:solidFill>
                <a:latin typeface="Times New Roman"/>
                <a:ea typeface="+mj-ea"/>
                <a:cs typeface="Times New Roman"/>
              </a:rPr>
              <a:t>L</a:t>
            </a:r>
            <a:r>
              <a:rPr lang="en-US" sz="3200" dirty="0" err="1" smtClean="0">
                <a:solidFill>
                  <a:schemeClr val="accent1"/>
                </a:solidFill>
                <a:latin typeface="Times New Roman"/>
                <a:ea typeface="+mj-ea"/>
                <a:cs typeface="Times New Roman"/>
              </a:rPr>
              <a:t>eber</a:t>
            </a:r>
            <a:r>
              <a:rPr lang="en-US" sz="3200" dirty="0" smtClean="0">
                <a:solidFill>
                  <a:schemeClr val="accent1"/>
                </a:solidFill>
                <a:latin typeface="Times New Roman"/>
                <a:ea typeface="+mj-ea"/>
                <a:cs typeface="Times New Roman"/>
              </a:rPr>
              <a:t> and </a:t>
            </a:r>
          </a:p>
          <a:p>
            <a:r>
              <a:rPr lang="en-US" sz="3200" dirty="0" smtClean="0">
                <a:solidFill>
                  <a:schemeClr val="accent1"/>
                </a:solidFill>
                <a:latin typeface="Times New Roman"/>
                <a:ea typeface="+mj-ea"/>
                <a:cs typeface="Times New Roman"/>
              </a:rPr>
              <a:t>Ari-</a:t>
            </a:r>
            <a:r>
              <a:rPr lang="en-US" sz="3200" dirty="0" err="1" smtClean="0">
                <a:solidFill>
                  <a:schemeClr val="accent1"/>
                </a:solidFill>
                <a:latin typeface="Times New Roman"/>
                <a:ea typeface="+mj-ea"/>
                <a:cs typeface="Times New Roman"/>
              </a:rPr>
              <a:t>Matti</a:t>
            </a:r>
            <a:r>
              <a:rPr lang="en-US" sz="3200" dirty="0" smtClean="0">
                <a:solidFill>
                  <a:schemeClr val="accent1"/>
                </a:solidFill>
                <a:latin typeface="Times New Roman"/>
                <a:ea typeface="+mj-ea"/>
                <a:cs typeface="Times New Roman"/>
              </a:rPr>
              <a:t> </a:t>
            </a:r>
            <a:r>
              <a:rPr lang="en-US" sz="3200" dirty="0" err="1" smtClean="0">
                <a:solidFill>
                  <a:schemeClr val="accent1"/>
                </a:solidFill>
                <a:latin typeface="Times New Roman"/>
                <a:ea typeface="+mj-ea"/>
                <a:cs typeface="Times New Roman"/>
              </a:rPr>
              <a:t>Harri</a:t>
            </a:r>
            <a:endParaRPr lang="en-US" sz="3200" dirty="0" smtClean="0">
              <a:solidFill>
                <a:schemeClr val="accent1"/>
              </a:solidFill>
              <a:latin typeface="Times New Roman"/>
              <a:ea typeface="+mj-ea"/>
              <a:cs typeface="Times New Roman"/>
            </a:endParaRPr>
          </a:p>
          <a:p>
            <a:endParaRPr lang="en-US" sz="3200" dirty="0">
              <a:solidFill>
                <a:schemeClr val="accent1"/>
              </a:solidFill>
              <a:latin typeface="Times New Roman"/>
              <a:ea typeface="+mj-ea"/>
              <a:cs typeface="Times New Roman"/>
            </a:endParaRPr>
          </a:p>
        </p:txBody>
      </p:sp>
    </p:spTree>
    <p:extLst>
      <p:ext uri="{BB962C8B-B14F-4D97-AF65-F5344CB8AC3E}">
        <p14:creationId xmlns:p14="http://schemas.microsoft.com/office/powerpoint/2010/main" val="34462431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865E6CE-9536-C84B-9E7C-072A632DBD25}" type="slidenum">
              <a:rPr lang="en-US" smtClean="0"/>
              <a:t>10</a:t>
            </a:fld>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286693552"/>
              </p:ext>
            </p:extLst>
          </p:nvPr>
        </p:nvGraphicFramePr>
        <p:xfrm>
          <a:off x="1280378" y="984365"/>
          <a:ext cx="6617528" cy="5154423"/>
        </p:xfrm>
        <a:graphic>
          <a:graphicData uri="http://schemas.openxmlformats.org/presentationml/2006/ole">
            <mc:AlternateContent xmlns:mc="http://schemas.openxmlformats.org/markup-compatibility/2006">
              <mc:Choice xmlns:v="urn:schemas-microsoft-com:vml" Requires="v">
                <p:oleObj spid="_x0000_s3088" name="Document" r:id="rId3" imgW="6261100" imgH="4876800" progId="Word.Document.12">
                  <p:embed/>
                </p:oleObj>
              </mc:Choice>
              <mc:Fallback>
                <p:oleObj name="Document" r:id="rId3" imgW="6261100" imgH="4876800" progId="Word.Document.12">
                  <p:embed/>
                  <p:pic>
                    <p:nvPicPr>
                      <p:cNvPr id="0" name=""/>
                      <p:cNvPicPr/>
                      <p:nvPr/>
                    </p:nvPicPr>
                    <p:blipFill>
                      <a:blip r:embed="rId4"/>
                      <a:stretch>
                        <a:fillRect/>
                      </a:stretch>
                    </p:blipFill>
                    <p:spPr>
                      <a:xfrm>
                        <a:off x="1280378" y="984365"/>
                        <a:ext cx="6617528" cy="5154423"/>
                      </a:xfrm>
                      <a:prstGeom prst="rect">
                        <a:avLst/>
                      </a:prstGeom>
                    </p:spPr>
                  </p:pic>
                </p:oleObj>
              </mc:Fallback>
            </mc:AlternateContent>
          </a:graphicData>
        </a:graphic>
      </p:graphicFrame>
      <p:sp>
        <p:nvSpPr>
          <p:cNvPr id="6" name="Rectangle 5"/>
          <p:cNvSpPr/>
          <p:nvPr/>
        </p:nvSpPr>
        <p:spPr>
          <a:xfrm>
            <a:off x="233007" y="356755"/>
            <a:ext cx="7596951" cy="400110"/>
          </a:xfrm>
          <a:prstGeom prst="rect">
            <a:avLst/>
          </a:prstGeom>
        </p:spPr>
        <p:txBody>
          <a:bodyPr wrap="none">
            <a:spAutoFit/>
          </a:bodyPr>
          <a:lstStyle/>
          <a:p>
            <a:r>
              <a:rPr lang="en-US" sz="2000" b="1" dirty="0">
                <a:solidFill>
                  <a:schemeClr val="accent1"/>
                </a:solidFill>
                <a:latin typeface="Times New Roman"/>
                <a:cs typeface="Times New Roman"/>
              </a:rPr>
              <a:t>Calibration and Validation </a:t>
            </a:r>
            <a:r>
              <a:rPr lang="en-US" sz="2000" b="1" dirty="0" smtClean="0">
                <a:solidFill>
                  <a:schemeClr val="accent1"/>
                </a:solidFill>
                <a:latin typeface="Times New Roman"/>
                <a:cs typeface="Times New Roman"/>
              </a:rPr>
              <a:t>Activities----Volume matching technique </a:t>
            </a:r>
            <a:endParaRPr lang="en-US" sz="2000" b="1" dirty="0">
              <a:solidFill>
                <a:schemeClr val="accent1"/>
              </a:solidFill>
              <a:latin typeface="Times New Roman"/>
              <a:cs typeface="Times New Roman"/>
            </a:endParaRPr>
          </a:p>
        </p:txBody>
      </p:sp>
      <p:sp>
        <p:nvSpPr>
          <p:cNvPr id="7" name="Rectangle 6"/>
          <p:cNvSpPr/>
          <p:nvPr/>
        </p:nvSpPr>
        <p:spPr>
          <a:xfrm>
            <a:off x="1085022" y="6157780"/>
            <a:ext cx="6975709" cy="646331"/>
          </a:xfrm>
          <a:prstGeom prst="rect">
            <a:avLst/>
          </a:prstGeom>
        </p:spPr>
        <p:txBody>
          <a:bodyPr wrap="square">
            <a:spAutoFit/>
          </a:bodyPr>
          <a:lstStyle/>
          <a:p>
            <a:r>
              <a:rPr lang="en-US" sz="1200" dirty="0">
                <a:latin typeface="Times New Roman"/>
                <a:cs typeface="Times New Roman"/>
              </a:rPr>
              <a:t>Left Top: Volume matched </a:t>
            </a:r>
            <a:r>
              <a:rPr lang="en-US" sz="1200" dirty="0" err="1">
                <a:latin typeface="Times New Roman"/>
                <a:cs typeface="Times New Roman"/>
              </a:rPr>
              <a:t>Zs</a:t>
            </a:r>
            <a:r>
              <a:rPr lang="en-US" sz="1200" dirty="0">
                <a:latin typeface="Times New Roman"/>
                <a:cs typeface="Times New Roman"/>
              </a:rPr>
              <a:t> , same as figure </a:t>
            </a:r>
            <a:r>
              <a:rPr lang="en-US" sz="1200" dirty="0" smtClean="0">
                <a:latin typeface="Times New Roman"/>
                <a:cs typeface="Times New Roman"/>
              </a:rPr>
              <a:t>on previous slide. </a:t>
            </a:r>
            <a:r>
              <a:rPr lang="en-US" sz="1200" dirty="0">
                <a:latin typeface="Times New Roman"/>
                <a:cs typeface="Times New Roman"/>
              </a:rPr>
              <a:t>Right top: Cross track cross section at B. Left bottom: Cross track cross section at A. Right bottom: comparison of matched vertical profiles from DPR and S band, PHMO radar. </a:t>
            </a:r>
          </a:p>
        </p:txBody>
      </p:sp>
    </p:spTree>
    <p:extLst>
      <p:ext uri="{BB962C8B-B14F-4D97-AF65-F5344CB8AC3E}">
        <p14:creationId xmlns:p14="http://schemas.microsoft.com/office/powerpoint/2010/main" val="34831169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865E6CE-9536-C84B-9E7C-072A632DBD25}" type="slidenum">
              <a:rPr lang="en-US" smtClean="0"/>
              <a:t>11</a:t>
            </a:fld>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3842063969"/>
              </p:ext>
            </p:extLst>
          </p:nvPr>
        </p:nvGraphicFramePr>
        <p:xfrm>
          <a:off x="6027" y="863829"/>
          <a:ext cx="5308525" cy="3539017"/>
        </p:xfrm>
        <a:graphic>
          <a:graphicData uri="http://schemas.openxmlformats.org/presentationml/2006/ole">
            <mc:AlternateContent xmlns:mc="http://schemas.openxmlformats.org/markup-compatibility/2006">
              <mc:Choice xmlns:v="urn:schemas-microsoft-com:vml" Requires="v">
                <p:oleObj spid="_x0000_s4110" name="Document" r:id="rId3" imgW="6553200" imgH="4368800" progId="Word.Document.12">
                  <p:embed/>
                </p:oleObj>
              </mc:Choice>
              <mc:Fallback>
                <p:oleObj name="Document" r:id="rId3" imgW="6553200" imgH="4368800" progId="Word.Document.12">
                  <p:embed/>
                  <p:pic>
                    <p:nvPicPr>
                      <p:cNvPr id="0" name=""/>
                      <p:cNvPicPr/>
                      <p:nvPr/>
                    </p:nvPicPr>
                    <p:blipFill>
                      <a:blip r:embed="rId4"/>
                      <a:stretch>
                        <a:fillRect/>
                      </a:stretch>
                    </p:blipFill>
                    <p:spPr>
                      <a:xfrm>
                        <a:off x="6027" y="863829"/>
                        <a:ext cx="5308525" cy="3539017"/>
                      </a:xfrm>
                      <a:prstGeom prst="rect">
                        <a:avLst/>
                      </a:prstGeom>
                    </p:spPr>
                  </p:pic>
                </p:oleObj>
              </mc:Fallback>
            </mc:AlternateContent>
          </a:graphicData>
        </a:graphic>
      </p:graphicFrame>
      <p:sp>
        <p:nvSpPr>
          <p:cNvPr id="5" name="Rectangle 4"/>
          <p:cNvSpPr/>
          <p:nvPr/>
        </p:nvSpPr>
        <p:spPr>
          <a:xfrm>
            <a:off x="370965" y="261678"/>
            <a:ext cx="8150227" cy="400110"/>
          </a:xfrm>
          <a:prstGeom prst="rect">
            <a:avLst/>
          </a:prstGeom>
        </p:spPr>
        <p:txBody>
          <a:bodyPr wrap="square">
            <a:spAutoFit/>
          </a:bodyPr>
          <a:lstStyle/>
          <a:p>
            <a:r>
              <a:rPr lang="en-US" sz="2000" b="1" dirty="0" smtClean="0">
                <a:solidFill>
                  <a:schemeClr val="accent1"/>
                </a:solidFill>
                <a:latin typeface="Times New Roman"/>
                <a:cs typeface="Times New Roman"/>
              </a:rPr>
              <a:t>Calibration and Validation Activities----Hydrometeor type classification</a:t>
            </a:r>
            <a:endParaRPr lang="en-US" sz="2000" b="1" dirty="0">
              <a:solidFill>
                <a:schemeClr val="accent1"/>
              </a:solidFill>
              <a:latin typeface="Times New Roman"/>
              <a:cs typeface="Times New Roman"/>
            </a:endParaRPr>
          </a:p>
        </p:txBody>
      </p:sp>
      <p:sp>
        <p:nvSpPr>
          <p:cNvPr id="6" name="Rectangle 5"/>
          <p:cNvSpPr/>
          <p:nvPr/>
        </p:nvSpPr>
        <p:spPr>
          <a:xfrm>
            <a:off x="4724411" y="1135218"/>
            <a:ext cx="4035593" cy="4524315"/>
          </a:xfrm>
          <a:prstGeom prst="rect">
            <a:avLst/>
          </a:prstGeom>
        </p:spPr>
        <p:txBody>
          <a:bodyPr wrap="square">
            <a:spAutoFit/>
          </a:bodyPr>
          <a:lstStyle/>
          <a:p>
            <a:pPr marL="285750" indent="-285750" algn="just">
              <a:buFont typeface="Wingdings" charset="2"/>
              <a:buChar char="Ø"/>
            </a:pPr>
            <a:r>
              <a:rPr lang="en-US" sz="1600" dirty="0">
                <a:latin typeface="Times New Roman"/>
                <a:cs typeface="Times New Roman"/>
              </a:rPr>
              <a:t>DPR </a:t>
            </a:r>
            <a:r>
              <a:rPr lang="en-US" sz="1600" dirty="0" smtClean="0">
                <a:latin typeface="Times New Roman"/>
                <a:cs typeface="Times New Roman"/>
              </a:rPr>
              <a:t>observes </a:t>
            </a:r>
            <a:r>
              <a:rPr lang="en-US" sz="1600" dirty="0">
                <a:latin typeface="Times New Roman"/>
                <a:cs typeface="Times New Roman"/>
              </a:rPr>
              <a:t>3D structures of precipitation and phase transitions. Dual –frequency Ku and </a:t>
            </a:r>
            <a:r>
              <a:rPr lang="en-US" sz="1600" dirty="0" err="1">
                <a:latin typeface="Times New Roman"/>
                <a:cs typeface="Times New Roman"/>
              </a:rPr>
              <a:t>Ka</a:t>
            </a:r>
            <a:r>
              <a:rPr lang="en-US" sz="1600" dirty="0">
                <a:latin typeface="Times New Roman"/>
                <a:cs typeface="Times New Roman"/>
              </a:rPr>
              <a:t> band provides a unique approach to study hydrometeor identification using the difference between measurements. We have developed algorithms to detect ice phase, melting phase and liquid phase based on observations and show promising results (Le and Chandrasekar, 2016). </a:t>
            </a:r>
            <a:endParaRPr lang="en-US" sz="1600" dirty="0" smtClean="0">
              <a:latin typeface="Times New Roman"/>
              <a:cs typeface="Times New Roman"/>
            </a:endParaRPr>
          </a:p>
          <a:p>
            <a:pPr algn="just"/>
            <a:endParaRPr lang="en-US" sz="1600" dirty="0">
              <a:latin typeface="Times New Roman"/>
              <a:cs typeface="Times New Roman"/>
            </a:endParaRPr>
          </a:p>
          <a:p>
            <a:pPr marL="285750" indent="-285750" algn="just">
              <a:buFont typeface="Wingdings" charset="2"/>
              <a:buChar char="Ø"/>
            </a:pPr>
            <a:r>
              <a:rPr lang="en-US" sz="1600" dirty="0" smtClean="0">
                <a:latin typeface="Times New Roman"/>
                <a:cs typeface="Times New Roman"/>
              </a:rPr>
              <a:t>Figures show </a:t>
            </a:r>
            <a:r>
              <a:rPr lang="en-US" sz="1600" dirty="0">
                <a:latin typeface="Times New Roman"/>
                <a:cs typeface="Times New Roman"/>
              </a:rPr>
              <a:t>a sample comparison of the hydrometeor identification from DPR radar as well as ground based NEXRAD radar during hurricane Harvey. CPR radar on board the EarthCare is a down-looking W-band radar. Strong attenuation is expected from heavy precipitation. </a:t>
            </a:r>
          </a:p>
        </p:txBody>
      </p:sp>
      <p:pic>
        <p:nvPicPr>
          <p:cNvPr id="9" name="Picture 8" descr="Screen Shot 2017-10-11 at 3.27.28 PM.png"/>
          <p:cNvPicPr/>
          <p:nvPr/>
        </p:nvPicPr>
        <p:blipFill>
          <a:blip r:embed="rId5">
            <a:extLst>
              <a:ext uri="{28A0092B-C50C-407E-A947-70E740481C1C}">
                <a14:useLocalDpi xmlns:a14="http://schemas.microsoft.com/office/drawing/2010/main" val="0"/>
              </a:ext>
            </a:extLst>
          </a:blip>
          <a:stretch>
            <a:fillRect/>
          </a:stretch>
        </p:blipFill>
        <p:spPr>
          <a:xfrm>
            <a:off x="464491" y="5139266"/>
            <a:ext cx="2963421" cy="1690679"/>
          </a:xfrm>
          <a:prstGeom prst="rect">
            <a:avLst/>
          </a:prstGeom>
        </p:spPr>
      </p:pic>
      <p:sp>
        <p:nvSpPr>
          <p:cNvPr id="10" name="Rectangle 9"/>
          <p:cNvSpPr/>
          <p:nvPr/>
        </p:nvSpPr>
        <p:spPr>
          <a:xfrm>
            <a:off x="97695" y="4241981"/>
            <a:ext cx="4841339" cy="830997"/>
          </a:xfrm>
          <a:prstGeom prst="rect">
            <a:avLst/>
          </a:prstGeom>
        </p:spPr>
        <p:txBody>
          <a:bodyPr wrap="square">
            <a:spAutoFit/>
          </a:bodyPr>
          <a:lstStyle/>
          <a:p>
            <a:r>
              <a:rPr lang="en-US" sz="1200" dirty="0">
                <a:latin typeface="Times New Roman"/>
                <a:cs typeface="Times New Roman"/>
              </a:rPr>
              <a:t>DPR overpass overlap with KGRK radar during hurricane Harvey. Top row: </a:t>
            </a:r>
            <a:r>
              <a:rPr lang="en-US" sz="1200" dirty="0" err="1">
                <a:latin typeface="Times New Roman"/>
                <a:cs typeface="Times New Roman"/>
              </a:rPr>
              <a:t>Zmku</a:t>
            </a:r>
            <a:r>
              <a:rPr lang="en-US" sz="1200" dirty="0">
                <a:latin typeface="Times New Roman"/>
                <a:cs typeface="Times New Roman"/>
              </a:rPr>
              <a:t> and </a:t>
            </a:r>
            <a:r>
              <a:rPr lang="en-US" sz="1200" dirty="0" err="1">
                <a:latin typeface="Times New Roman"/>
                <a:cs typeface="Times New Roman"/>
              </a:rPr>
              <a:t>Zmka</a:t>
            </a:r>
            <a:r>
              <a:rPr lang="en-US" sz="1200" dirty="0">
                <a:latin typeface="Times New Roman"/>
                <a:cs typeface="Times New Roman"/>
              </a:rPr>
              <a:t> observations at 2 km from DPR on 08/27/2017 at 21:24 UTC. Middle row: PPI scan of KGRK radar at angle of 4 degree and hydrometeor identification of the PPI (</a:t>
            </a:r>
            <a:r>
              <a:rPr lang="en-US" sz="1200" dirty="0" err="1">
                <a:latin typeface="Times New Roman"/>
                <a:cs typeface="Times New Roman"/>
              </a:rPr>
              <a:t>Bechini</a:t>
            </a:r>
            <a:r>
              <a:rPr lang="en-US" sz="1200" dirty="0">
                <a:latin typeface="Times New Roman"/>
                <a:cs typeface="Times New Roman"/>
              </a:rPr>
              <a:t> and Chandrasekar, 2015). </a:t>
            </a:r>
          </a:p>
        </p:txBody>
      </p:sp>
      <p:sp>
        <p:nvSpPr>
          <p:cNvPr id="11" name="Rectangle 10"/>
          <p:cNvSpPr/>
          <p:nvPr/>
        </p:nvSpPr>
        <p:spPr>
          <a:xfrm>
            <a:off x="3427912" y="6044395"/>
            <a:ext cx="3773279" cy="646331"/>
          </a:xfrm>
          <a:prstGeom prst="rect">
            <a:avLst/>
          </a:prstGeom>
        </p:spPr>
        <p:txBody>
          <a:bodyPr wrap="square">
            <a:spAutoFit/>
          </a:bodyPr>
          <a:lstStyle/>
          <a:p>
            <a:r>
              <a:rPr lang="en-US" sz="1200" dirty="0" smtClean="0">
                <a:latin typeface="Times New Roman"/>
                <a:cs typeface="Times New Roman"/>
              </a:rPr>
              <a:t>Vertical cut of DPR observation at nadir. Black dashed lines are melting layer top and bottom detected from DPR observation.</a:t>
            </a:r>
            <a:endParaRPr lang="en-US" sz="1200" dirty="0">
              <a:latin typeface="Times New Roman"/>
              <a:cs typeface="Times New Roman"/>
            </a:endParaRPr>
          </a:p>
        </p:txBody>
      </p:sp>
    </p:spTree>
    <p:extLst>
      <p:ext uri="{BB962C8B-B14F-4D97-AF65-F5344CB8AC3E}">
        <p14:creationId xmlns:p14="http://schemas.microsoft.com/office/powerpoint/2010/main" val="29453502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865E6CE-9536-C84B-9E7C-072A632DBD25}" type="slidenum">
              <a:rPr lang="en-US" smtClean="0"/>
              <a:t>12</a:t>
            </a:fld>
            <a:endParaRPr lang="en-US"/>
          </a:p>
        </p:txBody>
      </p:sp>
      <p:sp>
        <p:nvSpPr>
          <p:cNvPr id="2" name="Rectangle 1"/>
          <p:cNvSpPr/>
          <p:nvPr/>
        </p:nvSpPr>
        <p:spPr>
          <a:xfrm>
            <a:off x="473210" y="348523"/>
            <a:ext cx="7798317" cy="400110"/>
          </a:xfrm>
          <a:prstGeom prst="rect">
            <a:avLst/>
          </a:prstGeom>
        </p:spPr>
        <p:txBody>
          <a:bodyPr wrap="square">
            <a:spAutoFit/>
          </a:bodyPr>
          <a:lstStyle/>
          <a:p>
            <a:r>
              <a:rPr lang="en-US" sz="2000" b="1" dirty="0" smtClean="0">
                <a:solidFill>
                  <a:schemeClr val="accent1"/>
                </a:solidFill>
                <a:latin typeface="Times New Roman"/>
                <a:cs typeface="Times New Roman"/>
              </a:rPr>
              <a:t>Calibration and Validation Activities----Surface snowfall validation</a:t>
            </a:r>
            <a:endParaRPr lang="en-US" sz="2000" b="1" dirty="0">
              <a:solidFill>
                <a:schemeClr val="accent1"/>
              </a:solidFill>
              <a:latin typeface="Times New Roman"/>
              <a:cs typeface="Times New Roman"/>
            </a:endParaRPr>
          </a:p>
        </p:txBody>
      </p:sp>
      <p:sp>
        <p:nvSpPr>
          <p:cNvPr id="5" name="Rectangle 4"/>
          <p:cNvSpPr/>
          <p:nvPr/>
        </p:nvSpPr>
        <p:spPr>
          <a:xfrm>
            <a:off x="386371" y="1349866"/>
            <a:ext cx="3521437" cy="3970318"/>
          </a:xfrm>
          <a:prstGeom prst="rect">
            <a:avLst/>
          </a:prstGeom>
        </p:spPr>
        <p:txBody>
          <a:bodyPr wrap="square">
            <a:spAutoFit/>
          </a:bodyPr>
          <a:lstStyle/>
          <a:p>
            <a:pPr marL="285750" indent="-285750" algn="just">
              <a:buFont typeface="Wingdings" charset="2"/>
              <a:buChar char="Ø"/>
            </a:pPr>
            <a:r>
              <a:rPr lang="en-US" dirty="0">
                <a:latin typeface="Times New Roman"/>
                <a:cs typeface="Times New Roman"/>
              </a:rPr>
              <a:t>A</a:t>
            </a:r>
            <a:r>
              <a:rPr lang="en-US" dirty="0" smtClean="0">
                <a:latin typeface="Times New Roman"/>
                <a:cs typeface="Times New Roman"/>
              </a:rPr>
              <a:t> </a:t>
            </a:r>
            <a:r>
              <a:rPr lang="en-US" dirty="0">
                <a:latin typeface="Times New Roman"/>
                <a:cs typeface="Times New Roman"/>
              </a:rPr>
              <a:t>surface snowfall identification algorithm for DPR (Le and Chandrasekar, 2017) and validates well with ground radars. </a:t>
            </a:r>
            <a:endParaRPr lang="en-US" dirty="0" smtClean="0">
              <a:latin typeface="Times New Roman"/>
              <a:cs typeface="Times New Roman"/>
            </a:endParaRPr>
          </a:p>
          <a:p>
            <a:pPr marL="285750" indent="-285750" algn="just">
              <a:buFont typeface="Wingdings" charset="2"/>
              <a:buChar char="Ø"/>
            </a:pPr>
            <a:endParaRPr lang="en-US" dirty="0">
              <a:latin typeface="Times New Roman"/>
              <a:cs typeface="Times New Roman"/>
            </a:endParaRPr>
          </a:p>
          <a:p>
            <a:pPr marL="285750" indent="-285750" algn="just">
              <a:buFont typeface="Wingdings" charset="2"/>
              <a:buChar char="Ø"/>
            </a:pPr>
            <a:r>
              <a:rPr lang="en-US" dirty="0" smtClean="0">
                <a:latin typeface="Times New Roman"/>
                <a:cs typeface="Times New Roman"/>
              </a:rPr>
              <a:t>Figures show </a:t>
            </a:r>
            <a:r>
              <a:rPr lang="en-US" dirty="0">
                <a:latin typeface="Times New Roman"/>
                <a:cs typeface="Times New Roman"/>
              </a:rPr>
              <a:t>a sample successful cross validation using DPR and NPOL radar observation during </a:t>
            </a:r>
            <a:r>
              <a:rPr lang="en-US" dirty="0" err="1">
                <a:latin typeface="Times New Roman"/>
                <a:cs typeface="Times New Roman"/>
              </a:rPr>
              <a:t>Olympex</a:t>
            </a:r>
            <a:r>
              <a:rPr lang="en-US" dirty="0">
                <a:latin typeface="Times New Roman"/>
                <a:cs typeface="Times New Roman"/>
              </a:rPr>
              <a:t> campaign.  </a:t>
            </a:r>
            <a:r>
              <a:rPr lang="en-US" dirty="0" smtClean="0">
                <a:latin typeface="Times New Roman"/>
                <a:cs typeface="Times New Roman"/>
              </a:rPr>
              <a:t>W-band </a:t>
            </a:r>
            <a:r>
              <a:rPr lang="en-US" dirty="0">
                <a:latin typeface="Times New Roman"/>
                <a:cs typeface="Times New Roman"/>
              </a:rPr>
              <a:t>radar on EarthCare is capable of detecting frozen particles such as snow and ice. </a:t>
            </a:r>
          </a:p>
        </p:txBody>
      </p:sp>
      <p:graphicFrame>
        <p:nvGraphicFramePr>
          <p:cNvPr id="6" name="Object 5"/>
          <p:cNvGraphicFramePr>
            <a:graphicFrameLocks noChangeAspect="1"/>
          </p:cNvGraphicFramePr>
          <p:nvPr>
            <p:extLst>
              <p:ext uri="{D42A27DB-BD31-4B8C-83A1-F6EECF244321}">
                <p14:modId xmlns:p14="http://schemas.microsoft.com/office/powerpoint/2010/main" val="1570362821"/>
              </p:ext>
            </p:extLst>
          </p:nvPr>
        </p:nvGraphicFramePr>
        <p:xfrm>
          <a:off x="4264614" y="841160"/>
          <a:ext cx="4623892" cy="3832693"/>
        </p:xfrm>
        <a:graphic>
          <a:graphicData uri="http://schemas.openxmlformats.org/presentationml/2006/ole">
            <mc:AlternateContent xmlns:mc="http://schemas.openxmlformats.org/markup-compatibility/2006">
              <mc:Choice xmlns:v="urn:schemas-microsoft-com:vml" Requires="v">
                <p:oleObj spid="_x0000_s5133" name="Document" r:id="rId3" imgW="5715000" imgH="4737100" progId="Word.Document.12">
                  <p:embed/>
                </p:oleObj>
              </mc:Choice>
              <mc:Fallback>
                <p:oleObj name="Document" r:id="rId3" imgW="5715000" imgH="4737100" progId="Word.Document.12">
                  <p:embed/>
                  <p:pic>
                    <p:nvPicPr>
                      <p:cNvPr id="0" name=""/>
                      <p:cNvPicPr/>
                      <p:nvPr/>
                    </p:nvPicPr>
                    <p:blipFill>
                      <a:blip r:embed="rId4"/>
                      <a:stretch>
                        <a:fillRect/>
                      </a:stretch>
                    </p:blipFill>
                    <p:spPr>
                      <a:xfrm>
                        <a:off x="4264614" y="841160"/>
                        <a:ext cx="4623892" cy="3832693"/>
                      </a:xfrm>
                      <a:prstGeom prst="rect">
                        <a:avLst/>
                      </a:prstGeom>
                    </p:spPr>
                  </p:pic>
                </p:oleObj>
              </mc:Fallback>
            </mc:AlternateContent>
          </a:graphicData>
        </a:graphic>
      </p:graphicFrame>
      <p:grpSp>
        <p:nvGrpSpPr>
          <p:cNvPr id="11" name="Group 10"/>
          <p:cNvGrpSpPr/>
          <p:nvPr/>
        </p:nvGrpSpPr>
        <p:grpSpPr>
          <a:xfrm>
            <a:off x="5386952" y="4738990"/>
            <a:ext cx="3058255" cy="1966940"/>
            <a:chOff x="0" y="0"/>
            <a:chExt cx="3296930" cy="2209039"/>
          </a:xfrm>
        </p:grpSpPr>
        <p:pic>
          <p:nvPicPr>
            <p:cNvPr id="12" name="Picture 11" descr="Screen Shot 2017-07-19 at 3.11.59 PM.png"/>
            <p:cNvPicPr>
              <a:picLocks noChangeAspect="1"/>
            </p:cNvPicPr>
            <p:nvPr/>
          </p:nvPicPr>
          <p:blipFill rotWithShape="1">
            <a:blip r:embed="rId5">
              <a:extLst>
                <a:ext uri="{28A0092B-C50C-407E-A947-70E740481C1C}">
                  <a14:useLocalDpi xmlns:a14="http://schemas.microsoft.com/office/drawing/2010/main" val="0"/>
                </a:ext>
              </a:extLst>
            </a:blip>
            <a:srcRect t="5555" r="11098"/>
            <a:stretch/>
          </p:blipFill>
          <p:spPr>
            <a:xfrm>
              <a:off x="0" y="0"/>
              <a:ext cx="2768585" cy="2209039"/>
            </a:xfrm>
            <a:prstGeom prst="rect">
              <a:avLst/>
            </a:prstGeom>
          </p:spPr>
        </p:pic>
        <p:sp>
          <p:nvSpPr>
            <p:cNvPr id="13" name="Text Box 22"/>
            <p:cNvSpPr txBox="1"/>
            <p:nvPr/>
          </p:nvSpPr>
          <p:spPr>
            <a:xfrm>
              <a:off x="2681199" y="481280"/>
              <a:ext cx="615731" cy="442890"/>
            </a:xfrm>
            <a:prstGeom prst="rect">
              <a:avLst/>
            </a:prstGeom>
            <a:noFill/>
          </p:spPr>
          <p:txBody>
            <a:bodyPr wrap="square" rtlCol="0">
              <a:noAutofit/>
            </a:bodyPr>
            <a:lstStyle/>
            <a:p>
              <a:pPr marL="0" marR="0" fontAlgn="base" hangingPunct="0">
                <a:lnSpc>
                  <a:spcPct val="91000"/>
                </a:lnSpc>
                <a:spcBef>
                  <a:spcPts val="0"/>
                </a:spcBef>
                <a:spcAft>
                  <a:spcPts val="0"/>
                </a:spcAft>
              </a:pPr>
              <a:r>
                <a:rPr lang="en-US" sz="900" kern="1200" dirty="0">
                  <a:solidFill>
                    <a:srgbClr val="000000"/>
                  </a:solidFill>
                  <a:effectLst/>
                  <a:latin typeface="Arial"/>
                  <a:ea typeface="ＭＳ Ｐゴシック"/>
                  <a:cs typeface="WenQuanYi Zen Hei"/>
                </a:rPr>
                <a:t>snow</a:t>
              </a:r>
              <a:endParaRPr lang="en-US" sz="1000" dirty="0">
                <a:effectLst/>
                <a:latin typeface="Times"/>
                <a:ea typeface="ＭＳ 明朝"/>
                <a:cs typeface="Times New Roman"/>
              </a:endParaRPr>
            </a:p>
          </p:txBody>
        </p:sp>
        <p:sp>
          <p:nvSpPr>
            <p:cNvPr id="14" name="Text Box 23"/>
            <p:cNvSpPr txBox="1"/>
            <p:nvPr/>
          </p:nvSpPr>
          <p:spPr>
            <a:xfrm>
              <a:off x="2692056" y="1274445"/>
              <a:ext cx="604874" cy="424159"/>
            </a:xfrm>
            <a:prstGeom prst="rect">
              <a:avLst/>
            </a:prstGeom>
            <a:noFill/>
          </p:spPr>
          <p:txBody>
            <a:bodyPr wrap="square" rtlCol="0">
              <a:noAutofit/>
            </a:bodyPr>
            <a:lstStyle/>
            <a:p>
              <a:pPr marL="0" marR="0" fontAlgn="base" hangingPunct="0">
                <a:lnSpc>
                  <a:spcPct val="91000"/>
                </a:lnSpc>
                <a:spcBef>
                  <a:spcPts val="0"/>
                </a:spcBef>
                <a:spcAft>
                  <a:spcPts val="0"/>
                </a:spcAft>
              </a:pPr>
              <a:r>
                <a:rPr lang="en-US" sz="900" kern="1200" dirty="0">
                  <a:solidFill>
                    <a:srgbClr val="000000"/>
                  </a:solidFill>
                  <a:effectLst/>
                  <a:latin typeface="Arial"/>
                  <a:ea typeface="ＭＳ Ｐゴシック"/>
                  <a:cs typeface="WenQuanYi Zen Hei"/>
                </a:rPr>
                <a:t>not snow</a:t>
              </a:r>
              <a:endParaRPr lang="en-US" sz="1000" dirty="0">
                <a:effectLst/>
                <a:latin typeface="Times"/>
                <a:ea typeface="ＭＳ 明朝"/>
                <a:cs typeface="Times New Roman"/>
              </a:endParaRPr>
            </a:p>
          </p:txBody>
        </p:sp>
      </p:grpSp>
      <p:sp>
        <p:nvSpPr>
          <p:cNvPr id="15" name="Rectangle 14"/>
          <p:cNvSpPr/>
          <p:nvPr/>
        </p:nvSpPr>
        <p:spPr>
          <a:xfrm>
            <a:off x="386371" y="5809796"/>
            <a:ext cx="4572000" cy="830997"/>
          </a:xfrm>
          <a:prstGeom prst="rect">
            <a:avLst/>
          </a:prstGeom>
        </p:spPr>
        <p:txBody>
          <a:bodyPr>
            <a:spAutoFit/>
          </a:bodyPr>
          <a:lstStyle/>
          <a:p>
            <a:r>
              <a:rPr lang="en-US" sz="1200" dirty="0">
                <a:latin typeface="Times New Roman"/>
                <a:cs typeface="Times New Roman"/>
              </a:rPr>
              <a:t>DPR overpass overlap with NPOL radar during </a:t>
            </a:r>
            <a:r>
              <a:rPr lang="en-US" sz="1200" dirty="0" err="1">
                <a:latin typeface="Times New Roman"/>
                <a:cs typeface="Times New Roman"/>
              </a:rPr>
              <a:t>Olympex</a:t>
            </a:r>
            <a:r>
              <a:rPr lang="en-US" sz="1200" dirty="0">
                <a:latin typeface="Times New Roman"/>
                <a:cs typeface="Times New Roman"/>
              </a:rPr>
              <a:t> campaign on 12/03/2015. Top row: observation of NPOL and hydrometeor identification. Middle row: DPR observation at 3.5 km. Bottom row: surface snowfall detection. </a:t>
            </a:r>
          </a:p>
        </p:txBody>
      </p:sp>
    </p:spTree>
    <p:extLst>
      <p:ext uri="{BB962C8B-B14F-4D97-AF65-F5344CB8AC3E}">
        <p14:creationId xmlns:p14="http://schemas.microsoft.com/office/powerpoint/2010/main" val="41724043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 validation with ARM radars</a:t>
            </a:r>
            <a:endParaRPr lang="en-US" dirty="0"/>
          </a:p>
        </p:txBody>
      </p:sp>
      <p:sp>
        <p:nvSpPr>
          <p:cNvPr id="3" name="Content Placeholder 2"/>
          <p:cNvSpPr>
            <a:spLocks noGrp="1"/>
          </p:cNvSpPr>
          <p:nvPr>
            <p:ph idx="1"/>
          </p:nvPr>
        </p:nvSpPr>
        <p:spPr/>
        <p:txBody>
          <a:bodyPr/>
          <a:lstStyle/>
          <a:p>
            <a:endParaRPr lang="en-US" dirty="0" smtClean="0"/>
          </a:p>
          <a:p>
            <a:r>
              <a:rPr lang="en-US" dirty="0" smtClean="0"/>
              <a:t>These radars will be used specifically for cross validation of reflectivity  with W band radar profiles.</a:t>
            </a:r>
            <a:endParaRPr lang="en-US" dirty="0"/>
          </a:p>
        </p:txBody>
      </p:sp>
      <p:sp>
        <p:nvSpPr>
          <p:cNvPr id="4" name="Slide Number Placeholder 3"/>
          <p:cNvSpPr>
            <a:spLocks noGrp="1"/>
          </p:cNvSpPr>
          <p:nvPr>
            <p:ph type="sldNum" sz="quarter" idx="12"/>
          </p:nvPr>
        </p:nvSpPr>
        <p:spPr/>
        <p:txBody>
          <a:bodyPr/>
          <a:lstStyle/>
          <a:p>
            <a:fld id="{4865E6CE-9536-C84B-9E7C-072A632DBD25}" type="slidenum">
              <a:rPr lang="en-US" smtClean="0"/>
              <a:t>13</a:t>
            </a:fld>
            <a:endParaRPr lang="en-US"/>
          </a:p>
        </p:txBody>
      </p:sp>
    </p:spTree>
    <p:extLst>
      <p:ext uri="{BB962C8B-B14F-4D97-AF65-F5344CB8AC3E}">
        <p14:creationId xmlns:p14="http://schemas.microsoft.com/office/powerpoint/2010/main" val="30897688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3" descr="world.png">
            <a:extLst>
              <a:ext uri="{FF2B5EF4-FFF2-40B4-BE49-F238E27FC236}">
                <a16:creationId xmlns:a16="http://schemas.microsoft.com/office/drawing/2014/main" id="{6FA5E84E-9880-EC4C-844F-A0E1A0B6652A}"/>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3850" y="0"/>
            <a:ext cx="8496300" cy="673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Group 5">
            <a:extLst>
              <a:ext uri="{FF2B5EF4-FFF2-40B4-BE49-F238E27FC236}">
                <a16:creationId xmlns:a16="http://schemas.microsoft.com/office/drawing/2014/main" id="{BD9CF152-0A3C-E449-B8B0-E00B366AFBE3}"/>
              </a:ext>
            </a:extLst>
          </p:cNvPr>
          <p:cNvGrpSpPr/>
          <p:nvPr/>
        </p:nvGrpSpPr>
        <p:grpSpPr>
          <a:xfrm>
            <a:off x="2743200" y="1496773"/>
            <a:ext cx="543845" cy="246222"/>
            <a:chOff x="4114800" y="2954178"/>
            <a:chExt cx="543845" cy="246222"/>
          </a:xfrm>
        </p:grpSpPr>
        <p:sp>
          <p:nvSpPr>
            <p:cNvPr id="14" name="Rounded Rectangular Callout 13">
              <a:extLst>
                <a:ext uri="{FF2B5EF4-FFF2-40B4-BE49-F238E27FC236}">
                  <a16:creationId xmlns:a16="http://schemas.microsoft.com/office/drawing/2014/main" id="{AA297131-5893-2443-8F35-978C4C9E2766}"/>
                </a:ext>
              </a:extLst>
            </p:cNvPr>
            <p:cNvSpPr/>
            <p:nvPr/>
          </p:nvSpPr>
          <p:spPr>
            <a:xfrm>
              <a:off x="4114800" y="2954178"/>
              <a:ext cx="457199" cy="204947"/>
            </a:xfrm>
            <a:prstGeom prst="wedgeRoundRectCallout">
              <a:avLst>
                <a:gd name="adj1" fmla="val -78646"/>
                <a:gd name="adj2" fmla="val 125000"/>
                <a:gd name="adj3" fmla="val 16667"/>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57" name="TextBox 19">
              <a:extLst>
                <a:ext uri="{FF2B5EF4-FFF2-40B4-BE49-F238E27FC236}">
                  <a16:creationId xmlns:a16="http://schemas.microsoft.com/office/drawing/2014/main" id="{23C1E092-A744-354A-837E-B994118FC813}"/>
                </a:ext>
              </a:extLst>
            </p:cNvPr>
            <p:cNvSpPr txBox="1">
              <a:spLocks noChangeArrowheads="1"/>
            </p:cNvSpPr>
            <p:nvPr/>
          </p:nvSpPr>
          <p:spPr bwMode="auto">
            <a:xfrm>
              <a:off x="4114800" y="2954179"/>
              <a:ext cx="54384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a:latin typeface="Calibri" panose="020F0502020204030204" pitchFamily="34" charset="0"/>
                </a:rPr>
                <a:t>AMF1</a:t>
              </a:r>
            </a:p>
          </p:txBody>
        </p:sp>
      </p:grpSp>
      <p:sp>
        <p:nvSpPr>
          <p:cNvPr id="2059" name="TextBox 34">
            <a:extLst>
              <a:ext uri="{FF2B5EF4-FFF2-40B4-BE49-F238E27FC236}">
                <a16:creationId xmlns:a16="http://schemas.microsoft.com/office/drawing/2014/main" id="{ED8CD0A4-98F7-5447-95E1-414D88913BF1}"/>
              </a:ext>
            </a:extLst>
          </p:cNvPr>
          <p:cNvSpPr txBox="1">
            <a:spLocks noChangeArrowheads="1"/>
          </p:cNvSpPr>
          <p:nvPr/>
        </p:nvSpPr>
        <p:spPr bwMode="auto">
          <a:xfrm>
            <a:off x="1866900" y="223837"/>
            <a:ext cx="5410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r>
              <a:rPr lang="en-US" altLang="en-US" sz="2400" b="1" dirty="0">
                <a:latin typeface="Calibri" panose="020F0502020204030204" pitchFamily="34" charset="0"/>
              </a:rPr>
              <a:t>ARM W-band Radars</a:t>
            </a:r>
          </a:p>
        </p:txBody>
      </p:sp>
      <p:grpSp>
        <p:nvGrpSpPr>
          <p:cNvPr id="7" name="Group 6">
            <a:extLst>
              <a:ext uri="{FF2B5EF4-FFF2-40B4-BE49-F238E27FC236}">
                <a16:creationId xmlns:a16="http://schemas.microsoft.com/office/drawing/2014/main" id="{C4D73975-3DC6-1644-84F5-D6FC2DB0D877}"/>
              </a:ext>
            </a:extLst>
          </p:cNvPr>
          <p:cNvGrpSpPr/>
          <p:nvPr/>
        </p:nvGrpSpPr>
        <p:grpSpPr>
          <a:xfrm>
            <a:off x="6647529" y="1250551"/>
            <a:ext cx="543845" cy="246222"/>
            <a:chOff x="6176502" y="3955917"/>
            <a:chExt cx="543845" cy="246222"/>
          </a:xfrm>
        </p:grpSpPr>
        <p:sp>
          <p:nvSpPr>
            <p:cNvPr id="56" name="Rounded Rectangular Callout 55">
              <a:extLst>
                <a:ext uri="{FF2B5EF4-FFF2-40B4-BE49-F238E27FC236}">
                  <a16:creationId xmlns:a16="http://schemas.microsoft.com/office/drawing/2014/main" id="{09E165B4-013D-4C42-9891-CBDD73C52F97}"/>
                </a:ext>
              </a:extLst>
            </p:cNvPr>
            <p:cNvSpPr/>
            <p:nvPr/>
          </p:nvSpPr>
          <p:spPr>
            <a:xfrm>
              <a:off x="6176502" y="3955917"/>
              <a:ext cx="457199" cy="204947"/>
            </a:xfrm>
            <a:prstGeom prst="wedgeRoundRectCallout">
              <a:avLst>
                <a:gd name="adj1" fmla="val -78646"/>
                <a:gd name="adj2" fmla="val 125000"/>
                <a:gd name="adj3" fmla="val 16667"/>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9" name="TextBox 19">
              <a:extLst>
                <a:ext uri="{FF2B5EF4-FFF2-40B4-BE49-F238E27FC236}">
                  <a16:creationId xmlns:a16="http://schemas.microsoft.com/office/drawing/2014/main" id="{043817DF-39FB-C845-8C9F-5F21A0CFB8BF}"/>
                </a:ext>
              </a:extLst>
            </p:cNvPr>
            <p:cNvSpPr txBox="1">
              <a:spLocks noChangeArrowheads="1"/>
            </p:cNvSpPr>
            <p:nvPr/>
          </p:nvSpPr>
          <p:spPr bwMode="auto">
            <a:xfrm>
              <a:off x="6176502" y="3955918"/>
              <a:ext cx="54384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a:latin typeface="Calibri" panose="020F0502020204030204" pitchFamily="34" charset="0"/>
                </a:rPr>
                <a:t>AMF2</a:t>
              </a:r>
            </a:p>
          </p:txBody>
        </p:sp>
      </p:grpSp>
      <p:grpSp>
        <p:nvGrpSpPr>
          <p:cNvPr id="63" name="Group 62">
            <a:extLst>
              <a:ext uri="{FF2B5EF4-FFF2-40B4-BE49-F238E27FC236}">
                <a16:creationId xmlns:a16="http://schemas.microsoft.com/office/drawing/2014/main" id="{A4ECF7FC-07EB-6947-8952-026FF9486425}"/>
              </a:ext>
            </a:extLst>
          </p:cNvPr>
          <p:cNvGrpSpPr/>
          <p:nvPr/>
        </p:nvGrpSpPr>
        <p:grpSpPr>
          <a:xfrm>
            <a:off x="7467600" y="2070100"/>
            <a:ext cx="543845" cy="246222"/>
            <a:chOff x="4114800" y="2954178"/>
            <a:chExt cx="543845" cy="246222"/>
          </a:xfrm>
        </p:grpSpPr>
        <p:sp>
          <p:nvSpPr>
            <p:cNvPr id="64" name="Rounded Rectangular Callout 63">
              <a:extLst>
                <a:ext uri="{FF2B5EF4-FFF2-40B4-BE49-F238E27FC236}">
                  <a16:creationId xmlns:a16="http://schemas.microsoft.com/office/drawing/2014/main" id="{829101BE-DB3F-B944-9A28-75D4C3E0C886}"/>
                </a:ext>
              </a:extLst>
            </p:cNvPr>
            <p:cNvSpPr/>
            <p:nvPr/>
          </p:nvSpPr>
          <p:spPr>
            <a:xfrm>
              <a:off x="4114800" y="2954178"/>
              <a:ext cx="457199" cy="204947"/>
            </a:xfrm>
            <a:prstGeom prst="wedgeRoundRectCallout">
              <a:avLst>
                <a:gd name="adj1" fmla="val -78646"/>
                <a:gd name="adj2" fmla="val 125000"/>
                <a:gd name="adj3" fmla="val 16667"/>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5" name="TextBox 19">
              <a:extLst>
                <a:ext uri="{FF2B5EF4-FFF2-40B4-BE49-F238E27FC236}">
                  <a16:creationId xmlns:a16="http://schemas.microsoft.com/office/drawing/2014/main" id="{CBB036D0-DB48-8D44-97CC-F3339474ED81}"/>
                </a:ext>
              </a:extLst>
            </p:cNvPr>
            <p:cNvSpPr txBox="1">
              <a:spLocks noChangeArrowheads="1"/>
            </p:cNvSpPr>
            <p:nvPr/>
          </p:nvSpPr>
          <p:spPr bwMode="auto">
            <a:xfrm>
              <a:off x="4114800" y="2954179"/>
              <a:ext cx="54384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a:latin typeface="Calibri" panose="020F0502020204030204" pitchFamily="34" charset="0"/>
                </a:rPr>
                <a:t>ENA</a:t>
              </a:r>
            </a:p>
          </p:txBody>
        </p:sp>
      </p:grpSp>
      <p:grpSp>
        <p:nvGrpSpPr>
          <p:cNvPr id="67" name="Group 66">
            <a:extLst>
              <a:ext uri="{FF2B5EF4-FFF2-40B4-BE49-F238E27FC236}">
                <a16:creationId xmlns:a16="http://schemas.microsoft.com/office/drawing/2014/main" id="{7AA2DD0C-D7CA-E84F-94BD-F9F627900F33}"/>
              </a:ext>
            </a:extLst>
          </p:cNvPr>
          <p:cNvGrpSpPr/>
          <p:nvPr/>
        </p:nvGrpSpPr>
        <p:grpSpPr>
          <a:xfrm>
            <a:off x="6248400" y="2146300"/>
            <a:ext cx="543845" cy="246222"/>
            <a:chOff x="4114800" y="2954178"/>
            <a:chExt cx="543845" cy="246222"/>
          </a:xfrm>
        </p:grpSpPr>
        <p:sp>
          <p:nvSpPr>
            <p:cNvPr id="68" name="Rounded Rectangular Callout 67">
              <a:extLst>
                <a:ext uri="{FF2B5EF4-FFF2-40B4-BE49-F238E27FC236}">
                  <a16:creationId xmlns:a16="http://schemas.microsoft.com/office/drawing/2014/main" id="{FDABCFB6-3C43-4F4E-A16C-948302900DE9}"/>
                </a:ext>
              </a:extLst>
            </p:cNvPr>
            <p:cNvSpPr/>
            <p:nvPr/>
          </p:nvSpPr>
          <p:spPr>
            <a:xfrm>
              <a:off x="4114800" y="2954178"/>
              <a:ext cx="457199" cy="204947"/>
            </a:xfrm>
            <a:prstGeom prst="wedgeRoundRectCallout">
              <a:avLst>
                <a:gd name="adj1" fmla="val -78646"/>
                <a:gd name="adj2" fmla="val 125000"/>
                <a:gd name="adj3" fmla="val 16667"/>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9" name="TextBox 19">
              <a:extLst>
                <a:ext uri="{FF2B5EF4-FFF2-40B4-BE49-F238E27FC236}">
                  <a16:creationId xmlns:a16="http://schemas.microsoft.com/office/drawing/2014/main" id="{C63DF6BD-79BB-8345-8438-7AE531AAC5B4}"/>
                </a:ext>
              </a:extLst>
            </p:cNvPr>
            <p:cNvSpPr txBox="1">
              <a:spLocks noChangeArrowheads="1"/>
            </p:cNvSpPr>
            <p:nvPr/>
          </p:nvSpPr>
          <p:spPr bwMode="auto">
            <a:xfrm>
              <a:off x="4114800" y="2954179"/>
              <a:ext cx="54384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a:latin typeface="Calibri" panose="020F0502020204030204" pitchFamily="34" charset="0"/>
                </a:rPr>
                <a:t>SGP</a:t>
              </a:r>
            </a:p>
          </p:txBody>
        </p:sp>
      </p:grpSp>
      <p:grpSp>
        <p:nvGrpSpPr>
          <p:cNvPr id="70" name="Group 69">
            <a:extLst>
              <a:ext uri="{FF2B5EF4-FFF2-40B4-BE49-F238E27FC236}">
                <a16:creationId xmlns:a16="http://schemas.microsoft.com/office/drawing/2014/main" id="{1AAD8872-BDA0-AF45-B482-A0A80C475458}"/>
              </a:ext>
            </a:extLst>
          </p:cNvPr>
          <p:cNvGrpSpPr/>
          <p:nvPr/>
        </p:nvGrpSpPr>
        <p:grpSpPr>
          <a:xfrm>
            <a:off x="5105400" y="1462638"/>
            <a:ext cx="543845" cy="246222"/>
            <a:chOff x="4114800" y="2954178"/>
            <a:chExt cx="543845" cy="246222"/>
          </a:xfrm>
        </p:grpSpPr>
        <p:sp>
          <p:nvSpPr>
            <p:cNvPr id="71" name="Rounded Rectangular Callout 70">
              <a:extLst>
                <a:ext uri="{FF2B5EF4-FFF2-40B4-BE49-F238E27FC236}">
                  <a16:creationId xmlns:a16="http://schemas.microsoft.com/office/drawing/2014/main" id="{CBAD59D2-BE5F-594B-AF18-1EC1D344DEB8}"/>
                </a:ext>
              </a:extLst>
            </p:cNvPr>
            <p:cNvSpPr/>
            <p:nvPr/>
          </p:nvSpPr>
          <p:spPr>
            <a:xfrm>
              <a:off x="4114800" y="2954178"/>
              <a:ext cx="457199" cy="204947"/>
            </a:xfrm>
            <a:prstGeom prst="wedgeRoundRectCallout">
              <a:avLst>
                <a:gd name="adj1" fmla="val -78646"/>
                <a:gd name="adj2" fmla="val 125000"/>
                <a:gd name="adj3" fmla="val 16667"/>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2" name="TextBox 19">
              <a:extLst>
                <a:ext uri="{FF2B5EF4-FFF2-40B4-BE49-F238E27FC236}">
                  <a16:creationId xmlns:a16="http://schemas.microsoft.com/office/drawing/2014/main" id="{DD21E46A-5760-7345-9588-EB03AEFD8CEF}"/>
                </a:ext>
              </a:extLst>
            </p:cNvPr>
            <p:cNvSpPr txBox="1">
              <a:spLocks noChangeArrowheads="1"/>
            </p:cNvSpPr>
            <p:nvPr/>
          </p:nvSpPr>
          <p:spPr bwMode="auto">
            <a:xfrm>
              <a:off x="4114800" y="2954179"/>
              <a:ext cx="54384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r>
                <a:rPr lang="en-US" altLang="en-US" sz="1000" dirty="0">
                  <a:latin typeface="Calibri" panose="020F0502020204030204" pitchFamily="34" charset="0"/>
                </a:rPr>
                <a:t>NSA</a:t>
              </a:r>
            </a:p>
          </p:txBody>
        </p:sp>
      </p:grpSp>
      <p:pic>
        <p:nvPicPr>
          <p:cNvPr id="73" name="Picture 2">
            <a:extLst>
              <a:ext uri="{FF2B5EF4-FFF2-40B4-BE49-F238E27FC236}">
                <a16:creationId xmlns:a16="http://schemas.microsoft.com/office/drawing/2014/main" id="{94EA8B4D-9D1E-6D40-8C2D-2DEB6750A50F}"/>
              </a:ext>
            </a:extLst>
          </p:cNvPr>
          <p:cNvPicPr>
            <a:picLocks noChangeAspect="1" noChangeArrowheads="1"/>
          </p:cNvPicPr>
          <p:nvPr/>
        </p:nvPicPr>
        <p:blipFill>
          <a:blip r:embed="rId4" cstate="print"/>
          <a:srcRect/>
          <a:stretch>
            <a:fillRect/>
          </a:stretch>
        </p:blipFill>
        <p:spPr bwMode="auto">
          <a:xfrm>
            <a:off x="2248680" y="5571141"/>
            <a:ext cx="1198092" cy="900137"/>
          </a:xfrm>
          <a:prstGeom prst="rect">
            <a:avLst/>
          </a:prstGeom>
          <a:noFill/>
          <a:ln w="9525">
            <a:noFill/>
            <a:miter lim="800000"/>
            <a:headEnd/>
            <a:tailEnd/>
          </a:ln>
          <a:effectLst/>
        </p:spPr>
      </p:pic>
      <p:pic>
        <p:nvPicPr>
          <p:cNvPr id="74" name="Picture 73">
            <a:extLst>
              <a:ext uri="{FF2B5EF4-FFF2-40B4-BE49-F238E27FC236}">
                <a16:creationId xmlns:a16="http://schemas.microsoft.com/office/drawing/2014/main" id="{669ABF9F-AA60-8E4C-96F4-B6D81C964C54}"/>
              </a:ext>
            </a:extLst>
          </p:cNvPr>
          <p:cNvPicPr>
            <a:picLocks noChangeAspect="1"/>
          </p:cNvPicPr>
          <p:nvPr/>
        </p:nvPicPr>
        <p:blipFill>
          <a:blip r:embed="rId5"/>
          <a:stretch>
            <a:fillRect/>
          </a:stretch>
        </p:blipFill>
        <p:spPr>
          <a:xfrm>
            <a:off x="5594517" y="5571141"/>
            <a:ext cx="686280" cy="900137"/>
          </a:xfrm>
          <a:prstGeom prst="rect">
            <a:avLst/>
          </a:prstGeom>
          <a:effectLst/>
        </p:spPr>
      </p:pic>
      <p:sp>
        <p:nvSpPr>
          <p:cNvPr id="75" name="TextBox 74">
            <a:extLst>
              <a:ext uri="{FF2B5EF4-FFF2-40B4-BE49-F238E27FC236}">
                <a16:creationId xmlns:a16="http://schemas.microsoft.com/office/drawing/2014/main" id="{3C66D8F7-0407-2B45-861F-BEF894F759A6}"/>
              </a:ext>
            </a:extLst>
          </p:cNvPr>
          <p:cNvSpPr txBox="1"/>
          <p:nvPr/>
        </p:nvSpPr>
        <p:spPr>
          <a:xfrm>
            <a:off x="4510954" y="5121073"/>
            <a:ext cx="2758153" cy="389553"/>
          </a:xfrm>
          <a:prstGeom prst="rect">
            <a:avLst/>
          </a:prstGeom>
          <a:noFill/>
        </p:spPr>
        <p:txBody>
          <a:bodyPr wrap="square" lIns="20025" tIns="10013" rIns="20025" bIns="10013" rtlCol="0">
            <a:spAutoFit/>
          </a:bodyPr>
          <a:lstStyle/>
          <a:p>
            <a:pPr algn="ctr"/>
            <a:r>
              <a:rPr lang="en-US" sz="1200" b="1" dirty="0">
                <a:solidFill>
                  <a:srgbClr val="0000FF"/>
                </a:solidFill>
              </a:rPr>
              <a:t>MWACR</a:t>
            </a:r>
          </a:p>
          <a:p>
            <a:pPr algn="ctr"/>
            <a:r>
              <a:rPr lang="en-US" sz="1200" dirty="0"/>
              <a:t> </a:t>
            </a:r>
            <a:r>
              <a:rPr lang="en-US" sz="1200" b="1" dirty="0"/>
              <a:t>Marine W-Band ARM Cloud Radar</a:t>
            </a:r>
          </a:p>
        </p:txBody>
      </p:sp>
      <p:sp>
        <p:nvSpPr>
          <p:cNvPr id="76" name="TextBox 75">
            <a:extLst>
              <a:ext uri="{FF2B5EF4-FFF2-40B4-BE49-F238E27FC236}">
                <a16:creationId xmlns:a16="http://schemas.microsoft.com/office/drawing/2014/main" id="{8506D415-913B-A546-A67B-C64DE9A3213B}"/>
              </a:ext>
            </a:extLst>
          </p:cNvPr>
          <p:cNvSpPr txBox="1"/>
          <p:nvPr/>
        </p:nvSpPr>
        <p:spPr>
          <a:xfrm>
            <a:off x="1468649" y="5133963"/>
            <a:ext cx="2758153" cy="389553"/>
          </a:xfrm>
          <a:prstGeom prst="rect">
            <a:avLst/>
          </a:prstGeom>
          <a:noFill/>
        </p:spPr>
        <p:txBody>
          <a:bodyPr wrap="square" lIns="20025" tIns="10013" rIns="20025" bIns="10013" rtlCol="0">
            <a:spAutoFit/>
          </a:bodyPr>
          <a:lstStyle/>
          <a:p>
            <a:pPr algn="ctr"/>
            <a:r>
              <a:rPr lang="en-US" sz="1200" b="1" dirty="0">
                <a:solidFill>
                  <a:srgbClr val="0000FF"/>
                </a:solidFill>
              </a:rPr>
              <a:t>W-SACR</a:t>
            </a:r>
          </a:p>
          <a:p>
            <a:pPr algn="r"/>
            <a:r>
              <a:rPr lang="en-US" sz="1200" dirty="0"/>
              <a:t> </a:t>
            </a:r>
            <a:r>
              <a:rPr lang="en-US" sz="1200" b="1" dirty="0"/>
              <a:t>W-Band Scanning ARM Cloud Radar</a:t>
            </a:r>
          </a:p>
        </p:txBody>
      </p:sp>
      <p:sp>
        <p:nvSpPr>
          <p:cNvPr id="77" name="TextBox 76">
            <a:extLst>
              <a:ext uri="{FF2B5EF4-FFF2-40B4-BE49-F238E27FC236}">
                <a16:creationId xmlns:a16="http://schemas.microsoft.com/office/drawing/2014/main" id="{FBD1F580-950D-A947-A92A-054EE81F5386}"/>
              </a:ext>
            </a:extLst>
          </p:cNvPr>
          <p:cNvSpPr txBox="1"/>
          <p:nvPr/>
        </p:nvSpPr>
        <p:spPr>
          <a:xfrm>
            <a:off x="7786900" y="1961694"/>
            <a:ext cx="1063832" cy="389553"/>
          </a:xfrm>
          <a:prstGeom prst="rect">
            <a:avLst/>
          </a:prstGeom>
          <a:noFill/>
        </p:spPr>
        <p:txBody>
          <a:bodyPr wrap="square" lIns="20025" tIns="10013" rIns="20025" bIns="10013" rtlCol="0">
            <a:spAutoFit/>
          </a:bodyPr>
          <a:lstStyle/>
          <a:p>
            <a:pPr algn="ctr"/>
            <a:r>
              <a:rPr lang="en-US" sz="1200" b="1" dirty="0">
                <a:solidFill>
                  <a:srgbClr val="0000FF"/>
                </a:solidFill>
              </a:rPr>
              <a:t>W-SACR</a:t>
            </a:r>
          </a:p>
          <a:p>
            <a:pPr algn="ctr"/>
            <a:r>
              <a:rPr lang="en-US" sz="1200" dirty="0"/>
              <a:t> </a:t>
            </a:r>
            <a:r>
              <a:rPr lang="en-US" sz="1200" b="1" dirty="0"/>
              <a:t>Fixed site</a:t>
            </a:r>
          </a:p>
        </p:txBody>
      </p:sp>
      <p:sp>
        <p:nvSpPr>
          <p:cNvPr id="78" name="TextBox 77">
            <a:extLst>
              <a:ext uri="{FF2B5EF4-FFF2-40B4-BE49-F238E27FC236}">
                <a16:creationId xmlns:a16="http://schemas.microsoft.com/office/drawing/2014/main" id="{508DF8F6-962C-4949-B433-A74F0004B51D}"/>
              </a:ext>
            </a:extLst>
          </p:cNvPr>
          <p:cNvSpPr txBox="1"/>
          <p:nvPr/>
        </p:nvSpPr>
        <p:spPr>
          <a:xfrm>
            <a:off x="5140034" y="2351247"/>
            <a:ext cx="1063832" cy="389553"/>
          </a:xfrm>
          <a:prstGeom prst="rect">
            <a:avLst/>
          </a:prstGeom>
          <a:noFill/>
        </p:spPr>
        <p:txBody>
          <a:bodyPr wrap="square" lIns="20025" tIns="10013" rIns="20025" bIns="10013" rtlCol="0">
            <a:spAutoFit/>
          </a:bodyPr>
          <a:lstStyle/>
          <a:p>
            <a:pPr algn="ctr"/>
            <a:r>
              <a:rPr lang="en-US" sz="1200" b="1" dirty="0">
                <a:solidFill>
                  <a:srgbClr val="0000FF"/>
                </a:solidFill>
                <a:highlight>
                  <a:srgbClr val="C0C0C0"/>
                </a:highlight>
              </a:rPr>
              <a:t>W-SACR</a:t>
            </a:r>
          </a:p>
          <a:p>
            <a:pPr algn="ctr"/>
            <a:r>
              <a:rPr lang="en-US" sz="1200" dirty="0">
                <a:highlight>
                  <a:srgbClr val="C0C0C0"/>
                </a:highlight>
              </a:rPr>
              <a:t> </a:t>
            </a:r>
            <a:r>
              <a:rPr lang="en-US" sz="1200" b="1" dirty="0">
                <a:highlight>
                  <a:srgbClr val="C0C0C0"/>
                </a:highlight>
              </a:rPr>
              <a:t>Fixed site</a:t>
            </a:r>
          </a:p>
        </p:txBody>
      </p:sp>
      <p:sp>
        <p:nvSpPr>
          <p:cNvPr id="79" name="TextBox 78">
            <a:extLst>
              <a:ext uri="{FF2B5EF4-FFF2-40B4-BE49-F238E27FC236}">
                <a16:creationId xmlns:a16="http://schemas.microsoft.com/office/drawing/2014/main" id="{91B45F8F-436F-6548-80E6-7647EBC60BA7}"/>
              </a:ext>
            </a:extLst>
          </p:cNvPr>
          <p:cNvSpPr txBox="1"/>
          <p:nvPr/>
        </p:nvSpPr>
        <p:spPr>
          <a:xfrm>
            <a:off x="4608118" y="1093480"/>
            <a:ext cx="1063832" cy="389553"/>
          </a:xfrm>
          <a:prstGeom prst="rect">
            <a:avLst/>
          </a:prstGeom>
          <a:noFill/>
        </p:spPr>
        <p:txBody>
          <a:bodyPr wrap="square" lIns="20025" tIns="10013" rIns="20025" bIns="10013" rtlCol="0">
            <a:spAutoFit/>
          </a:bodyPr>
          <a:lstStyle/>
          <a:p>
            <a:pPr algn="ctr"/>
            <a:r>
              <a:rPr lang="en-US" sz="1200" b="1" dirty="0">
                <a:solidFill>
                  <a:srgbClr val="0000FF"/>
                </a:solidFill>
              </a:rPr>
              <a:t>W-SACR</a:t>
            </a:r>
          </a:p>
          <a:p>
            <a:pPr algn="ctr"/>
            <a:r>
              <a:rPr lang="en-US" sz="1200" dirty="0"/>
              <a:t> </a:t>
            </a:r>
            <a:r>
              <a:rPr lang="en-US" sz="1200" b="1" dirty="0"/>
              <a:t>Fixed site</a:t>
            </a:r>
          </a:p>
        </p:txBody>
      </p:sp>
      <p:sp>
        <p:nvSpPr>
          <p:cNvPr id="80" name="TextBox 79">
            <a:extLst>
              <a:ext uri="{FF2B5EF4-FFF2-40B4-BE49-F238E27FC236}">
                <a16:creationId xmlns:a16="http://schemas.microsoft.com/office/drawing/2014/main" id="{330FE918-4DC2-B343-840C-7E63AD2A5A05}"/>
              </a:ext>
            </a:extLst>
          </p:cNvPr>
          <p:cNvSpPr txBox="1"/>
          <p:nvPr/>
        </p:nvSpPr>
        <p:spPr>
          <a:xfrm>
            <a:off x="6172200" y="845623"/>
            <a:ext cx="1447800" cy="389553"/>
          </a:xfrm>
          <a:prstGeom prst="rect">
            <a:avLst/>
          </a:prstGeom>
          <a:noFill/>
        </p:spPr>
        <p:txBody>
          <a:bodyPr wrap="square" lIns="20025" tIns="10013" rIns="20025" bIns="10013" rtlCol="0">
            <a:spAutoFit/>
          </a:bodyPr>
          <a:lstStyle/>
          <a:p>
            <a:pPr algn="ctr"/>
            <a:r>
              <a:rPr lang="en-US" sz="1200" b="1" dirty="0">
                <a:solidFill>
                  <a:srgbClr val="0000FF"/>
                </a:solidFill>
              </a:rPr>
              <a:t>MWACR</a:t>
            </a:r>
          </a:p>
          <a:p>
            <a:pPr algn="ctr"/>
            <a:r>
              <a:rPr lang="en-US" sz="1200" dirty="0"/>
              <a:t> </a:t>
            </a:r>
            <a:r>
              <a:rPr lang="en-US" sz="1200" b="1" dirty="0"/>
              <a:t>Mobile site 2020</a:t>
            </a:r>
          </a:p>
        </p:txBody>
      </p:sp>
      <p:sp>
        <p:nvSpPr>
          <p:cNvPr id="81" name="TextBox 80">
            <a:extLst>
              <a:ext uri="{FF2B5EF4-FFF2-40B4-BE49-F238E27FC236}">
                <a16:creationId xmlns:a16="http://schemas.microsoft.com/office/drawing/2014/main" id="{48D1DA71-5B22-9D4B-8289-F0C47E0CF86C}"/>
              </a:ext>
            </a:extLst>
          </p:cNvPr>
          <p:cNvSpPr txBox="1"/>
          <p:nvPr/>
        </p:nvSpPr>
        <p:spPr>
          <a:xfrm>
            <a:off x="2220971" y="1078947"/>
            <a:ext cx="1447800" cy="389553"/>
          </a:xfrm>
          <a:prstGeom prst="rect">
            <a:avLst/>
          </a:prstGeom>
          <a:noFill/>
        </p:spPr>
        <p:txBody>
          <a:bodyPr wrap="square" lIns="20025" tIns="10013" rIns="20025" bIns="10013" rtlCol="0">
            <a:spAutoFit/>
          </a:bodyPr>
          <a:lstStyle/>
          <a:p>
            <a:pPr algn="ctr"/>
            <a:r>
              <a:rPr lang="en-US" sz="1200" b="1" dirty="0">
                <a:solidFill>
                  <a:srgbClr val="0000FF"/>
                </a:solidFill>
              </a:rPr>
              <a:t>W-SACR</a:t>
            </a:r>
          </a:p>
          <a:p>
            <a:pPr algn="ctr"/>
            <a:r>
              <a:rPr lang="en-US" sz="1200" dirty="0"/>
              <a:t> </a:t>
            </a:r>
            <a:r>
              <a:rPr lang="en-US" sz="1200" b="1" dirty="0"/>
              <a:t>Mobile site 2020</a:t>
            </a:r>
          </a:p>
        </p:txBody>
      </p:sp>
    </p:spTree>
    <p:extLst>
      <p:ext uri="{BB962C8B-B14F-4D97-AF65-F5344CB8AC3E}">
        <p14:creationId xmlns:p14="http://schemas.microsoft.com/office/powerpoint/2010/main" val="254843412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865E6CE-9536-C84B-9E7C-072A632DBD25}" type="slidenum">
              <a:rPr lang="en-US" smtClean="0"/>
              <a:t>15</a:t>
            </a:fld>
            <a:endParaRPr lang="en-US"/>
          </a:p>
        </p:txBody>
      </p:sp>
      <p:sp>
        <p:nvSpPr>
          <p:cNvPr id="2" name="Rectangle 1"/>
          <p:cNvSpPr/>
          <p:nvPr/>
        </p:nvSpPr>
        <p:spPr>
          <a:xfrm>
            <a:off x="1107213" y="1568498"/>
            <a:ext cx="6968925" cy="4216539"/>
          </a:xfrm>
          <a:prstGeom prst="rect">
            <a:avLst/>
          </a:prstGeom>
        </p:spPr>
        <p:txBody>
          <a:bodyPr wrap="square">
            <a:spAutoFit/>
          </a:bodyPr>
          <a:lstStyle/>
          <a:p>
            <a:pPr marL="342900" indent="-342900" algn="just">
              <a:buFont typeface="Arial"/>
              <a:buChar char="•"/>
            </a:pPr>
            <a:r>
              <a:rPr lang="en-US" sz="2400" dirty="0">
                <a:solidFill>
                  <a:schemeClr val="accent1"/>
                </a:solidFill>
                <a:latin typeface="Times New Roman"/>
                <a:ea typeface="+mj-ea"/>
                <a:cs typeface="Times New Roman"/>
              </a:rPr>
              <a:t>We will </a:t>
            </a:r>
            <a:r>
              <a:rPr lang="en-US" sz="2400" dirty="0" smtClean="0">
                <a:solidFill>
                  <a:schemeClr val="accent1"/>
                </a:solidFill>
                <a:latin typeface="Times New Roman"/>
                <a:ea typeface="+mj-ea"/>
                <a:cs typeface="Times New Roman"/>
              </a:rPr>
              <a:t>use </a:t>
            </a:r>
            <a:r>
              <a:rPr lang="en-US" sz="2400" dirty="0">
                <a:solidFill>
                  <a:schemeClr val="accent1"/>
                </a:solidFill>
                <a:latin typeface="Times New Roman"/>
                <a:ea typeface="+mj-ea"/>
                <a:cs typeface="Times New Roman"/>
              </a:rPr>
              <a:t>EarthCare datasets, and perform similar calibration and validation activities as we performed with GPM datasets using ground based radar observations.  </a:t>
            </a:r>
            <a:endParaRPr lang="en-US" sz="2400" dirty="0" smtClean="0">
              <a:solidFill>
                <a:schemeClr val="accent1"/>
              </a:solidFill>
              <a:latin typeface="Times New Roman"/>
              <a:ea typeface="+mj-ea"/>
              <a:cs typeface="Times New Roman"/>
            </a:endParaRPr>
          </a:p>
          <a:p>
            <a:endParaRPr lang="en-US" sz="2400" dirty="0">
              <a:solidFill>
                <a:schemeClr val="accent1"/>
              </a:solidFill>
              <a:latin typeface="Times New Roman"/>
              <a:ea typeface="+mj-ea"/>
              <a:cs typeface="Times New Roman"/>
            </a:endParaRPr>
          </a:p>
          <a:p>
            <a:pPr marL="342900" indent="-342900">
              <a:buFont typeface="Arial"/>
              <a:buChar char="•"/>
            </a:pPr>
            <a:r>
              <a:rPr lang="en-US" sz="2400" dirty="0" smtClean="0">
                <a:solidFill>
                  <a:schemeClr val="accent1"/>
                </a:solidFill>
                <a:latin typeface="Times New Roman"/>
                <a:ea typeface="+mj-ea"/>
                <a:cs typeface="Times New Roman"/>
              </a:rPr>
              <a:t>These </a:t>
            </a:r>
            <a:r>
              <a:rPr lang="en-US" sz="2400" dirty="0">
                <a:solidFill>
                  <a:schemeClr val="accent1"/>
                </a:solidFill>
                <a:latin typeface="Times New Roman"/>
                <a:ea typeface="+mj-ea"/>
                <a:cs typeface="Times New Roman"/>
              </a:rPr>
              <a:t>activities </a:t>
            </a:r>
            <a:r>
              <a:rPr lang="en-US" sz="2400" dirty="0" smtClean="0">
                <a:solidFill>
                  <a:schemeClr val="accent1"/>
                </a:solidFill>
                <a:latin typeface="Times New Roman"/>
                <a:ea typeface="+mj-ea"/>
                <a:cs typeface="Times New Roman"/>
              </a:rPr>
              <a:t>include</a:t>
            </a:r>
            <a:r>
              <a:rPr lang="en-US" sz="2400" dirty="0" smtClean="0">
                <a:solidFill>
                  <a:schemeClr val="accent1"/>
                </a:solidFill>
                <a:latin typeface="Times New Roman"/>
                <a:ea typeface="+mj-ea"/>
                <a:cs typeface="Times New Roman"/>
                <a:sym typeface="Wingdings" panose="05000000000000000000" pitchFamily="2" charset="2"/>
              </a:rPr>
              <a:t>: ( CPR- Level 2 products)</a:t>
            </a:r>
            <a:endParaRPr lang="en-US" sz="2400" dirty="0" smtClean="0">
              <a:solidFill>
                <a:schemeClr val="accent1"/>
              </a:solidFill>
              <a:latin typeface="Times New Roman"/>
              <a:ea typeface="+mj-ea"/>
              <a:cs typeface="Times New Roman"/>
            </a:endParaRPr>
          </a:p>
          <a:p>
            <a:endParaRPr lang="en-US" sz="2400" dirty="0">
              <a:solidFill>
                <a:schemeClr val="accent1"/>
              </a:solidFill>
              <a:latin typeface="Times New Roman"/>
              <a:ea typeface="+mj-ea"/>
              <a:cs typeface="Times New Roman"/>
            </a:endParaRPr>
          </a:p>
          <a:p>
            <a:pPr marL="342900" lvl="0" indent="-342900">
              <a:buFont typeface="Wingdings" charset="2"/>
              <a:buChar char="Ø"/>
            </a:pPr>
            <a:r>
              <a:rPr lang="en-US" sz="2000" dirty="0">
                <a:solidFill>
                  <a:schemeClr val="accent1"/>
                </a:solidFill>
                <a:latin typeface="Times New Roman"/>
                <a:ea typeface="+mj-ea"/>
                <a:cs typeface="Times New Roman"/>
              </a:rPr>
              <a:t>Coordinate physical validation of vertical </a:t>
            </a:r>
            <a:r>
              <a:rPr lang="en-US" sz="2000" dirty="0" smtClean="0">
                <a:solidFill>
                  <a:schemeClr val="accent1"/>
                </a:solidFill>
                <a:latin typeface="Times New Roman"/>
                <a:ea typeface="+mj-ea"/>
                <a:cs typeface="Times New Roman"/>
              </a:rPr>
              <a:t>structures</a:t>
            </a:r>
            <a:endParaRPr lang="en-US" sz="2000" dirty="0">
              <a:solidFill>
                <a:schemeClr val="accent1"/>
              </a:solidFill>
              <a:latin typeface="Times New Roman"/>
              <a:ea typeface="+mj-ea"/>
              <a:cs typeface="Times New Roman"/>
            </a:endParaRPr>
          </a:p>
          <a:p>
            <a:pPr marL="342900" lvl="0" indent="-342900">
              <a:buFont typeface="Wingdings" charset="2"/>
              <a:buChar char="Ø"/>
            </a:pPr>
            <a:r>
              <a:rPr lang="en-US" sz="2000" dirty="0">
                <a:solidFill>
                  <a:schemeClr val="accent1"/>
                </a:solidFill>
                <a:latin typeface="Times New Roman"/>
                <a:ea typeface="+mj-ea"/>
                <a:cs typeface="Times New Roman"/>
              </a:rPr>
              <a:t>Validations based on hydrometeor </a:t>
            </a:r>
            <a:r>
              <a:rPr lang="en-US" sz="2000" dirty="0" smtClean="0">
                <a:solidFill>
                  <a:schemeClr val="accent1"/>
                </a:solidFill>
                <a:latin typeface="Times New Roman"/>
                <a:ea typeface="+mj-ea"/>
                <a:cs typeface="Times New Roman"/>
              </a:rPr>
              <a:t>classification</a:t>
            </a:r>
            <a:r>
              <a:rPr lang="en-US" sz="2000" dirty="0">
                <a:solidFill>
                  <a:schemeClr val="accent1"/>
                </a:solidFill>
                <a:latin typeface="Times New Roman"/>
                <a:ea typeface="+mj-ea"/>
                <a:cs typeface="Times New Roman"/>
              </a:rPr>
              <a:t> </a:t>
            </a:r>
            <a:r>
              <a:rPr lang="en-US" sz="2000" dirty="0" smtClean="0">
                <a:solidFill>
                  <a:schemeClr val="accent1"/>
                </a:solidFill>
                <a:latin typeface="Times New Roman"/>
                <a:ea typeface="+mj-ea"/>
                <a:cs typeface="Times New Roman"/>
              </a:rPr>
              <a:t>( C-TC)</a:t>
            </a:r>
            <a:endParaRPr lang="en-US" sz="2000" dirty="0">
              <a:solidFill>
                <a:schemeClr val="accent1"/>
              </a:solidFill>
              <a:latin typeface="Times New Roman"/>
              <a:ea typeface="+mj-ea"/>
              <a:cs typeface="Times New Roman"/>
            </a:endParaRPr>
          </a:p>
          <a:p>
            <a:pPr marL="342900" lvl="0" indent="-342900">
              <a:buFont typeface="Wingdings" charset="2"/>
              <a:buChar char="Ø"/>
            </a:pPr>
            <a:r>
              <a:rPr lang="en-US" sz="2000" dirty="0">
                <a:solidFill>
                  <a:schemeClr val="accent1"/>
                </a:solidFill>
                <a:latin typeface="Times New Roman"/>
                <a:ea typeface="+mj-ea"/>
                <a:cs typeface="Times New Roman"/>
              </a:rPr>
              <a:t>Snowfall identification and </a:t>
            </a:r>
            <a:r>
              <a:rPr lang="en-US" sz="2000" dirty="0" smtClean="0">
                <a:solidFill>
                  <a:schemeClr val="accent1"/>
                </a:solidFill>
                <a:latin typeface="Times New Roman"/>
                <a:ea typeface="+mj-ea"/>
                <a:cs typeface="Times New Roman"/>
              </a:rPr>
              <a:t>cross validation.</a:t>
            </a:r>
            <a:endParaRPr lang="en-US" sz="2000" dirty="0">
              <a:solidFill>
                <a:schemeClr val="accent1"/>
              </a:solidFill>
              <a:latin typeface="Times New Roman"/>
              <a:ea typeface="+mj-ea"/>
              <a:cs typeface="Times New Roman"/>
            </a:endParaRPr>
          </a:p>
          <a:p>
            <a:pPr marL="342900" lvl="0" indent="-342900">
              <a:buFont typeface="Wingdings" charset="2"/>
              <a:buChar char="Ø"/>
            </a:pPr>
            <a:r>
              <a:rPr lang="en-US" sz="2000" dirty="0">
                <a:solidFill>
                  <a:schemeClr val="accent1"/>
                </a:solidFill>
                <a:latin typeface="Times New Roman"/>
                <a:ea typeface="+mj-ea"/>
                <a:cs typeface="Times New Roman"/>
              </a:rPr>
              <a:t>Quantitative comparisons from top of the cloud.</a:t>
            </a:r>
          </a:p>
          <a:p>
            <a:pPr marL="342900" lvl="0" indent="-342900">
              <a:buFont typeface="Wingdings" charset="2"/>
              <a:buChar char="Ø"/>
            </a:pPr>
            <a:r>
              <a:rPr lang="en-US" sz="2000" dirty="0">
                <a:solidFill>
                  <a:schemeClr val="accent1"/>
                </a:solidFill>
                <a:latin typeface="Times New Roman"/>
                <a:ea typeface="+mj-ea"/>
                <a:cs typeface="Times New Roman"/>
              </a:rPr>
              <a:t>Doppler velocity related cross validation.</a:t>
            </a:r>
          </a:p>
        </p:txBody>
      </p:sp>
      <p:sp>
        <p:nvSpPr>
          <p:cNvPr id="3" name="Rectangle 2"/>
          <p:cNvSpPr/>
          <p:nvPr/>
        </p:nvSpPr>
        <p:spPr>
          <a:xfrm>
            <a:off x="764355" y="411033"/>
            <a:ext cx="782587" cy="461665"/>
          </a:xfrm>
          <a:prstGeom prst="rect">
            <a:avLst/>
          </a:prstGeom>
        </p:spPr>
        <p:txBody>
          <a:bodyPr wrap="none">
            <a:spAutoFit/>
          </a:bodyPr>
          <a:lstStyle/>
          <a:p>
            <a:r>
              <a:rPr lang="en-US" sz="2400" b="1" dirty="0" smtClean="0">
                <a:solidFill>
                  <a:schemeClr val="accent1"/>
                </a:solidFill>
                <a:latin typeface="Times New Roman"/>
                <a:cs typeface="Times New Roman"/>
              </a:rPr>
              <a:t>Plan</a:t>
            </a:r>
            <a:endParaRPr lang="en-US" sz="2400" b="1" dirty="0">
              <a:solidFill>
                <a:schemeClr val="accent1"/>
              </a:solidFill>
              <a:latin typeface="Times New Roman"/>
              <a:cs typeface="Times New Roman"/>
            </a:endParaRPr>
          </a:p>
        </p:txBody>
      </p:sp>
    </p:spTree>
    <p:extLst>
      <p:ext uri="{BB962C8B-B14F-4D97-AF65-F5344CB8AC3E}">
        <p14:creationId xmlns:p14="http://schemas.microsoft.com/office/powerpoint/2010/main" val="29991575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4865E6CE-9536-C84B-9E7C-072A632DBD25}" type="slidenum">
              <a:rPr lang="en-US" smtClean="0"/>
              <a:t>16</a:t>
            </a:fld>
            <a:endParaRPr lang="en-US"/>
          </a:p>
        </p:txBody>
      </p:sp>
      <p:sp>
        <p:nvSpPr>
          <p:cNvPr id="5" name="TextBox 4"/>
          <p:cNvSpPr txBox="1"/>
          <p:nvPr/>
        </p:nvSpPr>
        <p:spPr>
          <a:xfrm>
            <a:off x="3614722" y="2746457"/>
            <a:ext cx="5416657" cy="707886"/>
          </a:xfrm>
          <a:prstGeom prst="rect">
            <a:avLst/>
          </a:prstGeom>
          <a:noFill/>
        </p:spPr>
        <p:txBody>
          <a:bodyPr wrap="square" rtlCol="0">
            <a:spAutoFit/>
          </a:bodyPr>
          <a:lstStyle/>
          <a:p>
            <a:r>
              <a:rPr lang="en-US" sz="4000" b="1" dirty="0">
                <a:solidFill>
                  <a:schemeClr val="accent1"/>
                </a:solidFill>
                <a:latin typeface="Times New Roman"/>
                <a:cs typeface="Times New Roman"/>
              </a:rPr>
              <a:t>Thanks</a:t>
            </a:r>
          </a:p>
        </p:txBody>
      </p:sp>
    </p:spTree>
    <p:extLst>
      <p:ext uri="{BB962C8B-B14F-4D97-AF65-F5344CB8AC3E}">
        <p14:creationId xmlns:p14="http://schemas.microsoft.com/office/powerpoint/2010/main" val="2991568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85108" y="1529834"/>
            <a:ext cx="7237879" cy="6001642"/>
          </a:xfrm>
          <a:prstGeom prst="rect">
            <a:avLst/>
          </a:prstGeom>
        </p:spPr>
        <p:txBody>
          <a:bodyPr wrap="none">
            <a:spAutoFit/>
          </a:bodyPr>
          <a:lstStyle/>
          <a:p>
            <a:pPr marL="285750" indent="-285750">
              <a:buFont typeface="Arial"/>
              <a:buChar char="•"/>
            </a:pPr>
            <a:r>
              <a:rPr lang="en-US" sz="2400" dirty="0">
                <a:solidFill>
                  <a:schemeClr val="accent1"/>
                </a:solidFill>
                <a:latin typeface="Times New Roman"/>
                <a:ea typeface="+mj-ea"/>
                <a:cs typeface="Times New Roman"/>
              </a:rPr>
              <a:t>EarthCare Mission Overview</a:t>
            </a:r>
          </a:p>
          <a:p>
            <a:pPr marL="285750" indent="-285750">
              <a:buFont typeface="Arial"/>
              <a:buChar char="•"/>
            </a:pPr>
            <a:endParaRPr lang="en-US" sz="2400" dirty="0">
              <a:solidFill>
                <a:schemeClr val="accent1"/>
              </a:solidFill>
              <a:latin typeface="Times New Roman"/>
              <a:ea typeface="+mj-ea"/>
              <a:cs typeface="Times New Roman"/>
            </a:endParaRPr>
          </a:p>
          <a:p>
            <a:pPr marL="285750" indent="-285750">
              <a:buFont typeface="Arial"/>
              <a:buChar char="•"/>
            </a:pPr>
            <a:r>
              <a:rPr lang="en-US" sz="2400" dirty="0" smtClean="0">
                <a:solidFill>
                  <a:schemeClr val="accent1"/>
                </a:solidFill>
                <a:latin typeface="Times New Roman"/>
                <a:ea typeface="+mj-ea"/>
                <a:cs typeface="Times New Roman"/>
              </a:rPr>
              <a:t>Calibration </a:t>
            </a:r>
            <a:r>
              <a:rPr lang="en-US" sz="2400" dirty="0">
                <a:solidFill>
                  <a:schemeClr val="accent1"/>
                </a:solidFill>
                <a:latin typeface="Times New Roman"/>
                <a:ea typeface="+mj-ea"/>
                <a:cs typeface="Times New Roman"/>
              </a:rPr>
              <a:t>and Validation Requirements</a:t>
            </a:r>
          </a:p>
          <a:p>
            <a:pPr marL="285750" indent="-285750">
              <a:buFont typeface="Arial"/>
              <a:buChar char="•"/>
            </a:pPr>
            <a:endParaRPr lang="en-US" sz="2400" dirty="0">
              <a:solidFill>
                <a:schemeClr val="accent1"/>
              </a:solidFill>
              <a:latin typeface="Times New Roman"/>
              <a:ea typeface="+mj-ea"/>
              <a:cs typeface="Times New Roman"/>
            </a:endParaRPr>
          </a:p>
          <a:p>
            <a:pPr marL="285750" indent="-285750">
              <a:buFont typeface="Arial"/>
              <a:buChar char="•"/>
            </a:pPr>
            <a:r>
              <a:rPr lang="en-US" sz="2400" dirty="0">
                <a:solidFill>
                  <a:schemeClr val="accent1"/>
                </a:solidFill>
                <a:latin typeface="Times New Roman"/>
                <a:ea typeface="+mj-ea"/>
                <a:cs typeface="Times New Roman"/>
              </a:rPr>
              <a:t>Finnish Meteorological Institute (FMI) Radar </a:t>
            </a:r>
            <a:r>
              <a:rPr lang="en-US" sz="2400" dirty="0" smtClean="0">
                <a:solidFill>
                  <a:schemeClr val="accent1"/>
                </a:solidFill>
                <a:latin typeface="Times New Roman"/>
                <a:ea typeface="+mj-ea"/>
                <a:cs typeface="Times New Roman"/>
              </a:rPr>
              <a:t>Network</a:t>
            </a:r>
          </a:p>
          <a:p>
            <a:pPr marL="285750" indent="-285750">
              <a:buFont typeface="Arial"/>
              <a:buChar char="•"/>
            </a:pPr>
            <a:endParaRPr lang="en-US" sz="2400" dirty="0">
              <a:solidFill>
                <a:schemeClr val="accent1"/>
              </a:solidFill>
              <a:latin typeface="Times New Roman"/>
              <a:ea typeface="+mj-ea"/>
              <a:cs typeface="Times New Roman"/>
            </a:endParaRPr>
          </a:p>
          <a:p>
            <a:pPr marL="285750" indent="-285750">
              <a:buFont typeface="Arial"/>
              <a:buChar char="•"/>
            </a:pPr>
            <a:r>
              <a:rPr lang="en-US" sz="2400" dirty="0">
                <a:solidFill>
                  <a:schemeClr val="accent1"/>
                </a:solidFill>
                <a:latin typeface="Times New Roman"/>
                <a:ea typeface="+mj-ea"/>
                <a:cs typeface="Times New Roman"/>
              </a:rPr>
              <a:t>NEXRAD, CSU-CHILL and NPOL Observations</a:t>
            </a:r>
          </a:p>
          <a:p>
            <a:pPr marL="285750" indent="-285750">
              <a:buFont typeface="Arial"/>
              <a:buChar char="•"/>
            </a:pPr>
            <a:endParaRPr lang="en-US" sz="2400" dirty="0">
              <a:solidFill>
                <a:schemeClr val="accent1"/>
              </a:solidFill>
              <a:latin typeface="Times New Roman"/>
              <a:ea typeface="+mj-ea"/>
              <a:cs typeface="Times New Roman"/>
            </a:endParaRPr>
          </a:p>
          <a:p>
            <a:pPr marL="285750" indent="-285750">
              <a:buFont typeface="Arial"/>
              <a:buChar char="•"/>
            </a:pPr>
            <a:r>
              <a:rPr lang="en-US" sz="2400" dirty="0">
                <a:solidFill>
                  <a:schemeClr val="accent1"/>
                </a:solidFill>
                <a:latin typeface="Times New Roman"/>
                <a:ea typeface="+mj-ea"/>
                <a:cs typeface="Times New Roman"/>
              </a:rPr>
              <a:t>GPM DPR </a:t>
            </a:r>
            <a:r>
              <a:rPr lang="en-US" sz="2400" dirty="0" smtClean="0">
                <a:solidFill>
                  <a:schemeClr val="accent1"/>
                </a:solidFill>
                <a:latin typeface="Times New Roman"/>
                <a:ea typeface="+mj-ea"/>
                <a:cs typeface="Times New Roman"/>
              </a:rPr>
              <a:t>Observations  </a:t>
            </a:r>
            <a:endParaRPr lang="en-US" sz="2400" dirty="0">
              <a:solidFill>
                <a:schemeClr val="accent1"/>
              </a:solidFill>
              <a:latin typeface="Times New Roman"/>
              <a:ea typeface="+mj-ea"/>
              <a:cs typeface="Times New Roman"/>
            </a:endParaRPr>
          </a:p>
          <a:p>
            <a:pPr marL="285750" indent="-285750">
              <a:buFont typeface="Arial"/>
              <a:buChar char="•"/>
            </a:pPr>
            <a:endParaRPr lang="en-US" sz="2400" dirty="0">
              <a:solidFill>
                <a:schemeClr val="accent1"/>
              </a:solidFill>
              <a:latin typeface="Times New Roman"/>
              <a:ea typeface="+mj-ea"/>
              <a:cs typeface="Times New Roman"/>
            </a:endParaRPr>
          </a:p>
          <a:p>
            <a:pPr marL="285750" indent="-285750">
              <a:buFont typeface="Arial"/>
              <a:buChar char="•"/>
            </a:pPr>
            <a:r>
              <a:rPr lang="en-US" sz="2400" dirty="0">
                <a:solidFill>
                  <a:schemeClr val="accent1"/>
                </a:solidFill>
                <a:latin typeface="Times New Roman"/>
                <a:ea typeface="+mj-ea"/>
                <a:cs typeface="Times New Roman"/>
              </a:rPr>
              <a:t>Calibration and Validation Activities </a:t>
            </a:r>
          </a:p>
          <a:p>
            <a:pPr marL="285750" indent="-285750">
              <a:buFont typeface="Arial"/>
              <a:buChar char="•"/>
            </a:pPr>
            <a:endParaRPr lang="en-US" sz="2400" dirty="0">
              <a:solidFill>
                <a:schemeClr val="accent1"/>
              </a:solidFill>
              <a:latin typeface="Times New Roman"/>
              <a:ea typeface="+mj-ea"/>
              <a:cs typeface="Times New Roman"/>
            </a:endParaRPr>
          </a:p>
          <a:p>
            <a:pPr marL="285750" indent="-285750">
              <a:buFont typeface="Arial"/>
              <a:buChar char="•"/>
            </a:pPr>
            <a:r>
              <a:rPr lang="en-US" sz="2400" dirty="0">
                <a:solidFill>
                  <a:schemeClr val="accent1"/>
                </a:solidFill>
                <a:latin typeface="Times New Roman"/>
                <a:ea typeface="+mj-ea"/>
                <a:cs typeface="Times New Roman"/>
              </a:rPr>
              <a:t>Project </a:t>
            </a:r>
            <a:r>
              <a:rPr lang="en-US" sz="2400" dirty="0" smtClean="0">
                <a:solidFill>
                  <a:schemeClr val="accent1"/>
                </a:solidFill>
                <a:latin typeface="Times New Roman"/>
                <a:ea typeface="+mj-ea"/>
                <a:cs typeface="Times New Roman"/>
              </a:rPr>
              <a:t>Plan</a:t>
            </a:r>
            <a:endParaRPr lang="en-US" sz="2400" dirty="0">
              <a:solidFill>
                <a:schemeClr val="accent1"/>
              </a:solidFill>
              <a:latin typeface="Times New Roman"/>
              <a:ea typeface="+mj-ea"/>
              <a:cs typeface="Times New Roman"/>
            </a:endParaRPr>
          </a:p>
          <a:p>
            <a:pPr marL="285750" indent="-285750">
              <a:buFont typeface="Arial"/>
              <a:buChar char="•"/>
            </a:pPr>
            <a:endParaRPr lang="en-US" sz="2400" dirty="0">
              <a:solidFill>
                <a:schemeClr val="accent1"/>
              </a:solidFill>
              <a:latin typeface="Times New Roman"/>
              <a:ea typeface="+mj-ea"/>
              <a:cs typeface="Times New Roman"/>
            </a:endParaRPr>
          </a:p>
          <a:p>
            <a:pPr marL="285750" indent="-285750">
              <a:buFont typeface="Arial"/>
              <a:buChar char="•"/>
            </a:pPr>
            <a:endParaRPr lang="en-US" sz="2400" dirty="0">
              <a:solidFill>
                <a:schemeClr val="accent1"/>
              </a:solidFill>
              <a:latin typeface="Times New Roman"/>
              <a:ea typeface="+mj-ea"/>
              <a:cs typeface="Times New Roman"/>
            </a:endParaRPr>
          </a:p>
          <a:p>
            <a:pPr marL="285750" indent="-285750">
              <a:buFont typeface="Arial"/>
              <a:buChar char="•"/>
            </a:pPr>
            <a:endParaRPr lang="en-US" sz="2400" dirty="0">
              <a:solidFill>
                <a:schemeClr val="accent1"/>
              </a:solidFill>
              <a:latin typeface="Times New Roman"/>
              <a:ea typeface="+mj-ea"/>
              <a:cs typeface="Times New Roman"/>
            </a:endParaRPr>
          </a:p>
        </p:txBody>
      </p:sp>
      <p:sp>
        <p:nvSpPr>
          <p:cNvPr id="5" name="TextBox 4"/>
          <p:cNvSpPr txBox="1"/>
          <p:nvPr/>
        </p:nvSpPr>
        <p:spPr>
          <a:xfrm>
            <a:off x="846667" y="582083"/>
            <a:ext cx="2836333" cy="584776"/>
          </a:xfrm>
          <a:prstGeom prst="rect">
            <a:avLst/>
          </a:prstGeom>
          <a:noFill/>
        </p:spPr>
        <p:txBody>
          <a:bodyPr wrap="square" rtlCol="0">
            <a:spAutoFit/>
          </a:bodyPr>
          <a:lstStyle/>
          <a:p>
            <a:r>
              <a:rPr lang="en-US" sz="3200" dirty="0">
                <a:solidFill>
                  <a:schemeClr val="accent1"/>
                </a:solidFill>
                <a:latin typeface="Times New Roman"/>
                <a:ea typeface="+mj-ea"/>
                <a:cs typeface="Times New Roman"/>
              </a:rPr>
              <a:t>Outline</a:t>
            </a:r>
          </a:p>
        </p:txBody>
      </p:sp>
      <p:sp>
        <p:nvSpPr>
          <p:cNvPr id="6" name="Slide Number Placeholder 5"/>
          <p:cNvSpPr>
            <a:spLocks noGrp="1"/>
          </p:cNvSpPr>
          <p:nvPr>
            <p:ph type="sldNum" sz="quarter" idx="12"/>
          </p:nvPr>
        </p:nvSpPr>
        <p:spPr/>
        <p:txBody>
          <a:bodyPr/>
          <a:lstStyle/>
          <a:p>
            <a:fld id="{4865E6CE-9536-C84B-9E7C-072A632DBD25}" type="slidenum">
              <a:rPr lang="en-US" smtClean="0"/>
              <a:t>2</a:t>
            </a:fld>
            <a:endParaRPr lang="en-US"/>
          </a:p>
        </p:txBody>
      </p:sp>
    </p:spTree>
    <p:extLst>
      <p:ext uri="{BB962C8B-B14F-4D97-AF65-F5344CB8AC3E}">
        <p14:creationId xmlns:p14="http://schemas.microsoft.com/office/powerpoint/2010/main" val="3157840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865E6CE-9536-C84B-9E7C-072A632DBD25}" type="slidenum">
              <a:rPr lang="en-US" smtClean="0"/>
              <a:t>3</a:t>
            </a:fld>
            <a:endParaRPr lang="en-US"/>
          </a:p>
        </p:txBody>
      </p:sp>
      <p:sp>
        <p:nvSpPr>
          <p:cNvPr id="3" name="Rectangle 2"/>
          <p:cNvSpPr/>
          <p:nvPr/>
        </p:nvSpPr>
        <p:spPr>
          <a:xfrm>
            <a:off x="386340" y="445585"/>
            <a:ext cx="4044697" cy="461665"/>
          </a:xfrm>
          <a:prstGeom prst="rect">
            <a:avLst/>
          </a:prstGeom>
        </p:spPr>
        <p:txBody>
          <a:bodyPr wrap="none">
            <a:spAutoFit/>
          </a:bodyPr>
          <a:lstStyle/>
          <a:p>
            <a:r>
              <a:rPr lang="en-US" sz="2400" b="1" dirty="0">
                <a:solidFill>
                  <a:schemeClr val="accent1"/>
                </a:solidFill>
                <a:latin typeface="Times New Roman"/>
                <a:cs typeface="Times New Roman"/>
              </a:rPr>
              <a:t>EarthCare Mission Overview</a:t>
            </a:r>
          </a:p>
        </p:txBody>
      </p:sp>
      <p:pic>
        <p:nvPicPr>
          <p:cNvPr id="5" name="Picture 4"/>
          <p:cNvPicPr/>
          <p:nvPr/>
        </p:nvPicPr>
        <p:blipFill>
          <a:blip r:embed="rId2">
            <a:extLst>
              <a:ext uri="{28A0092B-C50C-407E-A947-70E740481C1C}">
                <a14:useLocalDpi xmlns:a14="http://schemas.microsoft.com/office/drawing/2010/main" val="0"/>
              </a:ext>
            </a:extLst>
          </a:blip>
          <a:stretch>
            <a:fillRect/>
          </a:stretch>
        </p:blipFill>
        <p:spPr>
          <a:xfrm>
            <a:off x="386340" y="1175588"/>
            <a:ext cx="2628900" cy="2257425"/>
          </a:xfrm>
          <a:prstGeom prst="rect">
            <a:avLst/>
          </a:prstGeom>
        </p:spPr>
      </p:pic>
      <p:pic>
        <p:nvPicPr>
          <p:cNvPr id="6" name="Picture 5"/>
          <p:cNvPicPr/>
          <p:nvPr/>
        </p:nvPicPr>
        <p:blipFill>
          <a:blip r:embed="rId3">
            <a:extLst>
              <a:ext uri="{28A0092B-C50C-407E-A947-70E740481C1C}">
                <a14:useLocalDpi xmlns:a14="http://schemas.microsoft.com/office/drawing/2010/main" val="0"/>
              </a:ext>
            </a:extLst>
          </a:blip>
          <a:stretch>
            <a:fillRect/>
          </a:stretch>
        </p:blipFill>
        <p:spPr>
          <a:xfrm>
            <a:off x="386975" y="228601"/>
            <a:ext cx="8501531" cy="5409768"/>
          </a:xfrm>
          <a:prstGeom prst="rect">
            <a:avLst/>
          </a:prstGeom>
        </p:spPr>
      </p:pic>
    </p:spTree>
    <p:extLst>
      <p:ext uri="{BB962C8B-B14F-4D97-AF65-F5344CB8AC3E}">
        <p14:creationId xmlns:p14="http://schemas.microsoft.com/office/powerpoint/2010/main" val="3483126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865E6CE-9536-C84B-9E7C-072A632DBD25}" type="slidenum">
              <a:rPr lang="en-US" smtClean="0"/>
              <a:t>4</a:t>
            </a:fld>
            <a:endParaRPr lang="en-US"/>
          </a:p>
        </p:txBody>
      </p:sp>
      <p:sp>
        <p:nvSpPr>
          <p:cNvPr id="3" name="Rectangle 2"/>
          <p:cNvSpPr/>
          <p:nvPr/>
        </p:nvSpPr>
        <p:spPr>
          <a:xfrm>
            <a:off x="397674" y="460917"/>
            <a:ext cx="5625909" cy="461665"/>
          </a:xfrm>
          <a:prstGeom prst="rect">
            <a:avLst/>
          </a:prstGeom>
        </p:spPr>
        <p:txBody>
          <a:bodyPr wrap="none">
            <a:spAutoFit/>
          </a:bodyPr>
          <a:lstStyle/>
          <a:p>
            <a:r>
              <a:rPr lang="en-US" sz="2400" b="1" dirty="0">
                <a:solidFill>
                  <a:schemeClr val="accent1"/>
                </a:solidFill>
                <a:latin typeface="Times New Roman"/>
                <a:cs typeface="Times New Roman"/>
              </a:rPr>
              <a:t>Calibration and Validation Requirements </a:t>
            </a:r>
          </a:p>
        </p:txBody>
      </p:sp>
      <p:sp>
        <p:nvSpPr>
          <p:cNvPr id="4" name="Rectangle 3"/>
          <p:cNvSpPr/>
          <p:nvPr/>
        </p:nvSpPr>
        <p:spPr>
          <a:xfrm>
            <a:off x="486834" y="1028343"/>
            <a:ext cx="8571006" cy="2031325"/>
          </a:xfrm>
          <a:prstGeom prst="rect">
            <a:avLst/>
          </a:prstGeom>
        </p:spPr>
        <p:txBody>
          <a:bodyPr wrap="square">
            <a:spAutoFit/>
          </a:bodyPr>
          <a:lstStyle/>
          <a:p>
            <a:r>
              <a:rPr lang="en-US" sz="1400" dirty="0">
                <a:latin typeface="Times New Roman"/>
                <a:cs typeface="Times New Roman"/>
              </a:rPr>
              <a:t>In </a:t>
            </a:r>
            <a:r>
              <a:rPr lang="en-US" sz="1400" dirty="0" smtClean="0">
                <a:latin typeface="Times New Roman"/>
                <a:cs typeface="Times New Roman"/>
              </a:rPr>
              <a:t>the EarthCare </a:t>
            </a:r>
            <a:r>
              <a:rPr lang="en-US" sz="1400" dirty="0">
                <a:latin typeface="Times New Roman"/>
                <a:cs typeface="Times New Roman"/>
              </a:rPr>
              <a:t>satellite mission, the principal means to provide estimates of uncertainty are by comparison to independent ground-based, airborne, and satellite-based measurements and to models, combined with detailed investigations of the retrieval methods. </a:t>
            </a:r>
            <a:endParaRPr lang="en-US" sz="1400" dirty="0" smtClean="0">
              <a:latin typeface="Times New Roman"/>
              <a:cs typeface="Times New Roman"/>
            </a:endParaRPr>
          </a:p>
          <a:p>
            <a:endParaRPr lang="en-US" sz="1400" dirty="0">
              <a:latin typeface="Times New Roman"/>
              <a:cs typeface="Times New Roman"/>
            </a:endParaRPr>
          </a:p>
          <a:p>
            <a:r>
              <a:rPr lang="en-US" sz="1400" dirty="0" smtClean="0">
                <a:latin typeface="Times New Roman"/>
                <a:cs typeface="Times New Roman"/>
              </a:rPr>
              <a:t>Specific </a:t>
            </a:r>
            <a:r>
              <a:rPr lang="en-US" sz="1400" dirty="0">
                <a:latin typeface="Times New Roman"/>
                <a:cs typeface="Times New Roman"/>
              </a:rPr>
              <a:t>validation areas include: </a:t>
            </a:r>
            <a:endParaRPr lang="en-US" sz="1400" dirty="0" smtClean="0">
              <a:latin typeface="Times New Roman"/>
              <a:cs typeface="Times New Roman"/>
            </a:endParaRPr>
          </a:p>
          <a:p>
            <a:endParaRPr lang="en-US" sz="1400" dirty="0">
              <a:latin typeface="Times New Roman"/>
              <a:cs typeface="Times New Roman"/>
            </a:endParaRPr>
          </a:p>
          <a:p>
            <a:pPr marL="285750" lvl="0" indent="-285750">
              <a:buFont typeface="Wingdings" charset="2"/>
              <a:buChar char="Ø"/>
            </a:pPr>
            <a:r>
              <a:rPr lang="en-US" sz="1400" dirty="0">
                <a:latin typeface="Times New Roman"/>
                <a:cs typeface="Times New Roman"/>
              </a:rPr>
              <a:t>validation using other satellite, airborne or ground-based experiments providing independent measurements; </a:t>
            </a:r>
          </a:p>
          <a:p>
            <a:pPr marL="285750" lvl="0" indent="-285750">
              <a:buFont typeface="Wingdings" charset="2"/>
              <a:buChar char="Ø"/>
            </a:pPr>
            <a:r>
              <a:rPr lang="en-US" sz="1400" dirty="0">
                <a:latin typeface="Times New Roman"/>
                <a:cs typeface="Times New Roman"/>
              </a:rPr>
              <a:t>experiments to assess accuracy, resolution, and stability of the </a:t>
            </a:r>
            <a:r>
              <a:rPr lang="en-US" sz="1400" dirty="0" err="1">
                <a:latin typeface="Times New Roman"/>
                <a:cs typeface="Times New Roman"/>
              </a:rPr>
              <a:t>EarthCARE</a:t>
            </a:r>
            <a:r>
              <a:rPr lang="en-US" sz="1400" dirty="0">
                <a:latin typeface="Times New Roman"/>
                <a:cs typeface="Times New Roman"/>
              </a:rPr>
              <a:t> instruments; </a:t>
            </a:r>
          </a:p>
          <a:p>
            <a:pPr marL="285750" lvl="0" indent="-285750">
              <a:buFont typeface="Wingdings" charset="2"/>
              <a:buChar char="Ø"/>
            </a:pPr>
            <a:r>
              <a:rPr lang="en-US" sz="1400" dirty="0">
                <a:latin typeface="Times New Roman"/>
                <a:cs typeface="Times New Roman"/>
              </a:rPr>
              <a:t>assessment and validation of the </a:t>
            </a:r>
            <a:r>
              <a:rPr lang="en-US" sz="1400" dirty="0" err="1">
                <a:latin typeface="Times New Roman"/>
                <a:cs typeface="Times New Roman"/>
              </a:rPr>
              <a:t>EarthCARE</a:t>
            </a:r>
            <a:r>
              <a:rPr lang="en-US" sz="1400" dirty="0">
                <a:latin typeface="Times New Roman"/>
                <a:cs typeface="Times New Roman"/>
              </a:rPr>
              <a:t> retrieval and processing. </a:t>
            </a:r>
          </a:p>
        </p:txBody>
      </p:sp>
      <p:sp>
        <p:nvSpPr>
          <p:cNvPr id="7" name="Rectangle 6"/>
          <p:cNvSpPr/>
          <p:nvPr/>
        </p:nvSpPr>
        <p:spPr>
          <a:xfrm>
            <a:off x="156889" y="6179127"/>
            <a:ext cx="5740336" cy="461665"/>
          </a:xfrm>
          <a:prstGeom prst="rect">
            <a:avLst/>
          </a:prstGeom>
        </p:spPr>
        <p:txBody>
          <a:bodyPr wrap="square">
            <a:spAutoFit/>
          </a:bodyPr>
          <a:lstStyle/>
          <a:p>
            <a:r>
              <a:rPr lang="en-US" sz="1200" b="1" dirty="0" smtClean="0">
                <a:latin typeface="Times New Roman"/>
                <a:cs typeface="Times New Roman"/>
              </a:rPr>
              <a:t>CPR</a:t>
            </a:r>
            <a:r>
              <a:rPr lang="en-US" sz="1200" dirty="0" smtClean="0">
                <a:latin typeface="Times New Roman"/>
                <a:cs typeface="Times New Roman"/>
              </a:rPr>
              <a:t> is a core instrument of EarthCare, which is a nadir-looking active instrument operating at W- band (94 GHz)</a:t>
            </a:r>
            <a:endParaRPr lang="en-US" sz="1200" dirty="0"/>
          </a:p>
        </p:txBody>
      </p:sp>
      <p:sp>
        <p:nvSpPr>
          <p:cNvPr id="8" name="Rectangle 7"/>
          <p:cNvSpPr/>
          <p:nvPr/>
        </p:nvSpPr>
        <p:spPr>
          <a:xfrm>
            <a:off x="698568" y="3221118"/>
            <a:ext cx="7894103" cy="1169551"/>
          </a:xfrm>
          <a:prstGeom prst="rect">
            <a:avLst/>
          </a:prstGeom>
        </p:spPr>
        <p:txBody>
          <a:bodyPr wrap="square">
            <a:spAutoFit/>
          </a:bodyPr>
          <a:lstStyle/>
          <a:p>
            <a:pPr algn="just"/>
            <a:r>
              <a:rPr lang="en-US" sz="1400" dirty="0">
                <a:latin typeface="Times New Roman"/>
                <a:cs typeface="Times New Roman"/>
              </a:rPr>
              <a:t>In calibration and validation activities with CPR in EarthCare, we </a:t>
            </a:r>
            <a:r>
              <a:rPr lang="en-US" sz="1400" dirty="0" smtClean="0">
                <a:latin typeface="Times New Roman"/>
                <a:cs typeface="Times New Roman"/>
              </a:rPr>
              <a:t>can provide </a:t>
            </a:r>
            <a:r>
              <a:rPr lang="en-US" sz="1400" dirty="0">
                <a:latin typeface="Times New Roman"/>
                <a:cs typeface="Times New Roman"/>
              </a:rPr>
              <a:t>external calibration and validation of CPR using GPM DPR radar observations, dual-polarization radar network at Finland, NEXRAD radar, CSU-CHILL radar as well as NPOL. These activities include but not limited to radar measurements calibration, error specifications, hydrometeor identification cross-validation, and Doppler velocity calibration etc. </a:t>
            </a:r>
          </a:p>
        </p:txBody>
      </p:sp>
    </p:spTree>
    <p:extLst>
      <p:ext uri="{BB962C8B-B14F-4D97-AF65-F5344CB8AC3E}">
        <p14:creationId xmlns:p14="http://schemas.microsoft.com/office/powerpoint/2010/main" val="18134576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865E6CE-9536-C84B-9E7C-072A632DBD25}" type="slidenum">
              <a:rPr lang="en-US" smtClean="0"/>
              <a:t>5</a:t>
            </a:fld>
            <a:endParaRPr lang="en-US"/>
          </a:p>
        </p:txBody>
      </p:sp>
      <p:sp>
        <p:nvSpPr>
          <p:cNvPr id="3" name="Rectangle 2"/>
          <p:cNvSpPr/>
          <p:nvPr/>
        </p:nvSpPr>
        <p:spPr>
          <a:xfrm>
            <a:off x="397674" y="341506"/>
            <a:ext cx="7417415" cy="461665"/>
          </a:xfrm>
          <a:prstGeom prst="rect">
            <a:avLst/>
          </a:prstGeom>
        </p:spPr>
        <p:txBody>
          <a:bodyPr wrap="none">
            <a:spAutoFit/>
          </a:bodyPr>
          <a:lstStyle/>
          <a:p>
            <a:r>
              <a:rPr lang="en-US" sz="2400" b="1" dirty="0" smtClean="0">
                <a:solidFill>
                  <a:schemeClr val="accent1"/>
                </a:solidFill>
                <a:latin typeface="Times New Roman"/>
                <a:cs typeface="Times New Roman"/>
              </a:rPr>
              <a:t>Finnish </a:t>
            </a:r>
            <a:r>
              <a:rPr lang="en-US" sz="2400" b="1" dirty="0">
                <a:solidFill>
                  <a:schemeClr val="accent1"/>
                </a:solidFill>
                <a:latin typeface="Times New Roman"/>
                <a:cs typeface="Times New Roman"/>
              </a:rPr>
              <a:t>Meteorological Institute (FMI) Radar Network  </a:t>
            </a:r>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3196711" y="1666153"/>
            <a:ext cx="2794000" cy="3721100"/>
          </a:xfrm>
          <a:prstGeom prst="rect">
            <a:avLst/>
          </a:prstGeom>
          <a:noFill/>
          <a:ln>
            <a:noFill/>
          </a:ln>
        </p:spPr>
      </p:pic>
      <p:sp>
        <p:nvSpPr>
          <p:cNvPr id="5" name="Rectangle 4"/>
          <p:cNvSpPr/>
          <p:nvPr/>
        </p:nvSpPr>
        <p:spPr>
          <a:xfrm>
            <a:off x="3349987" y="5418068"/>
            <a:ext cx="2487956" cy="276999"/>
          </a:xfrm>
          <a:prstGeom prst="rect">
            <a:avLst/>
          </a:prstGeom>
        </p:spPr>
        <p:txBody>
          <a:bodyPr wrap="none">
            <a:spAutoFit/>
          </a:bodyPr>
          <a:lstStyle/>
          <a:p>
            <a:r>
              <a:rPr lang="en-US" sz="1200" dirty="0">
                <a:latin typeface="Times New Roman"/>
                <a:cs typeface="Times New Roman"/>
              </a:rPr>
              <a:t>The map of radar network at Finland.</a:t>
            </a:r>
            <a:r>
              <a:rPr lang="en-US" sz="1200" dirty="0" smtClean="0">
                <a:effectLst/>
                <a:latin typeface="Times New Roman"/>
                <a:cs typeface="Times New Roman"/>
              </a:rPr>
              <a:t> </a:t>
            </a:r>
            <a:endParaRPr lang="en-US" sz="1200" dirty="0">
              <a:latin typeface="Times New Roman"/>
              <a:cs typeface="Times New Roman"/>
            </a:endParaRPr>
          </a:p>
        </p:txBody>
      </p:sp>
      <p:sp>
        <p:nvSpPr>
          <p:cNvPr id="6" name="Rectangle 5"/>
          <p:cNvSpPr/>
          <p:nvPr/>
        </p:nvSpPr>
        <p:spPr>
          <a:xfrm>
            <a:off x="141115" y="1881083"/>
            <a:ext cx="2789741" cy="1169551"/>
          </a:xfrm>
          <a:prstGeom prst="rect">
            <a:avLst/>
          </a:prstGeom>
        </p:spPr>
        <p:txBody>
          <a:bodyPr wrap="square">
            <a:spAutoFit/>
          </a:bodyPr>
          <a:lstStyle/>
          <a:p>
            <a:pPr marL="285750" indent="-285750" algn="just">
              <a:buFont typeface="Wingdings" charset="2"/>
              <a:buChar char="Ø"/>
            </a:pPr>
            <a:r>
              <a:rPr lang="en-US" sz="1400" dirty="0">
                <a:latin typeface="Times New Roman"/>
                <a:cs typeface="Times New Roman"/>
              </a:rPr>
              <a:t>The Finnish Meteorological Institute has a network of ten radars, which covers most of the country. </a:t>
            </a:r>
            <a:endParaRPr lang="en-US" sz="1400" dirty="0" smtClean="0">
              <a:latin typeface="Times New Roman"/>
              <a:cs typeface="Times New Roman"/>
            </a:endParaRPr>
          </a:p>
          <a:p>
            <a:pPr algn="just"/>
            <a:endParaRPr lang="en-US" sz="1400" dirty="0">
              <a:latin typeface="Times New Roman"/>
              <a:cs typeface="Times New Roman"/>
            </a:endParaRPr>
          </a:p>
        </p:txBody>
      </p:sp>
      <p:sp>
        <p:nvSpPr>
          <p:cNvPr id="7" name="Rectangle 6"/>
          <p:cNvSpPr/>
          <p:nvPr/>
        </p:nvSpPr>
        <p:spPr>
          <a:xfrm>
            <a:off x="141115" y="3050634"/>
            <a:ext cx="2702068" cy="1384995"/>
          </a:xfrm>
          <a:prstGeom prst="rect">
            <a:avLst/>
          </a:prstGeom>
        </p:spPr>
        <p:txBody>
          <a:bodyPr wrap="square">
            <a:spAutoFit/>
          </a:bodyPr>
          <a:lstStyle/>
          <a:p>
            <a:pPr marL="285750" indent="-285750" algn="just">
              <a:buFont typeface="Wingdings" charset="2"/>
              <a:buChar char="Ø"/>
            </a:pPr>
            <a:r>
              <a:rPr lang="en-US" sz="1400" dirty="0" smtClean="0">
                <a:latin typeface="Times New Roman"/>
                <a:cs typeface="Times New Roman"/>
              </a:rPr>
              <a:t>It is a fully automated radar network designed, planned, maintained and operated by FMI. This radar network is a useful and important validation tool for radar on the EarthCare.</a:t>
            </a:r>
            <a:endParaRPr lang="en-US" sz="1400" dirty="0">
              <a:latin typeface="Times New Roman"/>
              <a:cs typeface="Times New Roman"/>
            </a:endParaRPr>
          </a:p>
        </p:txBody>
      </p:sp>
      <p:sp>
        <p:nvSpPr>
          <p:cNvPr id="8" name="Rectangle 7"/>
          <p:cNvSpPr/>
          <p:nvPr/>
        </p:nvSpPr>
        <p:spPr>
          <a:xfrm>
            <a:off x="6045909" y="2085914"/>
            <a:ext cx="2891846" cy="2246769"/>
          </a:xfrm>
          <a:prstGeom prst="rect">
            <a:avLst/>
          </a:prstGeom>
        </p:spPr>
        <p:txBody>
          <a:bodyPr wrap="square">
            <a:spAutoFit/>
          </a:bodyPr>
          <a:lstStyle/>
          <a:p>
            <a:pPr marL="285750" indent="-285750" algn="just">
              <a:buFont typeface="Wingdings" charset="2"/>
              <a:buChar char="Ø"/>
            </a:pPr>
            <a:r>
              <a:rPr lang="en-US" sz="1400" dirty="0" smtClean="0">
                <a:latin typeface="Times New Roman"/>
                <a:cs typeface="Times New Roman"/>
              </a:rPr>
              <a:t>The radars in the network consist of 9 dual-polarization C-Band Doppler radars: Vantaa, </a:t>
            </a:r>
            <a:r>
              <a:rPr lang="en-US" sz="1400" dirty="0" err="1" smtClean="0">
                <a:latin typeface="Times New Roman"/>
                <a:cs typeface="Times New Roman"/>
              </a:rPr>
              <a:t>Anjalankoski</a:t>
            </a:r>
            <a:r>
              <a:rPr lang="en-US" sz="1400" dirty="0" smtClean="0">
                <a:latin typeface="Times New Roman"/>
                <a:cs typeface="Times New Roman"/>
              </a:rPr>
              <a:t>, </a:t>
            </a:r>
            <a:r>
              <a:rPr lang="en-US" sz="1400" dirty="0" err="1" smtClean="0">
                <a:latin typeface="Times New Roman"/>
                <a:cs typeface="Times New Roman"/>
              </a:rPr>
              <a:t>Ikaalinen</a:t>
            </a:r>
            <a:r>
              <a:rPr lang="en-US" sz="1400" dirty="0" smtClean="0">
                <a:latin typeface="Times New Roman"/>
                <a:cs typeface="Times New Roman"/>
              </a:rPr>
              <a:t>, </a:t>
            </a:r>
            <a:r>
              <a:rPr lang="en-US" sz="1400" dirty="0" err="1" smtClean="0">
                <a:latin typeface="Times New Roman"/>
                <a:cs typeface="Times New Roman"/>
              </a:rPr>
              <a:t>Korpo</a:t>
            </a:r>
            <a:r>
              <a:rPr lang="en-US" sz="1400" dirty="0" smtClean="0">
                <a:latin typeface="Times New Roman"/>
                <a:cs typeface="Times New Roman"/>
              </a:rPr>
              <a:t>, Kuopio, </a:t>
            </a:r>
            <a:r>
              <a:rPr lang="en-US" sz="1400" dirty="0" err="1" smtClean="0">
                <a:latin typeface="Times New Roman"/>
                <a:cs typeface="Times New Roman"/>
              </a:rPr>
              <a:t>Utajärvi</a:t>
            </a:r>
            <a:r>
              <a:rPr lang="en-US" sz="1400" dirty="0" smtClean="0">
                <a:latin typeface="Times New Roman"/>
                <a:cs typeface="Times New Roman"/>
              </a:rPr>
              <a:t>, </a:t>
            </a:r>
            <a:r>
              <a:rPr lang="en-US" sz="1400" dirty="0" err="1" smtClean="0">
                <a:latin typeface="Times New Roman"/>
                <a:cs typeface="Times New Roman"/>
              </a:rPr>
              <a:t>Luosto</a:t>
            </a:r>
            <a:r>
              <a:rPr lang="en-US" sz="1400" dirty="0" smtClean="0">
                <a:latin typeface="Times New Roman"/>
                <a:cs typeface="Times New Roman"/>
              </a:rPr>
              <a:t> (upgraded 2009-2014), </a:t>
            </a:r>
            <a:r>
              <a:rPr lang="en-US" sz="1400" dirty="0" err="1" smtClean="0">
                <a:latin typeface="Times New Roman"/>
                <a:cs typeface="Times New Roman"/>
              </a:rPr>
              <a:t>Kesälahti</a:t>
            </a:r>
            <a:r>
              <a:rPr lang="en-US" sz="1400" dirty="0" smtClean="0">
                <a:latin typeface="Times New Roman"/>
                <a:cs typeface="Times New Roman"/>
              </a:rPr>
              <a:t> (built 2014) and </a:t>
            </a:r>
            <a:r>
              <a:rPr lang="en-US" sz="1400" dirty="0" err="1" smtClean="0">
                <a:latin typeface="Times New Roman"/>
                <a:cs typeface="Times New Roman"/>
              </a:rPr>
              <a:t>Petäjävesi</a:t>
            </a:r>
            <a:r>
              <a:rPr lang="en-US" sz="1400" dirty="0" smtClean="0">
                <a:latin typeface="Times New Roman"/>
                <a:cs typeface="Times New Roman"/>
              </a:rPr>
              <a:t> (built 2015) and one single-polarization  C-Band Doppler radar: </a:t>
            </a:r>
            <a:r>
              <a:rPr lang="en-US" sz="1400" dirty="0" err="1" smtClean="0">
                <a:latin typeface="Times New Roman"/>
                <a:cs typeface="Times New Roman"/>
              </a:rPr>
              <a:t>Vimpeli</a:t>
            </a:r>
            <a:r>
              <a:rPr lang="en-US" sz="1400" dirty="0" smtClean="0">
                <a:latin typeface="Times New Roman"/>
                <a:cs typeface="Times New Roman"/>
              </a:rPr>
              <a:t> (built 2005). </a:t>
            </a:r>
            <a:endParaRPr lang="en-US" sz="1400" dirty="0">
              <a:latin typeface="Times New Roman"/>
              <a:cs typeface="Times New Roman"/>
            </a:endParaRPr>
          </a:p>
        </p:txBody>
      </p:sp>
    </p:spTree>
    <p:extLst>
      <p:ext uri="{BB962C8B-B14F-4D97-AF65-F5344CB8AC3E}">
        <p14:creationId xmlns:p14="http://schemas.microsoft.com/office/powerpoint/2010/main" val="34988748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865E6CE-9536-C84B-9E7C-072A632DBD25}" type="slidenum">
              <a:rPr lang="en-US" smtClean="0"/>
              <a:t>6</a:t>
            </a:fld>
            <a:endParaRPr lang="en-US"/>
          </a:p>
        </p:txBody>
      </p:sp>
      <p:sp>
        <p:nvSpPr>
          <p:cNvPr id="4" name="Rectangle 3"/>
          <p:cNvSpPr/>
          <p:nvPr/>
        </p:nvSpPr>
        <p:spPr>
          <a:xfrm>
            <a:off x="549197" y="489645"/>
            <a:ext cx="7483520" cy="461665"/>
          </a:xfrm>
          <a:prstGeom prst="rect">
            <a:avLst/>
          </a:prstGeom>
        </p:spPr>
        <p:txBody>
          <a:bodyPr wrap="square">
            <a:spAutoFit/>
          </a:bodyPr>
          <a:lstStyle/>
          <a:p>
            <a:r>
              <a:rPr lang="en-US" sz="2400" b="1" dirty="0">
                <a:solidFill>
                  <a:schemeClr val="accent1"/>
                </a:solidFill>
                <a:latin typeface="Times New Roman"/>
                <a:cs typeface="Times New Roman"/>
              </a:rPr>
              <a:t>NEXRAD, CSU-CHILL and NPOL Observations </a:t>
            </a:r>
          </a:p>
        </p:txBody>
      </p:sp>
      <p:pic>
        <p:nvPicPr>
          <p:cNvPr id="5" name="Picture 4" descr="Screen Shot 2017-10-11 at 3.56.54 PM.png"/>
          <p:cNvPicPr/>
          <p:nvPr/>
        </p:nvPicPr>
        <p:blipFill>
          <a:blip r:embed="rId2">
            <a:extLst>
              <a:ext uri="{28A0092B-C50C-407E-A947-70E740481C1C}">
                <a14:useLocalDpi xmlns:a14="http://schemas.microsoft.com/office/drawing/2010/main" val="0"/>
              </a:ext>
            </a:extLst>
          </a:blip>
          <a:stretch>
            <a:fillRect/>
          </a:stretch>
        </p:blipFill>
        <p:spPr>
          <a:xfrm>
            <a:off x="831426" y="1164022"/>
            <a:ext cx="2544485" cy="2125213"/>
          </a:xfrm>
          <a:prstGeom prst="rect">
            <a:avLst/>
          </a:prstGeom>
        </p:spPr>
      </p:pic>
      <p:pic>
        <p:nvPicPr>
          <p:cNvPr id="6" name="Picture 5" descr="Screen Shot 2017-07-19 at 3.11.27 PM.png"/>
          <p:cNvPicPr/>
          <p:nvPr/>
        </p:nvPicPr>
        <p:blipFill>
          <a:blip r:embed="rId3">
            <a:extLst>
              <a:ext uri="{28A0092B-C50C-407E-A947-70E740481C1C}">
                <a14:useLocalDpi xmlns:a14="http://schemas.microsoft.com/office/drawing/2010/main" val="0"/>
              </a:ext>
            </a:extLst>
          </a:blip>
          <a:stretch>
            <a:fillRect/>
          </a:stretch>
        </p:blipFill>
        <p:spPr>
          <a:xfrm>
            <a:off x="4734826" y="1077177"/>
            <a:ext cx="2700866" cy="2212058"/>
          </a:xfrm>
          <a:prstGeom prst="rect">
            <a:avLst/>
          </a:prstGeom>
        </p:spPr>
      </p:pic>
      <p:pic>
        <p:nvPicPr>
          <p:cNvPr id="7" name="Picture 6"/>
          <p:cNvPicPr/>
          <p:nvPr/>
        </p:nvPicPr>
        <p:blipFill>
          <a:blip r:embed="rId4">
            <a:extLst>
              <a:ext uri="{28A0092B-C50C-407E-A947-70E740481C1C}">
                <a14:useLocalDpi xmlns:a14="http://schemas.microsoft.com/office/drawing/2010/main" val="0"/>
              </a:ext>
            </a:extLst>
          </a:blip>
          <a:stretch>
            <a:fillRect/>
          </a:stretch>
        </p:blipFill>
        <p:spPr>
          <a:xfrm>
            <a:off x="722878" y="3983813"/>
            <a:ext cx="2783297" cy="2291855"/>
          </a:xfrm>
          <a:prstGeom prst="rect">
            <a:avLst/>
          </a:prstGeom>
        </p:spPr>
      </p:pic>
      <p:sp>
        <p:nvSpPr>
          <p:cNvPr id="8" name="Rectangle 7"/>
          <p:cNvSpPr/>
          <p:nvPr/>
        </p:nvSpPr>
        <p:spPr>
          <a:xfrm>
            <a:off x="722878" y="3289235"/>
            <a:ext cx="3087236" cy="461665"/>
          </a:xfrm>
          <a:prstGeom prst="rect">
            <a:avLst/>
          </a:prstGeom>
        </p:spPr>
        <p:txBody>
          <a:bodyPr wrap="square">
            <a:spAutoFit/>
          </a:bodyPr>
          <a:lstStyle/>
          <a:p>
            <a:r>
              <a:rPr lang="en-US" sz="1200" dirty="0" smtClean="0">
                <a:latin typeface="Times New Roman"/>
                <a:cs typeface="Times New Roman"/>
              </a:rPr>
              <a:t>Sample </a:t>
            </a:r>
            <a:r>
              <a:rPr lang="en-US" sz="1200" dirty="0">
                <a:latin typeface="Times New Roman"/>
                <a:cs typeface="Times New Roman"/>
              </a:rPr>
              <a:t>observation of NEXRAD KGRK (Fort Hood, Texas) radar on 08/27/2017. </a:t>
            </a:r>
          </a:p>
        </p:txBody>
      </p:sp>
      <p:sp>
        <p:nvSpPr>
          <p:cNvPr id="9" name="Rectangle 8"/>
          <p:cNvSpPr/>
          <p:nvPr/>
        </p:nvSpPr>
        <p:spPr>
          <a:xfrm>
            <a:off x="4734826" y="3289235"/>
            <a:ext cx="2830787" cy="646331"/>
          </a:xfrm>
          <a:prstGeom prst="rect">
            <a:avLst/>
          </a:prstGeom>
        </p:spPr>
        <p:txBody>
          <a:bodyPr wrap="square">
            <a:spAutoFit/>
          </a:bodyPr>
          <a:lstStyle/>
          <a:p>
            <a:pPr algn="just"/>
            <a:r>
              <a:rPr lang="en-US" sz="1200" dirty="0" smtClean="0">
                <a:latin typeface="Times New Roman"/>
                <a:cs typeface="Times New Roman"/>
              </a:rPr>
              <a:t>Sample observation of NPOL radar on 12/03/2015 during </a:t>
            </a:r>
            <a:r>
              <a:rPr lang="en-US" sz="1200" dirty="0" err="1" smtClean="0">
                <a:latin typeface="Times New Roman"/>
                <a:cs typeface="Times New Roman"/>
              </a:rPr>
              <a:t>Olympex</a:t>
            </a:r>
            <a:r>
              <a:rPr lang="en-US" sz="1200" dirty="0" smtClean="0">
                <a:latin typeface="Times New Roman"/>
                <a:cs typeface="Times New Roman"/>
              </a:rPr>
              <a:t> campaign in Washington state. </a:t>
            </a:r>
            <a:endParaRPr lang="en-US" sz="1200" dirty="0">
              <a:latin typeface="Times New Roman"/>
              <a:cs typeface="Times New Roman"/>
            </a:endParaRPr>
          </a:p>
        </p:txBody>
      </p:sp>
      <p:sp>
        <p:nvSpPr>
          <p:cNvPr id="10" name="Rectangle 9"/>
          <p:cNvSpPr/>
          <p:nvPr/>
        </p:nvSpPr>
        <p:spPr>
          <a:xfrm>
            <a:off x="716709" y="6276822"/>
            <a:ext cx="2783296" cy="461665"/>
          </a:xfrm>
          <a:prstGeom prst="rect">
            <a:avLst/>
          </a:prstGeom>
        </p:spPr>
        <p:txBody>
          <a:bodyPr wrap="square">
            <a:spAutoFit/>
          </a:bodyPr>
          <a:lstStyle/>
          <a:p>
            <a:r>
              <a:rPr lang="en-US" sz="1200" dirty="0" smtClean="0">
                <a:latin typeface="Times New Roman"/>
                <a:cs typeface="Times New Roman"/>
              </a:rPr>
              <a:t>Sample RHI scan of CSU-CHILL radar at Greeley, Colorado. </a:t>
            </a:r>
            <a:endParaRPr lang="en-US" sz="1200" dirty="0">
              <a:latin typeface="Times New Roman"/>
              <a:cs typeface="Times New Roman"/>
            </a:endParaRPr>
          </a:p>
        </p:txBody>
      </p:sp>
      <p:sp>
        <p:nvSpPr>
          <p:cNvPr id="11" name="Rectangle 10"/>
          <p:cNvSpPr/>
          <p:nvPr/>
        </p:nvSpPr>
        <p:spPr>
          <a:xfrm>
            <a:off x="4038069" y="4385344"/>
            <a:ext cx="4645949" cy="1815882"/>
          </a:xfrm>
          <a:prstGeom prst="rect">
            <a:avLst/>
          </a:prstGeom>
        </p:spPr>
        <p:txBody>
          <a:bodyPr wrap="square">
            <a:spAutoFit/>
          </a:bodyPr>
          <a:lstStyle/>
          <a:p>
            <a:pPr algn="just"/>
            <a:r>
              <a:rPr lang="en-US" sz="1400" dirty="0" smtClean="0">
                <a:latin typeface="Times New Roman"/>
                <a:cs typeface="Times New Roman"/>
              </a:rPr>
              <a:t>NEXRAD </a:t>
            </a:r>
            <a:r>
              <a:rPr lang="en-US" sz="1400" dirty="0">
                <a:latin typeface="Times New Roman"/>
                <a:cs typeface="Times New Roman"/>
              </a:rPr>
              <a:t>or </a:t>
            </a:r>
            <a:r>
              <a:rPr lang="en-US" sz="1400" dirty="0" err="1">
                <a:latin typeface="Times New Roman"/>
                <a:cs typeface="Times New Roman"/>
              </a:rPr>
              <a:t>Nexrad</a:t>
            </a:r>
            <a:r>
              <a:rPr lang="en-US" sz="1400" dirty="0">
                <a:latin typeface="Times New Roman"/>
                <a:cs typeface="Times New Roman"/>
              </a:rPr>
              <a:t> (Next-Generation Radar) is a network of 158 high-resolution Doppler weather radars operated by the National Weather Service, an agency of the National Oceanic and Atmospheric Administration (NOAA) within the United States Department of Commerce. The CSU-CHILL National Weather Radar Facility, located in Greeley, CO, is an advanced</a:t>
            </a:r>
            <a:r>
              <a:rPr lang="en-US" sz="1400" dirty="0" smtClean="0">
                <a:latin typeface="Times New Roman"/>
                <a:cs typeface="Times New Roman"/>
              </a:rPr>
              <a:t>, </a:t>
            </a:r>
            <a:r>
              <a:rPr lang="en-US" sz="1400" dirty="0">
                <a:latin typeface="Times New Roman"/>
                <a:cs typeface="Times New Roman"/>
              </a:rPr>
              <a:t>dual-polarized </a:t>
            </a:r>
            <a:r>
              <a:rPr lang="en-US" sz="1400" dirty="0" smtClean="0">
                <a:latin typeface="Times New Roman"/>
                <a:cs typeface="Times New Roman"/>
              </a:rPr>
              <a:t>, dual frequency S-band and X band  </a:t>
            </a:r>
            <a:r>
              <a:rPr lang="en-US" sz="1400" dirty="0">
                <a:latin typeface="Times New Roman"/>
                <a:cs typeface="Times New Roman"/>
              </a:rPr>
              <a:t>weather radar system.</a:t>
            </a:r>
          </a:p>
        </p:txBody>
      </p:sp>
    </p:spTree>
    <p:extLst>
      <p:ext uri="{BB962C8B-B14F-4D97-AF65-F5344CB8AC3E}">
        <p14:creationId xmlns:p14="http://schemas.microsoft.com/office/powerpoint/2010/main" val="32274751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865E6CE-9536-C84B-9E7C-072A632DBD25}" type="slidenum">
              <a:rPr lang="en-US" smtClean="0"/>
              <a:t>7</a:t>
            </a:fld>
            <a:endParaRPr lang="en-US"/>
          </a:p>
        </p:txBody>
      </p:sp>
      <p:sp>
        <p:nvSpPr>
          <p:cNvPr id="3" name="Rectangle 2"/>
          <p:cNvSpPr/>
          <p:nvPr/>
        </p:nvSpPr>
        <p:spPr>
          <a:xfrm>
            <a:off x="494191" y="378466"/>
            <a:ext cx="3433151" cy="461665"/>
          </a:xfrm>
          <a:prstGeom prst="rect">
            <a:avLst/>
          </a:prstGeom>
        </p:spPr>
        <p:txBody>
          <a:bodyPr wrap="none">
            <a:spAutoFit/>
          </a:bodyPr>
          <a:lstStyle/>
          <a:p>
            <a:r>
              <a:rPr lang="en-US" sz="2400" b="1" dirty="0">
                <a:solidFill>
                  <a:schemeClr val="accent1"/>
                </a:solidFill>
                <a:latin typeface="Times New Roman"/>
                <a:cs typeface="Times New Roman"/>
              </a:rPr>
              <a:t>GPM DPR </a:t>
            </a:r>
            <a:r>
              <a:rPr lang="en-US" sz="2400" b="1" dirty="0" smtClean="0">
                <a:solidFill>
                  <a:schemeClr val="accent1"/>
                </a:solidFill>
                <a:latin typeface="Times New Roman"/>
                <a:cs typeface="Times New Roman"/>
              </a:rPr>
              <a:t>Observations </a:t>
            </a:r>
            <a:endParaRPr lang="en-US" sz="2400" b="1" dirty="0">
              <a:solidFill>
                <a:schemeClr val="accent1"/>
              </a:solidFill>
              <a:latin typeface="Times New Roman"/>
              <a:cs typeface="Times New Roman"/>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6135946" y="86845"/>
            <a:ext cx="2469229" cy="2380084"/>
          </a:xfrm>
          <a:prstGeom prst="rect">
            <a:avLst/>
          </a:prstGeom>
        </p:spPr>
      </p:pic>
      <p:pic>
        <p:nvPicPr>
          <p:cNvPr id="5" name="Picture 4"/>
          <p:cNvPicPr/>
          <p:nvPr/>
        </p:nvPicPr>
        <p:blipFill rotWithShape="1">
          <a:blip r:embed="rId3" cstate="email">
            <a:extLst>
              <a:ext uri="{28A0092B-C50C-407E-A947-70E740481C1C}">
                <a14:useLocalDpi xmlns:a14="http://schemas.microsoft.com/office/drawing/2010/main" val="0"/>
              </a:ext>
            </a:extLst>
          </a:blip>
          <a:srcRect l="10407" r="8859"/>
          <a:stretch/>
        </p:blipFill>
        <p:spPr bwMode="auto">
          <a:xfrm>
            <a:off x="5716667" y="2591443"/>
            <a:ext cx="2980690" cy="1650365"/>
          </a:xfrm>
          <a:prstGeom prst="rect">
            <a:avLst/>
          </a:prstGeom>
          <a:noFill/>
          <a:ln>
            <a:noFill/>
          </a:ln>
          <a:extLst/>
        </p:spPr>
      </p:pic>
      <p:pic>
        <p:nvPicPr>
          <p:cNvPr id="6" name="Picture 5"/>
          <p:cNvPicPr/>
          <p:nvPr/>
        </p:nvPicPr>
        <p:blipFill rotWithShape="1">
          <a:blip r:embed="rId4">
            <a:extLst>
              <a:ext uri="{28A0092B-C50C-407E-A947-70E740481C1C}">
                <a14:useLocalDpi xmlns:a14="http://schemas.microsoft.com/office/drawing/2010/main" val="0"/>
              </a:ext>
            </a:extLst>
          </a:blip>
          <a:srcRect l="4537" t="20366" r="75900" b="16834"/>
          <a:stretch/>
        </p:blipFill>
        <p:spPr bwMode="auto">
          <a:xfrm>
            <a:off x="5492512" y="4439883"/>
            <a:ext cx="1714500" cy="2200910"/>
          </a:xfrm>
          <a:prstGeom prst="rect">
            <a:avLst/>
          </a:prstGeom>
          <a:noFill/>
          <a:ln>
            <a:noFill/>
          </a:ln>
          <a:effectLst/>
          <a:extLst/>
        </p:spPr>
      </p:pic>
      <p:pic>
        <p:nvPicPr>
          <p:cNvPr id="7" name="Picture 6"/>
          <p:cNvPicPr/>
          <p:nvPr/>
        </p:nvPicPr>
        <p:blipFill rotWithShape="1">
          <a:blip r:embed="rId5">
            <a:extLst>
              <a:ext uri="{28A0092B-C50C-407E-A947-70E740481C1C}">
                <a14:useLocalDpi xmlns:a14="http://schemas.microsoft.com/office/drawing/2010/main" val="0"/>
              </a:ext>
            </a:extLst>
          </a:blip>
          <a:srcRect l="3801" t="19649" r="75963" b="13570"/>
          <a:stretch/>
        </p:blipFill>
        <p:spPr bwMode="auto">
          <a:xfrm>
            <a:off x="7207012" y="4402892"/>
            <a:ext cx="1764030" cy="2225675"/>
          </a:xfrm>
          <a:prstGeom prst="rect">
            <a:avLst/>
          </a:prstGeom>
          <a:noFill/>
          <a:ln>
            <a:noFill/>
          </a:ln>
          <a:effectLst/>
          <a:extLst/>
        </p:spPr>
      </p:pic>
      <p:sp>
        <p:nvSpPr>
          <p:cNvPr id="8" name="Rectangle 7"/>
          <p:cNvSpPr/>
          <p:nvPr/>
        </p:nvSpPr>
        <p:spPr>
          <a:xfrm>
            <a:off x="494191" y="6211669"/>
            <a:ext cx="4835625" cy="646331"/>
          </a:xfrm>
          <a:prstGeom prst="rect">
            <a:avLst/>
          </a:prstGeom>
        </p:spPr>
        <p:txBody>
          <a:bodyPr wrap="square">
            <a:spAutoFit/>
          </a:bodyPr>
          <a:lstStyle/>
          <a:p>
            <a:pPr algn="just"/>
            <a:r>
              <a:rPr lang="en-US" sz="1200" dirty="0" smtClean="0">
                <a:latin typeface="Times New Roman"/>
                <a:cs typeface="Times New Roman"/>
              </a:rPr>
              <a:t>Top: </a:t>
            </a:r>
            <a:r>
              <a:rPr lang="en-US" sz="1200" dirty="0">
                <a:latin typeface="Times New Roman"/>
                <a:cs typeface="Times New Roman"/>
              </a:rPr>
              <a:t>Swath covered by GPM sensors. </a:t>
            </a:r>
            <a:r>
              <a:rPr lang="en-US" sz="1200" dirty="0" smtClean="0">
                <a:latin typeface="Times New Roman"/>
                <a:cs typeface="Times New Roman"/>
              </a:rPr>
              <a:t>Middle: </a:t>
            </a:r>
            <a:r>
              <a:rPr lang="en-US" sz="1200" dirty="0">
                <a:latin typeface="Times New Roman"/>
                <a:cs typeface="Times New Roman"/>
              </a:rPr>
              <a:t>3D structure measurements from DPR. </a:t>
            </a:r>
            <a:r>
              <a:rPr lang="en-US" sz="1200" dirty="0" smtClean="0">
                <a:latin typeface="Times New Roman"/>
                <a:cs typeface="Times New Roman"/>
              </a:rPr>
              <a:t>Bottom: </a:t>
            </a:r>
            <a:r>
              <a:rPr lang="en-US" sz="1200" dirty="0">
                <a:latin typeface="Times New Roman"/>
                <a:cs typeface="Times New Roman"/>
              </a:rPr>
              <a:t>Typical vertical profile of reflectivity at Ku and </a:t>
            </a:r>
            <a:r>
              <a:rPr lang="en-US" sz="1200" dirty="0" err="1">
                <a:latin typeface="Times New Roman"/>
                <a:cs typeface="Times New Roman"/>
              </a:rPr>
              <a:t>Ka</a:t>
            </a:r>
            <a:r>
              <a:rPr lang="en-US" sz="1200" dirty="0">
                <a:latin typeface="Times New Roman"/>
                <a:cs typeface="Times New Roman"/>
              </a:rPr>
              <a:t> band.</a:t>
            </a:r>
            <a:r>
              <a:rPr lang="en-US" sz="1200" dirty="0" smtClean="0">
                <a:effectLst/>
                <a:latin typeface="Times New Roman"/>
                <a:cs typeface="Times New Roman"/>
              </a:rPr>
              <a:t> </a:t>
            </a:r>
            <a:endParaRPr lang="en-US" sz="1200" dirty="0">
              <a:latin typeface="Times New Roman"/>
              <a:cs typeface="Times New Roman"/>
            </a:endParaRPr>
          </a:p>
        </p:txBody>
      </p:sp>
      <p:sp>
        <p:nvSpPr>
          <p:cNvPr id="9" name="Rectangle 8"/>
          <p:cNvSpPr/>
          <p:nvPr/>
        </p:nvSpPr>
        <p:spPr>
          <a:xfrm>
            <a:off x="177189" y="1319256"/>
            <a:ext cx="4935527" cy="4401204"/>
          </a:xfrm>
          <a:prstGeom prst="rect">
            <a:avLst/>
          </a:prstGeom>
        </p:spPr>
        <p:txBody>
          <a:bodyPr wrap="square">
            <a:spAutoFit/>
          </a:bodyPr>
          <a:lstStyle/>
          <a:p>
            <a:pPr marL="285750" indent="-285750" algn="just">
              <a:buFont typeface="Wingdings" charset="2"/>
              <a:buChar char="Ø"/>
            </a:pPr>
            <a:r>
              <a:rPr lang="en-US" sz="1400" dirty="0">
                <a:latin typeface="Times New Roman"/>
                <a:cs typeface="Times New Roman"/>
              </a:rPr>
              <a:t>GPM (Global Precipitation Measurement) core satellite was successfully launched on Feb 27, 2014 from Japan. </a:t>
            </a:r>
            <a:r>
              <a:rPr lang="en-US" sz="1400" dirty="0" smtClean="0">
                <a:latin typeface="Times New Roman"/>
                <a:cs typeface="Times New Roman"/>
              </a:rPr>
              <a:t>It is </a:t>
            </a:r>
            <a:r>
              <a:rPr lang="en-US" sz="1400" dirty="0">
                <a:latin typeface="Times New Roman"/>
                <a:cs typeface="Times New Roman"/>
              </a:rPr>
              <a:t>a science mission with application goals for advancing the knowledge of more accurate global precipitation than TRMM (Tropical Rainfall Measurement Mission)</a:t>
            </a:r>
            <a:r>
              <a:rPr lang="en-US" sz="1400" dirty="0" smtClean="0">
                <a:latin typeface="Times New Roman"/>
                <a:cs typeface="Times New Roman"/>
              </a:rPr>
              <a:t>.</a:t>
            </a:r>
          </a:p>
          <a:p>
            <a:pPr marL="285750" indent="-285750" algn="just">
              <a:buFont typeface="Wingdings" charset="2"/>
              <a:buChar char="Ø"/>
            </a:pPr>
            <a:endParaRPr lang="en-US" sz="1400" dirty="0">
              <a:latin typeface="Times New Roman"/>
              <a:cs typeface="Times New Roman"/>
            </a:endParaRPr>
          </a:p>
          <a:p>
            <a:pPr marL="285750" indent="-285750" algn="just">
              <a:buFont typeface="Wingdings" charset="2"/>
              <a:buChar char="Ø"/>
            </a:pPr>
            <a:r>
              <a:rPr lang="en-US" sz="1400" dirty="0" smtClean="0">
                <a:latin typeface="Times New Roman"/>
                <a:cs typeface="Times New Roman"/>
              </a:rPr>
              <a:t>GPM </a:t>
            </a:r>
            <a:r>
              <a:rPr lang="en-US" sz="1400" dirty="0">
                <a:latin typeface="Times New Roman"/>
                <a:cs typeface="Times New Roman"/>
              </a:rPr>
              <a:t>provides 4-dimensional measurements of space-time variability of global precipitation to help to quantify regional and global water cycle </a:t>
            </a:r>
            <a:r>
              <a:rPr lang="en-US" sz="1400" dirty="0" smtClean="0">
                <a:latin typeface="Times New Roman"/>
                <a:cs typeface="Times New Roman"/>
              </a:rPr>
              <a:t>processes. </a:t>
            </a:r>
          </a:p>
          <a:p>
            <a:pPr marL="285750" indent="-285750" algn="just">
              <a:buFont typeface="Wingdings" charset="2"/>
              <a:buChar char="Ø"/>
            </a:pPr>
            <a:endParaRPr lang="en-US" sz="1400" dirty="0">
              <a:latin typeface="Times New Roman"/>
              <a:cs typeface="Times New Roman"/>
            </a:endParaRPr>
          </a:p>
          <a:p>
            <a:pPr marL="285750" indent="-285750" algn="just">
              <a:buFont typeface="Wingdings" charset="2"/>
              <a:buChar char="Ø"/>
            </a:pPr>
            <a:r>
              <a:rPr lang="en-US" sz="1400" dirty="0" smtClean="0">
                <a:latin typeface="Times New Roman"/>
                <a:cs typeface="Times New Roman"/>
              </a:rPr>
              <a:t>The GPM </a:t>
            </a:r>
            <a:r>
              <a:rPr lang="en-US" sz="1400" dirty="0">
                <a:latin typeface="Times New Roman"/>
                <a:cs typeface="Times New Roman"/>
              </a:rPr>
              <a:t>core satellite is equipped with a dual-frequency precipitation radar (DPR) operating at Ku- (13.6 GHz) and </a:t>
            </a:r>
            <a:r>
              <a:rPr lang="en-US" sz="1400" dirty="0" err="1">
                <a:latin typeface="Times New Roman"/>
                <a:cs typeface="Times New Roman"/>
              </a:rPr>
              <a:t>Ka</a:t>
            </a:r>
            <a:r>
              <a:rPr lang="en-US" sz="1400" dirty="0">
                <a:latin typeface="Times New Roman"/>
                <a:cs typeface="Times New Roman"/>
              </a:rPr>
              <a:t>- (35.5 GHz) band. DPR on board the GPM core satellite improves our knowledge of precipitation processes relative to the single-frequency (Ku- band) radar used in TRMM by providing greater dynamic range, more detailed information on microphysics, and better accuracies in rainfall and liquid water content retrievals</a:t>
            </a:r>
            <a:r>
              <a:rPr lang="en-US" sz="1400">
                <a:latin typeface="Times New Roman"/>
                <a:cs typeface="Times New Roman"/>
              </a:rPr>
              <a:t>. </a:t>
            </a:r>
            <a:r>
              <a:rPr lang="en-US" sz="1400" smtClean="0">
                <a:latin typeface="Times New Roman"/>
                <a:cs typeface="Times New Roman"/>
              </a:rPr>
              <a:t> </a:t>
            </a:r>
            <a:r>
              <a:rPr lang="en-US" sz="1400" dirty="0" err="1">
                <a:latin typeface="Times New Roman"/>
                <a:cs typeface="Times New Roman"/>
              </a:rPr>
              <a:t>Ka</a:t>
            </a:r>
            <a:r>
              <a:rPr lang="en-US" sz="1400" dirty="0">
                <a:latin typeface="Times New Roman"/>
                <a:cs typeface="Times New Roman"/>
              </a:rPr>
              <a:t>- band observations of DPR help improve the detection thresholds for light rain and snow (</a:t>
            </a:r>
            <a:r>
              <a:rPr lang="en-US" sz="1400" dirty="0" err="1">
                <a:latin typeface="Times New Roman"/>
                <a:cs typeface="Times New Roman"/>
              </a:rPr>
              <a:t>Hou</a:t>
            </a:r>
            <a:r>
              <a:rPr lang="en-US" sz="1400" dirty="0">
                <a:latin typeface="Times New Roman"/>
                <a:cs typeface="Times New Roman"/>
              </a:rPr>
              <a:t> et al. 2014)</a:t>
            </a:r>
          </a:p>
        </p:txBody>
      </p:sp>
    </p:spTree>
    <p:extLst>
      <p:ext uri="{BB962C8B-B14F-4D97-AF65-F5344CB8AC3E}">
        <p14:creationId xmlns:p14="http://schemas.microsoft.com/office/powerpoint/2010/main" val="2713655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865E6CE-9536-C84B-9E7C-072A632DBD25}" type="slidenum">
              <a:rPr lang="en-US" smtClean="0"/>
              <a:t>8</a:t>
            </a:fld>
            <a:endParaRPr lang="en-US"/>
          </a:p>
        </p:txBody>
      </p:sp>
      <p:sp>
        <p:nvSpPr>
          <p:cNvPr id="3" name="Rectangle 2"/>
          <p:cNvSpPr/>
          <p:nvPr/>
        </p:nvSpPr>
        <p:spPr>
          <a:xfrm>
            <a:off x="233007" y="356755"/>
            <a:ext cx="7596951" cy="400110"/>
          </a:xfrm>
          <a:prstGeom prst="rect">
            <a:avLst/>
          </a:prstGeom>
        </p:spPr>
        <p:txBody>
          <a:bodyPr wrap="none">
            <a:spAutoFit/>
          </a:bodyPr>
          <a:lstStyle/>
          <a:p>
            <a:r>
              <a:rPr lang="en-US" sz="2000" b="1" dirty="0">
                <a:solidFill>
                  <a:schemeClr val="accent1"/>
                </a:solidFill>
                <a:latin typeface="Times New Roman"/>
                <a:cs typeface="Times New Roman"/>
              </a:rPr>
              <a:t>Calibration and Validation </a:t>
            </a:r>
            <a:r>
              <a:rPr lang="en-US" sz="2000" b="1" dirty="0" smtClean="0">
                <a:solidFill>
                  <a:schemeClr val="accent1"/>
                </a:solidFill>
                <a:latin typeface="Times New Roman"/>
                <a:cs typeface="Times New Roman"/>
              </a:rPr>
              <a:t>Activities----Volume matching technique </a:t>
            </a:r>
            <a:endParaRPr lang="en-US" sz="2000" b="1" dirty="0">
              <a:solidFill>
                <a:schemeClr val="accent1"/>
              </a:solidFill>
              <a:latin typeface="Times New Roman"/>
              <a:cs typeface="Times New Roman"/>
            </a:endParaRPr>
          </a:p>
        </p:txBody>
      </p:sp>
      <p:pic>
        <p:nvPicPr>
          <p:cNvPr id="4" name="Picture 3"/>
          <p:cNvPicPr/>
          <p:nvPr/>
        </p:nvPicPr>
        <p:blipFill>
          <a:blip r:embed="rId2">
            <a:extLst>
              <a:ext uri="{28A0092B-C50C-407E-A947-70E740481C1C}">
                <a14:useLocalDpi xmlns:a14="http://schemas.microsoft.com/office/drawing/2010/main" val="0"/>
              </a:ext>
            </a:extLst>
          </a:blip>
          <a:stretch>
            <a:fillRect/>
          </a:stretch>
        </p:blipFill>
        <p:spPr>
          <a:xfrm>
            <a:off x="233007" y="982640"/>
            <a:ext cx="3507567" cy="2089483"/>
          </a:xfrm>
          <a:prstGeom prst="rect">
            <a:avLst/>
          </a:prstGeom>
        </p:spPr>
      </p:pic>
      <p:pic>
        <p:nvPicPr>
          <p:cNvPr id="5" name="Picture 4"/>
          <p:cNvPicPr/>
          <p:nvPr/>
        </p:nvPicPr>
        <p:blipFill>
          <a:blip r:embed="rId3">
            <a:extLst>
              <a:ext uri="{28A0092B-C50C-407E-A947-70E740481C1C}">
                <a14:useLocalDpi xmlns:a14="http://schemas.microsoft.com/office/drawing/2010/main" val="0"/>
              </a:ext>
            </a:extLst>
          </a:blip>
          <a:stretch>
            <a:fillRect/>
          </a:stretch>
        </p:blipFill>
        <p:spPr>
          <a:xfrm>
            <a:off x="474450" y="3513877"/>
            <a:ext cx="2940474" cy="2402403"/>
          </a:xfrm>
          <a:prstGeom prst="rect">
            <a:avLst/>
          </a:prstGeom>
        </p:spPr>
      </p:pic>
      <p:sp>
        <p:nvSpPr>
          <p:cNvPr id="6" name="Rectangle 5"/>
          <p:cNvSpPr/>
          <p:nvPr/>
        </p:nvSpPr>
        <p:spPr>
          <a:xfrm>
            <a:off x="353806" y="3082978"/>
            <a:ext cx="4572000" cy="276999"/>
          </a:xfrm>
          <a:prstGeom prst="rect">
            <a:avLst/>
          </a:prstGeom>
        </p:spPr>
        <p:txBody>
          <a:bodyPr>
            <a:spAutoFit/>
          </a:bodyPr>
          <a:lstStyle/>
          <a:p>
            <a:r>
              <a:rPr lang="en-US" sz="1200" dirty="0">
                <a:latin typeface="Times New Roman"/>
                <a:cs typeface="Times New Roman"/>
              </a:rPr>
              <a:t>The viewing geometry of space and ground radars.</a:t>
            </a:r>
          </a:p>
        </p:txBody>
      </p:sp>
      <p:sp>
        <p:nvSpPr>
          <p:cNvPr id="7" name="Rectangle 6"/>
          <p:cNvSpPr/>
          <p:nvPr/>
        </p:nvSpPr>
        <p:spPr>
          <a:xfrm>
            <a:off x="233007" y="5994462"/>
            <a:ext cx="3598816" cy="461665"/>
          </a:xfrm>
          <a:prstGeom prst="rect">
            <a:avLst/>
          </a:prstGeom>
        </p:spPr>
        <p:txBody>
          <a:bodyPr wrap="square">
            <a:spAutoFit/>
          </a:bodyPr>
          <a:lstStyle/>
          <a:p>
            <a:r>
              <a:rPr lang="en-US" sz="1200" dirty="0">
                <a:latin typeface="Times New Roman"/>
                <a:cs typeface="Times New Roman"/>
              </a:rPr>
              <a:t>Radar data remapping to space radar centered Cartesian coordinate system. </a:t>
            </a:r>
          </a:p>
        </p:txBody>
      </p:sp>
      <p:sp>
        <p:nvSpPr>
          <p:cNvPr id="8" name="Rectangle 7"/>
          <p:cNvSpPr/>
          <p:nvPr/>
        </p:nvSpPr>
        <p:spPr>
          <a:xfrm>
            <a:off x="3773139" y="1016661"/>
            <a:ext cx="5080490" cy="5909310"/>
          </a:xfrm>
          <a:prstGeom prst="rect">
            <a:avLst/>
          </a:prstGeom>
        </p:spPr>
        <p:txBody>
          <a:bodyPr wrap="square">
            <a:spAutoFit/>
          </a:bodyPr>
          <a:lstStyle/>
          <a:p>
            <a:pPr marL="285750" indent="-285750" algn="just">
              <a:buFont typeface="Wingdings" charset="2"/>
              <a:buChar char="Ø"/>
            </a:pPr>
            <a:r>
              <a:rPr lang="en-US" dirty="0">
                <a:latin typeface="Times New Roman"/>
                <a:cs typeface="Times New Roman"/>
              </a:rPr>
              <a:t>Direct inter-comparisons between space- and ground-based radar measurements can be a challenging task. Differences in viewing aspects between space and earth observations, propagation paths, frequencies, resolution volume size, and time synchronization mismatch between space- and ground-based observations can contribute to direct point-by-point inter-comparison errors. </a:t>
            </a:r>
            <a:endParaRPr lang="en-US" dirty="0" smtClean="0">
              <a:latin typeface="Times New Roman"/>
              <a:cs typeface="Times New Roman"/>
            </a:endParaRPr>
          </a:p>
          <a:p>
            <a:pPr algn="just"/>
            <a:endParaRPr lang="en-US" dirty="0">
              <a:latin typeface="Times New Roman"/>
              <a:cs typeface="Times New Roman"/>
            </a:endParaRPr>
          </a:p>
          <a:p>
            <a:pPr marL="285750" indent="-285750" algn="just">
              <a:buFont typeface="Wingdings" charset="2"/>
              <a:buChar char="Ø"/>
            </a:pPr>
            <a:r>
              <a:rPr lang="en-US" dirty="0" smtClean="0">
                <a:latin typeface="Times New Roman"/>
                <a:cs typeface="Times New Roman"/>
              </a:rPr>
              <a:t>Bolen </a:t>
            </a:r>
            <a:r>
              <a:rPr lang="en-US" dirty="0">
                <a:latin typeface="Times New Roman"/>
                <a:cs typeface="Times New Roman"/>
              </a:rPr>
              <a:t>and Chandrasekar, (2003) developed a method to align measurements between these two systems. </a:t>
            </a:r>
            <a:endParaRPr lang="en-US" dirty="0" smtClean="0">
              <a:latin typeface="Times New Roman"/>
              <a:cs typeface="Times New Roman"/>
            </a:endParaRPr>
          </a:p>
          <a:p>
            <a:pPr marL="285750" indent="-285750" algn="just">
              <a:buFont typeface="Wingdings" charset="2"/>
              <a:buChar char="Ø"/>
            </a:pPr>
            <a:endParaRPr lang="en-US" dirty="0" smtClean="0">
              <a:latin typeface="Times New Roman"/>
              <a:cs typeface="Times New Roman"/>
            </a:endParaRPr>
          </a:p>
          <a:p>
            <a:pPr marL="285750" indent="-285750" algn="just">
              <a:buFont typeface="Wingdings" charset="2"/>
              <a:buChar char="Ø"/>
            </a:pPr>
            <a:r>
              <a:rPr lang="en-US" dirty="0" smtClean="0">
                <a:latin typeface="Times New Roman"/>
                <a:cs typeface="Times New Roman"/>
              </a:rPr>
              <a:t>The </a:t>
            </a:r>
            <a:r>
              <a:rPr lang="en-US" dirty="0">
                <a:latin typeface="Times New Roman"/>
                <a:cs typeface="Times New Roman"/>
              </a:rPr>
              <a:t>space radar is a nadir downward-pointing instrument. In contrast, the ground radar is pointing only a few degrees off horizontal and can be modeled as a horizontally pointing instrument. This technique re-maps horizontal pointing ground radar measurements to vertical pointing space radar measurements. </a:t>
            </a:r>
          </a:p>
        </p:txBody>
      </p:sp>
    </p:spTree>
    <p:extLst>
      <p:ext uri="{BB962C8B-B14F-4D97-AF65-F5344CB8AC3E}">
        <p14:creationId xmlns:p14="http://schemas.microsoft.com/office/powerpoint/2010/main" val="27880379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865E6CE-9536-C84B-9E7C-072A632DBD25}" type="slidenum">
              <a:rPr lang="en-US" smtClean="0"/>
              <a:t>9</a:t>
            </a:fld>
            <a:endParaRPr lang="en-US"/>
          </a:p>
        </p:txBody>
      </p:sp>
      <p:sp>
        <p:nvSpPr>
          <p:cNvPr id="3" name="Rectangle 2"/>
          <p:cNvSpPr/>
          <p:nvPr/>
        </p:nvSpPr>
        <p:spPr>
          <a:xfrm>
            <a:off x="233007" y="356755"/>
            <a:ext cx="7596951" cy="400110"/>
          </a:xfrm>
          <a:prstGeom prst="rect">
            <a:avLst/>
          </a:prstGeom>
        </p:spPr>
        <p:txBody>
          <a:bodyPr wrap="none">
            <a:spAutoFit/>
          </a:bodyPr>
          <a:lstStyle/>
          <a:p>
            <a:r>
              <a:rPr lang="en-US" sz="2000" b="1" dirty="0">
                <a:solidFill>
                  <a:schemeClr val="accent1"/>
                </a:solidFill>
                <a:latin typeface="Times New Roman"/>
                <a:cs typeface="Times New Roman"/>
              </a:rPr>
              <a:t>Calibration and Validation </a:t>
            </a:r>
            <a:r>
              <a:rPr lang="en-US" sz="2000" b="1" dirty="0" smtClean="0">
                <a:solidFill>
                  <a:schemeClr val="accent1"/>
                </a:solidFill>
                <a:latin typeface="Times New Roman"/>
                <a:cs typeface="Times New Roman"/>
              </a:rPr>
              <a:t>Activities----Volume matching technique </a:t>
            </a:r>
            <a:endParaRPr lang="en-US" sz="2000" b="1" dirty="0">
              <a:solidFill>
                <a:schemeClr val="accent1"/>
              </a:solidFill>
              <a:latin typeface="Times New Roman"/>
              <a:cs typeface="Times New Roman"/>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2963942661"/>
              </p:ext>
            </p:extLst>
          </p:nvPr>
        </p:nvGraphicFramePr>
        <p:xfrm>
          <a:off x="1589884" y="1519777"/>
          <a:ext cx="5836079" cy="4474327"/>
        </p:xfrm>
        <a:graphic>
          <a:graphicData uri="http://schemas.openxmlformats.org/presentationml/2006/ole">
            <mc:AlternateContent xmlns:mc="http://schemas.openxmlformats.org/markup-compatibility/2006">
              <mc:Choice xmlns:v="urn:schemas-microsoft-com:vml" Requires="v">
                <p:oleObj spid="_x0000_s2064" name="Document" r:id="rId3" imgW="5715000" imgH="4381500" progId="Word.Document.12">
                  <p:embed/>
                </p:oleObj>
              </mc:Choice>
              <mc:Fallback>
                <p:oleObj name="Document" r:id="rId3" imgW="5715000" imgH="4381500" progId="Word.Document.12">
                  <p:embed/>
                  <p:pic>
                    <p:nvPicPr>
                      <p:cNvPr id="0" name=""/>
                      <p:cNvPicPr/>
                      <p:nvPr/>
                    </p:nvPicPr>
                    <p:blipFill>
                      <a:blip r:embed="rId4"/>
                      <a:stretch>
                        <a:fillRect/>
                      </a:stretch>
                    </p:blipFill>
                    <p:spPr>
                      <a:xfrm>
                        <a:off x="1589884" y="1519777"/>
                        <a:ext cx="5836079" cy="4474327"/>
                      </a:xfrm>
                      <a:prstGeom prst="rect">
                        <a:avLst/>
                      </a:prstGeom>
                    </p:spPr>
                  </p:pic>
                </p:oleObj>
              </mc:Fallback>
            </mc:AlternateContent>
          </a:graphicData>
        </a:graphic>
      </p:graphicFrame>
      <p:sp>
        <p:nvSpPr>
          <p:cNvPr id="6" name="Rectangle 5"/>
          <p:cNvSpPr/>
          <p:nvPr/>
        </p:nvSpPr>
        <p:spPr>
          <a:xfrm>
            <a:off x="1589884" y="6074202"/>
            <a:ext cx="5836079" cy="646331"/>
          </a:xfrm>
          <a:prstGeom prst="rect">
            <a:avLst/>
          </a:prstGeom>
        </p:spPr>
        <p:txBody>
          <a:bodyPr wrap="square">
            <a:spAutoFit/>
          </a:bodyPr>
          <a:lstStyle/>
          <a:p>
            <a:pPr algn="just"/>
            <a:r>
              <a:rPr lang="en-US" sz="1200" dirty="0">
                <a:latin typeface="Times New Roman"/>
                <a:cs typeface="Times New Roman"/>
              </a:rPr>
              <a:t>Left top: GPM-DPR overpass with NEXRAD PHMO located at Molokai, Hawaii and Hurricane Ana after landfall on 19</a:t>
            </a:r>
            <a:r>
              <a:rPr lang="en-US" sz="1200" baseline="30000" dirty="0">
                <a:latin typeface="Times New Roman"/>
                <a:cs typeface="Times New Roman"/>
              </a:rPr>
              <a:t>th</a:t>
            </a:r>
            <a:r>
              <a:rPr lang="en-US" sz="1200" dirty="0">
                <a:latin typeface="Times New Roman"/>
                <a:cs typeface="Times New Roman"/>
              </a:rPr>
              <a:t> Oct, 2014 at 18:48:12 UTC. Right top: volume matched </a:t>
            </a:r>
            <a:r>
              <a:rPr lang="en-US" sz="1200" dirty="0" err="1">
                <a:latin typeface="Times New Roman"/>
                <a:cs typeface="Times New Roman"/>
              </a:rPr>
              <a:t>Zeku</a:t>
            </a:r>
            <a:r>
              <a:rPr lang="en-US" sz="1200" dirty="0">
                <a:latin typeface="Times New Roman"/>
                <a:cs typeface="Times New Roman"/>
              </a:rPr>
              <a:t>. Left bottom: volume matched </a:t>
            </a:r>
            <a:r>
              <a:rPr lang="en-US" sz="1200" dirty="0" err="1">
                <a:latin typeface="Times New Roman"/>
                <a:cs typeface="Times New Roman"/>
              </a:rPr>
              <a:t>Zeka</a:t>
            </a:r>
            <a:r>
              <a:rPr lang="en-US" sz="1200" dirty="0">
                <a:latin typeface="Times New Roman"/>
                <a:cs typeface="Times New Roman"/>
              </a:rPr>
              <a:t>. Right bottom: volume matched </a:t>
            </a:r>
            <a:r>
              <a:rPr lang="en-US" sz="1200" dirty="0" err="1">
                <a:latin typeface="Times New Roman"/>
                <a:cs typeface="Times New Roman"/>
              </a:rPr>
              <a:t>Zs</a:t>
            </a:r>
            <a:r>
              <a:rPr lang="en-US" sz="1200" dirty="0">
                <a:latin typeface="Times New Roman"/>
                <a:cs typeface="Times New Roman"/>
              </a:rPr>
              <a:t>.</a:t>
            </a:r>
          </a:p>
        </p:txBody>
      </p:sp>
      <p:sp>
        <p:nvSpPr>
          <p:cNvPr id="7" name="Rectangle 6"/>
          <p:cNvSpPr/>
          <p:nvPr/>
        </p:nvSpPr>
        <p:spPr>
          <a:xfrm>
            <a:off x="233006" y="878048"/>
            <a:ext cx="8655499" cy="523220"/>
          </a:xfrm>
          <a:prstGeom prst="rect">
            <a:avLst/>
          </a:prstGeom>
        </p:spPr>
        <p:txBody>
          <a:bodyPr wrap="square">
            <a:spAutoFit/>
          </a:bodyPr>
          <a:lstStyle/>
          <a:p>
            <a:r>
              <a:rPr lang="en-US" sz="1400" dirty="0" smtClean="0">
                <a:latin typeface="Times New Roman"/>
                <a:cs typeface="Times New Roman"/>
              </a:rPr>
              <a:t>An example of volume </a:t>
            </a:r>
            <a:r>
              <a:rPr lang="en-US" sz="1400" dirty="0">
                <a:latin typeface="Times New Roman"/>
                <a:cs typeface="Times New Roman"/>
              </a:rPr>
              <a:t>matching between GPM DPR and NEXRAD radar PHMO (located in Hawaii) during hurricane Ana in 2014 using the methodology described above.</a:t>
            </a:r>
          </a:p>
        </p:txBody>
      </p:sp>
    </p:spTree>
    <p:extLst>
      <p:ext uri="{BB962C8B-B14F-4D97-AF65-F5344CB8AC3E}">
        <p14:creationId xmlns:p14="http://schemas.microsoft.com/office/powerpoint/2010/main" val="80213141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132</TotalTime>
  <Words>1354</Words>
  <Application>Microsoft Office PowerPoint</Application>
  <PresentationFormat>On-screen Show (4:3)</PresentationFormat>
  <Paragraphs>122</Paragraphs>
  <Slides>16</Slides>
  <Notes>1</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28" baseType="lpstr">
      <vt:lpstr>ＭＳ Ｐゴシック</vt:lpstr>
      <vt:lpstr>Arial</vt:lpstr>
      <vt:lpstr>Calibri</vt:lpstr>
      <vt:lpstr>ＭＳ 明朝</vt:lpstr>
      <vt:lpstr>News Gothic MT</vt:lpstr>
      <vt:lpstr>Times</vt:lpstr>
      <vt:lpstr>Times New Roman</vt:lpstr>
      <vt:lpstr>WenQuanYi Zen Hei</vt:lpstr>
      <vt:lpstr>Wingdings</vt:lpstr>
      <vt:lpstr>Wingdings 2</vt:lpstr>
      <vt:lpstr>Breeze</vt:lpstr>
      <vt:lpstr>Document</vt:lpstr>
      <vt:lpstr>Calibration and Validation for EarthCARE Cloud Profiling Radar (CPR) using Ground Based, and Satellite Weather Radar Observations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Cross validation with ARM radars</vt:lpstr>
      <vt:lpstr>PowerPoint Presentation</vt:lpstr>
      <vt:lpstr>PowerPoint Presentation</vt:lpstr>
      <vt:lpstr>PowerPoint Presentation</vt:lpstr>
    </vt:vector>
  </TitlesOfParts>
  <Company>CSU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Calibration and Validation for EarthCARE Cloud Profiling Radar (CPR) using Ground Based, Airborne, and Satellite Weather Radar Observations</dc:title>
  <dc:creator>ENS</dc:creator>
  <cp:lastModifiedBy>Venkatachalam,Chandra</cp:lastModifiedBy>
  <cp:revision>24</cp:revision>
  <dcterms:created xsi:type="dcterms:W3CDTF">2018-06-12T22:07:16Z</dcterms:created>
  <dcterms:modified xsi:type="dcterms:W3CDTF">2018-06-14T07:10:24Z</dcterms:modified>
</cp:coreProperties>
</file>