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7" r:id="rId2"/>
    <p:sldId id="321" r:id="rId3"/>
    <p:sldId id="333" r:id="rId4"/>
    <p:sldId id="320" r:id="rId5"/>
    <p:sldId id="332" r:id="rId6"/>
    <p:sldId id="323" r:id="rId7"/>
    <p:sldId id="327" r:id="rId8"/>
    <p:sldId id="328" r:id="rId9"/>
    <p:sldId id="329" r:id="rId10"/>
    <p:sldId id="330" r:id="rId11"/>
    <p:sldId id="331" r:id="rId12"/>
    <p:sldId id="322" r:id="rId13"/>
    <p:sldId id="334"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83047" autoAdjust="0"/>
  </p:normalViewPr>
  <p:slideViewPr>
    <p:cSldViewPr>
      <p:cViewPr varScale="1">
        <p:scale>
          <a:sx n="73" d="100"/>
          <a:sy n="73" d="100"/>
        </p:scale>
        <p:origin x="1766" y="5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notesViewPr>
    <p:cSldViewPr>
      <p:cViewPr varScale="1">
        <p:scale>
          <a:sx n="69" d="100"/>
          <a:sy n="69" d="100"/>
        </p:scale>
        <p:origin x="-2838" y="-10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BC9BC12-9A3E-470B-8C26-8228DBDC9F88}" type="datetimeFigureOut">
              <a:rPr lang="en-US" smtClean="0"/>
              <a:t>6/13/2018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7610612-6E5C-496E-86FF-DAE1F58BF1BC}" type="slidenum">
              <a:rPr lang="en-US" smtClean="0"/>
              <a:t>‹#›</a:t>
            </a:fld>
            <a:endParaRPr lang="en-US"/>
          </a:p>
        </p:txBody>
      </p:sp>
    </p:spTree>
    <p:extLst>
      <p:ext uri="{BB962C8B-B14F-4D97-AF65-F5344CB8AC3E}">
        <p14:creationId xmlns:p14="http://schemas.microsoft.com/office/powerpoint/2010/main" val="30121480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All</a:t>
            </a:r>
            <a:r>
              <a:rPr lang="en-US" baseline="0" dirty="0" smtClean="0"/>
              <a:t> about the BBR instrument</a:t>
            </a:r>
          </a:p>
          <a:p>
            <a:r>
              <a:rPr lang="en-US" baseline="0" dirty="0" smtClean="0"/>
              <a:t>Team with 4 </a:t>
            </a:r>
            <a:r>
              <a:rPr lang="en-US" baseline="0" dirty="0" err="1" smtClean="0"/>
              <a:t>inst</a:t>
            </a:r>
            <a:endParaRPr lang="en-US" baseline="0" dirty="0" smtClean="0"/>
          </a:p>
          <a:p>
            <a:r>
              <a:rPr lang="en-US" baseline="0" dirty="0" smtClean="0"/>
              <a:t>Have been working on similar from previous instrument (GERB, CERES, </a:t>
            </a:r>
            <a:r>
              <a:rPr lang="en-US" baseline="0" dirty="0" err="1" smtClean="0"/>
              <a:t>ScaRaB</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E7610612-6E5C-496E-86FF-DAE1F58BF1BC}" type="slidenum">
              <a:rPr lang="en-US" smtClean="0"/>
              <a:t>1</a:t>
            </a:fld>
            <a:endParaRPr lang="en-US"/>
          </a:p>
        </p:txBody>
      </p:sp>
    </p:spTree>
    <p:extLst>
      <p:ext uri="{BB962C8B-B14F-4D97-AF65-F5344CB8AC3E}">
        <p14:creationId xmlns:p14="http://schemas.microsoft.com/office/powerpoint/2010/main" val="39446797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BBR instrument performance</a:t>
            </a:r>
            <a:r>
              <a:rPr lang="en-US" baseline="0" dirty="0" smtClean="0"/>
              <a:t> and prod…</a:t>
            </a:r>
          </a:p>
          <a:p>
            <a:r>
              <a:rPr lang="en-US" baseline="0" dirty="0" smtClean="0"/>
              <a:t>Propagation of error</a:t>
            </a:r>
          </a:p>
          <a:p>
            <a:r>
              <a:rPr lang="en-US" baseline="0" dirty="0" smtClean="0"/>
              <a:t>Show flow chart with WPs</a:t>
            </a:r>
          </a:p>
          <a:p>
            <a:r>
              <a:rPr lang="en-US" baseline="0" dirty="0" smtClean="0"/>
              <a:t>So, not only a system level assessment of the flux for closure</a:t>
            </a:r>
            <a:endParaRPr lang="en-US" dirty="0"/>
          </a:p>
        </p:txBody>
      </p:sp>
      <p:sp>
        <p:nvSpPr>
          <p:cNvPr id="4" name="Slide Number Placeholder 3"/>
          <p:cNvSpPr>
            <a:spLocks noGrp="1"/>
          </p:cNvSpPr>
          <p:nvPr>
            <p:ph type="sldNum" sz="quarter" idx="10"/>
          </p:nvPr>
        </p:nvSpPr>
        <p:spPr/>
        <p:txBody>
          <a:bodyPr/>
          <a:lstStyle/>
          <a:p>
            <a:fld id="{E7610612-6E5C-496E-86FF-DAE1F58BF1BC}" type="slidenum">
              <a:rPr lang="en-US" smtClean="0"/>
              <a:t>2</a:t>
            </a:fld>
            <a:endParaRPr lang="en-US"/>
          </a:p>
        </p:txBody>
      </p:sp>
    </p:spTree>
    <p:extLst>
      <p:ext uri="{BB962C8B-B14F-4D97-AF65-F5344CB8AC3E}">
        <p14:creationId xmlns:p14="http://schemas.microsoft.com/office/powerpoint/2010/main" val="11045892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BBR useful for NB -&gt; BB</a:t>
            </a:r>
          </a:p>
          <a:p>
            <a:r>
              <a:rPr lang="en-US" dirty="0" smtClean="0"/>
              <a:t>Geo-ring</a:t>
            </a:r>
            <a:endParaRPr lang="en-US" dirty="0"/>
          </a:p>
        </p:txBody>
      </p:sp>
      <p:sp>
        <p:nvSpPr>
          <p:cNvPr id="4" name="Slide Number Placeholder 3"/>
          <p:cNvSpPr>
            <a:spLocks noGrp="1"/>
          </p:cNvSpPr>
          <p:nvPr>
            <p:ph type="sldNum" sz="quarter" idx="10"/>
          </p:nvPr>
        </p:nvSpPr>
        <p:spPr/>
        <p:txBody>
          <a:bodyPr/>
          <a:lstStyle/>
          <a:p>
            <a:fld id="{E7610612-6E5C-496E-86FF-DAE1F58BF1BC}" type="slidenum">
              <a:rPr lang="en-US" smtClean="0"/>
              <a:t>13</a:t>
            </a:fld>
            <a:endParaRPr lang="en-US"/>
          </a:p>
        </p:txBody>
      </p:sp>
    </p:spTree>
    <p:extLst>
      <p:ext uri="{BB962C8B-B14F-4D97-AF65-F5344CB8AC3E}">
        <p14:creationId xmlns:p14="http://schemas.microsoft.com/office/powerpoint/2010/main" val="59151197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9.png"/><Relationship Id="rId4" Type="http://schemas.openxmlformats.org/officeDocument/2006/relationships/image" Target="../media/image8.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1_Title Slide">
    <p:bg>
      <p:bgRef idx="1001">
        <a:schemeClr val="bg1"/>
      </p:bgRef>
    </p:bg>
    <p:spTree>
      <p:nvGrpSpPr>
        <p:cNvPr id="1" name=""/>
        <p:cNvGrpSpPr/>
        <p:nvPr/>
      </p:nvGrpSpPr>
      <p:grpSpPr>
        <a:xfrm>
          <a:off x="0" y="0"/>
          <a:ext cx="0" cy="0"/>
          <a:chOff x="0" y="0"/>
          <a:chExt cx="0" cy="0"/>
        </a:xfrm>
      </p:grpSpPr>
      <p:sp>
        <p:nvSpPr>
          <p:cNvPr id="8" name="Rectangle 3"/>
          <p:cNvSpPr>
            <a:spLocks noChangeArrowheads="1"/>
          </p:cNvSpPr>
          <p:nvPr userDrawn="1"/>
        </p:nvSpPr>
        <p:spPr bwMode="auto">
          <a:xfrm>
            <a:off x="0" y="0"/>
            <a:ext cx="9144000" cy="1268413"/>
          </a:xfrm>
          <a:prstGeom prst="rect">
            <a:avLst/>
          </a:prstGeom>
          <a:solidFill>
            <a:srgbClr val="003478"/>
          </a:solidFill>
          <a:ln>
            <a:noFill/>
          </a:ln>
          <a:effectLst/>
          <a:extLst>
            <a:ext uri="{91240B29-F687-4F45-9708-019B960494DF}">
              <a14:hiddenLine xmlns:a14="http://schemas.microsoft.com/office/drawing/2010/main" w="9525">
                <a:solidFill>
                  <a:srgbClr val="9900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0"/>
              </a:spcBef>
              <a:defRPr sz="2400">
                <a:solidFill>
                  <a:schemeClr val="tx1"/>
                </a:solidFill>
                <a:latin typeface="Times New Roman" pitchFamily="18" charset="0"/>
              </a:defRPr>
            </a:lvl1pPr>
            <a:lvl2pPr>
              <a:spcBef>
                <a:spcPct val="0"/>
              </a:spcBef>
              <a:defRPr sz="2400">
                <a:solidFill>
                  <a:schemeClr val="tx1"/>
                </a:solidFill>
                <a:latin typeface="Times New Roman" pitchFamily="18" charset="0"/>
              </a:defRPr>
            </a:lvl2pPr>
            <a:lvl3pPr>
              <a:spcBef>
                <a:spcPct val="0"/>
              </a:spcBef>
              <a:defRPr sz="2400">
                <a:solidFill>
                  <a:schemeClr val="tx1"/>
                </a:solidFill>
                <a:latin typeface="Times New Roman" pitchFamily="18" charset="0"/>
              </a:defRPr>
            </a:lvl3pPr>
            <a:lvl4pPr>
              <a:spcBef>
                <a:spcPct val="0"/>
              </a:spcBef>
              <a:defRPr sz="2400">
                <a:solidFill>
                  <a:schemeClr val="tx1"/>
                </a:solidFill>
                <a:latin typeface="Times New Roman" pitchFamily="18" charset="0"/>
              </a:defRPr>
            </a:lvl4pPr>
            <a:lvl5pPr>
              <a:spcBef>
                <a:spcPct val="0"/>
              </a:spcBef>
              <a:defRPr sz="2400">
                <a:solidFill>
                  <a:schemeClr val="tx1"/>
                </a:solidFill>
                <a:latin typeface="Times New Roman" pitchFamily="18" charset="0"/>
              </a:defRPr>
            </a:lvl5pPr>
            <a:lvl6pPr marL="457200" fontAlgn="base">
              <a:spcBef>
                <a:spcPct val="0"/>
              </a:spcBef>
              <a:spcAft>
                <a:spcPct val="0"/>
              </a:spcAft>
              <a:defRPr sz="2400">
                <a:solidFill>
                  <a:schemeClr val="tx1"/>
                </a:solidFill>
                <a:latin typeface="Times New Roman" pitchFamily="18" charset="0"/>
              </a:defRPr>
            </a:lvl6pPr>
            <a:lvl7pPr marL="914400" fontAlgn="base">
              <a:spcBef>
                <a:spcPct val="0"/>
              </a:spcBef>
              <a:spcAft>
                <a:spcPct val="0"/>
              </a:spcAft>
              <a:defRPr sz="2400">
                <a:solidFill>
                  <a:schemeClr val="tx1"/>
                </a:solidFill>
                <a:latin typeface="Times New Roman" pitchFamily="18" charset="0"/>
              </a:defRPr>
            </a:lvl7pPr>
            <a:lvl8pPr marL="1371600" fontAlgn="base">
              <a:spcBef>
                <a:spcPct val="0"/>
              </a:spcBef>
              <a:spcAft>
                <a:spcPct val="0"/>
              </a:spcAft>
              <a:defRPr sz="2400">
                <a:solidFill>
                  <a:schemeClr val="tx1"/>
                </a:solidFill>
                <a:latin typeface="Times New Roman" pitchFamily="18" charset="0"/>
              </a:defRPr>
            </a:lvl8pPr>
            <a:lvl9pPr marL="1828800" fontAlgn="base">
              <a:spcBef>
                <a:spcPct val="0"/>
              </a:spcBef>
              <a:spcAft>
                <a:spcPct val="0"/>
              </a:spcAft>
              <a:defRPr sz="2400">
                <a:solidFill>
                  <a:schemeClr val="tx1"/>
                </a:solidFill>
                <a:latin typeface="Times New Roman" pitchFamily="18" charset="0"/>
              </a:defRPr>
            </a:lvl9pPr>
          </a:lstStyle>
          <a:p>
            <a:pPr algn="ctr">
              <a:buFontTx/>
              <a:buNone/>
            </a:pPr>
            <a:endParaRPr lang="fr-BE" altLang="en-US" sz="2800">
              <a:solidFill>
                <a:schemeClr val="accent2"/>
              </a:solidFill>
            </a:endParaRPr>
          </a:p>
          <a:p>
            <a:pPr algn="ctr">
              <a:buFontTx/>
              <a:buNone/>
            </a:pPr>
            <a:endParaRPr lang="en-GB" altLang="en-US" sz="2800">
              <a:solidFill>
                <a:schemeClr val="accent2"/>
              </a:solidFill>
            </a:endParaRPr>
          </a:p>
        </p:txBody>
      </p:sp>
      <p:sp>
        <p:nvSpPr>
          <p:cNvPr id="2" name="Title 1"/>
          <p:cNvSpPr>
            <a:spLocks noGrp="1"/>
          </p:cNvSpPr>
          <p:nvPr>
            <p:ph type="ctrTitle"/>
          </p:nvPr>
        </p:nvSpPr>
        <p:spPr>
          <a:xfrm>
            <a:off x="685800" y="2130425"/>
            <a:ext cx="7772400" cy="1470025"/>
          </a:xfrm>
          <a:ln>
            <a:solidFill>
              <a:srgbClr val="E05206"/>
            </a:solidFill>
          </a:ln>
        </p:spPr>
        <p:txBody>
          <a:bodyPr/>
          <a:lstStyle>
            <a:lvl1pPr>
              <a:defRPr sz="4400">
                <a:solidFill>
                  <a:srgbClr val="E05206"/>
                </a:solidFill>
              </a:defRPr>
            </a:lvl1pPr>
          </a:lstStyle>
          <a:p>
            <a:endParaRPr lang="en-GB"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baseline="0">
                <a:solidFill>
                  <a:srgbClr val="003478"/>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GB" dirty="0"/>
          </a:p>
        </p:txBody>
      </p:sp>
      <p:sp>
        <p:nvSpPr>
          <p:cNvPr id="4" name="Date Placeholder 3"/>
          <p:cNvSpPr>
            <a:spLocks noGrp="1"/>
          </p:cNvSpPr>
          <p:nvPr>
            <p:ph type="dt" sz="half" idx="10"/>
          </p:nvPr>
        </p:nvSpPr>
        <p:spPr/>
        <p:txBody>
          <a:bodyPr/>
          <a:lstStyle/>
          <a:p>
            <a:fld id="{0D08254C-CC23-4CEC-A13F-F0933F126AE5}" type="datetimeFigureOut">
              <a:rPr lang="en-GB" smtClean="0"/>
              <a:t>13/06/2018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18EA8F3-F613-4C1C-9F10-0F82E570E905}" type="slidenum">
              <a:rPr lang="en-GB" smtClean="0"/>
              <a:t>‹#›</a:t>
            </a:fld>
            <a:endParaRPr lang="en-GB"/>
          </a:p>
        </p:txBody>
      </p:sp>
      <p:pic>
        <p:nvPicPr>
          <p:cNvPr id="11" name="Picture 7"/>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51520" y="240917"/>
            <a:ext cx="1800200" cy="8615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Content Placeholder 13"/>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a:xfrm>
            <a:off x="2895166" y="304732"/>
            <a:ext cx="1876060" cy="797709"/>
          </a:xfrm>
          <a:prstGeom prst="rect">
            <a:avLst/>
          </a:prstGeom>
        </p:spPr>
      </p:pic>
      <p:pic>
        <p:nvPicPr>
          <p:cNvPr id="13" name="Picture 13"/>
          <p:cNvPicPr>
            <a:picLocks noChangeAspect="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2188344" y="271287"/>
            <a:ext cx="587549" cy="783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2"/>
          <p:cNvPicPr>
            <a:picLocks noChangeAspect="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4890499" y="335102"/>
            <a:ext cx="767339" cy="7673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5"/>
          <p:cNvPicPr>
            <a:picLocks noChangeAspect="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5756390" y="335102"/>
            <a:ext cx="3289057" cy="7673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5769552"/>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D2A8514-C467-4FD1-AE06-7CE9504592C5}" type="datetimeFigureOut">
              <a:rPr lang="en-US" smtClean="0"/>
              <a:t>6/13/2018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5678DA-3540-4DC0-A106-67668C099C57}" type="slidenum">
              <a:rPr lang="en-US" smtClean="0"/>
              <a:t>‹#›</a:t>
            </a:fld>
            <a:endParaRPr lang="en-US"/>
          </a:p>
        </p:txBody>
      </p:sp>
    </p:spTree>
    <p:extLst>
      <p:ext uri="{BB962C8B-B14F-4D97-AF65-F5344CB8AC3E}">
        <p14:creationId xmlns:p14="http://schemas.microsoft.com/office/powerpoint/2010/main" val="1928401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2_Title and Content">
    <p:bg>
      <p:bgRef idx="1001">
        <a:schemeClr val="bg1"/>
      </p:bgRef>
    </p:bg>
    <p:spTree>
      <p:nvGrpSpPr>
        <p:cNvPr id="1" name=""/>
        <p:cNvGrpSpPr/>
        <p:nvPr/>
      </p:nvGrpSpPr>
      <p:grpSpPr>
        <a:xfrm>
          <a:off x="0" y="0"/>
          <a:ext cx="0" cy="0"/>
          <a:chOff x="0" y="0"/>
          <a:chExt cx="0" cy="0"/>
        </a:xfrm>
      </p:grpSpPr>
      <p:sp>
        <p:nvSpPr>
          <p:cNvPr id="10" name="Rectangle 2"/>
          <p:cNvSpPr>
            <a:spLocks noChangeArrowheads="1"/>
          </p:cNvSpPr>
          <p:nvPr userDrawn="1"/>
        </p:nvSpPr>
        <p:spPr bwMode="auto">
          <a:xfrm>
            <a:off x="0" y="6597352"/>
            <a:ext cx="9144000" cy="260648"/>
          </a:xfrm>
          <a:prstGeom prst="rect">
            <a:avLst/>
          </a:prstGeom>
          <a:solidFill>
            <a:srgbClr val="00347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0"/>
              </a:spcBef>
              <a:defRPr sz="2400">
                <a:solidFill>
                  <a:schemeClr val="tx1"/>
                </a:solidFill>
                <a:latin typeface="Times New Roman" pitchFamily="18" charset="0"/>
              </a:defRPr>
            </a:lvl1pPr>
            <a:lvl2pPr>
              <a:spcBef>
                <a:spcPct val="0"/>
              </a:spcBef>
              <a:defRPr sz="2400">
                <a:solidFill>
                  <a:schemeClr val="tx1"/>
                </a:solidFill>
                <a:latin typeface="Times New Roman" pitchFamily="18" charset="0"/>
              </a:defRPr>
            </a:lvl2pPr>
            <a:lvl3pPr>
              <a:spcBef>
                <a:spcPct val="0"/>
              </a:spcBef>
              <a:defRPr sz="2400">
                <a:solidFill>
                  <a:schemeClr val="tx1"/>
                </a:solidFill>
                <a:latin typeface="Times New Roman" pitchFamily="18" charset="0"/>
              </a:defRPr>
            </a:lvl3pPr>
            <a:lvl4pPr>
              <a:spcBef>
                <a:spcPct val="0"/>
              </a:spcBef>
              <a:defRPr sz="2400">
                <a:solidFill>
                  <a:schemeClr val="tx1"/>
                </a:solidFill>
                <a:latin typeface="Times New Roman" pitchFamily="18" charset="0"/>
              </a:defRPr>
            </a:lvl4pPr>
            <a:lvl5pPr>
              <a:spcBef>
                <a:spcPct val="0"/>
              </a:spcBef>
              <a:defRPr sz="2400">
                <a:solidFill>
                  <a:schemeClr val="tx1"/>
                </a:solidFill>
                <a:latin typeface="Times New Roman" pitchFamily="18" charset="0"/>
              </a:defRPr>
            </a:lvl5pPr>
            <a:lvl6pPr marL="457200" fontAlgn="base">
              <a:spcBef>
                <a:spcPct val="0"/>
              </a:spcBef>
              <a:spcAft>
                <a:spcPct val="0"/>
              </a:spcAft>
              <a:defRPr sz="2400">
                <a:solidFill>
                  <a:schemeClr val="tx1"/>
                </a:solidFill>
                <a:latin typeface="Times New Roman" pitchFamily="18" charset="0"/>
              </a:defRPr>
            </a:lvl6pPr>
            <a:lvl7pPr marL="914400" fontAlgn="base">
              <a:spcBef>
                <a:spcPct val="0"/>
              </a:spcBef>
              <a:spcAft>
                <a:spcPct val="0"/>
              </a:spcAft>
              <a:defRPr sz="2400">
                <a:solidFill>
                  <a:schemeClr val="tx1"/>
                </a:solidFill>
                <a:latin typeface="Times New Roman" pitchFamily="18" charset="0"/>
              </a:defRPr>
            </a:lvl7pPr>
            <a:lvl8pPr marL="1371600" fontAlgn="base">
              <a:spcBef>
                <a:spcPct val="0"/>
              </a:spcBef>
              <a:spcAft>
                <a:spcPct val="0"/>
              </a:spcAft>
              <a:defRPr sz="2400">
                <a:solidFill>
                  <a:schemeClr val="tx1"/>
                </a:solidFill>
                <a:latin typeface="Times New Roman" pitchFamily="18" charset="0"/>
              </a:defRPr>
            </a:lvl8pPr>
            <a:lvl9pPr marL="1828800" fontAlgn="base">
              <a:spcBef>
                <a:spcPct val="0"/>
              </a:spcBef>
              <a:spcAft>
                <a:spcPct val="0"/>
              </a:spcAft>
              <a:defRPr sz="2400">
                <a:solidFill>
                  <a:schemeClr val="tx1"/>
                </a:solidFill>
                <a:latin typeface="Times New Roman" pitchFamily="18" charset="0"/>
              </a:defRPr>
            </a:lvl9pPr>
          </a:lstStyle>
          <a:p>
            <a:pPr algn="ctr">
              <a:buFontTx/>
              <a:buNone/>
            </a:pPr>
            <a:endParaRPr lang="fr-BE" altLang="en-US" sz="2800">
              <a:solidFill>
                <a:schemeClr val="bg1"/>
              </a:solidFill>
            </a:endParaRPr>
          </a:p>
          <a:p>
            <a:pPr algn="ctr">
              <a:buFontTx/>
              <a:buNone/>
            </a:pPr>
            <a:endParaRPr lang="en-GB" altLang="en-US" sz="2800">
              <a:solidFill>
                <a:schemeClr val="bg1"/>
              </a:solidFill>
            </a:endParaRPr>
          </a:p>
        </p:txBody>
      </p:sp>
      <p:sp>
        <p:nvSpPr>
          <p:cNvPr id="11" name="Rectangle 3"/>
          <p:cNvSpPr>
            <a:spLocks noChangeArrowheads="1"/>
          </p:cNvSpPr>
          <p:nvPr userDrawn="1"/>
        </p:nvSpPr>
        <p:spPr bwMode="auto">
          <a:xfrm>
            <a:off x="0" y="1"/>
            <a:ext cx="9144000" cy="692695"/>
          </a:xfrm>
          <a:prstGeom prst="rect">
            <a:avLst/>
          </a:prstGeom>
          <a:solidFill>
            <a:srgbClr val="003478"/>
          </a:solidFill>
          <a:ln>
            <a:noFill/>
          </a:ln>
          <a:effectLst/>
          <a:extLst>
            <a:ext uri="{91240B29-F687-4F45-9708-019B960494DF}">
              <a14:hiddenLine xmlns:a14="http://schemas.microsoft.com/office/drawing/2010/main" w="9525">
                <a:solidFill>
                  <a:srgbClr val="9900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0"/>
              </a:spcBef>
              <a:defRPr sz="2400">
                <a:solidFill>
                  <a:schemeClr val="tx1"/>
                </a:solidFill>
                <a:latin typeface="Times New Roman" pitchFamily="18" charset="0"/>
              </a:defRPr>
            </a:lvl1pPr>
            <a:lvl2pPr>
              <a:spcBef>
                <a:spcPct val="0"/>
              </a:spcBef>
              <a:defRPr sz="2400">
                <a:solidFill>
                  <a:schemeClr val="tx1"/>
                </a:solidFill>
                <a:latin typeface="Times New Roman" pitchFamily="18" charset="0"/>
              </a:defRPr>
            </a:lvl2pPr>
            <a:lvl3pPr>
              <a:spcBef>
                <a:spcPct val="0"/>
              </a:spcBef>
              <a:defRPr sz="2400">
                <a:solidFill>
                  <a:schemeClr val="tx1"/>
                </a:solidFill>
                <a:latin typeface="Times New Roman" pitchFamily="18" charset="0"/>
              </a:defRPr>
            </a:lvl3pPr>
            <a:lvl4pPr>
              <a:spcBef>
                <a:spcPct val="0"/>
              </a:spcBef>
              <a:defRPr sz="2400">
                <a:solidFill>
                  <a:schemeClr val="tx1"/>
                </a:solidFill>
                <a:latin typeface="Times New Roman" pitchFamily="18" charset="0"/>
              </a:defRPr>
            </a:lvl4pPr>
            <a:lvl5pPr>
              <a:spcBef>
                <a:spcPct val="0"/>
              </a:spcBef>
              <a:defRPr sz="2400">
                <a:solidFill>
                  <a:schemeClr val="tx1"/>
                </a:solidFill>
                <a:latin typeface="Times New Roman" pitchFamily="18" charset="0"/>
              </a:defRPr>
            </a:lvl5pPr>
            <a:lvl6pPr marL="457200" fontAlgn="base">
              <a:spcBef>
                <a:spcPct val="0"/>
              </a:spcBef>
              <a:spcAft>
                <a:spcPct val="0"/>
              </a:spcAft>
              <a:defRPr sz="2400">
                <a:solidFill>
                  <a:schemeClr val="tx1"/>
                </a:solidFill>
                <a:latin typeface="Times New Roman" pitchFamily="18" charset="0"/>
              </a:defRPr>
            </a:lvl6pPr>
            <a:lvl7pPr marL="914400" fontAlgn="base">
              <a:spcBef>
                <a:spcPct val="0"/>
              </a:spcBef>
              <a:spcAft>
                <a:spcPct val="0"/>
              </a:spcAft>
              <a:defRPr sz="2400">
                <a:solidFill>
                  <a:schemeClr val="tx1"/>
                </a:solidFill>
                <a:latin typeface="Times New Roman" pitchFamily="18" charset="0"/>
              </a:defRPr>
            </a:lvl7pPr>
            <a:lvl8pPr marL="1371600" fontAlgn="base">
              <a:spcBef>
                <a:spcPct val="0"/>
              </a:spcBef>
              <a:spcAft>
                <a:spcPct val="0"/>
              </a:spcAft>
              <a:defRPr sz="2400">
                <a:solidFill>
                  <a:schemeClr val="tx1"/>
                </a:solidFill>
                <a:latin typeface="Times New Roman" pitchFamily="18" charset="0"/>
              </a:defRPr>
            </a:lvl8pPr>
            <a:lvl9pPr marL="1828800" fontAlgn="base">
              <a:spcBef>
                <a:spcPct val="0"/>
              </a:spcBef>
              <a:spcAft>
                <a:spcPct val="0"/>
              </a:spcAft>
              <a:defRPr sz="2400">
                <a:solidFill>
                  <a:schemeClr val="tx1"/>
                </a:solidFill>
                <a:latin typeface="Times New Roman" pitchFamily="18" charset="0"/>
              </a:defRPr>
            </a:lvl9pPr>
          </a:lstStyle>
          <a:p>
            <a:pPr algn="ctr">
              <a:buFontTx/>
              <a:buNone/>
            </a:pPr>
            <a:endParaRPr lang="fr-BE" altLang="en-US" sz="2800">
              <a:solidFill>
                <a:schemeClr val="accent2"/>
              </a:solidFill>
            </a:endParaRPr>
          </a:p>
          <a:p>
            <a:pPr algn="ctr">
              <a:buFontTx/>
              <a:buNone/>
            </a:pPr>
            <a:endParaRPr lang="en-GB" altLang="en-US" sz="2800">
              <a:solidFill>
                <a:schemeClr val="accent2"/>
              </a:solidFill>
            </a:endParaRPr>
          </a:p>
        </p:txBody>
      </p:sp>
      <p:sp>
        <p:nvSpPr>
          <p:cNvPr id="2" name="Title 1"/>
          <p:cNvSpPr>
            <a:spLocks noGrp="1"/>
          </p:cNvSpPr>
          <p:nvPr>
            <p:ph type="title"/>
          </p:nvPr>
        </p:nvSpPr>
        <p:spPr>
          <a:xfrm>
            <a:off x="1259632" y="121196"/>
            <a:ext cx="7056784" cy="499492"/>
          </a:xfrm>
        </p:spPr>
        <p:txBody>
          <a:bodyPr>
            <a:normAutofit/>
          </a:bodyPr>
          <a:lstStyle>
            <a:lvl1pPr>
              <a:defRPr sz="2400">
                <a:solidFill>
                  <a:srgbClr val="E9994A"/>
                </a:solidFill>
                <a:latin typeface="Arial" panose="020B0604020202020204" pitchFamily="34" charset="0"/>
                <a:cs typeface="Arial" panose="020B0604020202020204" pitchFamily="34" charset="0"/>
              </a:defRPr>
            </a:lvl1pPr>
          </a:lstStyle>
          <a:p>
            <a:endParaRPr lang="en-GB" altLang="en-US" sz="1600" i="1" dirty="0">
              <a:solidFill>
                <a:srgbClr val="E9994A"/>
              </a:solidFill>
            </a:endParaRPr>
          </a:p>
        </p:txBody>
      </p:sp>
      <p:sp>
        <p:nvSpPr>
          <p:cNvPr id="3" name="Content Placeholder 2"/>
          <p:cNvSpPr>
            <a:spLocks noGrp="1"/>
          </p:cNvSpPr>
          <p:nvPr>
            <p:ph idx="1"/>
          </p:nvPr>
        </p:nvSpPr>
        <p:spPr>
          <a:xfrm>
            <a:off x="252000" y="799200"/>
            <a:ext cx="8647200" cy="5724000"/>
          </a:xfrm>
          <a:noFill/>
        </p:spPr>
        <p:txBody>
          <a:bodyPr/>
          <a:lstStyle>
            <a:lvl1pPr>
              <a:defRPr sz="2000" baseline="0">
                <a:solidFill>
                  <a:srgbClr val="E05206"/>
                </a:solidFill>
              </a:defRPr>
            </a:lvl1pPr>
            <a:lvl2pPr>
              <a:defRPr sz="1800" baseline="0">
                <a:solidFill>
                  <a:srgbClr val="003478"/>
                </a:solidFill>
              </a:defRPr>
            </a:lvl2pPr>
            <a:lvl3pPr>
              <a:defRPr sz="1600" baseline="0">
                <a:solidFill>
                  <a:srgbClr val="003478"/>
                </a:solidFill>
              </a:defRPr>
            </a:lvl3pPr>
            <a:lvl4pPr>
              <a:defRPr sz="1400" baseline="0">
                <a:solidFill>
                  <a:srgbClr val="003478"/>
                </a:solidFill>
              </a:defRPr>
            </a:lvl4pPr>
            <a:lvl5pPr>
              <a:defRPr sz="1200" baseline="0">
                <a:solidFill>
                  <a:srgbClr val="003478"/>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a:xfrm>
            <a:off x="107504" y="6589861"/>
            <a:ext cx="2674640" cy="268139"/>
          </a:xfrm>
        </p:spPr>
        <p:txBody>
          <a:bodyPr/>
          <a:lstStyle>
            <a:lvl1pPr>
              <a:defRPr sz="1000" i="1">
                <a:solidFill>
                  <a:srgbClr val="E9994A"/>
                </a:solidFill>
                <a:latin typeface="Arial" panose="020B0604020202020204" pitchFamily="34" charset="0"/>
                <a:cs typeface="Arial" panose="020B0604020202020204" pitchFamily="34" charset="0"/>
              </a:defRPr>
            </a:lvl1pPr>
          </a:lstStyle>
          <a:p>
            <a:pPr algn="ctr"/>
            <a:r>
              <a:rPr lang="fr-BE" altLang="en-US" dirty="0" smtClean="0"/>
              <a:t>CM SAF CDOP-3 kick-off</a:t>
            </a:r>
            <a:endParaRPr lang="en-GB" altLang="en-US" dirty="0"/>
          </a:p>
        </p:txBody>
      </p:sp>
      <p:sp>
        <p:nvSpPr>
          <p:cNvPr id="5" name="Footer Placeholder 4"/>
          <p:cNvSpPr>
            <a:spLocks noGrp="1"/>
          </p:cNvSpPr>
          <p:nvPr>
            <p:ph type="ftr" sz="quarter" idx="11"/>
          </p:nvPr>
        </p:nvSpPr>
        <p:spPr>
          <a:xfrm>
            <a:off x="3124200" y="6589861"/>
            <a:ext cx="2895600" cy="268139"/>
          </a:xfrm>
        </p:spPr>
        <p:txBody>
          <a:bodyPr/>
          <a:lstStyle>
            <a:lvl1pPr>
              <a:defRPr sz="1100" i="0">
                <a:solidFill>
                  <a:srgbClr val="E9994A"/>
                </a:solidFill>
                <a:latin typeface="Arial" panose="020B0604020202020204" pitchFamily="34" charset="0"/>
                <a:cs typeface="Arial" panose="020B0604020202020204" pitchFamily="34" charset="0"/>
              </a:defRPr>
            </a:lvl1pPr>
          </a:lstStyle>
          <a:p>
            <a:r>
              <a:rPr lang="en-US" altLang="en-US" dirty="0" smtClean="0"/>
              <a:t>TOA Radiation in CLARA-A3</a:t>
            </a:r>
            <a:endParaRPr lang="en-GB" altLang="en-US" dirty="0"/>
          </a:p>
        </p:txBody>
      </p:sp>
      <p:sp>
        <p:nvSpPr>
          <p:cNvPr id="6" name="Slide Number Placeholder 5"/>
          <p:cNvSpPr>
            <a:spLocks noGrp="1"/>
          </p:cNvSpPr>
          <p:nvPr>
            <p:ph type="sldNum" sz="quarter" idx="12"/>
          </p:nvPr>
        </p:nvSpPr>
        <p:spPr>
          <a:xfrm>
            <a:off x="7380312" y="6589861"/>
            <a:ext cx="1701552" cy="268139"/>
          </a:xfrm>
        </p:spPr>
        <p:txBody>
          <a:bodyPr/>
          <a:lstStyle>
            <a:lvl1pPr>
              <a:defRPr sz="1000" i="1">
                <a:solidFill>
                  <a:srgbClr val="E9994A"/>
                </a:solidFill>
              </a:defRPr>
            </a:lvl1pPr>
          </a:lstStyle>
          <a:p>
            <a:pPr algn="ctr"/>
            <a:r>
              <a:rPr lang="en-GB" dirty="0" smtClean="0"/>
              <a:t>N. Clerbaux   </a:t>
            </a:r>
            <a:endParaRPr lang="en-GB" dirty="0"/>
          </a:p>
        </p:txBody>
      </p:sp>
      <p:pic>
        <p:nvPicPr>
          <p:cNvPr id="13" name="Picture 7"/>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06419" y="121196"/>
            <a:ext cx="1046795" cy="5009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Content Placeholder 13"/>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a:xfrm>
            <a:off x="8104267" y="113705"/>
            <a:ext cx="522175" cy="222031"/>
          </a:xfrm>
          <a:prstGeom prst="rect">
            <a:avLst/>
          </a:prstGeom>
        </p:spPr>
      </p:pic>
      <p:pic>
        <p:nvPicPr>
          <p:cNvPr id="15" name="Picture 13"/>
          <p:cNvPicPr>
            <a:picLocks noChangeAspect="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7861739" y="113705"/>
            <a:ext cx="163536" cy="218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12"/>
          <p:cNvPicPr>
            <a:picLocks noChangeAspect="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8685622" y="121196"/>
            <a:ext cx="213578" cy="2135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15"/>
          <p:cNvPicPr>
            <a:picLocks noChangeAspect="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7861739" y="369490"/>
            <a:ext cx="1076712" cy="251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23334662"/>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124744"/>
            <a:ext cx="4038600" cy="5001419"/>
          </a:xfrm>
        </p:spPr>
        <p:txBody>
          <a:bodyPr/>
          <a:lstStyle>
            <a:lvl1pPr>
              <a:defRPr sz="2400"/>
            </a:lvl1pPr>
            <a:lvl2pPr>
              <a:defRPr sz="2000"/>
            </a:lvl2pPr>
            <a:lvl3pPr>
              <a:defRPr sz="1600"/>
            </a:lvl3pPr>
            <a:lvl4pPr>
              <a:defRPr sz="1400"/>
            </a:lvl4pPr>
            <a:lvl5pPr>
              <a:defRPr sz="12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124744"/>
            <a:ext cx="4038600" cy="500141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D2A8514-C467-4FD1-AE06-7CE9504592C5}" type="datetimeFigureOut">
              <a:rPr lang="en-US" smtClean="0"/>
              <a:t>6/13/2018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05678DA-3540-4DC0-A106-67668C099C57}" type="slidenum">
              <a:rPr lang="en-US" smtClean="0"/>
              <a:t>‹#›</a:t>
            </a:fld>
            <a:endParaRPr lang="en-US"/>
          </a:p>
        </p:txBody>
      </p:sp>
    </p:spTree>
    <p:extLst>
      <p:ext uri="{BB962C8B-B14F-4D97-AF65-F5344CB8AC3E}">
        <p14:creationId xmlns:p14="http://schemas.microsoft.com/office/powerpoint/2010/main" val="3190396509"/>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D2A8514-C467-4FD1-AE06-7CE9504592C5}" type="datetimeFigureOut">
              <a:rPr lang="en-US" smtClean="0"/>
              <a:t>6/13/2018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05678DA-3540-4DC0-A106-67668C099C57}" type="slidenum">
              <a:rPr lang="en-US" smtClean="0"/>
              <a:t>‹#›</a:t>
            </a:fld>
            <a:endParaRPr lang="en-US"/>
          </a:p>
        </p:txBody>
      </p:sp>
    </p:spTree>
    <p:extLst>
      <p:ext uri="{BB962C8B-B14F-4D97-AF65-F5344CB8AC3E}">
        <p14:creationId xmlns:p14="http://schemas.microsoft.com/office/powerpoint/2010/main" val="28491516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D2A8514-C467-4FD1-AE06-7CE9504592C5}" type="datetimeFigureOut">
              <a:rPr lang="en-US" smtClean="0"/>
              <a:t>6/13/2018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05678DA-3540-4DC0-A106-67668C099C57}" type="slidenum">
              <a:rPr lang="en-US" smtClean="0"/>
              <a:t>‹#›</a:t>
            </a:fld>
            <a:endParaRPr lang="en-US"/>
          </a:p>
        </p:txBody>
      </p:sp>
    </p:spTree>
    <p:extLst>
      <p:ext uri="{BB962C8B-B14F-4D97-AF65-F5344CB8AC3E}">
        <p14:creationId xmlns:p14="http://schemas.microsoft.com/office/powerpoint/2010/main" val="3265271735"/>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D2A8514-C467-4FD1-AE06-7CE9504592C5}" type="datetimeFigureOut">
              <a:rPr lang="en-US" smtClean="0"/>
              <a:t>6/13/2018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05678DA-3540-4DC0-A106-67668C099C57}" type="slidenum">
              <a:rPr lang="en-US" smtClean="0"/>
              <a:t>‹#›</a:t>
            </a:fld>
            <a:endParaRPr lang="en-US"/>
          </a:p>
        </p:txBody>
      </p:sp>
    </p:spTree>
    <p:extLst>
      <p:ext uri="{BB962C8B-B14F-4D97-AF65-F5344CB8AC3E}">
        <p14:creationId xmlns:p14="http://schemas.microsoft.com/office/powerpoint/2010/main" val="24956764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D2A8514-C467-4FD1-AE06-7CE9504592C5}" type="datetimeFigureOut">
              <a:rPr lang="en-US" smtClean="0"/>
              <a:t>6/13/2018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05678DA-3540-4DC0-A106-67668C099C57}" type="slidenum">
              <a:rPr lang="en-US" smtClean="0"/>
              <a:t>‹#›</a:t>
            </a:fld>
            <a:endParaRPr lang="en-US"/>
          </a:p>
        </p:txBody>
      </p:sp>
    </p:spTree>
    <p:extLst>
      <p:ext uri="{BB962C8B-B14F-4D97-AF65-F5344CB8AC3E}">
        <p14:creationId xmlns:p14="http://schemas.microsoft.com/office/powerpoint/2010/main" val="27694929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D2A8514-C467-4FD1-AE06-7CE9504592C5}" type="datetimeFigureOut">
              <a:rPr lang="en-US" smtClean="0"/>
              <a:t>6/13/2018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05678DA-3540-4DC0-A106-67668C099C57}" type="slidenum">
              <a:rPr lang="en-US" smtClean="0"/>
              <a:t>‹#›</a:t>
            </a:fld>
            <a:endParaRPr lang="en-US"/>
          </a:p>
        </p:txBody>
      </p:sp>
    </p:spTree>
    <p:extLst>
      <p:ext uri="{BB962C8B-B14F-4D97-AF65-F5344CB8AC3E}">
        <p14:creationId xmlns:p14="http://schemas.microsoft.com/office/powerpoint/2010/main" val="30784540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D2A8514-C467-4FD1-AE06-7CE9504592C5}" type="datetimeFigureOut">
              <a:rPr lang="en-US" smtClean="0"/>
              <a:t>6/13/2018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5678DA-3540-4DC0-A106-67668C099C57}" type="slidenum">
              <a:rPr lang="en-US" smtClean="0"/>
              <a:t>‹#›</a:t>
            </a:fld>
            <a:endParaRPr lang="en-US"/>
          </a:p>
        </p:txBody>
      </p:sp>
    </p:spTree>
    <p:extLst>
      <p:ext uri="{BB962C8B-B14F-4D97-AF65-F5344CB8AC3E}">
        <p14:creationId xmlns:p14="http://schemas.microsoft.com/office/powerpoint/2010/main" val="19520752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tx2">
            <a:lumMod val="20000"/>
            <a:lumOff val="8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634082"/>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124744"/>
            <a:ext cx="8229600" cy="5001419"/>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81328"/>
            <a:ext cx="2133600" cy="340147"/>
          </a:xfrm>
          <a:prstGeom prst="rect">
            <a:avLst/>
          </a:prstGeom>
        </p:spPr>
        <p:txBody>
          <a:bodyPr vert="horz" lIns="91440" tIns="45720" rIns="91440" bIns="45720" rtlCol="0" anchor="ctr"/>
          <a:lstStyle>
            <a:lvl1pPr algn="l">
              <a:defRPr sz="1200">
                <a:solidFill>
                  <a:schemeClr val="tx1">
                    <a:tint val="75000"/>
                  </a:schemeClr>
                </a:solidFill>
              </a:defRPr>
            </a:lvl1pPr>
          </a:lstStyle>
          <a:p>
            <a:fld id="{DD2A8514-C467-4FD1-AE06-7CE9504592C5}" type="datetimeFigureOut">
              <a:rPr lang="en-US" smtClean="0"/>
              <a:t>6/13/2018</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05678DA-3540-4DC0-A106-67668C099C57}" type="slidenum">
              <a:rPr lang="en-US" smtClean="0"/>
              <a:t>‹#›</a:t>
            </a:fld>
            <a:endParaRPr lang="en-US"/>
          </a:p>
        </p:txBody>
      </p:sp>
    </p:spTree>
    <p:extLst>
      <p:ext uri="{BB962C8B-B14F-4D97-AF65-F5344CB8AC3E}">
        <p14:creationId xmlns:p14="http://schemas.microsoft.com/office/powerpoint/2010/main" val="45097049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Lst>
  <p:timing>
    <p:tnLst>
      <p:par>
        <p:cTn id="1" dur="indefinite" restart="never" nodeType="tmRoot"/>
      </p:par>
    </p:tnLst>
  </p:timing>
  <p:txStyles>
    <p:titleStyle>
      <a:lvl1pPr algn="ctr" defTabSz="914400" rtl="0" eaLnBrk="1" latinLnBrk="0" hangingPunct="1">
        <a:spcBef>
          <a:spcPct val="0"/>
        </a:spcBef>
        <a:buNone/>
        <a:defRPr sz="28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844824"/>
            <a:ext cx="7772400" cy="1470025"/>
          </a:xfrm>
        </p:spPr>
        <p:txBody>
          <a:bodyPr/>
          <a:lstStyle/>
          <a:p>
            <a:r>
              <a:rPr lang="en-US" dirty="0"/>
              <a:t>EarthCARE BBR L1 and L2 Products Assessment</a:t>
            </a:r>
          </a:p>
        </p:txBody>
      </p:sp>
      <p:sp>
        <p:nvSpPr>
          <p:cNvPr id="3" name="Subtitle 2"/>
          <p:cNvSpPr>
            <a:spLocks noGrp="1"/>
          </p:cNvSpPr>
          <p:nvPr>
            <p:ph type="subTitle" idx="1"/>
          </p:nvPr>
        </p:nvSpPr>
        <p:spPr>
          <a:xfrm>
            <a:off x="827584" y="3717032"/>
            <a:ext cx="7630616" cy="2808312"/>
          </a:xfrm>
        </p:spPr>
        <p:txBody>
          <a:bodyPr>
            <a:normAutofit fontScale="77500" lnSpcReduction="20000"/>
          </a:bodyPr>
          <a:lstStyle/>
          <a:p>
            <a:pPr>
              <a:defRPr/>
            </a:pPr>
            <a:r>
              <a:rPr lang="en-US" dirty="0">
                <a:cs typeface="Arial" charset="0"/>
              </a:rPr>
              <a:t>1</a:t>
            </a:r>
            <a:r>
              <a:rPr lang="en-US" baseline="30000" dirty="0">
                <a:cs typeface="Arial" charset="0"/>
              </a:rPr>
              <a:t>st</a:t>
            </a:r>
            <a:r>
              <a:rPr lang="en-US" dirty="0">
                <a:cs typeface="Arial" charset="0"/>
              </a:rPr>
              <a:t> ESA EarthCARE Validation Workshop, 11 - 15 June 2018, Bonn, Germany</a:t>
            </a:r>
          </a:p>
          <a:p>
            <a:endParaRPr lang="en-US" dirty="0"/>
          </a:p>
          <a:p>
            <a:r>
              <a:rPr lang="en-US" i="1" dirty="0"/>
              <a:t>Nicolas Clerbaux</a:t>
            </a:r>
            <a:r>
              <a:rPr lang="en-US" i="1" baseline="30000" dirty="0"/>
              <a:t>*</a:t>
            </a:r>
            <a:r>
              <a:rPr lang="en-US" i="1" dirty="0"/>
              <a:t> , </a:t>
            </a:r>
            <a:r>
              <a:rPr lang="en-US" i="1" dirty="0" err="1"/>
              <a:t>Almudena</a:t>
            </a:r>
            <a:r>
              <a:rPr lang="en-US" i="1" dirty="0"/>
              <a:t> Velazquez </a:t>
            </a:r>
            <a:r>
              <a:rPr lang="en-US" i="1" dirty="0" err="1"/>
              <a:t>Blazquez</a:t>
            </a:r>
            <a:r>
              <a:rPr lang="en-US" i="1" baseline="30000" dirty="0"/>
              <a:t> * </a:t>
            </a:r>
            <a:r>
              <a:rPr lang="en-US" i="1" dirty="0"/>
              <a:t> , Edward </a:t>
            </a:r>
            <a:r>
              <a:rPr lang="en-US" i="1" dirty="0" err="1"/>
              <a:t>Baudrez</a:t>
            </a:r>
            <a:r>
              <a:rPr lang="en-US" i="1" baseline="30000" dirty="0"/>
              <a:t> * </a:t>
            </a:r>
            <a:r>
              <a:rPr lang="en-US" i="1" dirty="0"/>
              <a:t>, Helen Brindley°, Jacqui Russell°, Richard </a:t>
            </a:r>
            <a:r>
              <a:rPr lang="en-US" i="1" dirty="0" err="1"/>
              <a:t>Bantges</a:t>
            </a:r>
            <a:r>
              <a:rPr lang="en-US" i="1" dirty="0"/>
              <a:t>°, Kory Priestley</a:t>
            </a:r>
            <a:r>
              <a:rPr lang="en-US" i="1" baseline="30000" dirty="0"/>
              <a:t>+</a:t>
            </a:r>
            <a:r>
              <a:rPr lang="en-US" i="1" dirty="0"/>
              <a:t>, </a:t>
            </a:r>
            <a:r>
              <a:rPr lang="en-US" i="1" dirty="0" err="1"/>
              <a:t>Anum</a:t>
            </a:r>
            <a:r>
              <a:rPr lang="en-US" i="1" dirty="0"/>
              <a:t> </a:t>
            </a:r>
            <a:r>
              <a:rPr lang="en-US" i="1" dirty="0" err="1" smtClean="0"/>
              <a:t>Barki</a:t>
            </a:r>
            <a:r>
              <a:rPr lang="en-US" i="1" smtClean="0"/>
              <a:t> Ashraf</a:t>
            </a:r>
            <a:r>
              <a:rPr lang="en-US" i="1" baseline="30000" smtClean="0"/>
              <a:t>+</a:t>
            </a:r>
            <a:r>
              <a:rPr lang="en-US" i="1" smtClean="0"/>
              <a:t>, </a:t>
            </a:r>
            <a:r>
              <a:rPr lang="en-US" i="1" dirty="0"/>
              <a:t>Ernesto Lopez-</a:t>
            </a:r>
            <a:r>
              <a:rPr lang="en-US" i="1" dirty="0" err="1"/>
              <a:t>Baeza</a:t>
            </a:r>
            <a:r>
              <a:rPr lang="en-US" i="1" baseline="30000" dirty="0"/>
              <a:t>#</a:t>
            </a:r>
            <a:r>
              <a:rPr lang="en-US" i="1" dirty="0"/>
              <a:t>, Catalan </a:t>
            </a:r>
            <a:r>
              <a:rPr lang="en-US" i="1" dirty="0" err="1"/>
              <a:t>Alcober</a:t>
            </a:r>
            <a:r>
              <a:rPr lang="en-US" i="1" dirty="0"/>
              <a:t> Domingo</a:t>
            </a:r>
            <a:r>
              <a:rPr lang="en-US" i="1" baseline="30000" dirty="0"/>
              <a:t>#</a:t>
            </a:r>
            <a:br>
              <a:rPr lang="en-US" i="1" baseline="30000" dirty="0"/>
            </a:br>
            <a:endParaRPr lang="en-US" i="1" baseline="30000" dirty="0" smtClean="0"/>
          </a:p>
          <a:p>
            <a:r>
              <a:rPr lang="en-US" i="1" dirty="0"/>
              <a:t>(</a:t>
            </a:r>
            <a:r>
              <a:rPr lang="en-US" i="1" baseline="30000" dirty="0"/>
              <a:t>*</a:t>
            </a:r>
            <a:r>
              <a:rPr lang="en-US" i="1" dirty="0"/>
              <a:t>) Royal Meteorological Institute of Belgium (RMIB) </a:t>
            </a:r>
          </a:p>
          <a:p>
            <a:r>
              <a:rPr lang="en-US" i="1" dirty="0" smtClean="0"/>
              <a:t>(°) </a:t>
            </a:r>
            <a:r>
              <a:rPr lang="en-US" i="1" dirty="0"/>
              <a:t>Imperial  College </a:t>
            </a:r>
            <a:r>
              <a:rPr lang="en-US" i="1" dirty="0" smtClean="0"/>
              <a:t>London</a:t>
            </a:r>
            <a:r>
              <a:rPr lang="en-US" i="1" dirty="0"/>
              <a:t/>
            </a:r>
            <a:br>
              <a:rPr lang="en-US" i="1" dirty="0"/>
            </a:br>
            <a:r>
              <a:rPr lang="en-US" i="1" dirty="0" smtClean="0"/>
              <a:t> </a:t>
            </a:r>
            <a:r>
              <a:rPr lang="en-US" i="1" dirty="0"/>
              <a:t>(</a:t>
            </a:r>
            <a:r>
              <a:rPr lang="en-US" i="1" baseline="30000" dirty="0"/>
              <a:t>+</a:t>
            </a:r>
            <a:r>
              <a:rPr lang="en-US" i="1" dirty="0"/>
              <a:t>) NASA Langley Research </a:t>
            </a:r>
            <a:r>
              <a:rPr lang="en-US" i="1" dirty="0" smtClean="0"/>
              <a:t>Center</a:t>
            </a:r>
          </a:p>
          <a:p>
            <a:r>
              <a:rPr lang="en-US" i="1" dirty="0" smtClean="0"/>
              <a:t> </a:t>
            </a:r>
            <a:r>
              <a:rPr lang="en-US" i="1" dirty="0"/>
              <a:t>(</a:t>
            </a:r>
            <a:r>
              <a:rPr lang="en-US" i="1" baseline="30000" dirty="0"/>
              <a:t>#</a:t>
            </a:r>
            <a:r>
              <a:rPr lang="en-US" i="1" dirty="0"/>
              <a:t>) </a:t>
            </a:r>
            <a:r>
              <a:rPr lang="en-US" i="1" dirty="0" err="1"/>
              <a:t>Universitat</a:t>
            </a:r>
            <a:r>
              <a:rPr lang="en-US" i="1" dirty="0"/>
              <a:t> De </a:t>
            </a:r>
            <a:r>
              <a:rPr lang="en-US" i="1" dirty="0" err="1"/>
              <a:t>València</a:t>
            </a:r>
            <a:r>
              <a:rPr lang="en-US" i="1" dirty="0"/>
              <a:t>.</a:t>
            </a:r>
          </a:p>
        </p:txBody>
      </p:sp>
      <p:pic>
        <p:nvPicPr>
          <p:cNvPr id="5" name="Picture 3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524328" y="5430958"/>
            <a:ext cx="814536" cy="8145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00035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9632" y="121196"/>
            <a:ext cx="6624736" cy="499492"/>
          </a:xfrm>
        </p:spPr>
        <p:txBody>
          <a:bodyPr/>
          <a:lstStyle/>
          <a:p>
            <a:r>
              <a:rPr lang="en-US" dirty="0" smtClean="0"/>
              <a:t>WP4 : Level 2 fluxes basic quality verification</a:t>
            </a:r>
            <a:endParaRPr lang="en-US" dirty="0"/>
          </a:p>
        </p:txBody>
      </p:sp>
      <p:sp>
        <p:nvSpPr>
          <p:cNvPr id="4" name="TextBox 18"/>
          <p:cNvSpPr txBox="1">
            <a:spLocks noChangeArrowheads="1"/>
          </p:cNvSpPr>
          <p:nvPr/>
        </p:nvSpPr>
        <p:spPr bwMode="auto">
          <a:xfrm>
            <a:off x="179512" y="836712"/>
            <a:ext cx="4752528" cy="5032147"/>
          </a:xfrm>
          <a:prstGeom prst="rect">
            <a:avLst/>
          </a:prstGeom>
          <a:solidFill>
            <a:schemeClr val="accent4">
              <a:lumMod val="60000"/>
              <a:lumOff val="40000"/>
            </a:schemeClr>
          </a:solidFill>
          <a:ln>
            <a:noFill/>
          </a:ln>
        </p:spPr>
        <p:txBody>
          <a:bodyPr wrap="square">
            <a:spAutoFit/>
          </a:bodyPr>
          <a:lstStyle/>
          <a:p>
            <a:pPr algn="just" defTabSz="4174876" eaLnBrk="1" fontAlgn="auto" hangingPunct="1">
              <a:spcAft>
                <a:spcPts val="600"/>
              </a:spcAft>
              <a:buFont typeface="Arial" charset="0"/>
              <a:buNone/>
              <a:defRPr/>
            </a:pPr>
            <a:r>
              <a:rPr lang="en-US" b="1" dirty="0" smtClean="0"/>
              <a:t>Objectives</a:t>
            </a:r>
            <a:r>
              <a:rPr lang="en-US" b="1" dirty="0"/>
              <a:t>: Integrity assessment of BMA-FLX products, including validation of the 3 views merging and consideration of parallax data flagging and effects of CDM speed on accuracy</a:t>
            </a:r>
            <a:r>
              <a:rPr lang="en-US" b="1" dirty="0" smtClean="0"/>
              <a:t>.</a:t>
            </a:r>
            <a:endParaRPr lang="en-US" sz="2000" b="1" dirty="0"/>
          </a:p>
          <a:p>
            <a:pPr marL="342900" indent="-342900" algn="just" defTabSz="4174876" eaLnBrk="1" fontAlgn="auto" hangingPunct="1">
              <a:spcAft>
                <a:spcPts val="600"/>
              </a:spcAft>
              <a:buFont typeface="Arial" panose="020B0604020202020204" pitchFamily="34" charset="0"/>
              <a:buChar char="•"/>
              <a:defRPr/>
            </a:pPr>
            <a:endParaRPr lang="en-US" sz="1200" dirty="0" smtClean="0"/>
          </a:p>
          <a:p>
            <a:pPr marL="342900" indent="-342900" algn="just" defTabSz="4174876" eaLnBrk="1" fontAlgn="auto" hangingPunct="1">
              <a:spcAft>
                <a:spcPts val="600"/>
              </a:spcAft>
              <a:buFont typeface="Arial" panose="020B0604020202020204" pitchFamily="34" charset="0"/>
              <a:buChar char="•"/>
              <a:defRPr/>
            </a:pPr>
            <a:r>
              <a:rPr lang="en-US" sz="1200" dirty="0" smtClean="0"/>
              <a:t>Assess </a:t>
            </a:r>
            <a:r>
              <a:rPr lang="en-US" sz="1200" dirty="0"/>
              <a:t>data flagging including parallax flagging.</a:t>
            </a:r>
          </a:p>
          <a:p>
            <a:pPr marL="342900" indent="-342900" algn="just" defTabSz="4174876" eaLnBrk="1" fontAlgn="auto" hangingPunct="1">
              <a:spcAft>
                <a:spcPts val="600"/>
              </a:spcAft>
              <a:buFont typeface="Arial" panose="020B0604020202020204" pitchFamily="34" charset="0"/>
              <a:buChar char="•"/>
              <a:defRPr/>
            </a:pPr>
            <a:r>
              <a:rPr lang="en-US" sz="1200" dirty="0"/>
              <a:t>Assess the effect of cloud contamination in the oblique views over different surface types from a statistical analysis.</a:t>
            </a:r>
          </a:p>
          <a:p>
            <a:pPr marL="342900" indent="-342900" algn="just" defTabSz="4174876" eaLnBrk="1" fontAlgn="auto" hangingPunct="1">
              <a:spcAft>
                <a:spcPts val="600"/>
              </a:spcAft>
              <a:buFont typeface="Arial" panose="020B0604020202020204" pitchFamily="34" charset="0"/>
              <a:buChar char="•"/>
              <a:defRPr/>
            </a:pPr>
            <a:r>
              <a:rPr lang="en-US" sz="1200" dirty="0"/>
              <a:t>Assess reference level determination using A-CTH.</a:t>
            </a:r>
          </a:p>
          <a:p>
            <a:pPr marL="342900" indent="-342900" algn="just" defTabSz="4174876" eaLnBrk="1" fontAlgn="auto" hangingPunct="1">
              <a:spcAft>
                <a:spcPts val="600"/>
              </a:spcAft>
              <a:buFont typeface="Arial" panose="020B0604020202020204" pitchFamily="34" charset="0"/>
              <a:buChar char="•"/>
              <a:defRPr/>
            </a:pPr>
            <a:r>
              <a:rPr lang="en-US" sz="1200" dirty="0"/>
              <a:t>Assess  the consistency between fluxes from the 3 views. </a:t>
            </a:r>
          </a:p>
          <a:p>
            <a:pPr marL="342900" indent="-342900" algn="just" defTabSz="4174876" eaLnBrk="1" fontAlgn="auto" hangingPunct="1">
              <a:spcAft>
                <a:spcPts val="600"/>
              </a:spcAft>
              <a:buFont typeface="Arial" panose="020B0604020202020204" pitchFamily="34" charset="0"/>
              <a:buChar char="•"/>
              <a:defRPr/>
            </a:pPr>
            <a:r>
              <a:rPr lang="en-US" sz="1200" dirty="0"/>
              <a:t>Evaluation of uncertainty on the combined flux as a function of scene type (e.g. plane parallel versus 3D, clear versus cloudy) and illumination conditions. </a:t>
            </a:r>
          </a:p>
          <a:p>
            <a:pPr marL="342900" indent="-342900" algn="just" defTabSz="4174876" eaLnBrk="1" fontAlgn="auto" hangingPunct="1">
              <a:spcAft>
                <a:spcPts val="600"/>
              </a:spcAft>
              <a:buFont typeface="Arial" panose="020B0604020202020204" pitchFamily="34" charset="0"/>
              <a:buChar char="•"/>
              <a:defRPr/>
            </a:pPr>
            <a:r>
              <a:rPr lang="en-US" sz="1200" dirty="0"/>
              <a:t>Quantify the effect of CDM speed on the consistency between views. </a:t>
            </a:r>
          </a:p>
          <a:p>
            <a:pPr marL="342900" indent="-342900" algn="just" defTabSz="4174876" eaLnBrk="1" fontAlgn="auto" hangingPunct="1">
              <a:spcAft>
                <a:spcPts val="600"/>
              </a:spcAft>
              <a:buFont typeface="Arial" panose="020B0604020202020204" pitchFamily="34" charset="0"/>
              <a:buChar char="•"/>
              <a:defRPr/>
            </a:pPr>
            <a:r>
              <a:rPr lang="en-US" sz="1200" dirty="0"/>
              <a:t>Verify consistency between the actual scene type and inputs used for the ADM training/fitting  </a:t>
            </a:r>
          </a:p>
          <a:p>
            <a:pPr algn="just" defTabSz="4174876" eaLnBrk="1" fontAlgn="auto" hangingPunct="1">
              <a:spcAft>
                <a:spcPts val="600"/>
              </a:spcAft>
              <a:defRPr/>
            </a:pPr>
            <a:r>
              <a:rPr lang="en-US" sz="1200" b="1" dirty="0"/>
              <a:t>Deliverables</a:t>
            </a:r>
            <a:r>
              <a:rPr lang="en-US" sz="1200" dirty="0"/>
              <a:t>: BMA-FLX validation and monitoring protocol definition. Quality verification statement for BMA-FLX product and accuracy CDM speed evaluation results establishing if flux consistency can be maintained at a reduced speed.</a:t>
            </a:r>
          </a:p>
        </p:txBody>
      </p:sp>
      <p:pic>
        <p:nvPicPr>
          <p:cNvPr id="5" name="Picture 4"/>
          <p:cNvPicPr/>
          <p:nvPr/>
        </p:nvPicPr>
        <p:blipFill>
          <a:blip r:embed="rId2" cstate="print">
            <a:extLst>
              <a:ext uri="{28A0092B-C50C-407E-A947-70E740481C1C}">
                <a14:useLocalDpi xmlns:a14="http://schemas.microsoft.com/office/drawing/2010/main" val="0"/>
              </a:ext>
            </a:extLst>
          </a:blip>
          <a:stretch>
            <a:fillRect/>
          </a:stretch>
        </p:blipFill>
        <p:spPr>
          <a:xfrm>
            <a:off x="5062660" y="2204864"/>
            <a:ext cx="3985136" cy="2808312"/>
          </a:xfrm>
          <a:prstGeom prst="rect">
            <a:avLst/>
          </a:prstGeom>
        </p:spPr>
      </p:pic>
    </p:spTree>
    <p:extLst>
      <p:ext uri="{BB962C8B-B14F-4D97-AF65-F5344CB8AC3E}">
        <p14:creationId xmlns:p14="http://schemas.microsoft.com/office/powerpoint/2010/main" val="195938535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9632" y="121196"/>
            <a:ext cx="6408712" cy="499492"/>
          </a:xfrm>
        </p:spPr>
        <p:txBody>
          <a:bodyPr>
            <a:normAutofit fontScale="90000"/>
          </a:bodyPr>
          <a:lstStyle/>
          <a:p>
            <a:r>
              <a:rPr lang="en-US" dirty="0" smtClean="0"/>
              <a:t>WP 5: Quantitative </a:t>
            </a:r>
            <a:r>
              <a:rPr lang="en-US" dirty="0"/>
              <a:t>evaluation of level 2 flux products, closure analysis </a:t>
            </a:r>
          </a:p>
        </p:txBody>
      </p:sp>
      <p:sp>
        <p:nvSpPr>
          <p:cNvPr id="4" name="TextBox 18"/>
          <p:cNvSpPr txBox="1">
            <a:spLocks noChangeArrowheads="1"/>
          </p:cNvSpPr>
          <p:nvPr/>
        </p:nvSpPr>
        <p:spPr bwMode="auto">
          <a:xfrm>
            <a:off x="179512" y="836712"/>
            <a:ext cx="4392488" cy="5109091"/>
          </a:xfrm>
          <a:prstGeom prst="rect">
            <a:avLst/>
          </a:prstGeom>
          <a:solidFill>
            <a:schemeClr val="accent6">
              <a:lumMod val="60000"/>
              <a:lumOff val="40000"/>
            </a:schemeClr>
          </a:solidFill>
          <a:ln>
            <a:noFill/>
          </a:ln>
        </p:spPr>
        <p:txBody>
          <a:bodyPr wrap="square">
            <a:spAutoFit/>
          </a:bodyPr>
          <a:lstStyle/>
          <a:p>
            <a:pPr algn="just" defTabSz="4174876" eaLnBrk="1" fontAlgn="auto" hangingPunct="1">
              <a:spcAft>
                <a:spcPts val="600"/>
              </a:spcAft>
              <a:buFont typeface="Arial" charset="0"/>
              <a:buNone/>
              <a:defRPr/>
            </a:pPr>
            <a:r>
              <a:rPr lang="en-US" b="1" dirty="0" smtClean="0"/>
              <a:t>Objectives</a:t>
            </a:r>
            <a:r>
              <a:rPr lang="en-US" b="1" dirty="0"/>
              <a:t>: Quantitative assessment of the BBR combined fluxes accuracy with respect to the scientific requirement of 10 W/m² closure</a:t>
            </a:r>
            <a:r>
              <a:rPr lang="en-US" b="1" dirty="0" smtClean="0"/>
              <a:t>.</a:t>
            </a:r>
            <a:endParaRPr lang="en-US" sz="1200" dirty="0" smtClean="0"/>
          </a:p>
          <a:p>
            <a:pPr marL="342900" indent="-342900" algn="just" defTabSz="4174876" eaLnBrk="1" fontAlgn="auto" hangingPunct="1">
              <a:spcAft>
                <a:spcPts val="600"/>
              </a:spcAft>
              <a:buFont typeface="Arial" panose="020B0604020202020204" pitchFamily="34" charset="0"/>
              <a:buChar char="•"/>
              <a:defRPr/>
            </a:pPr>
            <a:r>
              <a:rPr lang="en-US" sz="1400" dirty="0" smtClean="0"/>
              <a:t>Flux </a:t>
            </a:r>
            <a:r>
              <a:rPr lang="en-US" sz="1400" dirty="0"/>
              <a:t>evaluation and closure assessment at TOA and surface using radiative transfer simulations of radiances and fluxes at instrumented sites (e.g. Valencia Anchor station). </a:t>
            </a:r>
          </a:p>
          <a:p>
            <a:pPr marL="342900" indent="-342900" algn="just" defTabSz="4174876" eaLnBrk="1" fontAlgn="auto" hangingPunct="1">
              <a:spcAft>
                <a:spcPts val="600"/>
              </a:spcAft>
              <a:buFont typeface="Arial" panose="020B0604020202020204" pitchFamily="34" charset="0"/>
              <a:buChar char="•"/>
              <a:defRPr/>
            </a:pPr>
            <a:r>
              <a:rPr lang="en-US" sz="1400" dirty="0"/>
              <a:t>Verify closure between BBR fluxes and ACM-RT fluxes.  </a:t>
            </a:r>
          </a:p>
          <a:p>
            <a:pPr marL="342900" indent="-342900" algn="just" defTabSz="4174876" eaLnBrk="1" fontAlgn="auto" hangingPunct="1">
              <a:spcAft>
                <a:spcPts val="600"/>
              </a:spcAft>
              <a:buFont typeface="Arial" panose="020B0604020202020204" pitchFamily="34" charset="0"/>
              <a:buChar char="•"/>
              <a:defRPr/>
            </a:pPr>
            <a:r>
              <a:rPr lang="en-US" sz="1400" dirty="0"/>
              <a:t>Consider separately scenes for which simulated radiances agree with the 3 view observations.</a:t>
            </a:r>
          </a:p>
          <a:p>
            <a:pPr marL="342900" indent="-342900" algn="just" defTabSz="4174876" eaLnBrk="1" fontAlgn="auto" hangingPunct="1">
              <a:spcAft>
                <a:spcPts val="600"/>
              </a:spcAft>
              <a:buFont typeface="Arial" panose="020B0604020202020204" pitchFamily="34" charset="0"/>
              <a:buChar char="•"/>
              <a:defRPr/>
            </a:pPr>
            <a:r>
              <a:rPr lang="en-US" sz="1400" dirty="0"/>
              <a:t>Fluxes </a:t>
            </a:r>
            <a:r>
              <a:rPr lang="en-US" sz="1400" dirty="0" err="1"/>
              <a:t>intercomparison</a:t>
            </a:r>
            <a:r>
              <a:rPr lang="en-US" sz="1400" dirty="0"/>
              <a:t>, using the collocated database from WP3</a:t>
            </a:r>
          </a:p>
          <a:p>
            <a:pPr marL="342900" indent="-342900" algn="just" defTabSz="4174876" eaLnBrk="1" fontAlgn="auto" hangingPunct="1">
              <a:spcAft>
                <a:spcPts val="600"/>
              </a:spcAft>
              <a:buFont typeface="Arial" panose="020B0604020202020204" pitchFamily="34" charset="0"/>
              <a:buChar char="•"/>
              <a:defRPr/>
            </a:pPr>
            <a:r>
              <a:rPr lang="en-US" sz="1400" dirty="0"/>
              <a:t>Comprehensive analysis as function of scene, homogeneity, solar zenith angle and observation conditions.</a:t>
            </a:r>
          </a:p>
          <a:p>
            <a:pPr algn="just" defTabSz="4174876" eaLnBrk="1" fontAlgn="auto" hangingPunct="1">
              <a:spcAft>
                <a:spcPts val="600"/>
              </a:spcAft>
              <a:buFont typeface="Arial" charset="0"/>
              <a:buNone/>
              <a:defRPr/>
            </a:pPr>
            <a:r>
              <a:rPr lang="en-US" sz="1400" b="1" dirty="0"/>
              <a:t>Deliverables</a:t>
            </a:r>
            <a:r>
              <a:rPr lang="en-US" sz="1400" dirty="0"/>
              <a:t>: L2 flux verification and monitoring protocol definition. Flux closure results and consistency report including uncertainty to which closure is achieved.</a:t>
            </a:r>
            <a:endParaRPr lang="en-US" sz="1200" dirty="0"/>
          </a:p>
        </p:txBody>
      </p:sp>
      <p:pic>
        <p:nvPicPr>
          <p:cNvPr id="3" name="Picture 2"/>
          <p:cNvPicPr>
            <a:picLocks noChangeAspect="1"/>
          </p:cNvPicPr>
          <p:nvPr/>
        </p:nvPicPr>
        <p:blipFill>
          <a:blip r:embed="rId2"/>
          <a:stretch>
            <a:fillRect/>
          </a:stretch>
        </p:blipFill>
        <p:spPr>
          <a:xfrm>
            <a:off x="5364088" y="3741753"/>
            <a:ext cx="3635896" cy="2778786"/>
          </a:xfrm>
          <a:prstGeom prst="rect">
            <a:avLst/>
          </a:prstGeom>
        </p:spPr>
      </p:pic>
      <p:pic>
        <p:nvPicPr>
          <p:cNvPr id="7" name="Picture 6"/>
          <p:cNvPicPr>
            <a:picLocks noChangeAspect="1"/>
          </p:cNvPicPr>
          <p:nvPr/>
        </p:nvPicPr>
        <p:blipFill>
          <a:blip r:embed="rId3"/>
          <a:stretch>
            <a:fillRect/>
          </a:stretch>
        </p:blipFill>
        <p:spPr>
          <a:xfrm>
            <a:off x="4427984" y="836712"/>
            <a:ext cx="5091607" cy="2762196"/>
          </a:xfrm>
          <a:prstGeom prst="rect">
            <a:avLst/>
          </a:prstGeom>
        </p:spPr>
      </p:pic>
    </p:spTree>
    <p:extLst>
      <p:ext uri="{BB962C8B-B14F-4D97-AF65-F5344CB8AC3E}">
        <p14:creationId xmlns:p14="http://schemas.microsoft.com/office/powerpoint/2010/main" val="26118029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Overall schedule and deliverables</a:t>
            </a:r>
            <a:endParaRPr lang="en-US" dirty="0"/>
          </a:p>
        </p:txBody>
      </p:sp>
      <p:sp>
        <p:nvSpPr>
          <p:cNvPr id="4" name="TextBox 18"/>
          <p:cNvSpPr txBox="1">
            <a:spLocks noChangeArrowheads="1"/>
          </p:cNvSpPr>
          <p:nvPr/>
        </p:nvSpPr>
        <p:spPr bwMode="auto">
          <a:xfrm>
            <a:off x="395536" y="908721"/>
            <a:ext cx="8280920" cy="3770263"/>
          </a:xfrm>
          <a:prstGeom prst="rect">
            <a:avLst/>
          </a:prstGeom>
          <a:solidFill>
            <a:schemeClr val="accent2">
              <a:lumMod val="20000"/>
              <a:lumOff val="80000"/>
            </a:schemeClr>
          </a:solidFill>
          <a:ln>
            <a:noFill/>
          </a:ln>
        </p:spPr>
        <p:txBody>
          <a:bodyPr wrap="square">
            <a:spAutoFit/>
          </a:bodyPr>
          <a:lstStyle/>
          <a:p>
            <a:pPr marL="342900" indent="-342900" algn="just" defTabSz="4174876" eaLnBrk="1" fontAlgn="auto" hangingPunct="1">
              <a:spcAft>
                <a:spcPts val="600"/>
              </a:spcAft>
              <a:buFont typeface="Arial" panose="020B0604020202020204" pitchFamily="34" charset="0"/>
              <a:buChar char="•"/>
              <a:defRPr/>
            </a:pPr>
            <a:r>
              <a:rPr lang="en-US" sz="1400" b="1" dirty="0" smtClean="0"/>
              <a:t>18-month </a:t>
            </a:r>
            <a:r>
              <a:rPr lang="en-US" sz="1400" b="1" dirty="0"/>
              <a:t>pre-launch period </a:t>
            </a:r>
            <a:r>
              <a:rPr lang="en-US" sz="1400" dirty="0"/>
              <a:t>: develop tools and techniques and plan data acquisition. This will build on the expertise of the partners in calibration /validation of the GERB, CERES and </a:t>
            </a:r>
            <a:r>
              <a:rPr lang="en-US" sz="1400" dirty="0" err="1"/>
              <a:t>ScaRaB</a:t>
            </a:r>
            <a:r>
              <a:rPr lang="en-US" sz="1400" dirty="0"/>
              <a:t> instruments. Adaptation of existing tools and techniques and developing new ones where needed. An EarthCARE Validation Plan detailing the proposed validation studies will be delivered 4 months before launch at the Cal/Val Readiness Review. </a:t>
            </a:r>
          </a:p>
          <a:p>
            <a:pPr marL="342900" indent="-342900" algn="just" defTabSz="4174876" eaLnBrk="1" fontAlgn="auto" hangingPunct="1">
              <a:spcAft>
                <a:spcPts val="600"/>
              </a:spcAft>
              <a:buFont typeface="Arial" panose="020B0604020202020204" pitchFamily="34" charset="0"/>
              <a:buChar char="•"/>
              <a:defRPr/>
            </a:pPr>
            <a:r>
              <a:rPr lang="en-US" sz="1400" b="1" dirty="0"/>
              <a:t>6 months commissioning phase </a:t>
            </a:r>
            <a:r>
              <a:rPr lang="en-US" sz="1400" dirty="0"/>
              <a:t>: assessment will put primary focus on the level 1 data to establish basic data integrity, noise characteristics, gain stability and the effect of chopper drum speed on the science products. Results will inform discussions on the optimum operating configuration and provide recommendations for the lifetime of the mission. A preliminary BBR validation report will document the results for the Commissioning Phase review. </a:t>
            </a:r>
          </a:p>
          <a:p>
            <a:pPr marL="342900" indent="-342900" algn="just" defTabSz="4174876" eaLnBrk="1" fontAlgn="auto" hangingPunct="1">
              <a:spcAft>
                <a:spcPts val="600"/>
              </a:spcAft>
              <a:buFont typeface="Arial" panose="020B0604020202020204" pitchFamily="34" charset="0"/>
              <a:buChar char="•"/>
              <a:defRPr/>
            </a:pPr>
            <a:r>
              <a:rPr lang="en-US" sz="1400" b="1" dirty="0" smtClean="0"/>
              <a:t>3+ </a:t>
            </a:r>
            <a:r>
              <a:rPr lang="en-US" sz="1400" b="1" dirty="0"/>
              <a:t>year mission</a:t>
            </a:r>
            <a:r>
              <a:rPr lang="en-US" sz="1400" dirty="0"/>
              <a:t> : products will be further evaluated and monitored, with changes to instrument response regularly assessed. Dedicated analysis of level 2 products may result in recommendations for updates to the level 2 processing (BM-RAD and BMA-FLX processors). All findings will be consolidated in a BBR validation report regularly updated. </a:t>
            </a:r>
          </a:p>
          <a:p>
            <a:pPr algn="just" defTabSz="4174876" eaLnBrk="1" fontAlgn="auto" hangingPunct="1">
              <a:spcAft>
                <a:spcPts val="600"/>
              </a:spcAft>
              <a:buFont typeface="Arial" charset="0"/>
              <a:buNone/>
              <a:defRPr/>
            </a:pPr>
            <a:r>
              <a:rPr lang="en-US" sz="1400" dirty="0"/>
              <a:t>The team has extensive expertise in calibration/validation and operation of broadband radiometer instruments and access to existing tools which will support the planned validation studies</a:t>
            </a:r>
            <a:r>
              <a:rPr lang="en-US" sz="1400" dirty="0" smtClean="0"/>
              <a:t>.</a:t>
            </a:r>
            <a:endParaRPr lang="en-US" sz="1400" dirty="0"/>
          </a:p>
        </p:txBody>
      </p:sp>
    </p:spTree>
    <p:extLst>
      <p:ext uri="{BB962C8B-B14F-4D97-AF65-F5344CB8AC3E}">
        <p14:creationId xmlns:p14="http://schemas.microsoft.com/office/powerpoint/2010/main" val="32139462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 summary</a:t>
            </a:r>
            <a:endParaRPr lang="en-US" dirty="0"/>
          </a:p>
        </p:txBody>
      </p:sp>
      <p:sp>
        <p:nvSpPr>
          <p:cNvPr id="3" name="Content Placeholder 2"/>
          <p:cNvSpPr>
            <a:spLocks noGrp="1"/>
          </p:cNvSpPr>
          <p:nvPr>
            <p:ph idx="1"/>
          </p:nvPr>
        </p:nvSpPr>
        <p:spPr>
          <a:xfrm>
            <a:off x="251520" y="921847"/>
            <a:ext cx="4536024" cy="5366104"/>
          </a:xfrm>
        </p:spPr>
        <p:txBody>
          <a:bodyPr/>
          <a:lstStyle/>
          <a:p>
            <a:r>
              <a:rPr lang="en-US" dirty="0" smtClean="0"/>
              <a:t>Comprehensive assessment of  BBR instrument performance and product quality</a:t>
            </a:r>
          </a:p>
          <a:p>
            <a:endParaRPr lang="en-US" dirty="0"/>
          </a:p>
          <a:p>
            <a:r>
              <a:rPr lang="en-US" dirty="0" smtClean="0"/>
              <a:t>Document the BBR product quality </a:t>
            </a:r>
            <a:r>
              <a:rPr lang="en-US" dirty="0" smtClean="0"/>
              <a:t>(kind of “</a:t>
            </a:r>
            <a:r>
              <a:rPr lang="en-US" i="1" dirty="0" smtClean="0"/>
              <a:t>Quality </a:t>
            </a:r>
            <a:r>
              <a:rPr lang="en-US" i="1" dirty="0" smtClean="0"/>
              <a:t>Summary</a:t>
            </a:r>
            <a:r>
              <a:rPr lang="en-US" dirty="0" smtClean="0"/>
              <a:t>”)</a:t>
            </a:r>
          </a:p>
          <a:p>
            <a:endParaRPr lang="en-US" dirty="0"/>
          </a:p>
          <a:p>
            <a:r>
              <a:rPr lang="en-US" dirty="0" smtClean="0"/>
              <a:t>Hopefully, will </a:t>
            </a:r>
            <a:r>
              <a:rPr lang="en-US" dirty="0" smtClean="0"/>
              <a:t>make the BBR products </a:t>
            </a:r>
            <a:r>
              <a:rPr lang="en-US" dirty="0" smtClean="0"/>
              <a:t>useful </a:t>
            </a:r>
            <a:r>
              <a:rPr lang="en-US" dirty="0" smtClean="0"/>
              <a:t>for a larger community than the EarthCARE </a:t>
            </a:r>
            <a:r>
              <a:rPr lang="en-US" dirty="0" smtClean="0"/>
              <a:t>mission.</a:t>
            </a:r>
            <a:endParaRPr lang="en-US" dirty="0" smtClean="0"/>
          </a:p>
          <a:p>
            <a:endParaRPr lang="en-US" dirty="0"/>
          </a:p>
          <a:p>
            <a:r>
              <a:rPr lang="en-US" dirty="0" smtClean="0"/>
              <a:t>Details on Poster 58</a:t>
            </a:r>
          </a:p>
          <a:p>
            <a:endParaRPr lang="en-US" dirty="0"/>
          </a:p>
          <a:p>
            <a:pPr marL="0" indent="0">
              <a:buNone/>
            </a:pPr>
            <a:endParaRPr lang="en-US" dirty="0" smtClean="0"/>
          </a:p>
          <a:p>
            <a:endParaRPr lang="en-US" dirty="0"/>
          </a:p>
        </p:txBody>
      </p:sp>
      <p:pic>
        <p:nvPicPr>
          <p:cNvPr id="4" name="Picture 3"/>
          <p:cNvPicPr>
            <a:picLocks noChangeAspect="1"/>
          </p:cNvPicPr>
          <p:nvPr/>
        </p:nvPicPr>
        <p:blipFill>
          <a:blip r:embed="rId3"/>
          <a:stretch>
            <a:fillRect/>
          </a:stretch>
        </p:blipFill>
        <p:spPr>
          <a:xfrm>
            <a:off x="5174408" y="1042408"/>
            <a:ext cx="3712277" cy="5237584"/>
          </a:xfrm>
          <a:prstGeom prst="rect">
            <a:avLst/>
          </a:prstGeom>
          <a:ln w="12700">
            <a:solidFill>
              <a:schemeClr val="tx1"/>
            </a:solidFill>
          </a:ln>
        </p:spPr>
      </p:pic>
    </p:spTree>
    <p:extLst>
      <p:ext uri="{BB962C8B-B14F-4D97-AF65-F5344CB8AC3E}">
        <p14:creationId xmlns:p14="http://schemas.microsoft.com/office/powerpoint/2010/main" val="239658595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Objectives to this Cal/Val activity</a:t>
            </a:r>
            <a:endParaRPr lang="en-US" dirty="0"/>
          </a:p>
        </p:txBody>
      </p:sp>
      <p:sp>
        <p:nvSpPr>
          <p:cNvPr id="5" name="TextBox 18"/>
          <p:cNvSpPr txBox="1">
            <a:spLocks noChangeArrowheads="1"/>
          </p:cNvSpPr>
          <p:nvPr/>
        </p:nvSpPr>
        <p:spPr bwMode="auto">
          <a:xfrm>
            <a:off x="467544" y="836712"/>
            <a:ext cx="4248472" cy="5463034"/>
          </a:xfrm>
          <a:prstGeom prst="rect">
            <a:avLst/>
          </a:prstGeom>
          <a:solidFill>
            <a:schemeClr val="accent5">
              <a:lumMod val="20000"/>
              <a:lumOff val="80000"/>
            </a:schemeClr>
          </a:solidFill>
          <a:ln>
            <a:noFill/>
          </a:ln>
        </p:spPr>
        <p:txBody>
          <a:bodyPr wrap="square">
            <a:spAutoFit/>
          </a:bodyPr>
          <a:lstStyle/>
          <a:p>
            <a:pPr marL="342900" indent="-342900" algn="just" defTabSz="4174876">
              <a:spcAft>
                <a:spcPts val="600"/>
              </a:spcAft>
              <a:buFont typeface="Arial" panose="020B0604020202020204" pitchFamily="34" charset="0"/>
              <a:buChar char="•"/>
              <a:defRPr/>
            </a:pPr>
            <a:r>
              <a:rPr lang="en-US" sz="1600" dirty="0" smtClean="0"/>
              <a:t>Thorough assessment of </a:t>
            </a:r>
            <a:r>
              <a:rPr lang="en-US" sz="1600" dirty="0"/>
              <a:t>BBR instrument performance and product quality </a:t>
            </a:r>
            <a:endParaRPr lang="en-US" sz="1600" dirty="0" smtClean="0"/>
          </a:p>
          <a:p>
            <a:pPr marL="342900" indent="-342900" algn="just" defTabSz="4174876">
              <a:spcAft>
                <a:spcPts val="600"/>
              </a:spcAft>
              <a:buFont typeface="Arial" panose="020B0604020202020204" pitchFamily="34" charset="0"/>
              <a:buChar char="•"/>
              <a:defRPr/>
            </a:pPr>
            <a:r>
              <a:rPr lang="en-US" sz="1600" dirty="0"/>
              <a:t>E</a:t>
            </a:r>
            <a:r>
              <a:rPr lang="en-US" sz="1600" dirty="0" smtClean="0"/>
              <a:t>stablish </a:t>
            </a:r>
            <a:r>
              <a:rPr lang="en-US" sz="1600" dirty="0"/>
              <a:t>the quality of the level 1 instrument radiances </a:t>
            </a:r>
            <a:r>
              <a:rPr lang="en-US" sz="1600" dirty="0" smtClean="0"/>
              <a:t>(B-NOM and B-SNG) : </a:t>
            </a:r>
            <a:r>
              <a:rPr lang="en-US" sz="1600" dirty="0"/>
              <a:t>spatial and radiometric accuracy,  </a:t>
            </a:r>
            <a:r>
              <a:rPr lang="en-US" sz="1600" dirty="0" smtClean="0"/>
              <a:t>consistency</a:t>
            </a:r>
            <a:r>
              <a:rPr lang="en-US" sz="1600" dirty="0"/>
              <a:t>, </a:t>
            </a:r>
            <a:r>
              <a:rPr lang="en-US" sz="1600" dirty="0" smtClean="0"/>
              <a:t>stability</a:t>
            </a:r>
            <a:r>
              <a:rPr lang="en-US" sz="1600" dirty="0"/>
              <a:t>, </a:t>
            </a:r>
            <a:r>
              <a:rPr lang="en-US" sz="1600" dirty="0" smtClean="0"/>
              <a:t>noise </a:t>
            </a:r>
            <a:r>
              <a:rPr lang="en-US" sz="1600" dirty="0"/>
              <a:t>and anomalous behavior. </a:t>
            </a:r>
            <a:endParaRPr lang="en-US" sz="1600" dirty="0" smtClean="0"/>
          </a:p>
          <a:p>
            <a:pPr marL="342900" indent="-342900" algn="just" defTabSz="4174876">
              <a:spcAft>
                <a:spcPts val="600"/>
              </a:spcAft>
              <a:buFont typeface="Arial" panose="020B0604020202020204" pitchFamily="34" charset="0"/>
              <a:buChar char="•"/>
              <a:defRPr/>
            </a:pPr>
            <a:r>
              <a:rPr lang="en-US" sz="1600" dirty="0"/>
              <a:t>Establish the quality of the level </a:t>
            </a:r>
            <a:r>
              <a:rPr lang="en-US" sz="1600" dirty="0" smtClean="0"/>
              <a:t>2 instrument </a:t>
            </a:r>
            <a:r>
              <a:rPr lang="en-US" sz="1600" dirty="0"/>
              <a:t>radiances (</a:t>
            </a:r>
            <a:r>
              <a:rPr lang="en-US" sz="1600" dirty="0" smtClean="0"/>
              <a:t>BM-RAD) and fluxes (BMA-FLX)  </a:t>
            </a:r>
          </a:p>
          <a:p>
            <a:pPr marL="342900" indent="-342900" algn="just" defTabSz="4174876">
              <a:spcAft>
                <a:spcPts val="600"/>
              </a:spcAft>
              <a:buFont typeface="Arial" panose="020B0604020202020204" pitchFamily="34" charset="0"/>
              <a:buChar char="•"/>
              <a:defRPr/>
            </a:pPr>
            <a:r>
              <a:rPr lang="en-US" sz="1600" dirty="0" smtClean="0"/>
              <a:t>Methods involved in the project include:</a:t>
            </a:r>
          </a:p>
          <a:p>
            <a:pPr marL="800100" lvl="1" indent="-342900" algn="just" defTabSz="4174876">
              <a:spcAft>
                <a:spcPts val="600"/>
              </a:spcAft>
              <a:buFont typeface="Arial" panose="020B0604020202020204" pitchFamily="34" charset="0"/>
              <a:buChar char="•"/>
              <a:defRPr/>
            </a:pPr>
            <a:r>
              <a:rPr lang="en-US" sz="1600" dirty="0" smtClean="0"/>
              <a:t>Earth </a:t>
            </a:r>
            <a:r>
              <a:rPr lang="en-US" sz="1600" dirty="0"/>
              <a:t>reference targets </a:t>
            </a:r>
          </a:p>
          <a:p>
            <a:pPr marL="800100" lvl="1" indent="-342900" algn="just" defTabSz="4174876">
              <a:spcAft>
                <a:spcPts val="600"/>
              </a:spcAft>
              <a:buFont typeface="Arial" panose="020B0604020202020204" pitchFamily="34" charset="0"/>
              <a:buChar char="•"/>
              <a:defRPr/>
            </a:pPr>
            <a:r>
              <a:rPr lang="en-US" sz="1600" dirty="0" smtClean="0"/>
              <a:t>coastlines,</a:t>
            </a:r>
          </a:p>
          <a:p>
            <a:pPr marL="800100" lvl="1" indent="-342900" algn="just" defTabSz="4174876">
              <a:spcAft>
                <a:spcPts val="600"/>
              </a:spcAft>
              <a:buFont typeface="Arial" panose="020B0604020202020204" pitchFamily="34" charset="0"/>
              <a:buChar char="•"/>
              <a:defRPr/>
            </a:pPr>
            <a:r>
              <a:rPr lang="en-US" sz="1600" dirty="0" smtClean="0"/>
              <a:t>co-incident </a:t>
            </a:r>
            <a:r>
              <a:rPr lang="en-US" sz="1600" dirty="0"/>
              <a:t>MSI </a:t>
            </a:r>
            <a:r>
              <a:rPr lang="en-US" sz="1600" dirty="0" smtClean="0"/>
              <a:t>observations</a:t>
            </a:r>
          </a:p>
          <a:p>
            <a:pPr marL="800100" lvl="1" indent="-342900" algn="just" defTabSz="4174876">
              <a:spcAft>
                <a:spcPts val="600"/>
              </a:spcAft>
              <a:buFont typeface="Arial" panose="020B0604020202020204" pitchFamily="34" charset="0"/>
              <a:buChar char="•"/>
              <a:defRPr/>
            </a:pPr>
            <a:r>
              <a:rPr lang="en-US" sz="1600" dirty="0" smtClean="0"/>
              <a:t>comparisons </a:t>
            </a:r>
            <a:r>
              <a:rPr lang="en-US" sz="1600" dirty="0"/>
              <a:t>against </a:t>
            </a:r>
            <a:r>
              <a:rPr lang="en-US" sz="1600" dirty="0" smtClean="0"/>
              <a:t>CERES</a:t>
            </a:r>
            <a:r>
              <a:rPr lang="en-US" sz="1600" dirty="0"/>
              <a:t>, GERB or </a:t>
            </a:r>
            <a:r>
              <a:rPr lang="en-US" sz="1600" dirty="0" err="1"/>
              <a:t>ScaRaB</a:t>
            </a:r>
            <a:r>
              <a:rPr lang="en-US" sz="1600" dirty="0"/>
              <a:t>. </a:t>
            </a:r>
            <a:endParaRPr lang="en-US" sz="1600" dirty="0" smtClean="0"/>
          </a:p>
          <a:p>
            <a:pPr marL="800100" lvl="1" indent="-342900" algn="just" defTabSz="4174876">
              <a:spcAft>
                <a:spcPts val="600"/>
              </a:spcAft>
              <a:buFont typeface="Arial" panose="020B0604020202020204" pitchFamily="34" charset="0"/>
              <a:buChar char="•"/>
              <a:defRPr/>
            </a:pPr>
            <a:r>
              <a:rPr lang="en-US" sz="1600" smtClean="0"/>
              <a:t>Radiative transfer </a:t>
            </a:r>
            <a:r>
              <a:rPr lang="en-US" sz="1600" dirty="0" smtClean="0"/>
              <a:t>modelling over instrumented sites</a:t>
            </a:r>
          </a:p>
          <a:p>
            <a:pPr marL="800100" lvl="1" indent="-342900" algn="just" defTabSz="4174876">
              <a:spcAft>
                <a:spcPts val="600"/>
              </a:spcAft>
              <a:buFont typeface="Arial" panose="020B0604020202020204" pitchFamily="34" charset="0"/>
              <a:buChar char="•"/>
              <a:defRPr/>
            </a:pPr>
            <a:r>
              <a:rPr lang="en-US" sz="1600" dirty="0" smtClean="0"/>
              <a:t>(…)</a:t>
            </a:r>
            <a:endParaRPr lang="en-US" sz="1600" dirty="0"/>
          </a:p>
        </p:txBody>
      </p:sp>
      <p:pic>
        <p:nvPicPr>
          <p:cNvPr id="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111598" y="5445224"/>
            <a:ext cx="1545354" cy="1240606"/>
          </a:xfrm>
          <a:prstGeom prst="rect">
            <a:avLst/>
          </a:prstGeom>
          <a:noFill/>
          <a:ln>
            <a:noFill/>
          </a:ln>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32040" y="1037610"/>
            <a:ext cx="4125912" cy="4983162"/>
          </a:xfrm>
          <a:prstGeom prst="rect">
            <a:avLst/>
          </a:prstGeom>
          <a:noFill/>
          <a:ln>
            <a:noFill/>
          </a:ln>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3785723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5 work-packages</a:t>
            </a:r>
            <a:endParaRPr lang="en-US" dirty="0"/>
          </a:p>
        </p:txBody>
      </p:sp>
      <p:sp>
        <p:nvSpPr>
          <p:cNvPr id="3" name="Content Placeholder 2"/>
          <p:cNvSpPr>
            <a:spLocks noGrp="1"/>
          </p:cNvSpPr>
          <p:nvPr>
            <p:ph idx="1"/>
          </p:nvPr>
        </p:nvSpPr>
        <p:spPr>
          <a:xfrm>
            <a:off x="251520" y="1124744"/>
            <a:ext cx="4392488" cy="5112568"/>
          </a:xfrm>
        </p:spPr>
        <p:txBody>
          <a:bodyPr>
            <a:normAutofit/>
          </a:bodyPr>
          <a:lstStyle/>
          <a:p>
            <a:pPr>
              <a:spcBef>
                <a:spcPts val="0"/>
              </a:spcBef>
              <a:spcAft>
                <a:spcPts val="1800"/>
              </a:spcAft>
            </a:pPr>
            <a:r>
              <a:rPr lang="en-US" dirty="0"/>
              <a:t>WP1 : Baseline data integrity of level 1b </a:t>
            </a:r>
            <a:r>
              <a:rPr lang="en-US" dirty="0" smtClean="0"/>
              <a:t>products</a:t>
            </a:r>
          </a:p>
          <a:p>
            <a:pPr>
              <a:spcBef>
                <a:spcPts val="0"/>
              </a:spcBef>
              <a:spcAft>
                <a:spcPts val="1800"/>
              </a:spcAft>
            </a:pPr>
            <a:r>
              <a:rPr lang="en-US" dirty="0"/>
              <a:t>WP2 : Radiometric quality assessment of L1b filtered radiance </a:t>
            </a:r>
            <a:r>
              <a:rPr lang="en-US" dirty="0" smtClean="0"/>
              <a:t>products</a:t>
            </a:r>
          </a:p>
          <a:p>
            <a:pPr>
              <a:spcBef>
                <a:spcPts val="0"/>
              </a:spcBef>
              <a:spcAft>
                <a:spcPts val="1800"/>
              </a:spcAft>
            </a:pPr>
            <a:r>
              <a:rPr lang="en-US" dirty="0"/>
              <a:t>WP3 : Accuracy assessment of unfiltered radiances L2 BM-RAD </a:t>
            </a:r>
            <a:r>
              <a:rPr lang="en-US" dirty="0" smtClean="0"/>
              <a:t>product</a:t>
            </a:r>
          </a:p>
          <a:p>
            <a:pPr>
              <a:spcBef>
                <a:spcPts val="0"/>
              </a:spcBef>
              <a:spcAft>
                <a:spcPts val="1800"/>
              </a:spcAft>
            </a:pPr>
            <a:r>
              <a:rPr lang="en-US" dirty="0"/>
              <a:t>WP4 : Level 2 fluxes basic quality </a:t>
            </a:r>
            <a:r>
              <a:rPr lang="en-US" dirty="0" smtClean="0"/>
              <a:t>verification</a:t>
            </a:r>
          </a:p>
          <a:p>
            <a:pPr>
              <a:spcBef>
                <a:spcPts val="0"/>
              </a:spcBef>
              <a:spcAft>
                <a:spcPts val="1800"/>
              </a:spcAft>
            </a:pPr>
            <a:r>
              <a:rPr lang="en-US" dirty="0"/>
              <a:t>WP 5: Quantitative evaluation of level 2 flux products, closure analysis </a:t>
            </a:r>
            <a:endParaRPr lang="en-US" dirty="0" smtClean="0"/>
          </a:p>
          <a:p>
            <a:endParaRPr lang="en-US" dirty="0" smtClean="0"/>
          </a:p>
          <a:p>
            <a:endParaRPr lang="en-US" dirty="0" smtClean="0"/>
          </a:p>
          <a:p>
            <a:endParaRPr lang="en-US" dirty="0"/>
          </a:p>
        </p:txBody>
      </p:sp>
      <p:grpSp>
        <p:nvGrpSpPr>
          <p:cNvPr id="11" name="Group 10"/>
          <p:cNvGrpSpPr/>
          <p:nvPr/>
        </p:nvGrpSpPr>
        <p:grpSpPr>
          <a:xfrm>
            <a:off x="5364088" y="776460"/>
            <a:ext cx="3240360" cy="5881143"/>
            <a:chOff x="5796136" y="932793"/>
            <a:chExt cx="3240360" cy="5881143"/>
          </a:xfrm>
        </p:grpSpPr>
        <p:pic>
          <p:nvPicPr>
            <p:cNvPr id="4" name="Picture 3"/>
            <p:cNvPicPr>
              <a:picLocks noChangeAspect="1"/>
            </p:cNvPicPr>
            <p:nvPr/>
          </p:nvPicPr>
          <p:blipFill rotWithShape="1">
            <a:blip r:embed="rId2" cstate="print">
              <a:extLst>
                <a:ext uri="{28A0092B-C50C-407E-A947-70E740481C1C}">
                  <a14:useLocalDpi xmlns:a14="http://schemas.microsoft.com/office/drawing/2010/main" val="0"/>
                </a:ext>
              </a:extLst>
            </a:blip>
            <a:srcRect b="3913"/>
            <a:stretch/>
          </p:blipFill>
          <p:spPr>
            <a:xfrm>
              <a:off x="6056586" y="932793"/>
              <a:ext cx="2125379" cy="5304519"/>
            </a:xfrm>
            <a:prstGeom prst="rect">
              <a:avLst/>
            </a:prstGeom>
          </p:spPr>
        </p:pic>
        <p:sp>
          <p:nvSpPr>
            <p:cNvPr id="5" name="Oval 4"/>
            <p:cNvSpPr/>
            <p:nvPr/>
          </p:nvSpPr>
          <p:spPr>
            <a:xfrm>
              <a:off x="5796136" y="2060848"/>
              <a:ext cx="2664296" cy="1584176"/>
            </a:xfrm>
            <a:prstGeom prst="ellipse">
              <a:avLst/>
            </a:prstGeom>
            <a:noFill/>
            <a:ln w="508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8316416" y="2060848"/>
              <a:ext cx="720080" cy="646331"/>
            </a:xfrm>
            <a:prstGeom prst="rect">
              <a:avLst/>
            </a:prstGeom>
            <a:noFill/>
          </p:spPr>
          <p:txBody>
            <a:bodyPr wrap="square" rtlCol="0">
              <a:spAutoFit/>
            </a:bodyPr>
            <a:lstStyle/>
            <a:p>
              <a:r>
                <a:rPr lang="en-US" b="1" dirty="0" smtClean="0">
                  <a:solidFill>
                    <a:srgbClr val="FF0000"/>
                  </a:solidFill>
                </a:rPr>
                <a:t>WP1 </a:t>
              </a:r>
            </a:p>
            <a:p>
              <a:r>
                <a:rPr lang="en-US" b="1" dirty="0" smtClean="0">
                  <a:solidFill>
                    <a:srgbClr val="FF0000"/>
                  </a:solidFill>
                </a:rPr>
                <a:t>WP2</a:t>
              </a:r>
              <a:endParaRPr lang="en-US" b="1" dirty="0">
                <a:solidFill>
                  <a:srgbClr val="FF0000"/>
                </a:solidFill>
              </a:endParaRPr>
            </a:p>
          </p:txBody>
        </p:sp>
        <p:sp>
          <p:nvSpPr>
            <p:cNvPr id="7" name="Oval 6"/>
            <p:cNvSpPr/>
            <p:nvPr/>
          </p:nvSpPr>
          <p:spPr>
            <a:xfrm>
              <a:off x="7524328" y="5120709"/>
              <a:ext cx="792088" cy="792088"/>
            </a:xfrm>
            <a:prstGeom prst="ellipse">
              <a:avLst/>
            </a:prstGeom>
            <a:noFill/>
            <a:ln w="508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8316416" y="5125342"/>
              <a:ext cx="720080" cy="369332"/>
            </a:xfrm>
            <a:prstGeom prst="rect">
              <a:avLst/>
            </a:prstGeom>
            <a:noFill/>
          </p:spPr>
          <p:txBody>
            <a:bodyPr wrap="square" rtlCol="0">
              <a:spAutoFit/>
            </a:bodyPr>
            <a:lstStyle/>
            <a:p>
              <a:r>
                <a:rPr lang="en-US" b="1" dirty="0" smtClean="0">
                  <a:solidFill>
                    <a:srgbClr val="FF0000"/>
                  </a:solidFill>
                </a:rPr>
                <a:t>WP3 </a:t>
              </a:r>
            </a:p>
          </p:txBody>
        </p:sp>
        <p:sp>
          <p:nvSpPr>
            <p:cNvPr id="9" name="Oval 8"/>
            <p:cNvSpPr/>
            <p:nvPr/>
          </p:nvSpPr>
          <p:spPr>
            <a:xfrm>
              <a:off x="6876256" y="5373216"/>
              <a:ext cx="792088" cy="809851"/>
            </a:xfrm>
            <a:prstGeom prst="ellipse">
              <a:avLst/>
            </a:prstGeom>
            <a:noFill/>
            <a:ln w="508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6660230" y="6167605"/>
              <a:ext cx="720080" cy="646331"/>
            </a:xfrm>
            <a:prstGeom prst="rect">
              <a:avLst/>
            </a:prstGeom>
            <a:noFill/>
          </p:spPr>
          <p:txBody>
            <a:bodyPr wrap="square" rtlCol="0">
              <a:spAutoFit/>
            </a:bodyPr>
            <a:lstStyle/>
            <a:p>
              <a:r>
                <a:rPr lang="en-US" b="1" dirty="0" smtClean="0">
                  <a:solidFill>
                    <a:srgbClr val="FF0000"/>
                  </a:solidFill>
                </a:rPr>
                <a:t>WP4, WP5 </a:t>
              </a:r>
            </a:p>
          </p:txBody>
        </p:sp>
      </p:grpSp>
    </p:spTree>
    <p:extLst>
      <p:ext uri="{BB962C8B-B14F-4D97-AF65-F5344CB8AC3E}">
        <p14:creationId xmlns:p14="http://schemas.microsoft.com/office/powerpoint/2010/main" val="6219435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5616" y="116632"/>
            <a:ext cx="6552728" cy="499492"/>
          </a:xfrm>
        </p:spPr>
        <p:txBody>
          <a:bodyPr>
            <a:normAutofit fontScale="90000"/>
          </a:bodyPr>
          <a:lstStyle/>
          <a:p>
            <a:r>
              <a:rPr lang="en-US" dirty="0" smtClean="0"/>
              <a:t>WP1 : Baseline data integrity of level 1b products – objective 1 </a:t>
            </a:r>
            <a:endParaRPr lang="en-US" dirty="0"/>
          </a:p>
        </p:txBody>
      </p:sp>
      <p:sp>
        <p:nvSpPr>
          <p:cNvPr id="6" name="TextBox 18"/>
          <p:cNvSpPr txBox="1">
            <a:spLocks noChangeArrowheads="1"/>
          </p:cNvSpPr>
          <p:nvPr/>
        </p:nvSpPr>
        <p:spPr bwMode="auto">
          <a:xfrm>
            <a:off x="1331640" y="1772816"/>
            <a:ext cx="6606208" cy="3262432"/>
          </a:xfrm>
          <a:prstGeom prst="rect">
            <a:avLst/>
          </a:prstGeom>
          <a:solidFill>
            <a:schemeClr val="accent5">
              <a:lumMod val="20000"/>
              <a:lumOff val="80000"/>
            </a:schemeClr>
          </a:solidFill>
          <a:ln>
            <a:noFill/>
          </a:ln>
        </p:spPr>
        <p:txBody>
          <a:bodyPr wrap="square">
            <a:spAutoFit/>
          </a:bodyPr>
          <a:lstStyle/>
          <a:p>
            <a:pPr algn="just" defTabSz="4174876" eaLnBrk="1" fontAlgn="auto" hangingPunct="1">
              <a:spcAft>
                <a:spcPts val="600"/>
              </a:spcAft>
              <a:buFont typeface="Arial" charset="0"/>
              <a:buNone/>
              <a:defRPr/>
            </a:pPr>
            <a:r>
              <a:rPr lang="en-US" b="1" dirty="0" smtClean="0"/>
              <a:t>Objective </a:t>
            </a:r>
            <a:r>
              <a:rPr lang="en-US" b="1" dirty="0"/>
              <a:t>1</a:t>
            </a:r>
            <a:r>
              <a:rPr lang="en-US" dirty="0"/>
              <a:t>: </a:t>
            </a:r>
            <a:r>
              <a:rPr lang="en-US" b="1" dirty="0"/>
              <a:t>Anomaly survey and assessment of data quality indicators/flags, baseline pixel response statistics:</a:t>
            </a:r>
          </a:p>
          <a:p>
            <a:pPr algn="just" defTabSz="4174876" eaLnBrk="1" fontAlgn="auto" hangingPunct="1">
              <a:spcAft>
                <a:spcPts val="600"/>
              </a:spcAft>
              <a:defRPr/>
            </a:pPr>
            <a:endParaRPr lang="en-US" sz="1400" dirty="0" smtClean="0"/>
          </a:p>
          <a:p>
            <a:pPr marL="342900" indent="-342900" algn="just" defTabSz="4174876" eaLnBrk="1" fontAlgn="auto" hangingPunct="1">
              <a:spcAft>
                <a:spcPts val="600"/>
              </a:spcAft>
              <a:buFont typeface="Arial" panose="020B0604020202020204" pitchFamily="34" charset="0"/>
              <a:buChar char="•"/>
              <a:defRPr/>
            </a:pPr>
            <a:r>
              <a:rPr lang="en-US" sz="1400" dirty="0" smtClean="0"/>
              <a:t>statistical </a:t>
            </a:r>
            <a:r>
              <a:rPr lang="en-US" sz="1400" dirty="0"/>
              <a:t>analysis of </a:t>
            </a:r>
            <a:r>
              <a:rPr lang="en-US" sz="1400" dirty="0" err="1"/>
              <a:t>unflagged</a:t>
            </a:r>
            <a:r>
              <a:rPr lang="en-US" sz="1400" dirty="0"/>
              <a:t> data from several orbits to highlight outliers,</a:t>
            </a:r>
          </a:p>
          <a:p>
            <a:pPr marL="342900" indent="-342900" algn="just" defTabSz="4174876" eaLnBrk="1" fontAlgn="auto" hangingPunct="1">
              <a:spcAft>
                <a:spcPts val="600"/>
              </a:spcAft>
              <a:buFont typeface="Arial" panose="020B0604020202020204" pitchFamily="34" charset="0"/>
              <a:buChar char="•"/>
              <a:defRPr/>
            </a:pPr>
            <a:r>
              <a:rPr lang="en-US" sz="1400" dirty="0"/>
              <a:t>effect of observational conditions and differences between telescopes and pixels, </a:t>
            </a:r>
          </a:p>
          <a:p>
            <a:pPr marL="342900" indent="-342900" algn="just" defTabSz="4174876" eaLnBrk="1" fontAlgn="auto" hangingPunct="1">
              <a:spcAft>
                <a:spcPts val="600"/>
              </a:spcAft>
              <a:buFont typeface="Arial" panose="020B0604020202020204" pitchFamily="34" charset="0"/>
              <a:buChar char="•"/>
              <a:defRPr/>
            </a:pPr>
            <a:r>
              <a:rPr lang="en-US" sz="1400" dirty="0"/>
              <a:t>relationships to MSI data will inform the analysis,</a:t>
            </a:r>
          </a:p>
          <a:p>
            <a:pPr marL="342900" indent="-342900" algn="just" defTabSz="4174876" eaLnBrk="1" fontAlgn="auto" hangingPunct="1">
              <a:spcAft>
                <a:spcPts val="600"/>
              </a:spcAft>
              <a:buFont typeface="Arial" panose="020B0604020202020204" pitchFamily="34" charset="0"/>
              <a:buChar char="•"/>
              <a:defRPr/>
            </a:pPr>
            <a:r>
              <a:rPr lang="en-US" sz="1400" dirty="0"/>
              <a:t>studies of extreme and challenging conditions e.g. glint, high contrast changes during or close to the acquisition period.</a:t>
            </a:r>
          </a:p>
          <a:p>
            <a:pPr algn="just" defTabSz="4174876" eaLnBrk="1" fontAlgn="auto" hangingPunct="1">
              <a:spcAft>
                <a:spcPts val="600"/>
              </a:spcAft>
              <a:buFont typeface="Arial" charset="0"/>
              <a:buNone/>
              <a:defRPr/>
            </a:pPr>
            <a:r>
              <a:rPr lang="en-US" sz="1400" b="1" dirty="0"/>
              <a:t>Deliverables</a:t>
            </a:r>
            <a:r>
              <a:rPr lang="en-US" sz="1400" dirty="0"/>
              <a:t>: Identification of </a:t>
            </a:r>
            <a:r>
              <a:rPr lang="en-US" sz="1400" dirty="0" err="1"/>
              <a:t>unflagged</a:t>
            </a:r>
            <a:r>
              <a:rPr lang="en-US" sz="1400" dirty="0"/>
              <a:t> anomalies. Summary statistics for each telescope view channel and, for the B-SNG, each pixel, to define a baseline observational state for future reference (e.g. range, mean, geographical variation and relationship to MSI observations). Assessment of measurement performance for extreme conditions</a:t>
            </a:r>
            <a:r>
              <a:rPr lang="en-US" sz="1400" dirty="0" smtClean="0"/>
              <a:t>.</a:t>
            </a:r>
            <a:endParaRPr lang="en-US" sz="1400" dirty="0"/>
          </a:p>
        </p:txBody>
      </p:sp>
    </p:spTree>
    <p:extLst>
      <p:ext uri="{BB962C8B-B14F-4D97-AF65-F5344CB8AC3E}">
        <p14:creationId xmlns:p14="http://schemas.microsoft.com/office/powerpoint/2010/main" val="137528970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5616" y="116632"/>
            <a:ext cx="6552728" cy="499492"/>
          </a:xfrm>
        </p:spPr>
        <p:txBody>
          <a:bodyPr>
            <a:normAutofit fontScale="90000"/>
          </a:bodyPr>
          <a:lstStyle/>
          <a:p>
            <a:r>
              <a:rPr lang="en-US" dirty="0" smtClean="0"/>
              <a:t>WP1 : Baseline data integrity of level 1b products – objective 2</a:t>
            </a:r>
            <a:endParaRPr lang="en-US" dirty="0"/>
          </a:p>
        </p:txBody>
      </p:sp>
      <p:sp>
        <p:nvSpPr>
          <p:cNvPr id="6" name="TextBox 18"/>
          <p:cNvSpPr txBox="1">
            <a:spLocks noChangeArrowheads="1"/>
          </p:cNvSpPr>
          <p:nvPr/>
        </p:nvSpPr>
        <p:spPr bwMode="auto">
          <a:xfrm>
            <a:off x="287524" y="1012446"/>
            <a:ext cx="8388932" cy="1661993"/>
          </a:xfrm>
          <a:prstGeom prst="rect">
            <a:avLst/>
          </a:prstGeom>
          <a:solidFill>
            <a:schemeClr val="accent5">
              <a:lumMod val="20000"/>
              <a:lumOff val="80000"/>
            </a:schemeClr>
          </a:solidFill>
          <a:ln>
            <a:noFill/>
          </a:ln>
        </p:spPr>
        <p:txBody>
          <a:bodyPr wrap="square">
            <a:spAutoFit/>
          </a:bodyPr>
          <a:lstStyle/>
          <a:p>
            <a:pPr algn="just" defTabSz="4174876" eaLnBrk="1" fontAlgn="auto" hangingPunct="1">
              <a:spcAft>
                <a:spcPts val="600"/>
              </a:spcAft>
              <a:buFont typeface="Arial" charset="0"/>
              <a:buNone/>
              <a:defRPr/>
            </a:pPr>
            <a:r>
              <a:rPr lang="en-US" b="1" dirty="0" smtClean="0"/>
              <a:t>Objective </a:t>
            </a:r>
            <a:r>
              <a:rPr lang="en-US" b="1" dirty="0"/>
              <a:t>2</a:t>
            </a:r>
            <a:r>
              <a:rPr lang="en-US" dirty="0"/>
              <a:t>: </a:t>
            </a:r>
            <a:r>
              <a:rPr lang="en-US" b="1" dirty="0"/>
              <a:t>Spatial characteristics of level 1b products including geolocation, point spread function (PSF), pixel cross talk and view colocation</a:t>
            </a:r>
          </a:p>
          <a:p>
            <a:pPr marL="342900" indent="-342900" algn="just" defTabSz="4174876" eaLnBrk="1" fontAlgn="auto" hangingPunct="1">
              <a:spcAft>
                <a:spcPts val="600"/>
              </a:spcAft>
              <a:buFont typeface="Arial" panose="020B0604020202020204" pitchFamily="34" charset="0"/>
              <a:buChar char="•"/>
              <a:defRPr/>
            </a:pPr>
            <a:r>
              <a:rPr lang="en-US" sz="1400" dirty="0"/>
              <a:t>Methods developed for GERB geolocation, co-location with imager and pixel PSF assessment will be adapted for BBR. </a:t>
            </a:r>
          </a:p>
          <a:p>
            <a:pPr marL="342900" indent="-342900" algn="just" defTabSz="4174876" eaLnBrk="1" fontAlgn="auto" hangingPunct="1">
              <a:spcAft>
                <a:spcPts val="600"/>
              </a:spcAft>
              <a:buFont typeface="Arial" panose="020B0604020202020204" pitchFamily="34" charset="0"/>
              <a:buChar char="•"/>
              <a:defRPr/>
            </a:pPr>
            <a:r>
              <a:rPr lang="en-US" sz="1400" dirty="0"/>
              <a:t>High contrast edges e.g. clear ocean/land transitions, will be used to verify geolocation, PSF and pixel cross talk for B-SNG SW (TW geolocation assessment follows with SW subtraction assessment in WP2). </a:t>
            </a:r>
          </a:p>
        </p:txBody>
      </p:sp>
      <p:grpSp>
        <p:nvGrpSpPr>
          <p:cNvPr id="10" name="Group 9"/>
          <p:cNvGrpSpPr/>
          <p:nvPr/>
        </p:nvGrpSpPr>
        <p:grpSpPr>
          <a:xfrm>
            <a:off x="1691680" y="3140968"/>
            <a:ext cx="5616625" cy="3212604"/>
            <a:chOff x="3302000" y="2484438"/>
            <a:chExt cx="6564313" cy="4076700"/>
          </a:xfrm>
        </p:grpSpPr>
        <p:pic>
          <p:nvPicPr>
            <p:cNvPr id="1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02000" y="2593387"/>
              <a:ext cx="6564313" cy="380365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2" name="TextBox 6"/>
            <p:cNvSpPr txBox="1">
              <a:spLocks noChangeArrowheads="1"/>
            </p:cNvSpPr>
            <p:nvPr/>
          </p:nvSpPr>
          <p:spPr bwMode="auto">
            <a:xfrm>
              <a:off x="3887788" y="2484438"/>
              <a:ext cx="5905500" cy="606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en-US" sz="1200" i="1" dirty="0"/>
                <a:t>Ratio between GERB-2 and GERB-like (based on SEVIRI) SW radiance -&gt; indicated some geolocation uncertainty that have been mitigated by matching in the SEVIRI frame. </a:t>
              </a:r>
            </a:p>
          </p:txBody>
        </p:sp>
        <p:sp>
          <p:nvSpPr>
            <p:cNvPr id="13" name="TextBox 7"/>
            <p:cNvSpPr txBox="1">
              <a:spLocks noChangeArrowheads="1"/>
            </p:cNvSpPr>
            <p:nvPr/>
          </p:nvSpPr>
          <p:spPr bwMode="auto">
            <a:xfrm>
              <a:off x="3887788" y="6238875"/>
              <a:ext cx="5978525" cy="32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en-US" sz="1600" i="1"/>
                <a:t> (original geolocation)          (geolocation optimized with SEVIRI)</a:t>
              </a:r>
            </a:p>
          </p:txBody>
        </p:sp>
      </p:grpSp>
    </p:spTree>
    <p:extLst>
      <p:ext uri="{BB962C8B-B14F-4D97-AF65-F5344CB8AC3E}">
        <p14:creationId xmlns:p14="http://schemas.microsoft.com/office/powerpoint/2010/main" val="124247699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31640" y="-3441"/>
            <a:ext cx="6408712" cy="678004"/>
          </a:xfrm>
        </p:spPr>
        <p:txBody>
          <a:bodyPr>
            <a:normAutofit fontScale="90000"/>
          </a:bodyPr>
          <a:lstStyle/>
          <a:p>
            <a:r>
              <a:rPr lang="en-US" dirty="0" smtClean="0"/>
              <a:t>WP2 : Radiometric quality assessment of L1b filtered radiance products – objective 1</a:t>
            </a:r>
            <a:endParaRPr lang="en-US" dirty="0"/>
          </a:p>
        </p:txBody>
      </p:sp>
      <p:sp>
        <p:nvSpPr>
          <p:cNvPr id="4" name="TextBox 18"/>
          <p:cNvSpPr txBox="1">
            <a:spLocks noChangeArrowheads="1"/>
          </p:cNvSpPr>
          <p:nvPr/>
        </p:nvSpPr>
        <p:spPr bwMode="auto">
          <a:xfrm>
            <a:off x="251520" y="1196752"/>
            <a:ext cx="5040560" cy="4632037"/>
          </a:xfrm>
          <a:prstGeom prst="rect">
            <a:avLst/>
          </a:prstGeom>
          <a:solidFill>
            <a:schemeClr val="accent3">
              <a:lumMod val="20000"/>
              <a:lumOff val="80000"/>
            </a:schemeClr>
          </a:solidFill>
          <a:ln>
            <a:noFill/>
          </a:ln>
        </p:spPr>
        <p:txBody>
          <a:bodyPr wrap="square">
            <a:spAutoFit/>
          </a:bodyPr>
          <a:lstStyle/>
          <a:p>
            <a:pPr algn="just" defTabSz="4174876" eaLnBrk="1" fontAlgn="auto" hangingPunct="1">
              <a:spcAft>
                <a:spcPts val="600"/>
              </a:spcAft>
              <a:buFont typeface="Arial" charset="0"/>
              <a:buNone/>
              <a:defRPr/>
            </a:pPr>
            <a:r>
              <a:rPr lang="en-US" b="1" dirty="0" smtClean="0"/>
              <a:t>Objective </a:t>
            </a:r>
            <a:r>
              <a:rPr lang="en-US" b="1" dirty="0"/>
              <a:t>1: Gain characteristics/linearity, noise, stability and pixel to pixel variation.</a:t>
            </a:r>
          </a:p>
          <a:p>
            <a:pPr algn="just" defTabSz="4174876" eaLnBrk="1" fontAlgn="auto" hangingPunct="1">
              <a:spcAft>
                <a:spcPts val="600"/>
              </a:spcAft>
              <a:defRPr/>
            </a:pPr>
            <a:endParaRPr lang="en-US" sz="1200" dirty="0" smtClean="0"/>
          </a:p>
          <a:p>
            <a:pPr marL="342900" indent="-342900" algn="just" defTabSz="4174876" eaLnBrk="1" fontAlgn="auto" hangingPunct="1">
              <a:spcAft>
                <a:spcPts val="600"/>
              </a:spcAft>
              <a:buFont typeface="Arial" panose="020B0604020202020204" pitchFamily="34" charset="0"/>
              <a:buChar char="•"/>
              <a:defRPr/>
            </a:pPr>
            <a:r>
              <a:rPr lang="en-US" sz="1600" dirty="0" smtClean="0"/>
              <a:t>MSI </a:t>
            </a:r>
            <a:r>
              <a:rPr lang="en-US" sz="1600" dirty="0"/>
              <a:t>identified high cold cloud at night provides SW observations for noise and offset assessment and a challenging TW reference observation outside temperature and chopper drum mechanism (CDM) speed will be assessed for this scene in the B-SNG at pixel level and averaged in B-NOM</a:t>
            </a:r>
            <a:r>
              <a:rPr lang="en-US" sz="1600" dirty="0" smtClean="0"/>
              <a:t>.</a:t>
            </a:r>
          </a:p>
          <a:p>
            <a:pPr algn="just" defTabSz="4174876" eaLnBrk="1" fontAlgn="auto" hangingPunct="1">
              <a:spcAft>
                <a:spcPts val="600"/>
              </a:spcAft>
              <a:defRPr/>
            </a:pPr>
            <a:endParaRPr lang="en-US" sz="1600" dirty="0"/>
          </a:p>
          <a:p>
            <a:pPr algn="just" defTabSz="4174876" eaLnBrk="1" fontAlgn="auto" hangingPunct="1">
              <a:spcAft>
                <a:spcPts val="600"/>
              </a:spcAft>
              <a:buFont typeface="Arial" charset="0"/>
              <a:buNone/>
              <a:defRPr/>
            </a:pPr>
            <a:r>
              <a:rPr lang="en-US" sz="1600" b="1" dirty="0"/>
              <a:t>Deliverables</a:t>
            </a:r>
            <a:r>
              <a:rPr lang="en-US" sz="1600" dirty="0"/>
              <a:t>: noise, stability and offset quality indicators for each pixel, view, channel and product, and assessment of their dependence on data characteristics e.g. the on-board calibration range. Influence of internal black body temperature, scene viewing history, instrument temperature, CDM speed, …</a:t>
            </a:r>
          </a:p>
          <a:p>
            <a:pPr marL="342900" indent="-342900" algn="just" defTabSz="4174876" eaLnBrk="1" fontAlgn="auto" hangingPunct="1">
              <a:spcAft>
                <a:spcPts val="600"/>
              </a:spcAft>
              <a:buFont typeface="Arial" panose="020B0604020202020204" pitchFamily="34" charset="0"/>
              <a:buChar char="•"/>
              <a:defRPr/>
            </a:pPr>
            <a:endParaRPr lang="en-US" sz="1400" dirty="0"/>
          </a:p>
        </p:txBody>
      </p:sp>
      <p:pic>
        <p:nvPicPr>
          <p:cNvPr id="5"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48862" y="1988840"/>
            <a:ext cx="3482537" cy="2160240"/>
          </a:xfrm>
          <a:prstGeom prst="rect">
            <a:avLst/>
          </a:prstGeom>
          <a:noFill/>
          <a:ln>
            <a:noFill/>
          </a:ln>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1"/>
          <p:cNvSpPr txBox="1">
            <a:spLocks noChangeArrowheads="1"/>
          </p:cNvSpPr>
          <p:nvPr/>
        </p:nvSpPr>
        <p:spPr bwMode="auto">
          <a:xfrm>
            <a:off x="6136977" y="2132856"/>
            <a:ext cx="3206750" cy="293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en-US" sz="1400" dirty="0"/>
              <a:t>FY-3B TW gain variation (NFOV)</a:t>
            </a:r>
          </a:p>
        </p:txBody>
      </p:sp>
    </p:spTree>
    <p:extLst>
      <p:ext uri="{BB962C8B-B14F-4D97-AF65-F5344CB8AC3E}">
        <p14:creationId xmlns:p14="http://schemas.microsoft.com/office/powerpoint/2010/main" val="258523703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31640" y="-3441"/>
            <a:ext cx="6408712" cy="678004"/>
          </a:xfrm>
        </p:spPr>
        <p:txBody>
          <a:bodyPr>
            <a:normAutofit fontScale="90000"/>
          </a:bodyPr>
          <a:lstStyle/>
          <a:p>
            <a:r>
              <a:rPr lang="en-US" dirty="0" smtClean="0"/>
              <a:t>WP2 : Radiometric quality assessment of L1b filtered radiance products – objective 2</a:t>
            </a:r>
            <a:endParaRPr lang="en-US" dirty="0"/>
          </a:p>
        </p:txBody>
      </p:sp>
      <p:sp>
        <p:nvSpPr>
          <p:cNvPr id="4" name="TextBox 18"/>
          <p:cNvSpPr txBox="1">
            <a:spLocks noChangeArrowheads="1"/>
          </p:cNvSpPr>
          <p:nvPr/>
        </p:nvSpPr>
        <p:spPr bwMode="auto">
          <a:xfrm>
            <a:off x="251520" y="764704"/>
            <a:ext cx="4464496" cy="5709255"/>
          </a:xfrm>
          <a:prstGeom prst="rect">
            <a:avLst/>
          </a:prstGeom>
          <a:solidFill>
            <a:schemeClr val="accent3">
              <a:lumMod val="20000"/>
              <a:lumOff val="80000"/>
            </a:schemeClr>
          </a:solidFill>
          <a:ln>
            <a:noFill/>
          </a:ln>
        </p:spPr>
        <p:txBody>
          <a:bodyPr wrap="square">
            <a:spAutoFit/>
          </a:bodyPr>
          <a:lstStyle/>
          <a:p>
            <a:pPr algn="just" defTabSz="4174876" eaLnBrk="1" fontAlgn="auto" hangingPunct="1">
              <a:spcAft>
                <a:spcPts val="600"/>
              </a:spcAft>
              <a:buFont typeface="Arial" charset="0"/>
              <a:buNone/>
              <a:defRPr/>
            </a:pPr>
            <a:r>
              <a:rPr lang="en-US" b="1" dirty="0" smtClean="0"/>
              <a:t>Objective </a:t>
            </a:r>
            <a:r>
              <a:rPr lang="en-US" b="1" dirty="0"/>
              <a:t>2: SW subtraction accuracy and effect of CDM speed</a:t>
            </a:r>
            <a:r>
              <a:rPr lang="en-US" b="1" dirty="0" smtClean="0"/>
              <a:t>.</a:t>
            </a:r>
            <a:endParaRPr lang="en-US" sz="1200" dirty="0" smtClean="0"/>
          </a:p>
          <a:p>
            <a:pPr marL="342900" indent="-342900" algn="just" defTabSz="4174876" eaLnBrk="1" fontAlgn="auto" hangingPunct="1">
              <a:spcAft>
                <a:spcPts val="600"/>
              </a:spcAft>
              <a:buFont typeface="Arial" panose="020B0604020202020204" pitchFamily="34" charset="0"/>
              <a:buChar char="•"/>
              <a:defRPr/>
            </a:pPr>
            <a:r>
              <a:rPr lang="en-US" sz="1400" dirty="0" smtClean="0"/>
              <a:t>Analysis </a:t>
            </a:r>
            <a:r>
              <a:rPr lang="en-US" sz="1400" dirty="0"/>
              <a:t>of relation between the B-NOM LW and corresponding BB estimates from MSI</a:t>
            </a:r>
          </a:p>
          <a:p>
            <a:pPr marL="342900" indent="-342900" algn="just" defTabSz="4174876" eaLnBrk="1" fontAlgn="auto" hangingPunct="1">
              <a:spcAft>
                <a:spcPts val="600"/>
              </a:spcAft>
              <a:buFont typeface="Arial" panose="020B0604020202020204" pitchFamily="34" charset="0"/>
              <a:buChar char="•"/>
              <a:defRPr/>
            </a:pPr>
            <a:r>
              <a:rPr lang="en-US" sz="1400" dirty="0"/>
              <a:t>identify issues specific to the daytime BB LW whose accuracy relies on accurate subtraction of the SW component from the TW.  </a:t>
            </a:r>
          </a:p>
          <a:p>
            <a:pPr marL="342900" indent="-342900" algn="just" defTabSz="4174876">
              <a:spcAft>
                <a:spcPts val="600"/>
              </a:spcAft>
              <a:buFont typeface="Arial" panose="020B0604020202020204" pitchFamily="34" charset="0"/>
              <a:buChar char="•"/>
              <a:defRPr/>
            </a:pPr>
            <a:r>
              <a:rPr lang="en-US" sz="1400" dirty="0"/>
              <a:t>Quick detection of gross issues, including CDM speed effects, by comparison for all scenes. </a:t>
            </a:r>
            <a:endParaRPr lang="en-US" sz="1400" dirty="0" smtClean="0"/>
          </a:p>
          <a:p>
            <a:pPr marL="342900" indent="-342900" algn="just" defTabSz="4174876">
              <a:spcAft>
                <a:spcPts val="600"/>
              </a:spcAft>
              <a:buFont typeface="Arial" panose="020B0604020202020204" pitchFamily="34" charset="0"/>
              <a:buChar char="•"/>
              <a:defRPr/>
            </a:pPr>
            <a:r>
              <a:rPr lang="en-US" sz="1400" dirty="0" smtClean="0"/>
              <a:t>Restricting </a:t>
            </a:r>
            <a:r>
              <a:rPr lang="en-US" sz="1400" dirty="0"/>
              <a:t>comparison to cold, high deep convective cloud avoids influence of day/night scene composition changes and enables sensitive quantitative assessment of the SW subtraction error.</a:t>
            </a:r>
          </a:p>
          <a:p>
            <a:pPr marL="342900" indent="-342900" algn="just" defTabSz="4174876">
              <a:spcAft>
                <a:spcPts val="600"/>
              </a:spcAft>
              <a:buFont typeface="Arial" panose="020B0604020202020204" pitchFamily="34" charset="0"/>
              <a:buChar char="•"/>
              <a:defRPr/>
            </a:pPr>
            <a:r>
              <a:rPr lang="en-US" sz="1400" dirty="0"/>
              <a:t>Extensive relatively homogenous scenes enable SW filter transmission accuracy to be isolated from colocation effects. Inhomogeneous scenes provide additional colocation assessment. GERB studies show filter transmission can be verified to the sub 0.1% level by this technique. </a:t>
            </a:r>
          </a:p>
          <a:p>
            <a:pPr marL="342900" indent="-342900" algn="just" defTabSz="4174876">
              <a:spcAft>
                <a:spcPts val="600"/>
              </a:spcAft>
              <a:buFont typeface="Arial" panose="020B0604020202020204" pitchFamily="34" charset="0"/>
              <a:buChar char="•"/>
              <a:defRPr/>
            </a:pPr>
            <a:r>
              <a:rPr lang="en-US" sz="1400" dirty="0"/>
              <a:t>Analysis performed for the three views to assess radiometric consistency.</a:t>
            </a:r>
          </a:p>
          <a:p>
            <a:pPr algn="just" defTabSz="4174876">
              <a:spcAft>
                <a:spcPts val="600"/>
              </a:spcAft>
              <a:defRPr/>
            </a:pPr>
            <a:r>
              <a:rPr lang="en-US" sz="1400" b="1" dirty="0"/>
              <a:t>Deliverables</a:t>
            </a:r>
            <a:r>
              <a:rPr lang="en-US" sz="1400" dirty="0"/>
              <a:t>: Verification of SW filter transmission. Quantification of colocation and CDM speed effects</a:t>
            </a:r>
            <a:r>
              <a:rPr lang="en-US" sz="1400" dirty="0" smtClean="0"/>
              <a:t>.</a:t>
            </a:r>
            <a:endParaRPr lang="en-US" sz="1400" dirty="0"/>
          </a:p>
        </p:txBody>
      </p:sp>
      <p:pic>
        <p:nvPicPr>
          <p:cNvPr id="5"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36096" y="780193"/>
            <a:ext cx="3241675" cy="276542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17903" y="3789040"/>
            <a:ext cx="3430587" cy="2547938"/>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776257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31640" y="-3441"/>
            <a:ext cx="6408712" cy="678004"/>
          </a:xfrm>
        </p:spPr>
        <p:txBody>
          <a:bodyPr>
            <a:normAutofit fontScale="90000"/>
          </a:bodyPr>
          <a:lstStyle/>
          <a:p>
            <a:r>
              <a:rPr lang="en-US" dirty="0" smtClean="0"/>
              <a:t>WP2 : Radiometric quality assessment of L1b filtered radiance products – objective 3</a:t>
            </a:r>
            <a:endParaRPr lang="en-US" dirty="0"/>
          </a:p>
        </p:txBody>
      </p:sp>
      <p:sp>
        <p:nvSpPr>
          <p:cNvPr id="4" name="TextBox 18"/>
          <p:cNvSpPr txBox="1">
            <a:spLocks noChangeArrowheads="1"/>
          </p:cNvSpPr>
          <p:nvPr/>
        </p:nvSpPr>
        <p:spPr bwMode="auto">
          <a:xfrm>
            <a:off x="251520" y="760087"/>
            <a:ext cx="4608512" cy="5693249"/>
          </a:xfrm>
          <a:prstGeom prst="rect">
            <a:avLst/>
          </a:prstGeom>
          <a:solidFill>
            <a:schemeClr val="accent3">
              <a:lumMod val="20000"/>
              <a:lumOff val="80000"/>
            </a:schemeClr>
          </a:solidFill>
          <a:ln>
            <a:noFill/>
          </a:ln>
        </p:spPr>
        <p:txBody>
          <a:bodyPr wrap="square">
            <a:spAutoFit/>
          </a:bodyPr>
          <a:lstStyle/>
          <a:p>
            <a:pPr algn="just" defTabSz="4174876">
              <a:spcAft>
                <a:spcPts val="600"/>
              </a:spcAft>
              <a:defRPr/>
            </a:pPr>
            <a:r>
              <a:rPr lang="en-US" sz="2000" b="1" dirty="0" smtClean="0"/>
              <a:t>Objective </a:t>
            </a:r>
            <a:r>
              <a:rPr lang="en-US" sz="2000" b="1" dirty="0"/>
              <a:t>3: Reference scene responses and scene response curves.</a:t>
            </a:r>
          </a:p>
          <a:p>
            <a:pPr marL="342900" indent="-342900" algn="just" defTabSz="4174876">
              <a:spcAft>
                <a:spcPts val="600"/>
              </a:spcAft>
              <a:buFont typeface="Arial" panose="020B0604020202020204" pitchFamily="34" charset="0"/>
              <a:buChar char="•"/>
              <a:defRPr/>
            </a:pPr>
            <a:endParaRPr lang="en-US" sz="1400" dirty="0" smtClean="0"/>
          </a:p>
          <a:p>
            <a:pPr marL="342900" indent="-342900" algn="just" defTabSz="4174876">
              <a:spcAft>
                <a:spcPts val="600"/>
              </a:spcAft>
              <a:buFont typeface="Arial" panose="020B0604020202020204" pitchFamily="34" charset="0"/>
              <a:buChar char="•"/>
              <a:defRPr/>
            </a:pPr>
            <a:r>
              <a:rPr lang="en-US" sz="1600" dirty="0" smtClean="0"/>
              <a:t>Establish </a:t>
            </a:r>
            <a:r>
              <a:rPr lang="en-US" sz="1600" dirty="0"/>
              <a:t>and monitor reference scene observations for each telescope (and each B-SNG pixel).</a:t>
            </a:r>
          </a:p>
          <a:p>
            <a:pPr marL="342900" indent="-342900" algn="just" defTabSz="4174876">
              <a:spcAft>
                <a:spcPts val="600"/>
              </a:spcAft>
              <a:buFont typeface="Arial" panose="020B0604020202020204" pitchFamily="34" charset="0"/>
              <a:buChar char="•"/>
              <a:defRPr/>
            </a:pPr>
            <a:r>
              <a:rPr lang="en-US" sz="1600" dirty="0"/>
              <a:t>Cold thick high cloud in TW at night and SW during day will be used as GERB, CERES and </a:t>
            </a:r>
            <a:r>
              <a:rPr lang="en-US" sz="1600" dirty="0" err="1"/>
              <a:t>ScaRaB</a:t>
            </a:r>
            <a:r>
              <a:rPr lang="en-US" sz="1600" dirty="0"/>
              <a:t> studies have shown this to provide a good reference. </a:t>
            </a:r>
          </a:p>
          <a:p>
            <a:pPr marL="342900" indent="-342900" algn="just" defTabSz="4174876">
              <a:spcAft>
                <a:spcPts val="600"/>
              </a:spcAft>
              <a:buFont typeface="Arial" panose="020B0604020202020204" pitchFamily="34" charset="0"/>
              <a:buChar char="•"/>
              <a:defRPr/>
            </a:pPr>
            <a:r>
              <a:rPr lang="en-US" sz="1600" dirty="0"/>
              <a:t>Additionally, all scene response curves will be used to compare the response of different pixels and views and monitor any temporal evolution of spectral response following methods employed for the GERB response monitoring</a:t>
            </a:r>
            <a:r>
              <a:rPr lang="en-US" sz="1600" dirty="0" smtClean="0"/>
              <a:t>.</a:t>
            </a:r>
          </a:p>
          <a:p>
            <a:pPr algn="just" defTabSz="4174876">
              <a:spcAft>
                <a:spcPts val="600"/>
              </a:spcAft>
              <a:defRPr/>
            </a:pPr>
            <a:endParaRPr lang="en-US" sz="1600" dirty="0"/>
          </a:p>
          <a:p>
            <a:pPr algn="just" defTabSz="4174876">
              <a:spcAft>
                <a:spcPts val="600"/>
              </a:spcAft>
              <a:defRPr/>
            </a:pPr>
            <a:r>
              <a:rPr lang="en-US" sz="1600" b="1" dirty="0"/>
              <a:t>Deliverables</a:t>
            </a:r>
            <a:r>
              <a:rPr lang="en-US" sz="1600" dirty="0"/>
              <a:t>: Consistency and evolution of pixel absolute level (for reference scenes) and spectral response (from scenes response curves) for each view, pixel and product</a:t>
            </a:r>
            <a:r>
              <a:rPr lang="en-US" sz="1600" dirty="0" smtClean="0"/>
              <a:t>.</a:t>
            </a:r>
            <a:endParaRPr lang="en-US" sz="1600" dirty="0"/>
          </a:p>
        </p:txBody>
      </p:sp>
      <p:pic>
        <p:nvPicPr>
          <p:cNvPr id="3" name="Picture 2"/>
          <p:cNvPicPr>
            <a:picLocks noChangeAspect="1"/>
          </p:cNvPicPr>
          <p:nvPr/>
        </p:nvPicPr>
        <p:blipFill>
          <a:blip r:embed="rId2"/>
          <a:stretch>
            <a:fillRect/>
          </a:stretch>
        </p:blipFill>
        <p:spPr>
          <a:xfrm>
            <a:off x="4932040" y="1103426"/>
            <a:ext cx="3973210" cy="2685542"/>
          </a:xfrm>
          <a:prstGeom prst="rect">
            <a:avLst/>
          </a:prstGeom>
        </p:spPr>
      </p:pic>
      <p:grpSp>
        <p:nvGrpSpPr>
          <p:cNvPr id="8" name="Group 7"/>
          <p:cNvGrpSpPr/>
          <p:nvPr/>
        </p:nvGrpSpPr>
        <p:grpSpPr>
          <a:xfrm>
            <a:off x="4986201" y="4226518"/>
            <a:ext cx="4193142" cy="1800200"/>
            <a:chOff x="4734834" y="4293096"/>
            <a:chExt cx="4409166" cy="1944144"/>
          </a:xfrm>
        </p:grpSpPr>
        <p:pic>
          <p:nvPicPr>
            <p:cNvPr id="6" name="Picture 5"/>
            <p:cNvPicPr>
              <a:picLocks noChangeAspect="1"/>
            </p:cNvPicPr>
            <p:nvPr/>
          </p:nvPicPr>
          <p:blipFill>
            <a:blip r:embed="rId3"/>
            <a:stretch>
              <a:fillRect/>
            </a:stretch>
          </p:blipFill>
          <p:spPr>
            <a:xfrm>
              <a:off x="4734834" y="4293096"/>
              <a:ext cx="4266059" cy="1944144"/>
            </a:xfrm>
            <a:prstGeom prst="rect">
              <a:avLst/>
            </a:prstGeom>
          </p:spPr>
        </p:pic>
        <p:sp>
          <p:nvSpPr>
            <p:cNvPr id="7" name="Rectangle 6"/>
            <p:cNvSpPr/>
            <p:nvPr/>
          </p:nvSpPr>
          <p:spPr>
            <a:xfrm>
              <a:off x="8316416" y="5013176"/>
              <a:ext cx="827584" cy="7920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17565777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WP3 : Accuracy assessment of unfiltered radiances L2 BM-RAD product</a:t>
            </a:r>
            <a:endParaRPr lang="en-US" dirty="0"/>
          </a:p>
        </p:txBody>
      </p:sp>
      <p:sp>
        <p:nvSpPr>
          <p:cNvPr id="4" name="TextBox 18"/>
          <p:cNvSpPr txBox="1">
            <a:spLocks noChangeArrowheads="1"/>
          </p:cNvSpPr>
          <p:nvPr/>
        </p:nvSpPr>
        <p:spPr bwMode="auto">
          <a:xfrm>
            <a:off x="323528" y="836712"/>
            <a:ext cx="4968552" cy="4862870"/>
          </a:xfrm>
          <a:prstGeom prst="rect">
            <a:avLst/>
          </a:prstGeom>
          <a:solidFill>
            <a:schemeClr val="bg1">
              <a:lumMod val="95000"/>
            </a:schemeClr>
          </a:solidFill>
          <a:ln>
            <a:noFill/>
          </a:ln>
        </p:spPr>
        <p:txBody>
          <a:bodyPr wrap="square">
            <a:spAutoFit/>
          </a:bodyPr>
          <a:lstStyle/>
          <a:p>
            <a:pPr algn="just" defTabSz="4174876" eaLnBrk="1" fontAlgn="auto" hangingPunct="1">
              <a:spcAft>
                <a:spcPts val="600"/>
              </a:spcAft>
              <a:buFont typeface="Arial" charset="0"/>
              <a:buNone/>
              <a:defRPr/>
            </a:pPr>
            <a:r>
              <a:rPr lang="en-US" b="1" dirty="0" smtClean="0"/>
              <a:t>Objectives</a:t>
            </a:r>
            <a:r>
              <a:rPr lang="en-US" b="1" dirty="0"/>
              <a:t>: Evaluation of the L2 BM-RAD radiance product, so establishing input data quality for the BBR flux estimation </a:t>
            </a:r>
            <a:endParaRPr lang="en-US" sz="1200" dirty="0" smtClean="0"/>
          </a:p>
          <a:p>
            <a:pPr algn="just" defTabSz="4174876" eaLnBrk="1" fontAlgn="auto" hangingPunct="1">
              <a:spcAft>
                <a:spcPts val="600"/>
              </a:spcAft>
              <a:defRPr/>
            </a:pPr>
            <a:r>
              <a:rPr lang="en-US" sz="1200" dirty="0" smtClean="0"/>
              <a:t>Note </a:t>
            </a:r>
            <a:r>
              <a:rPr lang="en-US" sz="1200" dirty="0"/>
              <a:t>that this is additional validation of the L1 products and implicit verification of in-flight BBR SR </a:t>
            </a:r>
          </a:p>
          <a:p>
            <a:pPr marL="342900" indent="-342900" algn="just" defTabSz="4174876" eaLnBrk="1" fontAlgn="auto" hangingPunct="1">
              <a:spcAft>
                <a:spcPts val="600"/>
              </a:spcAft>
              <a:buFont typeface="Arial" panose="020B0604020202020204" pitchFamily="34" charset="0"/>
              <a:buChar char="•"/>
              <a:defRPr/>
            </a:pPr>
            <a:r>
              <a:rPr lang="en-US" sz="1200" dirty="0"/>
              <a:t>Comparison of </a:t>
            </a:r>
            <a:r>
              <a:rPr lang="en-US" sz="1200" dirty="0" err="1"/>
              <a:t>coangular</a:t>
            </a:r>
            <a:r>
              <a:rPr lang="en-US" sz="1200" dirty="0"/>
              <a:t> radiance observations with </a:t>
            </a:r>
            <a:r>
              <a:rPr lang="en-US" sz="1200" dirty="0" err="1"/>
              <a:t>ScaRaB</a:t>
            </a:r>
            <a:r>
              <a:rPr lang="en-US" sz="1200" dirty="0"/>
              <a:t> (MT), GERB and CERES and CLARREO </a:t>
            </a:r>
            <a:r>
              <a:rPr lang="en-US" sz="1200" dirty="0" err="1"/>
              <a:t>PathFinder</a:t>
            </a:r>
            <a:r>
              <a:rPr lang="en-US" sz="1200" dirty="0"/>
              <a:t> (if available) following techniques developed for GERB and </a:t>
            </a:r>
            <a:r>
              <a:rPr lang="en-US" sz="1200" dirty="0" err="1"/>
              <a:t>ScaRaB</a:t>
            </a:r>
            <a:r>
              <a:rPr lang="en-US" sz="1200" dirty="0"/>
              <a:t>. </a:t>
            </a:r>
          </a:p>
          <a:p>
            <a:pPr marL="342900" indent="-342900" algn="just" defTabSz="4174876" eaLnBrk="1" fontAlgn="auto" hangingPunct="1">
              <a:spcAft>
                <a:spcPts val="600"/>
              </a:spcAft>
              <a:buFont typeface="Arial" panose="020B0604020202020204" pitchFamily="34" charset="0"/>
              <a:buChar char="•"/>
              <a:defRPr/>
            </a:pPr>
            <a:r>
              <a:rPr lang="en-US" sz="1200" dirty="0"/>
              <a:t>absolute level (calibration) and scene type consistency (spectral response/</a:t>
            </a:r>
            <a:r>
              <a:rPr lang="en-US" sz="1200" dirty="0" err="1"/>
              <a:t>unfiltering</a:t>
            </a:r>
            <a:r>
              <a:rPr lang="en-US" sz="1200" dirty="0"/>
              <a:t>) assessed using co-angular matches. </a:t>
            </a:r>
          </a:p>
          <a:p>
            <a:pPr marL="342900" indent="-342900" algn="just" defTabSz="4174876" eaLnBrk="1" fontAlgn="auto" hangingPunct="1">
              <a:spcAft>
                <a:spcPts val="600"/>
              </a:spcAft>
              <a:buFont typeface="Arial" panose="020B0604020202020204" pitchFamily="34" charset="0"/>
              <a:buChar char="•"/>
              <a:defRPr/>
            </a:pPr>
            <a:r>
              <a:rPr lang="en-US" sz="1200" dirty="0"/>
              <a:t>Analysis for specific target Earth and scenes classified by </a:t>
            </a:r>
            <a:r>
              <a:rPr lang="en-US" sz="1200" dirty="0" err="1"/>
              <a:t>unfiltering</a:t>
            </a:r>
            <a:r>
              <a:rPr lang="en-US" sz="1200" dirty="0"/>
              <a:t> factor in the SW (</a:t>
            </a:r>
            <a:r>
              <a:rPr lang="en-US" sz="1200" dirty="0" err="1"/>
              <a:t>Parfitt</a:t>
            </a:r>
            <a:r>
              <a:rPr lang="en-US" sz="1200" dirty="0"/>
              <a:t> et al., 2016) and by filtered radiance in the LW</a:t>
            </a:r>
            <a:r>
              <a:rPr lang="en-US" sz="1200" dirty="0" smtClean="0"/>
              <a:t>.</a:t>
            </a:r>
          </a:p>
          <a:p>
            <a:pPr marL="342900" indent="-342900" algn="just" defTabSz="4174876">
              <a:spcAft>
                <a:spcPts val="600"/>
              </a:spcAft>
              <a:buFont typeface="Arial" panose="020B0604020202020204" pitchFamily="34" charset="0"/>
              <a:buChar char="•"/>
              <a:defRPr/>
            </a:pPr>
            <a:r>
              <a:rPr lang="en-US" sz="1200" dirty="0"/>
              <a:t>off-line BM-RAD processor used to assess updates. </a:t>
            </a:r>
          </a:p>
          <a:p>
            <a:pPr marL="342900" indent="-342900" algn="just" defTabSz="4174876">
              <a:spcAft>
                <a:spcPts val="600"/>
              </a:spcAft>
              <a:buFont typeface="Arial" panose="020B0604020202020204" pitchFamily="34" charset="0"/>
              <a:buChar char="•"/>
              <a:defRPr/>
            </a:pPr>
            <a:r>
              <a:rPr lang="en-US" sz="1200" dirty="0"/>
              <a:t>Establish consistency of BBR radiances with the ACM-RT Monte Carlo simulations for well modelled scenes (e.g. plane parallel scenes, low aerosol). </a:t>
            </a:r>
          </a:p>
          <a:p>
            <a:pPr marL="342900" indent="-342900" algn="just" defTabSz="4174876">
              <a:spcAft>
                <a:spcPts val="600"/>
              </a:spcAft>
              <a:buFont typeface="Arial" panose="020B0604020202020204" pitchFamily="34" charset="0"/>
              <a:buChar char="•"/>
              <a:defRPr/>
            </a:pPr>
            <a:r>
              <a:rPr lang="en-US" sz="1200" dirty="0"/>
              <a:t>Monitor long term stability of the instrument response using stable Earth targets.</a:t>
            </a:r>
          </a:p>
          <a:p>
            <a:pPr algn="just" defTabSz="4174876">
              <a:spcAft>
                <a:spcPts val="600"/>
              </a:spcAft>
              <a:defRPr/>
            </a:pPr>
            <a:r>
              <a:rPr lang="en-US" sz="1200" b="1" dirty="0"/>
              <a:t>Deliverables</a:t>
            </a:r>
            <a:r>
              <a:rPr lang="en-US" sz="1200" dirty="0"/>
              <a:t>: Matched database of </a:t>
            </a:r>
            <a:r>
              <a:rPr lang="en-US" sz="1200" dirty="0" err="1"/>
              <a:t>coangular</a:t>
            </a:r>
            <a:r>
              <a:rPr lang="en-US" sz="1200" dirty="0"/>
              <a:t> radiances for reference and further analysis. L2 radiance validation and monitoring protocol and accuracy and quality statements for the BM-RAD product throughout the mission</a:t>
            </a:r>
            <a:r>
              <a:rPr lang="en-US" sz="1200" dirty="0" smtClean="0"/>
              <a:t>.</a:t>
            </a:r>
            <a:endParaRPr lang="en-US" sz="1200" dirty="0"/>
          </a:p>
        </p:txBody>
      </p:sp>
      <p:pic>
        <p:nvPicPr>
          <p:cNvPr id="5" name="Picture 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861070" y="980728"/>
            <a:ext cx="2455346" cy="25605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11"/>
          <p:cNvSpPr>
            <a:spLocks noChangeArrowheads="1"/>
          </p:cNvSpPr>
          <p:nvPr/>
        </p:nvSpPr>
        <p:spPr bwMode="auto">
          <a:xfrm>
            <a:off x="9215116" y="9012461"/>
            <a:ext cx="3611562" cy="461963"/>
          </a:xfrm>
          <a:prstGeom prst="rect">
            <a:avLst/>
          </a:prstGeom>
          <a:solidFill>
            <a:schemeClr val="bg1">
              <a:lumMod val="95000"/>
            </a:schemeClr>
          </a:solidFill>
          <a:ln>
            <a:noFill/>
          </a:ln>
        </p:spPr>
        <p:txBody>
          <a:bodyPr>
            <a:spAutoFit/>
          </a:bodyPr>
          <a:lstStyle/>
          <a:p>
            <a:pPr>
              <a:defRPr/>
            </a:pPr>
            <a:r>
              <a:rPr lang="en-US" altLang="en-US" sz="1200" b="1" dirty="0"/>
              <a:t>CERES PAPS (</a:t>
            </a:r>
            <a:r>
              <a:rPr lang="en-US" altLang="en-US" sz="1200" b="1" i="1" dirty="0"/>
              <a:t>Programmable Azimuth Plane Scanning</a:t>
            </a:r>
            <a:r>
              <a:rPr lang="en-US" altLang="en-US" sz="1200" b="1" dirty="0"/>
              <a:t>) over the Valencia </a:t>
            </a:r>
            <a:r>
              <a:rPr lang="en-US" altLang="en-US" sz="1200" b="1" i="1" dirty="0"/>
              <a:t>Anchor Station</a:t>
            </a:r>
            <a:r>
              <a:rPr lang="en-US" altLang="en-US" sz="1200" b="1" dirty="0"/>
              <a:t> (June 2003) </a:t>
            </a:r>
          </a:p>
        </p:txBody>
      </p:sp>
      <p:pic>
        <p:nvPicPr>
          <p:cNvPr id="3" name="Picture 2"/>
          <p:cNvPicPr>
            <a:picLocks noChangeAspect="1"/>
          </p:cNvPicPr>
          <p:nvPr/>
        </p:nvPicPr>
        <p:blipFill>
          <a:blip r:embed="rId3"/>
          <a:stretch>
            <a:fillRect/>
          </a:stretch>
        </p:blipFill>
        <p:spPr>
          <a:xfrm>
            <a:off x="5637713" y="3609784"/>
            <a:ext cx="2902060" cy="2705650"/>
          </a:xfrm>
          <a:prstGeom prst="rect">
            <a:avLst/>
          </a:prstGeom>
        </p:spPr>
      </p:pic>
    </p:spTree>
    <p:extLst>
      <p:ext uri="{BB962C8B-B14F-4D97-AF65-F5344CB8AC3E}">
        <p14:creationId xmlns:p14="http://schemas.microsoft.com/office/powerpoint/2010/main" val="411750295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4183</TotalTime>
  <Words>1556</Words>
  <Application>Microsoft Office PowerPoint</Application>
  <PresentationFormat>On-screen Show (4:3)</PresentationFormat>
  <Paragraphs>123</Paragraphs>
  <Slides>13</Slides>
  <Notes>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Calibri</vt:lpstr>
      <vt:lpstr>Times New Roman</vt:lpstr>
      <vt:lpstr>Office Theme</vt:lpstr>
      <vt:lpstr>EarthCARE BBR L1 and L2 Products Assessment</vt:lpstr>
      <vt:lpstr>Objectives to this Cal/Val activity</vt:lpstr>
      <vt:lpstr>5 work-packages</vt:lpstr>
      <vt:lpstr>WP1 : Baseline data integrity of level 1b products – objective 1 </vt:lpstr>
      <vt:lpstr>WP1 : Baseline data integrity of level 1b products – objective 2</vt:lpstr>
      <vt:lpstr>WP2 : Radiometric quality assessment of L1b filtered radiance products – objective 1</vt:lpstr>
      <vt:lpstr>WP2 : Radiometric quality assessment of L1b filtered radiance products – objective 2</vt:lpstr>
      <vt:lpstr>WP2 : Radiometric quality assessment of L1b filtered radiance products – objective 3</vt:lpstr>
      <vt:lpstr>WP3 : Accuracy assessment of unfiltered radiances L2 BM-RAD product</vt:lpstr>
      <vt:lpstr>WP4 : Level 2 fluxes basic quality verification</vt:lpstr>
      <vt:lpstr>WP 5: Quantitative evaluation of level 2 flux products, closure analysis </vt:lpstr>
      <vt:lpstr>Overall schedule and deliverables</vt:lpstr>
      <vt:lpstr>In summary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Nicolas Clerbaux</dc:creator>
  <cp:lastModifiedBy>Nicolas Clerbaux</cp:lastModifiedBy>
  <cp:revision>146</cp:revision>
  <dcterms:created xsi:type="dcterms:W3CDTF">2017-03-06T16:53:00Z</dcterms:created>
  <dcterms:modified xsi:type="dcterms:W3CDTF">2018-06-13T19:14:05Z</dcterms:modified>
</cp:coreProperties>
</file>